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257" r:id="rId2"/>
    <p:sldId id="336" r:id="rId3"/>
    <p:sldId id="357" r:id="rId4"/>
    <p:sldId id="342" r:id="rId5"/>
    <p:sldId id="385" r:id="rId6"/>
    <p:sldId id="398" r:id="rId7"/>
    <p:sldId id="399" r:id="rId8"/>
    <p:sldId id="355" r:id="rId9"/>
    <p:sldId id="358" r:id="rId10"/>
    <p:sldId id="373" r:id="rId11"/>
    <p:sldId id="360" r:id="rId12"/>
    <p:sldId id="397" r:id="rId13"/>
    <p:sldId id="380" r:id="rId14"/>
    <p:sldId id="379" r:id="rId15"/>
    <p:sldId id="382" r:id="rId16"/>
    <p:sldId id="387" r:id="rId17"/>
    <p:sldId id="388" r:id="rId18"/>
    <p:sldId id="389" r:id="rId19"/>
    <p:sldId id="391" r:id="rId20"/>
    <p:sldId id="392" r:id="rId21"/>
    <p:sldId id="393" r:id="rId22"/>
    <p:sldId id="394" r:id="rId23"/>
    <p:sldId id="381" r:id="rId24"/>
    <p:sldId id="400" r:id="rId25"/>
    <p:sldId id="383" r:id="rId26"/>
    <p:sldId id="384" r:id="rId27"/>
    <p:sldId id="337" r:id="rId28"/>
  </p:sldIdLst>
  <p:sldSz cx="12192000" cy="6858000"/>
  <p:notesSz cx="6797675" cy="9928225"/>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QUASAR" initials="Q" lastIdx="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963" autoAdjust="0"/>
    <p:restoredTop sz="94291" autoAdjust="0"/>
  </p:normalViewPr>
  <p:slideViewPr>
    <p:cSldViewPr snapToGrid="0">
      <p:cViewPr varScale="1">
        <p:scale>
          <a:sx n="170" d="100"/>
          <a:sy n="170" d="100"/>
        </p:scale>
        <p:origin x="208" y="432"/>
      </p:cViewPr>
      <p:guideLst>
        <p:guide orient="horz" pos="2160"/>
        <p:guide pos="3840"/>
      </p:guideLst>
    </p:cSldViewPr>
  </p:slideViewPr>
  <p:notesTextViewPr>
    <p:cViewPr>
      <p:scale>
        <a:sx n="1" d="1"/>
        <a:sy n="1" d="1"/>
      </p:scale>
      <p:origin x="0" y="0"/>
    </p:cViewPr>
  </p:notesTextViewPr>
  <p:notesViewPr>
    <p:cSldViewPr snapToGrid="0">
      <p:cViewPr varScale="1">
        <p:scale>
          <a:sx n="48" d="100"/>
          <a:sy n="48" d="100"/>
        </p:scale>
        <p:origin x="2940"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6905BE-18DA-4DBA-BA7E-131502C7FDEC}" type="doc">
      <dgm:prSet loTypeId="urn:microsoft.com/office/officeart/2005/8/layout/list1" loCatId="list" qsTypeId="urn:microsoft.com/office/officeart/2005/8/quickstyle/simple1" qsCatId="simple" csTypeId="urn:microsoft.com/office/officeart/2005/8/colors/colorful5" csCatId="colorful" phldr="1"/>
      <dgm:spPr/>
    </dgm:pt>
    <dgm:pt modelId="{BB4C1A4E-A989-4832-9C52-1E0A98DBD686}">
      <dgm:prSet phldrT="[Texto]" custT="1"/>
      <dgm:spPr/>
      <dgm:t>
        <a:bodyPr/>
        <a:lstStyle/>
        <a:p>
          <a:pPr>
            <a:buFont typeface="Symbol" panose="05050102010706020507" pitchFamily="18" charset="2"/>
            <a:buChar char=""/>
          </a:pPr>
          <a:r>
            <a:rPr lang="es-ES" sz="2000" dirty="0"/>
            <a:t>FISCALIA</a:t>
          </a:r>
          <a:endParaRPr lang="es-CL" sz="2000" dirty="0"/>
        </a:p>
      </dgm:t>
    </dgm:pt>
    <dgm:pt modelId="{F7802BB9-B04E-4198-88E0-CBE3BC023BA3}" type="parTrans" cxnId="{FC5AC7C8-D758-4548-82C1-6DF277C89ED7}">
      <dgm:prSet/>
      <dgm:spPr/>
      <dgm:t>
        <a:bodyPr/>
        <a:lstStyle/>
        <a:p>
          <a:endParaRPr lang="es-CL"/>
        </a:p>
      </dgm:t>
    </dgm:pt>
    <dgm:pt modelId="{5C1A206E-9867-436E-BA8E-BADA2CC9CA73}" type="sibTrans" cxnId="{FC5AC7C8-D758-4548-82C1-6DF277C89ED7}">
      <dgm:prSet/>
      <dgm:spPr/>
      <dgm:t>
        <a:bodyPr/>
        <a:lstStyle/>
        <a:p>
          <a:endParaRPr lang="es-CL"/>
        </a:p>
      </dgm:t>
    </dgm:pt>
    <dgm:pt modelId="{853A4234-5182-4D22-AEA6-7D1137E4931C}">
      <dgm:prSet phldrT="[Texto]" custT="1"/>
      <dgm:spPr/>
      <dgm:t>
        <a:bodyPr/>
        <a:lstStyle/>
        <a:p>
          <a:pPr>
            <a:buFont typeface="Symbol" panose="05050102010706020507" pitchFamily="18" charset="2"/>
            <a:buChar char=""/>
          </a:pPr>
          <a:r>
            <a:rPr lang="es-ES" sz="2000" dirty="0"/>
            <a:t>CARABINEROS</a:t>
          </a:r>
          <a:endParaRPr lang="es-CL" sz="2000" dirty="0"/>
        </a:p>
      </dgm:t>
    </dgm:pt>
    <dgm:pt modelId="{EFDEFD0C-1646-4266-9D06-BA536B6F6859}" type="parTrans" cxnId="{AC6EA9D7-E6C5-40AE-9786-1319F34D6CD0}">
      <dgm:prSet/>
      <dgm:spPr/>
      <dgm:t>
        <a:bodyPr/>
        <a:lstStyle/>
        <a:p>
          <a:endParaRPr lang="es-CL"/>
        </a:p>
      </dgm:t>
    </dgm:pt>
    <dgm:pt modelId="{350AEC68-5976-4CAD-9EB4-C2D807D48BE6}" type="sibTrans" cxnId="{AC6EA9D7-E6C5-40AE-9786-1319F34D6CD0}">
      <dgm:prSet/>
      <dgm:spPr/>
      <dgm:t>
        <a:bodyPr/>
        <a:lstStyle/>
        <a:p>
          <a:endParaRPr lang="es-CL"/>
        </a:p>
      </dgm:t>
    </dgm:pt>
    <dgm:pt modelId="{98EAF359-8508-4B58-BC8A-8C9AFFC3EFAE}">
      <dgm:prSet phldrT="[Texto]" custT="1"/>
      <dgm:spPr/>
      <dgm:t>
        <a:bodyPr/>
        <a:lstStyle/>
        <a:p>
          <a:pPr algn="just">
            <a:buFont typeface="Symbol" panose="05050102010706020507" pitchFamily="18" charset="2"/>
            <a:buChar char=""/>
          </a:pPr>
          <a:r>
            <a:rPr lang="es-ES" sz="2000" dirty="0"/>
            <a:t>En 2017 ingresó 4.130 delitos que atentaban contra las leyes de propiedad intelectual e industrial y en el 76,8% de ellos el imputado era conocido</a:t>
          </a:r>
          <a:endParaRPr lang="es-CL" sz="2000" dirty="0"/>
        </a:p>
      </dgm:t>
    </dgm:pt>
    <dgm:pt modelId="{EDE56181-2FDB-4D38-9A88-9914BF4B78C5}" type="parTrans" cxnId="{85ABF227-9B78-4518-A82D-0C87901963F8}">
      <dgm:prSet/>
      <dgm:spPr/>
      <dgm:t>
        <a:bodyPr/>
        <a:lstStyle/>
        <a:p>
          <a:endParaRPr lang="es-CL"/>
        </a:p>
      </dgm:t>
    </dgm:pt>
    <dgm:pt modelId="{4D32FDC3-19B9-4EBF-AB43-F270FBDA0C82}" type="sibTrans" cxnId="{85ABF227-9B78-4518-A82D-0C87901963F8}">
      <dgm:prSet/>
      <dgm:spPr/>
      <dgm:t>
        <a:bodyPr/>
        <a:lstStyle/>
        <a:p>
          <a:endParaRPr lang="es-CL"/>
        </a:p>
      </dgm:t>
    </dgm:pt>
    <dgm:pt modelId="{3B2E90C5-5F5F-4BEF-A81A-E1D3855BC620}">
      <dgm:prSet phldrT="[Texto]" custT="1"/>
      <dgm:spPr/>
      <dgm:t>
        <a:bodyPr/>
        <a:lstStyle/>
        <a:p>
          <a:pPr algn="just">
            <a:buFont typeface="Symbol" panose="05050102010706020507" pitchFamily="18" charset="2"/>
            <a:buChar char=""/>
          </a:pPr>
          <a:r>
            <a:rPr lang="es-ES" sz="2000" dirty="0"/>
            <a:t>En 2017 reportó 52.671 casos de comercio ambulante o clandestino a lo largo del país, lo que implicó un alza de 59% respecto a 2016</a:t>
          </a:r>
          <a:endParaRPr lang="es-CL" sz="2000" dirty="0"/>
        </a:p>
      </dgm:t>
    </dgm:pt>
    <dgm:pt modelId="{00D5DCF4-EDBD-4D06-8A5B-5E27B38AA4F9}" type="parTrans" cxnId="{664792A4-1446-4690-8579-0FE0174F0D6F}">
      <dgm:prSet/>
      <dgm:spPr/>
      <dgm:t>
        <a:bodyPr/>
        <a:lstStyle/>
        <a:p>
          <a:endParaRPr lang="es-CL"/>
        </a:p>
      </dgm:t>
    </dgm:pt>
    <dgm:pt modelId="{7C754EBE-23CD-4B19-896E-5C65F2D9BCB6}" type="sibTrans" cxnId="{664792A4-1446-4690-8579-0FE0174F0D6F}">
      <dgm:prSet/>
      <dgm:spPr/>
      <dgm:t>
        <a:bodyPr/>
        <a:lstStyle/>
        <a:p>
          <a:endParaRPr lang="es-CL"/>
        </a:p>
      </dgm:t>
    </dgm:pt>
    <dgm:pt modelId="{1046D99B-3D76-497A-97A5-9E54B9AEB6D6}">
      <dgm:prSet phldrT="[Texto]" custT="1"/>
      <dgm:spPr/>
      <dgm:t>
        <a:bodyPr/>
        <a:lstStyle/>
        <a:p>
          <a:pPr>
            <a:buFont typeface="Symbol" panose="05050102010706020507" pitchFamily="18" charset="2"/>
            <a:buChar char=""/>
          </a:pPr>
          <a:r>
            <a:rPr lang="es-ES" sz="2000" dirty="0"/>
            <a:t>ADUANAS</a:t>
          </a:r>
          <a:endParaRPr lang="es-CL" sz="2000" dirty="0"/>
        </a:p>
      </dgm:t>
    </dgm:pt>
    <dgm:pt modelId="{862E6262-251E-493F-A128-77F4365B2807}" type="parTrans" cxnId="{E1560E1C-6F0D-49C7-A55E-581D49F5BD2C}">
      <dgm:prSet/>
      <dgm:spPr/>
      <dgm:t>
        <a:bodyPr/>
        <a:lstStyle/>
        <a:p>
          <a:endParaRPr lang="es-CL"/>
        </a:p>
      </dgm:t>
    </dgm:pt>
    <dgm:pt modelId="{830D0692-B165-4015-BD04-9D198ED576E6}" type="sibTrans" cxnId="{E1560E1C-6F0D-49C7-A55E-581D49F5BD2C}">
      <dgm:prSet/>
      <dgm:spPr/>
      <dgm:t>
        <a:bodyPr/>
        <a:lstStyle/>
        <a:p>
          <a:endParaRPr lang="es-CL"/>
        </a:p>
      </dgm:t>
    </dgm:pt>
    <dgm:pt modelId="{B3B4BC2F-5847-48B5-B59F-6C72DEE46787}">
      <dgm:prSet phldrT="[Texto]" custT="1"/>
      <dgm:spPr/>
      <dgm:t>
        <a:bodyPr/>
        <a:lstStyle/>
        <a:p>
          <a:pPr algn="just">
            <a:buFont typeface="Symbol" panose="05050102010706020507" pitchFamily="18" charset="2"/>
            <a:buChar char=""/>
          </a:pPr>
          <a:r>
            <a:rPr lang="es-ES" sz="2000" dirty="0"/>
            <a:t>En 2017 confiscó en fronteras 8.724.263 productos que atentaban contra la propiedad intelectual/industrial. Un alza de 96,57% respecto a 2016. El valor comercial de las mercancías suspendidas (CIF) alcanzó los US$ 135.584.066 con un alza de 141,58% respecto al 2016</a:t>
          </a:r>
          <a:endParaRPr lang="es-CL" sz="2000" dirty="0"/>
        </a:p>
      </dgm:t>
    </dgm:pt>
    <dgm:pt modelId="{F4D42A6F-8524-4E30-8D40-185D82482679}" type="parTrans" cxnId="{AF7A3D87-6D1F-487C-9C17-16769DA65099}">
      <dgm:prSet/>
      <dgm:spPr/>
      <dgm:t>
        <a:bodyPr/>
        <a:lstStyle/>
        <a:p>
          <a:endParaRPr lang="es-CL"/>
        </a:p>
      </dgm:t>
    </dgm:pt>
    <dgm:pt modelId="{477E6AA0-813C-4661-81FB-67017FA76A4E}" type="sibTrans" cxnId="{AF7A3D87-6D1F-487C-9C17-16769DA65099}">
      <dgm:prSet/>
      <dgm:spPr/>
      <dgm:t>
        <a:bodyPr/>
        <a:lstStyle/>
        <a:p>
          <a:endParaRPr lang="es-CL"/>
        </a:p>
      </dgm:t>
    </dgm:pt>
    <dgm:pt modelId="{AF24F38F-FA3C-4373-84EA-5C9F577D8F87}">
      <dgm:prSet phldrT="[Texto]" custT="1"/>
      <dgm:spPr/>
      <dgm:t>
        <a:bodyPr/>
        <a:lstStyle/>
        <a:p>
          <a:pPr algn="l">
            <a:buFont typeface="Symbol" panose="05050102010706020507" pitchFamily="18" charset="2"/>
            <a:buNone/>
          </a:pPr>
          <a:r>
            <a:rPr lang="es-CL" sz="1400" dirty="0"/>
            <a:t>-1.921.051 de estos productos correspondió a juguetes y 165.371 a cosméticos.</a:t>
          </a:r>
        </a:p>
      </dgm:t>
    </dgm:pt>
    <dgm:pt modelId="{C217CD0A-668C-4330-8D69-1A84CF45241F}" type="parTrans" cxnId="{6AAB7B79-AE15-4460-AE8D-BD2031225C17}">
      <dgm:prSet/>
      <dgm:spPr/>
      <dgm:t>
        <a:bodyPr/>
        <a:lstStyle/>
        <a:p>
          <a:endParaRPr lang="es-CL"/>
        </a:p>
      </dgm:t>
    </dgm:pt>
    <dgm:pt modelId="{01CFEA14-FBE6-4486-B274-C7B3F38F00E4}" type="sibTrans" cxnId="{6AAB7B79-AE15-4460-AE8D-BD2031225C17}">
      <dgm:prSet/>
      <dgm:spPr/>
      <dgm:t>
        <a:bodyPr/>
        <a:lstStyle/>
        <a:p>
          <a:endParaRPr lang="es-CL"/>
        </a:p>
      </dgm:t>
    </dgm:pt>
    <dgm:pt modelId="{767DC2B1-DED5-428F-AB17-2D2357BA305E}">
      <dgm:prSet custT="1"/>
      <dgm:spPr/>
      <dgm:t>
        <a:bodyPr/>
        <a:lstStyle/>
        <a:p>
          <a:pPr algn="l">
            <a:buFont typeface="Symbol" panose="05050102010706020507" pitchFamily="18" charset="2"/>
            <a:buNone/>
          </a:pPr>
          <a:r>
            <a:rPr lang="es-CL" sz="1400" dirty="0"/>
            <a:t>- Por su parte, aduanas confiscó 10.745.240 cajetillas de cigarros ilegales correspondientes a una evasión de US$ 44.818.056.</a:t>
          </a:r>
        </a:p>
      </dgm:t>
    </dgm:pt>
    <dgm:pt modelId="{8225DBB3-9EEF-4107-9311-D0377E1BF58E}" type="parTrans" cxnId="{2101BA40-7EDA-4568-9798-4175DE1CBF85}">
      <dgm:prSet/>
      <dgm:spPr/>
      <dgm:t>
        <a:bodyPr/>
        <a:lstStyle/>
        <a:p>
          <a:endParaRPr lang="es-CL"/>
        </a:p>
      </dgm:t>
    </dgm:pt>
    <dgm:pt modelId="{5C627720-7619-413D-AE77-8F4F3CFC145D}" type="sibTrans" cxnId="{2101BA40-7EDA-4568-9798-4175DE1CBF85}">
      <dgm:prSet/>
      <dgm:spPr/>
      <dgm:t>
        <a:bodyPr/>
        <a:lstStyle/>
        <a:p>
          <a:endParaRPr lang="es-CL"/>
        </a:p>
      </dgm:t>
    </dgm:pt>
    <dgm:pt modelId="{20D4D78F-1360-4D5B-B78A-29BE23B9AE39}">
      <dgm:prSet custT="1"/>
      <dgm:spPr/>
      <dgm:t>
        <a:bodyPr/>
        <a:lstStyle/>
        <a:p>
          <a:pPr>
            <a:buFont typeface="Symbol" panose="05050102010706020507" pitchFamily="18" charset="2"/>
            <a:buNone/>
          </a:pPr>
          <a:r>
            <a:rPr lang="es-CL" sz="2000" dirty="0"/>
            <a:t>PDI</a:t>
          </a:r>
          <a:endParaRPr lang="es-CL" sz="2400" dirty="0"/>
        </a:p>
      </dgm:t>
    </dgm:pt>
    <dgm:pt modelId="{1CCADEB5-E16F-4B38-9698-462FDCEC2B68}" type="parTrans" cxnId="{DD53699E-37E1-45B8-9414-BF382938338A}">
      <dgm:prSet/>
      <dgm:spPr/>
      <dgm:t>
        <a:bodyPr/>
        <a:lstStyle/>
        <a:p>
          <a:endParaRPr lang="es-CL"/>
        </a:p>
      </dgm:t>
    </dgm:pt>
    <dgm:pt modelId="{7D477A22-22C2-4C71-960D-054D2F23A32B}" type="sibTrans" cxnId="{DD53699E-37E1-45B8-9414-BF382938338A}">
      <dgm:prSet/>
      <dgm:spPr/>
      <dgm:t>
        <a:bodyPr/>
        <a:lstStyle/>
        <a:p>
          <a:endParaRPr lang="es-CL"/>
        </a:p>
      </dgm:t>
    </dgm:pt>
    <dgm:pt modelId="{B188B5AD-203F-4B96-9ACD-E5153F5DAAEC}">
      <dgm:prSet custT="1"/>
      <dgm:spPr/>
      <dgm:t>
        <a:bodyPr/>
        <a:lstStyle/>
        <a:p>
          <a:pPr algn="just">
            <a:buFont typeface="Arial" panose="020B0604020202020204" pitchFamily="34" charset="0"/>
            <a:buChar char="•"/>
          </a:pPr>
          <a:r>
            <a:rPr lang="es-ES" sz="2000" dirty="0"/>
            <a:t>En territorio nacional en el período 2016-2017 incautó 2.830.544 especies por delitos de propiedad industrial y 226.269 especies que atentaban contra la propiedad intelectual</a:t>
          </a:r>
          <a:endParaRPr lang="es-CL" sz="2000" dirty="0"/>
        </a:p>
      </dgm:t>
    </dgm:pt>
    <dgm:pt modelId="{3036D04E-985D-442A-8162-21C19F9D2AEE}" type="parTrans" cxnId="{BE0E6921-FF50-4174-88D6-F3B94EB5643C}">
      <dgm:prSet/>
      <dgm:spPr/>
      <dgm:t>
        <a:bodyPr/>
        <a:lstStyle/>
        <a:p>
          <a:endParaRPr lang="es-CL"/>
        </a:p>
      </dgm:t>
    </dgm:pt>
    <dgm:pt modelId="{024247A8-4D57-4E72-819F-955803C8C6CC}" type="sibTrans" cxnId="{BE0E6921-FF50-4174-88D6-F3B94EB5643C}">
      <dgm:prSet/>
      <dgm:spPr/>
      <dgm:t>
        <a:bodyPr/>
        <a:lstStyle/>
        <a:p>
          <a:endParaRPr lang="es-CL"/>
        </a:p>
      </dgm:t>
    </dgm:pt>
    <dgm:pt modelId="{9346D872-6335-40F2-83F2-2F8F82A9E9DD}" type="pres">
      <dgm:prSet presAssocID="{AA6905BE-18DA-4DBA-BA7E-131502C7FDEC}" presName="linear" presStyleCnt="0">
        <dgm:presLayoutVars>
          <dgm:dir/>
          <dgm:animLvl val="lvl"/>
          <dgm:resizeHandles val="exact"/>
        </dgm:presLayoutVars>
      </dgm:prSet>
      <dgm:spPr/>
    </dgm:pt>
    <dgm:pt modelId="{BD376DA7-2429-4DA7-BB54-A85ABB7E8E73}" type="pres">
      <dgm:prSet presAssocID="{1046D99B-3D76-497A-97A5-9E54B9AEB6D6}" presName="parentLin" presStyleCnt="0"/>
      <dgm:spPr/>
    </dgm:pt>
    <dgm:pt modelId="{BDAD9E22-56CB-4954-A4DB-83C99E644F55}" type="pres">
      <dgm:prSet presAssocID="{1046D99B-3D76-497A-97A5-9E54B9AEB6D6}" presName="parentLeftMargin" presStyleLbl="node1" presStyleIdx="0" presStyleCnt="4"/>
      <dgm:spPr/>
    </dgm:pt>
    <dgm:pt modelId="{6D9EFDC7-9DFB-4B53-9E8B-E13123FE3A79}" type="pres">
      <dgm:prSet presAssocID="{1046D99B-3D76-497A-97A5-9E54B9AEB6D6}" presName="parentText" presStyleLbl="node1" presStyleIdx="0" presStyleCnt="4">
        <dgm:presLayoutVars>
          <dgm:chMax val="0"/>
          <dgm:bulletEnabled val="1"/>
        </dgm:presLayoutVars>
      </dgm:prSet>
      <dgm:spPr/>
    </dgm:pt>
    <dgm:pt modelId="{73B428AB-78A3-4D95-B99C-0EB355A99813}" type="pres">
      <dgm:prSet presAssocID="{1046D99B-3D76-497A-97A5-9E54B9AEB6D6}" presName="negativeSpace" presStyleCnt="0"/>
      <dgm:spPr/>
    </dgm:pt>
    <dgm:pt modelId="{A648DBDA-22F1-4868-8FD5-02047F29F555}" type="pres">
      <dgm:prSet presAssocID="{1046D99B-3D76-497A-97A5-9E54B9AEB6D6}" presName="childText" presStyleLbl="conFgAcc1" presStyleIdx="0" presStyleCnt="4">
        <dgm:presLayoutVars>
          <dgm:bulletEnabled val="1"/>
        </dgm:presLayoutVars>
      </dgm:prSet>
      <dgm:spPr/>
    </dgm:pt>
    <dgm:pt modelId="{1FB3E895-38D8-4D5E-ACDC-D958DFC5D72E}" type="pres">
      <dgm:prSet presAssocID="{830D0692-B165-4015-BD04-9D198ED576E6}" presName="spaceBetweenRectangles" presStyleCnt="0"/>
      <dgm:spPr/>
    </dgm:pt>
    <dgm:pt modelId="{2C76623D-46CA-4FC3-8423-BC067276145E}" type="pres">
      <dgm:prSet presAssocID="{20D4D78F-1360-4D5B-B78A-29BE23B9AE39}" presName="parentLin" presStyleCnt="0"/>
      <dgm:spPr/>
    </dgm:pt>
    <dgm:pt modelId="{2D5025A5-1FC0-4F52-AC9C-9466F02A8AE3}" type="pres">
      <dgm:prSet presAssocID="{20D4D78F-1360-4D5B-B78A-29BE23B9AE39}" presName="parentLeftMargin" presStyleLbl="node1" presStyleIdx="0" presStyleCnt="4"/>
      <dgm:spPr/>
    </dgm:pt>
    <dgm:pt modelId="{98BAB0C5-44DF-4A12-824C-4DDDFE485863}" type="pres">
      <dgm:prSet presAssocID="{20D4D78F-1360-4D5B-B78A-29BE23B9AE39}" presName="parentText" presStyleLbl="node1" presStyleIdx="1" presStyleCnt="4">
        <dgm:presLayoutVars>
          <dgm:chMax val="0"/>
          <dgm:bulletEnabled val="1"/>
        </dgm:presLayoutVars>
      </dgm:prSet>
      <dgm:spPr/>
    </dgm:pt>
    <dgm:pt modelId="{3C59AC90-FBEA-4CDE-9C21-CDFEB5A020B5}" type="pres">
      <dgm:prSet presAssocID="{20D4D78F-1360-4D5B-B78A-29BE23B9AE39}" presName="negativeSpace" presStyleCnt="0"/>
      <dgm:spPr/>
    </dgm:pt>
    <dgm:pt modelId="{893091A0-0CA0-4A22-9CCD-A4D7B836BDAD}" type="pres">
      <dgm:prSet presAssocID="{20D4D78F-1360-4D5B-B78A-29BE23B9AE39}" presName="childText" presStyleLbl="conFgAcc1" presStyleIdx="1" presStyleCnt="4">
        <dgm:presLayoutVars>
          <dgm:bulletEnabled val="1"/>
        </dgm:presLayoutVars>
      </dgm:prSet>
      <dgm:spPr/>
    </dgm:pt>
    <dgm:pt modelId="{6FF3CCDC-1897-4FB9-A283-D6DB7C955152}" type="pres">
      <dgm:prSet presAssocID="{7D477A22-22C2-4C71-960D-054D2F23A32B}" presName="spaceBetweenRectangles" presStyleCnt="0"/>
      <dgm:spPr/>
    </dgm:pt>
    <dgm:pt modelId="{81E3672B-16E5-4736-A9DE-DFB3EDE36BE5}" type="pres">
      <dgm:prSet presAssocID="{BB4C1A4E-A989-4832-9C52-1E0A98DBD686}" presName="parentLin" presStyleCnt="0"/>
      <dgm:spPr/>
    </dgm:pt>
    <dgm:pt modelId="{03FBBBF9-5CA9-4CB4-B4F3-101D42C011D8}" type="pres">
      <dgm:prSet presAssocID="{BB4C1A4E-A989-4832-9C52-1E0A98DBD686}" presName="parentLeftMargin" presStyleLbl="node1" presStyleIdx="1" presStyleCnt="4"/>
      <dgm:spPr/>
    </dgm:pt>
    <dgm:pt modelId="{2B8692CA-9A03-42C9-8987-992C6C16E0AD}" type="pres">
      <dgm:prSet presAssocID="{BB4C1A4E-A989-4832-9C52-1E0A98DBD686}" presName="parentText" presStyleLbl="node1" presStyleIdx="2" presStyleCnt="4">
        <dgm:presLayoutVars>
          <dgm:chMax val="0"/>
          <dgm:bulletEnabled val="1"/>
        </dgm:presLayoutVars>
      </dgm:prSet>
      <dgm:spPr/>
    </dgm:pt>
    <dgm:pt modelId="{A3AB64F1-AF15-4031-B172-7D1EEC3D2753}" type="pres">
      <dgm:prSet presAssocID="{BB4C1A4E-A989-4832-9C52-1E0A98DBD686}" presName="negativeSpace" presStyleCnt="0"/>
      <dgm:spPr/>
    </dgm:pt>
    <dgm:pt modelId="{0F8C093A-3ED0-4504-98F2-202915E54DBD}" type="pres">
      <dgm:prSet presAssocID="{BB4C1A4E-A989-4832-9C52-1E0A98DBD686}" presName="childText" presStyleLbl="conFgAcc1" presStyleIdx="2" presStyleCnt="4">
        <dgm:presLayoutVars>
          <dgm:bulletEnabled val="1"/>
        </dgm:presLayoutVars>
      </dgm:prSet>
      <dgm:spPr/>
    </dgm:pt>
    <dgm:pt modelId="{27BFDE57-06A4-4B9C-9B74-9879480D0A02}" type="pres">
      <dgm:prSet presAssocID="{5C1A206E-9867-436E-BA8E-BADA2CC9CA73}" presName="spaceBetweenRectangles" presStyleCnt="0"/>
      <dgm:spPr/>
    </dgm:pt>
    <dgm:pt modelId="{B2072A41-93F7-4385-9343-40A3B38AE988}" type="pres">
      <dgm:prSet presAssocID="{853A4234-5182-4D22-AEA6-7D1137E4931C}" presName="parentLin" presStyleCnt="0"/>
      <dgm:spPr/>
    </dgm:pt>
    <dgm:pt modelId="{C60E325B-A5C1-46C7-9FC6-A1413208863A}" type="pres">
      <dgm:prSet presAssocID="{853A4234-5182-4D22-AEA6-7D1137E4931C}" presName="parentLeftMargin" presStyleLbl="node1" presStyleIdx="2" presStyleCnt="4"/>
      <dgm:spPr/>
    </dgm:pt>
    <dgm:pt modelId="{957E67E6-6F68-42A4-99CE-C3CFF3725495}" type="pres">
      <dgm:prSet presAssocID="{853A4234-5182-4D22-AEA6-7D1137E4931C}" presName="parentText" presStyleLbl="node1" presStyleIdx="3" presStyleCnt="4">
        <dgm:presLayoutVars>
          <dgm:chMax val="0"/>
          <dgm:bulletEnabled val="1"/>
        </dgm:presLayoutVars>
      </dgm:prSet>
      <dgm:spPr/>
    </dgm:pt>
    <dgm:pt modelId="{E04D97B2-4AB3-42A2-A6A3-3C83AC903C80}" type="pres">
      <dgm:prSet presAssocID="{853A4234-5182-4D22-AEA6-7D1137E4931C}" presName="negativeSpace" presStyleCnt="0"/>
      <dgm:spPr/>
    </dgm:pt>
    <dgm:pt modelId="{3EEF98CA-185F-4CE6-B036-BF552532E44B}" type="pres">
      <dgm:prSet presAssocID="{853A4234-5182-4D22-AEA6-7D1137E4931C}" presName="childText" presStyleLbl="conFgAcc1" presStyleIdx="3" presStyleCnt="4">
        <dgm:presLayoutVars>
          <dgm:bulletEnabled val="1"/>
        </dgm:presLayoutVars>
      </dgm:prSet>
      <dgm:spPr/>
    </dgm:pt>
  </dgm:ptLst>
  <dgm:cxnLst>
    <dgm:cxn modelId="{43449B00-74D8-4667-8D47-BCDD4537BBF0}" type="presOf" srcId="{853A4234-5182-4D22-AEA6-7D1137E4931C}" destId="{957E67E6-6F68-42A4-99CE-C3CFF3725495}" srcOrd="1" destOrd="0" presId="urn:microsoft.com/office/officeart/2005/8/layout/list1"/>
    <dgm:cxn modelId="{93419819-EDDA-4CA8-8ADB-EF92D6026B54}" type="presOf" srcId="{20D4D78F-1360-4D5B-B78A-29BE23B9AE39}" destId="{98BAB0C5-44DF-4A12-824C-4DDDFE485863}" srcOrd="1" destOrd="0" presId="urn:microsoft.com/office/officeart/2005/8/layout/list1"/>
    <dgm:cxn modelId="{E1560E1C-6F0D-49C7-A55E-581D49F5BD2C}" srcId="{AA6905BE-18DA-4DBA-BA7E-131502C7FDEC}" destId="{1046D99B-3D76-497A-97A5-9E54B9AEB6D6}" srcOrd="0" destOrd="0" parTransId="{862E6262-251E-493F-A128-77F4365B2807}" sibTransId="{830D0692-B165-4015-BD04-9D198ED576E6}"/>
    <dgm:cxn modelId="{BE0E6921-FF50-4174-88D6-F3B94EB5643C}" srcId="{20D4D78F-1360-4D5B-B78A-29BE23B9AE39}" destId="{B188B5AD-203F-4B96-9ACD-E5153F5DAAEC}" srcOrd="0" destOrd="0" parTransId="{3036D04E-985D-442A-8162-21C19F9D2AEE}" sibTransId="{024247A8-4D57-4E72-819F-955803C8C6CC}"/>
    <dgm:cxn modelId="{85ABF227-9B78-4518-A82D-0C87901963F8}" srcId="{BB4C1A4E-A989-4832-9C52-1E0A98DBD686}" destId="{98EAF359-8508-4B58-BC8A-8C9AFFC3EFAE}" srcOrd="0" destOrd="0" parTransId="{EDE56181-2FDB-4D38-9A88-9914BF4B78C5}" sibTransId="{4D32FDC3-19B9-4EBF-AB43-F270FBDA0C82}"/>
    <dgm:cxn modelId="{5C7F613C-2F09-47FA-9FF9-B66DF89C7F7E}" type="presOf" srcId="{B188B5AD-203F-4B96-9ACD-E5153F5DAAEC}" destId="{893091A0-0CA0-4A22-9CCD-A4D7B836BDAD}" srcOrd="0" destOrd="0" presId="urn:microsoft.com/office/officeart/2005/8/layout/list1"/>
    <dgm:cxn modelId="{2101BA40-7EDA-4568-9798-4175DE1CBF85}" srcId="{B3B4BC2F-5847-48B5-B59F-6C72DEE46787}" destId="{767DC2B1-DED5-428F-AB17-2D2357BA305E}" srcOrd="1" destOrd="0" parTransId="{8225DBB3-9EEF-4107-9311-D0377E1BF58E}" sibTransId="{5C627720-7619-413D-AE77-8F4F3CFC145D}"/>
    <dgm:cxn modelId="{7BD6D055-3665-4880-9BF5-6A3C724CDF15}" type="presOf" srcId="{AF24F38F-FA3C-4373-84EA-5C9F577D8F87}" destId="{A648DBDA-22F1-4868-8FD5-02047F29F555}" srcOrd="0" destOrd="1" presId="urn:microsoft.com/office/officeart/2005/8/layout/list1"/>
    <dgm:cxn modelId="{C7843D5F-9D7F-4304-BB1F-625943503622}" type="presOf" srcId="{B3B4BC2F-5847-48B5-B59F-6C72DEE46787}" destId="{A648DBDA-22F1-4868-8FD5-02047F29F555}" srcOrd="0" destOrd="0" presId="urn:microsoft.com/office/officeart/2005/8/layout/list1"/>
    <dgm:cxn modelId="{88840160-8A66-4832-8A51-E1B288701A40}" type="presOf" srcId="{1046D99B-3D76-497A-97A5-9E54B9AEB6D6}" destId="{6D9EFDC7-9DFB-4B53-9E8B-E13123FE3A79}" srcOrd="1" destOrd="0" presId="urn:microsoft.com/office/officeart/2005/8/layout/list1"/>
    <dgm:cxn modelId="{B8E73861-6443-4AB4-82DD-DC37C8AEB634}" type="presOf" srcId="{BB4C1A4E-A989-4832-9C52-1E0A98DBD686}" destId="{03FBBBF9-5CA9-4CB4-B4F3-101D42C011D8}" srcOrd="0" destOrd="0" presId="urn:microsoft.com/office/officeart/2005/8/layout/list1"/>
    <dgm:cxn modelId="{F9639A72-2B60-4115-8BA8-7C7269FD2767}" type="presOf" srcId="{20D4D78F-1360-4D5B-B78A-29BE23B9AE39}" destId="{2D5025A5-1FC0-4F52-AC9C-9466F02A8AE3}" srcOrd="0" destOrd="0" presId="urn:microsoft.com/office/officeart/2005/8/layout/list1"/>
    <dgm:cxn modelId="{94C61573-3126-41C4-9403-C7E24FFAE6DF}" type="presOf" srcId="{3B2E90C5-5F5F-4BEF-A81A-E1D3855BC620}" destId="{3EEF98CA-185F-4CE6-B036-BF552532E44B}" srcOrd="0" destOrd="0" presId="urn:microsoft.com/office/officeart/2005/8/layout/list1"/>
    <dgm:cxn modelId="{2F240874-3586-4888-BF5B-9647F8CFBF57}" type="presOf" srcId="{1046D99B-3D76-497A-97A5-9E54B9AEB6D6}" destId="{BDAD9E22-56CB-4954-A4DB-83C99E644F55}" srcOrd="0" destOrd="0" presId="urn:microsoft.com/office/officeart/2005/8/layout/list1"/>
    <dgm:cxn modelId="{6AAB7B79-AE15-4460-AE8D-BD2031225C17}" srcId="{B3B4BC2F-5847-48B5-B59F-6C72DEE46787}" destId="{AF24F38F-FA3C-4373-84EA-5C9F577D8F87}" srcOrd="0" destOrd="0" parTransId="{C217CD0A-668C-4330-8D69-1A84CF45241F}" sibTransId="{01CFEA14-FBE6-4486-B274-C7B3F38F00E4}"/>
    <dgm:cxn modelId="{D4B63986-E687-476C-A0D4-79543C54DFE7}" type="presOf" srcId="{853A4234-5182-4D22-AEA6-7D1137E4931C}" destId="{C60E325B-A5C1-46C7-9FC6-A1413208863A}" srcOrd="0" destOrd="0" presId="urn:microsoft.com/office/officeart/2005/8/layout/list1"/>
    <dgm:cxn modelId="{AF7A3D87-6D1F-487C-9C17-16769DA65099}" srcId="{1046D99B-3D76-497A-97A5-9E54B9AEB6D6}" destId="{B3B4BC2F-5847-48B5-B59F-6C72DEE46787}" srcOrd="0" destOrd="0" parTransId="{F4D42A6F-8524-4E30-8D40-185D82482679}" sibTransId="{477E6AA0-813C-4661-81FB-67017FA76A4E}"/>
    <dgm:cxn modelId="{A1D31D88-159F-4367-BB84-3176B0463AD2}" type="presOf" srcId="{BB4C1A4E-A989-4832-9C52-1E0A98DBD686}" destId="{2B8692CA-9A03-42C9-8987-992C6C16E0AD}" srcOrd="1" destOrd="0" presId="urn:microsoft.com/office/officeart/2005/8/layout/list1"/>
    <dgm:cxn modelId="{DD53699E-37E1-45B8-9414-BF382938338A}" srcId="{AA6905BE-18DA-4DBA-BA7E-131502C7FDEC}" destId="{20D4D78F-1360-4D5B-B78A-29BE23B9AE39}" srcOrd="1" destOrd="0" parTransId="{1CCADEB5-E16F-4B38-9698-462FDCEC2B68}" sibTransId="{7D477A22-22C2-4C71-960D-054D2F23A32B}"/>
    <dgm:cxn modelId="{664792A4-1446-4690-8579-0FE0174F0D6F}" srcId="{853A4234-5182-4D22-AEA6-7D1137E4931C}" destId="{3B2E90C5-5F5F-4BEF-A81A-E1D3855BC620}" srcOrd="0" destOrd="0" parTransId="{00D5DCF4-EDBD-4D06-8A5B-5E27B38AA4F9}" sibTransId="{7C754EBE-23CD-4B19-896E-5C65F2D9BCB6}"/>
    <dgm:cxn modelId="{FC5AC7C8-D758-4548-82C1-6DF277C89ED7}" srcId="{AA6905BE-18DA-4DBA-BA7E-131502C7FDEC}" destId="{BB4C1A4E-A989-4832-9C52-1E0A98DBD686}" srcOrd="2" destOrd="0" parTransId="{F7802BB9-B04E-4198-88E0-CBE3BC023BA3}" sibTransId="{5C1A206E-9867-436E-BA8E-BADA2CC9CA73}"/>
    <dgm:cxn modelId="{EB411DD4-6E82-4A8A-B63D-AF4B9E97DEFF}" type="presOf" srcId="{98EAF359-8508-4B58-BC8A-8C9AFFC3EFAE}" destId="{0F8C093A-3ED0-4504-98F2-202915E54DBD}" srcOrd="0" destOrd="0" presId="urn:microsoft.com/office/officeart/2005/8/layout/list1"/>
    <dgm:cxn modelId="{AC6EA9D7-E6C5-40AE-9786-1319F34D6CD0}" srcId="{AA6905BE-18DA-4DBA-BA7E-131502C7FDEC}" destId="{853A4234-5182-4D22-AEA6-7D1137E4931C}" srcOrd="3" destOrd="0" parTransId="{EFDEFD0C-1646-4266-9D06-BA536B6F6859}" sibTransId="{350AEC68-5976-4CAD-9EB4-C2D807D48BE6}"/>
    <dgm:cxn modelId="{7AACB9DA-6388-45BD-9B62-D3C2832E79D0}" type="presOf" srcId="{767DC2B1-DED5-428F-AB17-2D2357BA305E}" destId="{A648DBDA-22F1-4868-8FD5-02047F29F555}" srcOrd="0" destOrd="2" presId="urn:microsoft.com/office/officeart/2005/8/layout/list1"/>
    <dgm:cxn modelId="{A7DC6BE2-7DD9-42FE-A257-060EDCAB6708}" type="presOf" srcId="{AA6905BE-18DA-4DBA-BA7E-131502C7FDEC}" destId="{9346D872-6335-40F2-83F2-2F8F82A9E9DD}" srcOrd="0" destOrd="0" presId="urn:microsoft.com/office/officeart/2005/8/layout/list1"/>
    <dgm:cxn modelId="{C8A75BDD-C4D5-4FA9-BC77-EE0213C56966}" type="presParOf" srcId="{9346D872-6335-40F2-83F2-2F8F82A9E9DD}" destId="{BD376DA7-2429-4DA7-BB54-A85ABB7E8E73}" srcOrd="0" destOrd="0" presId="urn:microsoft.com/office/officeart/2005/8/layout/list1"/>
    <dgm:cxn modelId="{53FE0D23-CD6E-47C9-8415-17B0FD637D31}" type="presParOf" srcId="{BD376DA7-2429-4DA7-BB54-A85ABB7E8E73}" destId="{BDAD9E22-56CB-4954-A4DB-83C99E644F55}" srcOrd="0" destOrd="0" presId="urn:microsoft.com/office/officeart/2005/8/layout/list1"/>
    <dgm:cxn modelId="{9EF76091-BD2D-447F-A32A-C21C80A070B3}" type="presParOf" srcId="{BD376DA7-2429-4DA7-BB54-A85ABB7E8E73}" destId="{6D9EFDC7-9DFB-4B53-9E8B-E13123FE3A79}" srcOrd="1" destOrd="0" presId="urn:microsoft.com/office/officeart/2005/8/layout/list1"/>
    <dgm:cxn modelId="{969E77DC-B27C-4FFF-AD9D-B44C9842FF0A}" type="presParOf" srcId="{9346D872-6335-40F2-83F2-2F8F82A9E9DD}" destId="{73B428AB-78A3-4D95-B99C-0EB355A99813}" srcOrd="1" destOrd="0" presId="urn:microsoft.com/office/officeart/2005/8/layout/list1"/>
    <dgm:cxn modelId="{49877AB7-8E93-4AF0-9A97-73F903B299E1}" type="presParOf" srcId="{9346D872-6335-40F2-83F2-2F8F82A9E9DD}" destId="{A648DBDA-22F1-4868-8FD5-02047F29F555}" srcOrd="2" destOrd="0" presId="urn:microsoft.com/office/officeart/2005/8/layout/list1"/>
    <dgm:cxn modelId="{0A11726D-5696-4A63-88AB-12FF791D9995}" type="presParOf" srcId="{9346D872-6335-40F2-83F2-2F8F82A9E9DD}" destId="{1FB3E895-38D8-4D5E-ACDC-D958DFC5D72E}" srcOrd="3" destOrd="0" presId="urn:microsoft.com/office/officeart/2005/8/layout/list1"/>
    <dgm:cxn modelId="{A34F9EA0-FCCA-4774-8095-035F5FB88306}" type="presParOf" srcId="{9346D872-6335-40F2-83F2-2F8F82A9E9DD}" destId="{2C76623D-46CA-4FC3-8423-BC067276145E}" srcOrd="4" destOrd="0" presId="urn:microsoft.com/office/officeart/2005/8/layout/list1"/>
    <dgm:cxn modelId="{18E1A441-C58D-4492-AB6B-3046C01A35DD}" type="presParOf" srcId="{2C76623D-46CA-4FC3-8423-BC067276145E}" destId="{2D5025A5-1FC0-4F52-AC9C-9466F02A8AE3}" srcOrd="0" destOrd="0" presId="urn:microsoft.com/office/officeart/2005/8/layout/list1"/>
    <dgm:cxn modelId="{05860C6D-ED84-403F-ADFA-92A3BF37DBC7}" type="presParOf" srcId="{2C76623D-46CA-4FC3-8423-BC067276145E}" destId="{98BAB0C5-44DF-4A12-824C-4DDDFE485863}" srcOrd="1" destOrd="0" presId="urn:microsoft.com/office/officeart/2005/8/layout/list1"/>
    <dgm:cxn modelId="{FF76C90C-AF36-4483-9CF0-22A318EA54CB}" type="presParOf" srcId="{9346D872-6335-40F2-83F2-2F8F82A9E9DD}" destId="{3C59AC90-FBEA-4CDE-9C21-CDFEB5A020B5}" srcOrd="5" destOrd="0" presId="urn:microsoft.com/office/officeart/2005/8/layout/list1"/>
    <dgm:cxn modelId="{3AB8110A-9384-4E35-B5DC-2C208124D6B0}" type="presParOf" srcId="{9346D872-6335-40F2-83F2-2F8F82A9E9DD}" destId="{893091A0-0CA0-4A22-9CCD-A4D7B836BDAD}" srcOrd="6" destOrd="0" presId="urn:microsoft.com/office/officeart/2005/8/layout/list1"/>
    <dgm:cxn modelId="{C35426A0-0876-4281-9928-089182394FB2}" type="presParOf" srcId="{9346D872-6335-40F2-83F2-2F8F82A9E9DD}" destId="{6FF3CCDC-1897-4FB9-A283-D6DB7C955152}" srcOrd="7" destOrd="0" presId="urn:microsoft.com/office/officeart/2005/8/layout/list1"/>
    <dgm:cxn modelId="{8123A9A9-C94F-499C-B1AF-2E0B1DD1A6C7}" type="presParOf" srcId="{9346D872-6335-40F2-83F2-2F8F82A9E9DD}" destId="{81E3672B-16E5-4736-A9DE-DFB3EDE36BE5}" srcOrd="8" destOrd="0" presId="urn:microsoft.com/office/officeart/2005/8/layout/list1"/>
    <dgm:cxn modelId="{FBAC57BC-0C31-434C-AC3B-BD558BCC592F}" type="presParOf" srcId="{81E3672B-16E5-4736-A9DE-DFB3EDE36BE5}" destId="{03FBBBF9-5CA9-4CB4-B4F3-101D42C011D8}" srcOrd="0" destOrd="0" presId="urn:microsoft.com/office/officeart/2005/8/layout/list1"/>
    <dgm:cxn modelId="{3F23A30F-1F7A-444C-86FB-55EF3CED872B}" type="presParOf" srcId="{81E3672B-16E5-4736-A9DE-DFB3EDE36BE5}" destId="{2B8692CA-9A03-42C9-8987-992C6C16E0AD}" srcOrd="1" destOrd="0" presId="urn:microsoft.com/office/officeart/2005/8/layout/list1"/>
    <dgm:cxn modelId="{A2F4FB9F-3D87-438F-9BCB-5A96BA6AD174}" type="presParOf" srcId="{9346D872-6335-40F2-83F2-2F8F82A9E9DD}" destId="{A3AB64F1-AF15-4031-B172-7D1EEC3D2753}" srcOrd="9" destOrd="0" presId="urn:microsoft.com/office/officeart/2005/8/layout/list1"/>
    <dgm:cxn modelId="{B3C87B90-0449-4500-BE9B-4CEC580933E4}" type="presParOf" srcId="{9346D872-6335-40F2-83F2-2F8F82A9E9DD}" destId="{0F8C093A-3ED0-4504-98F2-202915E54DBD}" srcOrd="10" destOrd="0" presId="urn:microsoft.com/office/officeart/2005/8/layout/list1"/>
    <dgm:cxn modelId="{4C910D3B-3DBF-44F6-94FF-8E49EFF36385}" type="presParOf" srcId="{9346D872-6335-40F2-83F2-2F8F82A9E9DD}" destId="{27BFDE57-06A4-4B9C-9B74-9879480D0A02}" srcOrd="11" destOrd="0" presId="urn:microsoft.com/office/officeart/2005/8/layout/list1"/>
    <dgm:cxn modelId="{B7E229B8-A924-43A5-A296-26AB70CD928B}" type="presParOf" srcId="{9346D872-6335-40F2-83F2-2F8F82A9E9DD}" destId="{B2072A41-93F7-4385-9343-40A3B38AE988}" srcOrd="12" destOrd="0" presId="urn:microsoft.com/office/officeart/2005/8/layout/list1"/>
    <dgm:cxn modelId="{A48E27B8-8145-48DD-ACA1-16EBC2BF136F}" type="presParOf" srcId="{B2072A41-93F7-4385-9343-40A3B38AE988}" destId="{C60E325B-A5C1-46C7-9FC6-A1413208863A}" srcOrd="0" destOrd="0" presId="urn:microsoft.com/office/officeart/2005/8/layout/list1"/>
    <dgm:cxn modelId="{892058C9-D68E-4D06-ADA5-FF069B951E6D}" type="presParOf" srcId="{B2072A41-93F7-4385-9343-40A3B38AE988}" destId="{957E67E6-6F68-42A4-99CE-C3CFF3725495}" srcOrd="1" destOrd="0" presId="urn:microsoft.com/office/officeart/2005/8/layout/list1"/>
    <dgm:cxn modelId="{30BF3EEB-DC8D-4A81-878E-4AD9F3898D60}" type="presParOf" srcId="{9346D872-6335-40F2-83F2-2F8F82A9E9DD}" destId="{E04D97B2-4AB3-42A2-A6A3-3C83AC903C80}" srcOrd="13" destOrd="0" presId="urn:microsoft.com/office/officeart/2005/8/layout/list1"/>
    <dgm:cxn modelId="{2BED8970-22CD-468F-AAEF-89AC35A8DC36}" type="presParOf" srcId="{9346D872-6335-40F2-83F2-2F8F82A9E9DD}" destId="{3EEF98CA-185F-4CE6-B036-BF552532E44B}"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D9135F4-22C2-4B96-B46E-5388E49A5E58}"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s-CL"/>
        </a:p>
      </dgm:t>
    </dgm:pt>
    <dgm:pt modelId="{1BD0C230-997B-4AB3-8948-16B03C266369}">
      <dgm:prSet phldrT="[Texto]" custT="1"/>
      <dgm:spPr/>
      <dgm:t>
        <a:bodyPr/>
        <a:lstStyle/>
        <a:p>
          <a:r>
            <a:rPr lang="es-CL" sz="2000" dirty="0"/>
            <a:t>Legislación</a:t>
          </a:r>
        </a:p>
      </dgm:t>
    </dgm:pt>
    <dgm:pt modelId="{F0055774-D6CE-4395-A121-0870A3176BAC}" type="parTrans" cxnId="{83451748-1EC8-4004-880B-07071281B731}">
      <dgm:prSet/>
      <dgm:spPr/>
      <dgm:t>
        <a:bodyPr/>
        <a:lstStyle/>
        <a:p>
          <a:endParaRPr lang="es-CL" sz="2000"/>
        </a:p>
      </dgm:t>
    </dgm:pt>
    <dgm:pt modelId="{6F30868A-CA22-4FCA-858D-6A56A0051FBF}" type="sibTrans" cxnId="{83451748-1EC8-4004-880B-07071281B731}">
      <dgm:prSet/>
      <dgm:spPr/>
      <dgm:t>
        <a:bodyPr/>
        <a:lstStyle/>
        <a:p>
          <a:endParaRPr lang="es-CL" sz="2000"/>
        </a:p>
      </dgm:t>
    </dgm:pt>
    <dgm:pt modelId="{35E1892B-1BD6-47B8-8368-9D670C3ED8FD}">
      <dgm:prSet phldrT="[Texto]" custT="1"/>
      <dgm:spPr/>
      <dgm:t>
        <a:bodyPr/>
        <a:lstStyle/>
        <a:p>
          <a:r>
            <a:rPr lang="es-CL" sz="2000" dirty="0"/>
            <a:t>Fiscalización</a:t>
          </a:r>
        </a:p>
      </dgm:t>
    </dgm:pt>
    <dgm:pt modelId="{04D7A676-A124-4271-B9D2-D2113A0E7050}" type="parTrans" cxnId="{8B63D1FD-354A-4E7C-B94E-5E418E14B6B0}">
      <dgm:prSet/>
      <dgm:spPr/>
      <dgm:t>
        <a:bodyPr/>
        <a:lstStyle/>
        <a:p>
          <a:endParaRPr lang="es-CL" sz="2000"/>
        </a:p>
      </dgm:t>
    </dgm:pt>
    <dgm:pt modelId="{F80B0E48-4526-4010-92F3-A751084B6F92}" type="sibTrans" cxnId="{8B63D1FD-354A-4E7C-B94E-5E418E14B6B0}">
      <dgm:prSet/>
      <dgm:spPr/>
      <dgm:t>
        <a:bodyPr/>
        <a:lstStyle/>
        <a:p>
          <a:endParaRPr lang="es-CL" sz="2000"/>
        </a:p>
      </dgm:t>
    </dgm:pt>
    <dgm:pt modelId="{FA8B94E9-F9CD-4BF3-B1E2-581B6BEF9CC0}">
      <dgm:prSet phldrT="[Texto]" custT="1"/>
      <dgm:spPr/>
      <dgm:t>
        <a:bodyPr/>
        <a:lstStyle/>
        <a:p>
          <a:r>
            <a:rPr lang="es-CL" sz="2000" dirty="0"/>
            <a:t>Educación, Estudios y Comunicación</a:t>
          </a:r>
        </a:p>
      </dgm:t>
    </dgm:pt>
    <dgm:pt modelId="{D9AB8204-491C-4553-9B29-C1B666D8CE84}" type="parTrans" cxnId="{7F1C1874-16D5-4E07-87C6-43BF262DFEC4}">
      <dgm:prSet/>
      <dgm:spPr/>
      <dgm:t>
        <a:bodyPr/>
        <a:lstStyle/>
        <a:p>
          <a:endParaRPr lang="es-CL" sz="2000"/>
        </a:p>
      </dgm:t>
    </dgm:pt>
    <dgm:pt modelId="{E82B7318-C5BF-4353-ABE4-9793A35EA2B1}" type="sibTrans" cxnId="{7F1C1874-16D5-4E07-87C6-43BF262DFEC4}">
      <dgm:prSet/>
      <dgm:spPr/>
      <dgm:t>
        <a:bodyPr/>
        <a:lstStyle/>
        <a:p>
          <a:endParaRPr lang="es-CL" sz="2000"/>
        </a:p>
      </dgm:t>
    </dgm:pt>
    <dgm:pt modelId="{8A9F9A9B-195D-4532-82F7-79A36292C65B}" type="pres">
      <dgm:prSet presAssocID="{5D9135F4-22C2-4B96-B46E-5388E49A5E58}" presName="linear" presStyleCnt="0">
        <dgm:presLayoutVars>
          <dgm:animLvl val="lvl"/>
          <dgm:resizeHandles val="exact"/>
        </dgm:presLayoutVars>
      </dgm:prSet>
      <dgm:spPr/>
    </dgm:pt>
    <dgm:pt modelId="{745414FB-E911-4B71-9C77-C14CE35715F4}" type="pres">
      <dgm:prSet presAssocID="{1BD0C230-997B-4AB3-8948-16B03C266369}" presName="parentText" presStyleLbl="node1" presStyleIdx="0" presStyleCnt="3">
        <dgm:presLayoutVars>
          <dgm:chMax val="0"/>
          <dgm:bulletEnabled val="1"/>
        </dgm:presLayoutVars>
      </dgm:prSet>
      <dgm:spPr/>
    </dgm:pt>
    <dgm:pt modelId="{106C0369-C7E1-458D-BCE4-07D59D8F030D}" type="pres">
      <dgm:prSet presAssocID="{6F30868A-CA22-4FCA-858D-6A56A0051FBF}" presName="spacer" presStyleCnt="0"/>
      <dgm:spPr/>
    </dgm:pt>
    <dgm:pt modelId="{E02E4130-9086-4BDA-BD57-82290131C144}" type="pres">
      <dgm:prSet presAssocID="{35E1892B-1BD6-47B8-8368-9D670C3ED8FD}" presName="parentText" presStyleLbl="node1" presStyleIdx="1" presStyleCnt="3">
        <dgm:presLayoutVars>
          <dgm:chMax val="0"/>
          <dgm:bulletEnabled val="1"/>
        </dgm:presLayoutVars>
      </dgm:prSet>
      <dgm:spPr/>
    </dgm:pt>
    <dgm:pt modelId="{D6BAC965-EF79-4162-A763-F95A233556B5}" type="pres">
      <dgm:prSet presAssocID="{F80B0E48-4526-4010-92F3-A751084B6F92}" presName="spacer" presStyleCnt="0"/>
      <dgm:spPr/>
    </dgm:pt>
    <dgm:pt modelId="{18DC02BE-CD83-456D-B847-C34D230532C8}" type="pres">
      <dgm:prSet presAssocID="{FA8B94E9-F9CD-4BF3-B1E2-581B6BEF9CC0}" presName="parentText" presStyleLbl="node1" presStyleIdx="2" presStyleCnt="3">
        <dgm:presLayoutVars>
          <dgm:chMax val="0"/>
          <dgm:bulletEnabled val="1"/>
        </dgm:presLayoutVars>
      </dgm:prSet>
      <dgm:spPr/>
    </dgm:pt>
  </dgm:ptLst>
  <dgm:cxnLst>
    <dgm:cxn modelId="{83451748-1EC8-4004-880B-07071281B731}" srcId="{5D9135F4-22C2-4B96-B46E-5388E49A5E58}" destId="{1BD0C230-997B-4AB3-8948-16B03C266369}" srcOrd="0" destOrd="0" parTransId="{F0055774-D6CE-4395-A121-0870A3176BAC}" sibTransId="{6F30868A-CA22-4FCA-858D-6A56A0051FBF}"/>
    <dgm:cxn modelId="{CD92085F-98DD-4286-A9BF-FA555424224C}" type="presOf" srcId="{1BD0C230-997B-4AB3-8948-16B03C266369}" destId="{745414FB-E911-4B71-9C77-C14CE35715F4}" srcOrd="0" destOrd="0" presId="urn:microsoft.com/office/officeart/2005/8/layout/vList2"/>
    <dgm:cxn modelId="{B6E8FC6E-093B-45FB-849F-288C5FBEC4F7}" type="presOf" srcId="{5D9135F4-22C2-4B96-B46E-5388E49A5E58}" destId="{8A9F9A9B-195D-4532-82F7-79A36292C65B}" srcOrd="0" destOrd="0" presId="urn:microsoft.com/office/officeart/2005/8/layout/vList2"/>
    <dgm:cxn modelId="{7F1C1874-16D5-4E07-87C6-43BF262DFEC4}" srcId="{5D9135F4-22C2-4B96-B46E-5388E49A5E58}" destId="{FA8B94E9-F9CD-4BF3-B1E2-581B6BEF9CC0}" srcOrd="2" destOrd="0" parTransId="{D9AB8204-491C-4553-9B29-C1B666D8CE84}" sibTransId="{E82B7318-C5BF-4353-ABE4-9793A35EA2B1}"/>
    <dgm:cxn modelId="{9142F993-2F4A-4073-8C11-A8DC15E585CE}" type="presOf" srcId="{35E1892B-1BD6-47B8-8368-9D670C3ED8FD}" destId="{E02E4130-9086-4BDA-BD57-82290131C144}" srcOrd="0" destOrd="0" presId="urn:microsoft.com/office/officeart/2005/8/layout/vList2"/>
    <dgm:cxn modelId="{5F7B33EC-A80C-47B2-B435-CC5467DA15B4}" type="presOf" srcId="{FA8B94E9-F9CD-4BF3-B1E2-581B6BEF9CC0}" destId="{18DC02BE-CD83-456D-B847-C34D230532C8}" srcOrd="0" destOrd="0" presId="urn:microsoft.com/office/officeart/2005/8/layout/vList2"/>
    <dgm:cxn modelId="{8B63D1FD-354A-4E7C-B94E-5E418E14B6B0}" srcId="{5D9135F4-22C2-4B96-B46E-5388E49A5E58}" destId="{35E1892B-1BD6-47B8-8368-9D670C3ED8FD}" srcOrd="1" destOrd="0" parTransId="{04D7A676-A124-4271-B9D2-D2113A0E7050}" sibTransId="{F80B0E48-4526-4010-92F3-A751084B6F92}"/>
    <dgm:cxn modelId="{81F5173C-8D61-4AC2-9217-DB9D9A671667}" type="presParOf" srcId="{8A9F9A9B-195D-4532-82F7-79A36292C65B}" destId="{745414FB-E911-4B71-9C77-C14CE35715F4}" srcOrd="0" destOrd="0" presId="urn:microsoft.com/office/officeart/2005/8/layout/vList2"/>
    <dgm:cxn modelId="{C1560EE7-8744-4180-936C-D96DE52E900E}" type="presParOf" srcId="{8A9F9A9B-195D-4532-82F7-79A36292C65B}" destId="{106C0369-C7E1-458D-BCE4-07D59D8F030D}" srcOrd="1" destOrd="0" presId="urn:microsoft.com/office/officeart/2005/8/layout/vList2"/>
    <dgm:cxn modelId="{A3C82FE4-7614-4EBE-AABD-F3AA73E67431}" type="presParOf" srcId="{8A9F9A9B-195D-4532-82F7-79A36292C65B}" destId="{E02E4130-9086-4BDA-BD57-82290131C144}" srcOrd="2" destOrd="0" presId="urn:microsoft.com/office/officeart/2005/8/layout/vList2"/>
    <dgm:cxn modelId="{89F48A21-4F4D-4A3F-9206-5045F4CB2B24}" type="presParOf" srcId="{8A9F9A9B-195D-4532-82F7-79A36292C65B}" destId="{D6BAC965-EF79-4162-A763-F95A233556B5}" srcOrd="3" destOrd="0" presId="urn:microsoft.com/office/officeart/2005/8/layout/vList2"/>
    <dgm:cxn modelId="{34F3C65C-943D-4E82-B988-944233184A55}" type="presParOf" srcId="{8A9F9A9B-195D-4532-82F7-79A36292C65B}" destId="{18DC02BE-CD83-456D-B847-C34D230532C8}"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48DBDA-22F1-4868-8FD5-02047F29F555}">
      <dsp:nvSpPr>
        <dsp:cNvPr id="0" name=""/>
        <dsp:cNvSpPr/>
      </dsp:nvSpPr>
      <dsp:spPr>
        <a:xfrm>
          <a:off x="0" y="110088"/>
          <a:ext cx="11347554" cy="18900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0696" tIns="124968" rIns="880696" bIns="142240" numCol="1" spcCol="1270" anchor="t" anchorCtr="0">
          <a:noAutofit/>
        </a:bodyPr>
        <a:lstStyle/>
        <a:p>
          <a:pPr marL="228600" lvl="1" indent="-228600" algn="just" defTabSz="889000">
            <a:lnSpc>
              <a:spcPct val="90000"/>
            </a:lnSpc>
            <a:spcBef>
              <a:spcPct val="0"/>
            </a:spcBef>
            <a:spcAft>
              <a:spcPct val="15000"/>
            </a:spcAft>
            <a:buFont typeface="Symbol" panose="05050102010706020507" pitchFamily="18" charset="2"/>
            <a:buChar char=""/>
          </a:pPr>
          <a:r>
            <a:rPr lang="es-ES" sz="2000" kern="1200" dirty="0"/>
            <a:t>En 2017 confiscó en fronteras 8.724.263 productos que atentaban contra la propiedad intelectual/industrial. Un alza de 96,57% respecto a 2016. El valor comercial de las mercancías suspendidas (CIF) alcanzó los US$ 135.584.066 con un alza de 141,58% respecto al 2016</a:t>
          </a:r>
          <a:endParaRPr lang="es-CL" sz="2000" kern="1200" dirty="0"/>
        </a:p>
        <a:p>
          <a:pPr marL="228600" lvl="2" indent="-114300" algn="l" defTabSz="622300">
            <a:lnSpc>
              <a:spcPct val="90000"/>
            </a:lnSpc>
            <a:spcBef>
              <a:spcPct val="0"/>
            </a:spcBef>
            <a:spcAft>
              <a:spcPct val="15000"/>
            </a:spcAft>
            <a:buFont typeface="Symbol" panose="05050102010706020507" pitchFamily="18" charset="2"/>
            <a:buNone/>
          </a:pPr>
          <a:r>
            <a:rPr lang="es-CL" sz="1400" kern="1200" dirty="0"/>
            <a:t>-1.921.051 de estos productos correspondió a juguetes y 165.371 a cosméticos.</a:t>
          </a:r>
        </a:p>
        <a:p>
          <a:pPr marL="228600" lvl="2" indent="-114300" algn="l" defTabSz="622300">
            <a:lnSpc>
              <a:spcPct val="90000"/>
            </a:lnSpc>
            <a:spcBef>
              <a:spcPct val="0"/>
            </a:spcBef>
            <a:spcAft>
              <a:spcPct val="15000"/>
            </a:spcAft>
            <a:buFont typeface="Symbol" panose="05050102010706020507" pitchFamily="18" charset="2"/>
            <a:buNone/>
          </a:pPr>
          <a:r>
            <a:rPr lang="es-CL" sz="1400" kern="1200" dirty="0"/>
            <a:t>- Por su parte, aduanas confiscó 10.745.240 cajetillas de cigarros ilegales correspondientes a una evasión de US$ 44.818.056.</a:t>
          </a:r>
        </a:p>
      </dsp:txBody>
      <dsp:txXfrm>
        <a:off x="0" y="110088"/>
        <a:ext cx="11347554" cy="1890000"/>
      </dsp:txXfrm>
    </dsp:sp>
    <dsp:sp modelId="{6D9EFDC7-9DFB-4B53-9E8B-E13123FE3A79}">
      <dsp:nvSpPr>
        <dsp:cNvPr id="0" name=""/>
        <dsp:cNvSpPr/>
      </dsp:nvSpPr>
      <dsp:spPr>
        <a:xfrm>
          <a:off x="567377" y="21528"/>
          <a:ext cx="7943287" cy="17712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0237" tIns="0" rIns="300237" bIns="0" numCol="1" spcCol="1270" anchor="ctr" anchorCtr="0">
          <a:noAutofit/>
        </a:bodyPr>
        <a:lstStyle/>
        <a:p>
          <a:pPr marL="0" lvl="0" indent="0" algn="l" defTabSz="889000">
            <a:lnSpc>
              <a:spcPct val="90000"/>
            </a:lnSpc>
            <a:spcBef>
              <a:spcPct val="0"/>
            </a:spcBef>
            <a:spcAft>
              <a:spcPct val="35000"/>
            </a:spcAft>
            <a:buFont typeface="Symbol" panose="05050102010706020507" pitchFamily="18" charset="2"/>
            <a:buNone/>
          </a:pPr>
          <a:r>
            <a:rPr lang="es-ES" sz="2000" kern="1200" dirty="0"/>
            <a:t>ADUANAS</a:t>
          </a:r>
          <a:endParaRPr lang="es-CL" sz="2000" kern="1200" dirty="0"/>
        </a:p>
      </dsp:txBody>
      <dsp:txXfrm>
        <a:off x="576023" y="30174"/>
        <a:ext cx="7925995" cy="159828"/>
      </dsp:txXfrm>
    </dsp:sp>
    <dsp:sp modelId="{893091A0-0CA0-4A22-9CCD-A4D7B836BDAD}">
      <dsp:nvSpPr>
        <dsp:cNvPr id="0" name=""/>
        <dsp:cNvSpPr/>
      </dsp:nvSpPr>
      <dsp:spPr>
        <a:xfrm>
          <a:off x="0" y="2121048"/>
          <a:ext cx="11347554" cy="831600"/>
        </a:xfrm>
        <a:prstGeom prst="rect">
          <a:avLst/>
        </a:prstGeom>
        <a:solidFill>
          <a:schemeClr val="lt1">
            <a:alpha val="90000"/>
            <a:hueOff val="0"/>
            <a:satOff val="0"/>
            <a:lumOff val="0"/>
            <a:alphaOff val="0"/>
          </a:schemeClr>
        </a:solidFill>
        <a:ln w="12700" cap="flat" cmpd="sng" algn="ctr">
          <a:solidFill>
            <a:schemeClr val="accent5">
              <a:hueOff val="-2252848"/>
              <a:satOff val="-5806"/>
              <a:lumOff val="-392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0696" tIns="124968" rIns="880696" bIns="142240" numCol="1" spcCol="1270" anchor="t" anchorCtr="0">
          <a:noAutofit/>
        </a:bodyPr>
        <a:lstStyle/>
        <a:p>
          <a:pPr marL="228600" lvl="1" indent="-228600" algn="just" defTabSz="889000">
            <a:lnSpc>
              <a:spcPct val="90000"/>
            </a:lnSpc>
            <a:spcBef>
              <a:spcPct val="0"/>
            </a:spcBef>
            <a:spcAft>
              <a:spcPct val="15000"/>
            </a:spcAft>
            <a:buFont typeface="Arial" panose="020B0604020202020204" pitchFamily="34" charset="0"/>
            <a:buChar char="•"/>
          </a:pPr>
          <a:r>
            <a:rPr lang="es-ES" sz="2000" kern="1200" dirty="0"/>
            <a:t>En territorio nacional en el período 2016-2017 incautó 2.830.544 especies por delitos de propiedad industrial y 226.269 especies que atentaban contra la propiedad intelectual</a:t>
          </a:r>
          <a:endParaRPr lang="es-CL" sz="2000" kern="1200" dirty="0"/>
        </a:p>
      </dsp:txBody>
      <dsp:txXfrm>
        <a:off x="0" y="2121048"/>
        <a:ext cx="11347554" cy="831600"/>
      </dsp:txXfrm>
    </dsp:sp>
    <dsp:sp modelId="{98BAB0C5-44DF-4A12-824C-4DDDFE485863}">
      <dsp:nvSpPr>
        <dsp:cNvPr id="0" name=""/>
        <dsp:cNvSpPr/>
      </dsp:nvSpPr>
      <dsp:spPr>
        <a:xfrm>
          <a:off x="567377" y="2032488"/>
          <a:ext cx="7943287" cy="177120"/>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0237" tIns="0" rIns="300237" bIns="0" numCol="1" spcCol="1270" anchor="ctr" anchorCtr="0">
          <a:noAutofit/>
        </a:bodyPr>
        <a:lstStyle/>
        <a:p>
          <a:pPr marL="0" lvl="0" indent="0" algn="l" defTabSz="889000">
            <a:lnSpc>
              <a:spcPct val="90000"/>
            </a:lnSpc>
            <a:spcBef>
              <a:spcPct val="0"/>
            </a:spcBef>
            <a:spcAft>
              <a:spcPct val="35000"/>
            </a:spcAft>
            <a:buFont typeface="Symbol" panose="05050102010706020507" pitchFamily="18" charset="2"/>
            <a:buNone/>
          </a:pPr>
          <a:r>
            <a:rPr lang="es-CL" sz="2000" kern="1200" dirty="0"/>
            <a:t>PDI</a:t>
          </a:r>
          <a:endParaRPr lang="es-CL" sz="2400" kern="1200" dirty="0"/>
        </a:p>
      </dsp:txBody>
      <dsp:txXfrm>
        <a:off x="576023" y="2041134"/>
        <a:ext cx="7925995" cy="159828"/>
      </dsp:txXfrm>
    </dsp:sp>
    <dsp:sp modelId="{0F8C093A-3ED0-4504-98F2-202915E54DBD}">
      <dsp:nvSpPr>
        <dsp:cNvPr id="0" name=""/>
        <dsp:cNvSpPr/>
      </dsp:nvSpPr>
      <dsp:spPr>
        <a:xfrm>
          <a:off x="0" y="3073609"/>
          <a:ext cx="11347554" cy="831600"/>
        </a:xfrm>
        <a:prstGeom prst="rect">
          <a:avLst/>
        </a:prstGeom>
        <a:solidFill>
          <a:schemeClr val="lt1">
            <a:alpha val="90000"/>
            <a:hueOff val="0"/>
            <a:satOff val="0"/>
            <a:lumOff val="0"/>
            <a:alphaOff val="0"/>
          </a:schemeClr>
        </a:solidFill>
        <a:ln w="12700" cap="flat" cmpd="sng" algn="ctr">
          <a:solidFill>
            <a:schemeClr val="accent5">
              <a:hueOff val="-4505695"/>
              <a:satOff val="-11613"/>
              <a:lumOff val="-784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0696" tIns="124968" rIns="880696" bIns="142240" numCol="1" spcCol="1270" anchor="t" anchorCtr="0">
          <a:noAutofit/>
        </a:bodyPr>
        <a:lstStyle/>
        <a:p>
          <a:pPr marL="228600" lvl="1" indent="-228600" algn="just" defTabSz="889000">
            <a:lnSpc>
              <a:spcPct val="90000"/>
            </a:lnSpc>
            <a:spcBef>
              <a:spcPct val="0"/>
            </a:spcBef>
            <a:spcAft>
              <a:spcPct val="15000"/>
            </a:spcAft>
            <a:buFont typeface="Symbol" panose="05050102010706020507" pitchFamily="18" charset="2"/>
            <a:buChar char=""/>
          </a:pPr>
          <a:r>
            <a:rPr lang="es-ES" sz="2000" kern="1200" dirty="0"/>
            <a:t>En 2017 ingresó 4.130 delitos que atentaban contra las leyes de propiedad intelectual e industrial y en el 76,8% de ellos el imputado era conocido</a:t>
          </a:r>
          <a:endParaRPr lang="es-CL" sz="2000" kern="1200" dirty="0"/>
        </a:p>
      </dsp:txBody>
      <dsp:txXfrm>
        <a:off x="0" y="3073609"/>
        <a:ext cx="11347554" cy="831600"/>
      </dsp:txXfrm>
    </dsp:sp>
    <dsp:sp modelId="{2B8692CA-9A03-42C9-8987-992C6C16E0AD}">
      <dsp:nvSpPr>
        <dsp:cNvPr id="0" name=""/>
        <dsp:cNvSpPr/>
      </dsp:nvSpPr>
      <dsp:spPr>
        <a:xfrm>
          <a:off x="567377" y="2985048"/>
          <a:ext cx="7943287" cy="177120"/>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0237" tIns="0" rIns="300237" bIns="0" numCol="1" spcCol="1270" anchor="ctr" anchorCtr="0">
          <a:noAutofit/>
        </a:bodyPr>
        <a:lstStyle/>
        <a:p>
          <a:pPr marL="0" lvl="0" indent="0" algn="l" defTabSz="889000">
            <a:lnSpc>
              <a:spcPct val="90000"/>
            </a:lnSpc>
            <a:spcBef>
              <a:spcPct val="0"/>
            </a:spcBef>
            <a:spcAft>
              <a:spcPct val="35000"/>
            </a:spcAft>
            <a:buFont typeface="Symbol" panose="05050102010706020507" pitchFamily="18" charset="2"/>
            <a:buNone/>
          </a:pPr>
          <a:r>
            <a:rPr lang="es-ES" sz="2000" kern="1200" dirty="0"/>
            <a:t>FISCALIA</a:t>
          </a:r>
          <a:endParaRPr lang="es-CL" sz="2000" kern="1200" dirty="0"/>
        </a:p>
      </dsp:txBody>
      <dsp:txXfrm>
        <a:off x="576023" y="2993694"/>
        <a:ext cx="7925995" cy="159828"/>
      </dsp:txXfrm>
    </dsp:sp>
    <dsp:sp modelId="{3EEF98CA-185F-4CE6-B036-BF552532E44B}">
      <dsp:nvSpPr>
        <dsp:cNvPr id="0" name=""/>
        <dsp:cNvSpPr/>
      </dsp:nvSpPr>
      <dsp:spPr>
        <a:xfrm>
          <a:off x="0" y="4026169"/>
          <a:ext cx="11347554" cy="831600"/>
        </a:xfrm>
        <a:prstGeom prst="rect">
          <a:avLst/>
        </a:prstGeom>
        <a:solidFill>
          <a:schemeClr val="lt1">
            <a:alpha val="90000"/>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0696" tIns="124968" rIns="880696" bIns="142240" numCol="1" spcCol="1270" anchor="t" anchorCtr="0">
          <a:noAutofit/>
        </a:bodyPr>
        <a:lstStyle/>
        <a:p>
          <a:pPr marL="228600" lvl="1" indent="-228600" algn="just" defTabSz="889000">
            <a:lnSpc>
              <a:spcPct val="90000"/>
            </a:lnSpc>
            <a:spcBef>
              <a:spcPct val="0"/>
            </a:spcBef>
            <a:spcAft>
              <a:spcPct val="15000"/>
            </a:spcAft>
            <a:buFont typeface="Symbol" panose="05050102010706020507" pitchFamily="18" charset="2"/>
            <a:buChar char=""/>
          </a:pPr>
          <a:r>
            <a:rPr lang="es-ES" sz="2000" kern="1200" dirty="0"/>
            <a:t>En 2017 reportó 52.671 casos de comercio ambulante o clandestino a lo largo del país, lo que implicó un alza de 59% respecto a 2016</a:t>
          </a:r>
          <a:endParaRPr lang="es-CL" sz="2000" kern="1200" dirty="0"/>
        </a:p>
      </dsp:txBody>
      <dsp:txXfrm>
        <a:off x="0" y="4026169"/>
        <a:ext cx="11347554" cy="831600"/>
      </dsp:txXfrm>
    </dsp:sp>
    <dsp:sp modelId="{957E67E6-6F68-42A4-99CE-C3CFF3725495}">
      <dsp:nvSpPr>
        <dsp:cNvPr id="0" name=""/>
        <dsp:cNvSpPr/>
      </dsp:nvSpPr>
      <dsp:spPr>
        <a:xfrm>
          <a:off x="567377" y="3937609"/>
          <a:ext cx="7943287" cy="17712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0237" tIns="0" rIns="300237" bIns="0" numCol="1" spcCol="1270" anchor="ctr" anchorCtr="0">
          <a:noAutofit/>
        </a:bodyPr>
        <a:lstStyle/>
        <a:p>
          <a:pPr marL="0" lvl="0" indent="0" algn="l" defTabSz="889000">
            <a:lnSpc>
              <a:spcPct val="90000"/>
            </a:lnSpc>
            <a:spcBef>
              <a:spcPct val="0"/>
            </a:spcBef>
            <a:spcAft>
              <a:spcPct val="35000"/>
            </a:spcAft>
            <a:buFont typeface="Symbol" panose="05050102010706020507" pitchFamily="18" charset="2"/>
            <a:buNone/>
          </a:pPr>
          <a:r>
            <a:rPr lang="es-ES" sz="2000" kern="1200" dirty="0"/>
            <a:t>CARABINEROS</a:t>
          </a:r>
          <a:endParaRPr lang="es-CL" sz="2000" kern="1200" dirty="0"/>
        </a:p>
      </dsp:txBody>
      <dsp:txXfrm>
        <a:off x="576023" y="3946255"/>
        <a:ext cx="7925995" cy="1598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5414FB-E911-4B71-9C77-C14CE35715F4}">
      <dsp:nvSpPr>
        <dsp:cNvPr id="0" name=""/>
        <dsp:cNvSpPr/>
      </dsp:nvSpPr>
      <dsp:spPr>
        <a:xfrm>
          <a:off x="0" y="6419"/>
          <a:ext cx="5982326" cy="48321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CL" sz="2000" kern="1200" dirty="0"/>
            <a:t>Legislación</a:t>
          </a:r>
        </a:p>
      </dsp:txBody>
      <dsp:txXfrm>
        <a:off x="23588" y="30007"/>
        <a:ext cx="5935150" cy="436034"/>
      </dsp:txXfrm>
    </dsp:sp>
    <dsp:sp modelId="{E02E4130-9086-4BDA-BD57-82290131C144}">
      <dsp:nvSpPr>
        <dsp:cNvPr id="0" name=""/>
        <dsp:cNvSpPr/>
      </dsp:nvSpPr>
      <dsp:spPr>
        <a:xfrm>
          <a:off x="0" y="509789"/>
          <a:ext cx="5982326" cy="48321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CL" sz="2000" kern="1200" dirty="0"/>
            <a:t>Fiscalización</a:t>
          </a:r>
        </a:p>
      </dsp:txBody>
      <dsp:txXfrm>
        <a:off x="23588" y="533377"/>
        <a:ext cx="5935150" cy="436034"/>
      </dsp:txXfrm>
    </dsp:sp>
    <dsp:sp modelId="{18DC02BE-CD83-456D-B847-C34D230532C8}">
      <dsp:nvSpPr>
        <dsp:cNvPr id="0" name=""/>
        <dsp:cNvSpPr/>
      </dsp:nvSpPr>
      <dsp:spPr>
        <a:xfrm>
          <a:off x="0" y="1013160"/>
          <a:ext cx="5982326" cy="48321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CL" sz="2000" kern="1200" dirty="0"/>
            <a:t>Educación, Estudios y Comunicación</a:t>
          </a:r>
        </a:p>
      </dsp:txBody>
      <dsp:txXfrm>
        <a:off x="23588" y="1036748"/>
        <a:ext cx="5935150" cy="436034"/>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9BE9E2EE-0370-4077-878F-579CCF1F08AE}"/>
              </a:ext>
            </a:extLst>
          </p:cNvPr>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es-CL"/>
          </a:p>
        </p:txBody>
      </p:sp>
      <p:sp>
        <p:nvSpPr>
          <p:cNvPr id="3" name="Marcador de fecha 2">
            <a:extLst>
              <a:ext uri="{FF2B5EF4-FFF2-40B4-BE49-F238E27FC236}">
                <a16:creationId xmlns:a16="http://schemas.microsoft.com/office/drawing/2014/main" id="{3856A786-AB12-4B05-B933-8811CACBAEBF}"/>
              </a:ext>
            </a:extLst>
          </p:cNvPr>
          <p:cNvSpPr>
            <a:spLocks noGrp="1"/>
          </p:cNvSpPr>
          <p:nvPr>
            <p:ph type="dt" sz="quarter" idx="1"/>
          </p:nvPr>
        </p:nvSpPr>
        <p:spPr>
          <a:xfrm>
            <a:off x="3849688" y="0"/>
            <a:ext cx="2946400" cy="498475"/>
          </a:xfrm>
          <a:prstGeom prst="rect">
            <a:avLst/>
          </a:prstGeom>
        </p:spPr>
        <p:txBody>
          <a:bodyPr vert="horz" lIns="91440" tIns="45720" rIns="91440" bIns="45720" rtlCol="0"/>
          <a:lstStyle>
            <a:lvl1pPr algn="r">
              <a:defRPr sz="1200"/>
            </a:lvl1pPr>
          </a:lstStyle>
          <a:p>
            <a:fld id="{4CB85F88-5013-40EC-839A-60D39241F815}" type="datetimeFigureOut">
              <a:rPr lang="es-CL" smtClean="0"/>
              <a:t>11-12-18</a:t>
            </a:fld>
            <a:endParaRPr lang="es-CL"/>
          </a:p>
        </p:txBody>
      </p:sp>
      <p:sp>
        <p:nvSpPr>
          <p:cNvPr id="4" name="Marcador de pie de página 3">
            <a:extLst>
              <a:ext uri="{FF2B5EF4-FFF2-40B4-BE49-F238E27FC236}">
                <a16:creationId xmlns:a16="http://schemas.microsoft.com/office/drawing/2014/main" id="{DAFB8F38-1A5D-427E-B962-BCC1B1289EF7}"/>
              </a:ext>
            </a:extLst>
          </p:cNvPr>
          <p:cNvSpPr>
            <a:spLocks noGrp="1"/>
          </p:cNvSpPr>
          <p:nvPr>
            <p:ph type="ftr" sz="quarter" idx="2"/>
          </p:nvPr>
        </p:nvSpPr>
        <p:spPr>
          <a:xfrm>
            <a:off x="0" y="9429750"/>
            <a:ext cx="2946400" cy="498475"/>
          </a:xfrm>
          <a:prstGeom prst="rect">
            <a:avLst/>
          </a:prstGeom>
        </p:spPr>
        <p:txBody>
          <a:bodyPr vert="horz" lIns="91440" tIns="45720" rIns="91440" bIns="45720" rtlCol="0" anchor="b"/>
          <a:lstStyle>
            <a:lvl1pPr algn="l">
              <a:defRPr sz="1200"/>
            </a:lvl1pPr>
          </a:lstStyle>
          <a:p>
            <a:endParaRPr lang="es-CL"/>
          </a:p>
        </p:txBody>
      </p:sp>
    </p:spTree>
    <p:extLst>
      <p:ext uri="{BB962C8B-B14F-4D97-AF65-F5344CB8AC3E}">
        <p14:creationId xmlns:p14="http://schemas.microsoft.com/office/powerpoint/2010/main" val="33339124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1" y="0"/>
            <a:ext cx="2945659" cy="498135"/>
          </a:xfrm>
          <a:prstGeom prst="rect">
            <a:avLst/>
          </a:prstGeom>
        </p:spPr>
        <p:txBody>
          <a:bodyPr vert="horz" lIns="92446" tIns="46223" rIns="92446" bIns="46223" rtlCol="0"/>
          <a:lstStyle>
            <a:lvl1pPr algn="l">
              <a:defRPr sz="1200"/>
            </a:lvl1pPr>
          </a:lstStyle>
          <a:p>
            <a:endParaRPr lang="es-CL" dirty="0"/>
          </a:p>
        </p:txBody>
      </p:sp>
      <p:sp>
        <p:nvSpPr>
          <p:cNvPr id="3" name="Marcador de fecha 2"/>
          <p:cNvSpPr>
            <a:spLocks noGrp="1"/>
          </p:cNvSpPr>
          <p:nvPr>
            <p:ph type="dt" idx="1"/>
          </p:nvPr>
        </p:nvSpPr>
        <p:spPr>
          <a:xfrm>
            <a:off x="3850444" y="0"/>
            <a:ext cx="2945659" cy="498135"/>
          </a:xfrm>
          <a:prstGeom prst="rect">
            <a:avLst/>
          </a:prstGeom>
        </p:spPr>
        <p:txBody>
          <a:bodyPr vert="horz" lIns="92446" tIns="46223" rIns="92446" bIns="46223" rtlCol="0"/>
          <a:lstStyle>
            <a:lvl1pPr algn="r">
              <a:defRPr sz="1200"/>
            </a:lvl1pPr>
          </a:lstStyle>
          <a:p>
            <a:fld id="{68E83EF1-6BA6-449E-B51D-B0D76843423A}" type="datetimeFigureOut">
              <a:rPr lang="es-CL" smtClean="0"/>
              <a:t>11-12-18</a:t>
            </a:fld>
            <a:endParaRPr lang="es-CL" dirty="0"/>
          </a:p>
        </p:txBody>
      </p:sp>
      <p:sp>
        <p:nvSpPr>
          <p:cNvPr id="4" name="Marcador de imagen de diapositiva 3"/>
          <p:cNvSpPr>
            <a:spLocks noGrp="1" noRot="1" noChangeAspect="1"/>
          </p:cNvSpPr>
          <p:nvPr>
            <p:ph type="sldImg" idx="2"/>
          </p:nvPr>
        </p:nvSpPr>
        <p:spPr>
          <a:xfrm>
            <a:off x="422275" y="1241425"/>
            <a:ext cx="5954713" cy="3349625"/>
          </a:xfrm>
          <a:prstGeom prst="rect">
            <a:avLst/>
          </a:prstGeom>
          <a:noFill/>
          <a:ln w="12700">
            <a:solidFill>
              <a:prstClr val="black"/>
            </a:solidFill>
          </a:ln>
        </p:spPr>
        <p:txBody>
          <a:bodyPr vert="horz" lIns="92446" tIns="46223" rIns="92446" bIns="46223" rtlCol="0" anchor="ctr"/>
          <a:lstStyle/>
          <a:p>
            <a:endParaRPr lang="es-CL" dirty="0"/>
          </a:p>
        </p:txBody>
      </p:sp>
      <p:sp>
        <p:nvSpPr>
          <p:cNvPr id="5" name="Marcador de notas 4"/>
          <p:cNvSpPr>
            <a:spLocks noGrp="1"/>
          </p:cNvSpPr>
          <p:nvPr>
            <p:ph type="body" sz="quarter" idx="3"/>
          </p:nvPr>
        </p:nvSpPr>
        <p:spPr>
          <a:xfrm>
            <a:off x="679768" y="4777959"/>
            <a:ext cx="5438140" cy="3909239"/>
          </a:xfrm>
          <a:prstGeom prst="rect">
            <a:avLst/>
          </a:prstGeom>
        </p:spPr>
        <p:txBody>
          <a:bodyPr vert="horz" lIns="92446" tIns="46223" rIns="92446" bIns="46223"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Marcador de pie de página 5"/>
          <p:cNvSpPr>
            <a:spLocks noGrp="1"/>
          </p:cNvSpPr>
          <p:nvPr>
            <p:ph type="ftr" sz="quarter" idx="4"/>
          </p:nvPr>
        </p:nvSpPr>
        <p:spPr>
          <a:xfrm>
            <a:off x="1" y="9430093"/>
            <a:ext cx="2945659" cy="498134"/>
          </a:xfrm>
          <a:prstGeom prst="rect">
            <a:avLst/>
          </a:prstGeom>
        </p:spPr>
        <p:txBody>
          <a:bodyPr vert="horz" lIns="92446" tIns="46223" rIns="92446" bIns="46223" rtlCol="0" anchor="b"/>
          <a:lstStyle>
            <a:lvl1pPr algn="l">
              <a:defRPr sz="1200"/>
            </a:lvl1pPr>
          </a:lstStyle>
          <a:p>
            <a:endParaRPr lang="es-CL" dirty="0"/>
          </a:p>
        </p:txBody>
      </p:sp>
      <p:sp>
        <p:nvSpPr>
          <p:cNvPr id="7" name="Marcador de número de diapositiva 6"/>
          <p:cNvSpPr>
            <a:spLocks noGrp="1"/>
          </p:cNvSpPr>
          <p:nvPr>
            <p:ph type="sldNum" sz="quarter" idx="5"/>
          </p:nvPr>
        </p:nvSpPr>
        <p:spPr>
          <a:xfrm>
            <a:off x="3850444" y="9430093"/>
            <a:ext cx="2945659" cy="498134"/>
          </a:xfrm>
          <a:prstGeom prst="rect">
            <a:avLst/>
          </a:prstGeom>
        </p:spPr>
        <p:txBody>
          <a:bodyPr vert="horz" lIns="92446" tIns="46223" rIns="92446" bIns="46223" rtlCol="0" anchor="b"/>
          <a:lstStyle>
            <a:lvl1pPr algn="r">
              <a:defRPr sz="1200"/>
            </a:lvl1pPr>
          </a:lstStyle>
          <a:p>
            <a:fld id="{FDA48B99-CCD7-454C-A966-1F3C6C81A7AD}" type="slidenum">
              <a:rPr lang="es-CL" smtClean="0"/>
              <a:t>‹Nº›</a:t>
            </a:fld>
            <a:endParaRPr lang="es-CL" dirty="0"/>
          </a:p>
        </p:txBody>
      </p:sp>
    </p:spTree>
    <p:extLst>
      <p:ext uri="{BB962C8B-B14F-4D97-AF65-F5344CB8AC3E}">
        <p14:creationId xmlns:p14="http://schemas.microsoft.com/office/powerpoint/2010/main" val="7444412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s-CL" sz="1200" dirty="0"/>
              <a:t>En su afán por generar instancias periódicas de encuentro y discusión que permitan sumar esfuerzos a la tarea de disminuir el comercio ilícito, el Observatorio implementó la Mesa Público-Privada que reúne a las industrias afectadas con la alianzas públicas.</a:t>
            </a:r>
          </a:p>
          <a:p>
            <a:pPr algn="just"/>
            <a:r>
              <a:rPr lang="es-CL" sz="1200" dirty="0"/>
              <a:t>El objetivo de la Mesa es trabajar en las temáticas de </a:t>
            </a:r>
            <a:r>
              <a:rPr lang="es-CL" sz="1200" b="1" dirty="0">
                <a:solidFill>
                  <a:schemeClr val="tx1">
                    <a:lumMod val="65000"/>
                    <a:lumOff val="35000"/>
                  </a:schemeClr>
                </a:solidFill>
              </a:rPr>
              <a:t>educación y difusión; fiscalización y legislación</a:t>
            </a:r>
            <a:r>
              <a:rPr lang="es-CL" sz="1200" dirty="0"/>
              <a:t>. Por ello, cada temática tiene designada su propio grupo de trabajo en el que se comparte e intercambia información y se trabaja en conjunto para avanzar en dar solución a las problemáticas planteadas, así como impulsar proyectos de ley y campañas educativas.</a:t>
            </a:r>
          </a:p>
          <a:p>
            <a:endParaRPr lang="es-CL" dirty="0"/>
          </a:p>
        </p:txBody>
      </p:sp>
      <p:sp>
        <p:nvSpPr>
          <p:cNvPr id="4" name="Marcador de número de diapositiva 3"/>
          <p:cNvSpPr>
            <a:spLocks noGrp="1"/>
          </p:cNvSpPr>
          <p:nvPr>
            <p:ph type="sldNum" sz="quarter" idx="10"/>
          </p:nvPr>
        </p:nvSpPr>
        <p:spPr/>
        <p:txBody>
          <a:bodyPr/>
          <a:lstStyle/>
          <a:p>
            <a:fld id="{FDA48B99-CCD7-454C-A966-1F3C6C81A7AD}" type="slidenum">
              <a:rPr lang="es-CL" smtClean="0"/>
              <a:t>10</a:t>
            </a:fld>
            <a:endParaRPr lang="es-CL" dirty="0"/>
          </a:p>
        </p:txBody>
      </p:sp>
    </p:spTree>
    <p:extLst>
      <p:ext uri="{BB962C8B-B14F-4D97-AF65-F5344CB8AC3E}">
        <p14:creationId xmlns:p14="http://schemas.microsoft.com/office/powerpoint/2010/main" val="14534457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DC7D0D-AB94-49DF-9017-CB2B3ACE8411}"/>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a:extLst>
              <a:ext uri="{FF2B5EF4-FFF2-40B4-BE49-F238E27FC236}">
                <a16:creationId xmlns:a16="http://schemas.microsoft.com/office/drawing/2014/main" id="{CB61318C-99F2-4FB5-9A24-590A8D6DBB4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L"/>
          </a:p>
        </p:txBody>
      </p:sp>
      <p:sp>
        <p:nvSpPr>
          <p:cNvPr id="4" name="Marcador de fecha 3">
            <a:extLst>
              <a:ext uri="{FF2B5EF4-FFF2-40B4-BE49-F238E27FC236}">
                <a16:creationId xmlns:a16="http://schemas.microsoft.com/office/drawing/2014/main" id="{473F5C5B-B340-456E-85F2-489E9EFCBE60}"/>
              </a:ext>
            </a:extLst>
          </p:cNvPr>
          <p:cNvSpPr>
            <a:spLocks noGrp="1"/>
          </p:cNvSpPr>
          <p:nvPr>
            <p:ph type="dt" sz="half" idx="10"/>
          </p:nvPr>
        </p:nvSpPr>
        <p:spPr/>
        <p:txBody>
          <a:bodyPr/>
          <a:lstStyle/>
          <a:p>
            <a:fld id="{7ED9DFF8-A012-4EB6-82CC-EF2F44CE698E}" type="datetimeFigureOut">
              <a:rPr lang="es-CL" smtClean="0"/>
              <a:t>11-12-18</a:t>
            </a:fld>
            <a:endParaRPr lang="es-CL"/>
          </a:p>
        </p:txBody>
      </p:sp>
      <p:sp>
        <p:nvSpPr>
          <p:cNvPr id="5" name="Marcador de pie de página 4">
            <a:extLst>
              <a:ext uri="{FF2B5EF4-FFF2-40B4-BE49-F238E27FC236}">
                <a16:creationId xmlns:a16="http://schemas.microsoft.com/office/drawing/2014/main" id="{99F3AD45-23D1-4C61-BA5B-471EF8D87AE0}"/>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41DB07AE-0C7C-488D-AD74-33686A67022E}"/>
              </a:ext>
            </a:extLst>
          </p:cNvPr>
          <p:cNvSpPr>
            <a:spLocks noGrp="1"/>
          </p:cNvSpPr>
          <p:nvPr>
            <p:ph type="sldNum" sz="quarter" idx="12"/>
          </p:nvPr>
        </p:nvSpPr>
        <p:spPr/>
        <p:txBody>
          <a:bodyPr/>
          <a:lstStyle/>
          <a:p>
            <a:fld id="{C68B7DDF-B9AE-49F7-8F2A-F6BDF06DF400}" type="slidenum">
              <a:rPr lang="es-CL" smtClean="0"/>
              <a:t>‹Nº›</a:t>
            </a:fld>
            <a:endParaRPr lang="es-CL"/>
          </a:p>
        </p:txBody>
      </p:sp>
    </p:spTree>
    <p:extLst>
      <p:ext uri="{BB962C8B-B14F-4D97-AF65-F5344CB8AC3E}">
        <p14:creationId xmlns:p14="http://schemas.microsoft.com/office/powerpoint/2010/main" val="33415679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701EB70-CEE8-4B59-BF99-EE4E88425DFB}"/>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4C4C20CF-93AF-4ACA-9403-73FB9B87CF50}"/>
              </a:ext>
            </a:extLst>
          </p:cNvPr>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6B2B9D18-0636-48D9-81FD-73D0ED155BB2}"/>
              </a:ext>
            </a:extLst>
          </p:cNvPr>
          <p:cNvSpPr>
            <a:spLocks noGrp="1"/>
          </p:cNvSpPr>
          <p:nvPr>
            <p:ph type="dt" sz="half" idx="10"/>
          </p:nvPr>
        </p:nvSpPr>
        <p:spPr/>
        <p:txBody>
          <a:bodyPr/>
          <a:lstStyle/>
          <a:p>
            <a:fld id="{7ED9DFF8-A012-4EB6-82CC-EF2F44CE698E}" type="datetimeFigureOut">
              <a:rPr lang="es-CL" smtClean="0"/>
              <a:t>11-12-18</a:t>
            </a:fld>
            <a:endParaRPr lang="es-CL" dirty="0"/>
          </a:p>
        </p:txBody>
      </p:sp>
      <p:sp>
        <p:nvSpPr>
          <p:cNvPr id="5" name="Marcador de pie de página 4">
            <a:extLst>
              <a:ext uri="{FF2B5EF4-FFF2-40B4-BE49-F238E27FC236}">
                <a16:creationId xmlns:a16="http://schemas.microsoft.com/office/drawing/2014/main" id="{BD15C49A-1DA4-47FC-B465-C2D347AE06D2}"/>
              </a:ext>
            </a:extLst>
          </p:cNvPr>
          <p:cNvSpPr>
            <a:spLocks noGrp="1"/>
          </p:cNvSpPr>
          <p:nvPr>
            <p:ph type="ftr" sz="quarter" idx="11"/>
          </p:nvPr>
        </p:nvSpPr>
        <p:spPr/>
        <p:txBody>
          <a:bodyPr/>
          <a:lstStyle/>
          <a:p>
            <a:endParaRPr lang="es-CL" dirty="0"/>
          </a:p>
        </p:txBody>
      </p:sp>
      <p:sp>
        <p:nvSpPr>
          <p:cNvPr id="6" name="Marcador de número de diapositiva 5">
            <a:extLst>
              <a:ext uri="{FF2B5EF4-FFF2-40B4-BE49-F238E27FC236}">
                <a16:creationId xmlns:a16="http://schemas.microsoft.com/office/drawing/2014/main" id="{4CA2A3D8-C78A-42BA-B0D3-8F6463195058}"/>
              </a:ext>
            </a:extLst>
          </p:cNvPr>
          <p:cNvSpPr>
            <a:spLocks noGrp="1"/>
          </p:cNvSpPr>
          <p:nvPr>
            <p:ph type="sldNum" sz="quarter" idx="12"/>
          </p:nvPr>
        </p:nvSpPr>
        <p:spPr/>
        <p:txBody>
          <a:bodyPr/>
          <a:lstStyle/>
          <a:p>
            <a:fld id="{C68B7DDF-B9AE-49F7-8F2A-F6BDF06DF400}" type="slidenum">
              <a:rPr lang="es-CL" smtClean="0"/>
              <a:t>‹Nº›</a:t>
            </a:fld>
            <a:endParaRPr lang="es-CL" dirty="0"/>
          </a:p>
        </p:txBody>
      </p:sp>
      <p:pic>
        <p:nvPicPr>
          <p:cNvPr id="7" name="Imagen 6">
            <a:extLst>
              <a:ext uri="{FF2B5EF4-FFF2-40B4-BE49-F238E27FC236}">
                <a16:creationId xmlns:a16="http://schemas.microsoft.com/office/drawing/2014/main" id="{E0913319-044F-4AB1-ACC0-99C37E10EAF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6025" y="5950280"/>
            <a:ext cx="2075157" cy="835964"/>
          </a:xfrm>
          <a:prstGeom prst="rect">
            <a:avLst/>
          </a:prstGeom>
        </p:spPr>
      </p:pic>
    </p:spTree>
    <p:extLst>
      <p:ext uri="{BB962C8B-B14F-4D97-AF65-F5344CB8AC3E}">
        <p14:creationId xmlns:p14="http://schemas.microsoft.com/office/powerpoint/2010/main" val="2494505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BDDA3075-6318-4C8C-9CC0-85A1EA94EF42}"/>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32401601-6A03-41E9-B669-0375BF224898}"/>
              </a:ext>
            </a:extLst>
          </p:cNvPr>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F2118053-A359-4528-9C69-E139FC4D7782}"/>
              </a:ext>
            </a:extLst>
          </p:cNvPr>
          <p:cNvSpPr>
            <a:spLocks noGrp="1"/>
          </p:cNvSpPr>
          <p:nvPr>
            <p:ph type="dt" sz="half" idx="10"/>
          </p:nvPr>
        </p:nvSpPr>
        <p:spPr/>
        <p:txBody>
          <a:bodyPr/>
          <a:lstStyle/>
          <a:p>
            <a:fld id="{7ED9DFF8-A012-4EB6-82CC-EF2F44CE698E}" type="datetimeFigureOut">
              <a:rPr lang="es-CL" smtClean="0"/>
              <a:t>11-12-18</a:t>
            </a:fld>
            <a:endParaRPr lang="es-CL" dirty="0"/>
          </a:p>
        </p:txBody>
      </p:sp>
      <p:sp>
        <p:nvSpPr>
          <p:cNvPr id="5" name="Marcador de pie de página 4">
            <a:extLst>
              <a:ext uri="{FF2B5EF4-FFF2-40B4-BE49-F238E27FC236}">
                <a16:creationId xmlns:a16="http://schemas.microsoft.com/office/drawing/2014/main" id="{0F6BF1E4-6AAB-4BB8-8EFF-746910263427}"/>
              </a:ext>
            </a:extLst>
          </p:cNvPr>
          <p:cNvSpPr>
            <a:spLocks noGrp="1"/>
          </p:cNvSpPr>
          <p:nvPr>
            <p:ph type="ftr" sz="quarter" idx="11"/>
          </p:nvPr>
        </p:nvSpPr>
        <p:spPr/>
        <p:txBody>
          <a:bodyPr/>
          <a:lstStyle/>
          <a:p>
            <a:endParaRPr lang="es-CL" dirty="0"/>
          </a:p>
        </p:txBody>
      </p:sp>
      <p:sp>
        <p:nvSpPr>
          <p:cNvPr id="6" name="Marcador de número de diapositiva 5">
            <a:extLst>
              <a:ext uri="{FF2B5EF4-FFF2-40B4-BE49-F238E27FC236}">
                <a16:creationId xmlns:a16="http://schemas.microsoft.com/office/drawing/2014/main" id="{9C32CA62-F2BD-41FB-A09D-93D67F9ACDED}"/>
              </a:ext>
            </a:extLst>
          </p:cNvPr>
          <p:cNvSpPr>
            <a:spLocks noGrp="1"/>
          </p:cNvSpPr>
          <p:nvPr>
            <p:ph type="sldNum" sz="quarter" idx="12"/>
          </p:nvPr>
        </p:nvSpPr>
        <p:spPr/>
        <p:txBody>
          <a:bodyPr/>
          <a:lstStyle/>
          <a:p>
            <a:fld id="{C68B7DDF-B9AE-49F7-8F2A-F6BDF06DF400}" type="slidenum">
              <a:rPr lang="es-CL" smtClean="0"/>
              <a:t>‹Nº›</a:t>
            </a:fld>
            <a:endParaRPr lang="es-CL" dirty="0"/>
          </a:p>
        </p:txBody>
      </p:sp>
      <p:pic>
        <p:nvPicPr>
          <p:cNvPr id="7" name="Imagen 6">
            <a:extLst>
              <a:ext uri="{FF2B5EF4-FFF2-40B4-BE49-F238E27FC236}">
                <a16:creationId xmlns:a16="http://schemas.microsoft.com/office/drawing/2014/main" id="{0247203C-7E0F-4404-A8D2-599DE83FDF9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6025" y="5950280"/>
            <a:ext cx="2075157" cy="835964"/>
          </a:xfrm>
          <a:prstGeom prst="rect">
            <a:avLst/>
          </a:prstGeom>
        </p:spPr>
      </p:pic>
    </p:spTree>
    <p:extLst>
      <p:ext uri="{BB962C8B-B14F-4D97-AF65-F5344CB8AC3E}">
        <p14:creationId xmlns:p14="http://schemas.microsoft.com/office/powerpoint/2010/main" val="17021085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En blanco">
    <p:spTree>
      <p:nvGrpSpPr>
        <p:cNvPr id="1" name=""/>
        <p:cNvGrpSpPr/>
        <p:nvPr/>
      </p:nvGrpSpPr>
      <p:grpSpPr>
        <a:xfrm>
          <a:off x="0" y="0"/>
          <a:ext cx="0" cy="0"/>
          <a:chOff x="0" y="0"/>
          <a:chExt cx="0" cy="0"/>
        </a:xfrm>
      </p:grpSpPr>
      <p:sp>
        <p:nvSpPr>
          <p:cNvPr id="12" name="1 Título"/>
          <p:cNvSpPr>
            <a:spLocks noGrp="1"/>
          </p:cNvSpPr>
          <p:nvPr>
            <p:ph type="title"/>
          </p:nvPr>
        </p:nvSpPr>
        <p:spPr>
          <a:xfrm>
            <a:off x="431371" y="274638"/>
            <a:ext cx="8448939" cy="1210146"/>
          </a:xfrm>
        </p:spPr>
        <p:txBody>
          <a:bodyPr>
            <a:normAutofit/>
          </a:bodyPr>
          <a:lstStyle>
            <a:lvl1pPr>
              <a:defRPr sz="3200"/>
            </a:lvl1pPr>
          </a:lstStyle>
          <a:p>
            <a:r>
              <a:rPr lang="es-ES"/>
              <a:t>Haga clic para modificar el estilo de título del patrón</a:t>
            </a:r>
            <a:endParaRPr lang="es-CL" dirty="0"/>
          </a:p>
        </p:txBody>
      </p:sp>
      <p:sp>
        <p:nvSpPr>
          <p:cNvPr id="13" name="2 Marcador de texto"/>
          <p:cNvSpPr>
            <a:spLocks noGrp="1"/>
          </p:cNvSpPr>
          <p:nvPr>
            <p:ph idx="1"/>
          </p:nvPr>
        </p:nvSpPr>
        <p:spPr>
          <a:xfrm>
            <a:off x="609600" y="1600201"/>
            <a:ext cx="10972800" cy="4525963"/>
          </a:xfrm>
          <a:prstGeom prst="rect">
            <a:avLst/>
          </a:prstGeom>
        </p:spPr>
        <p:txBody>
          <a:bodyPr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dirty="0"/>
          </a:p>
        </p:txBody>
      </p:sp>
      <p:pic>
        <p:nvPicPr>
          <p:cNvPr id="4" name="Imagen 3">
            <a:extLst>
              <a:ext uri="{FF2B5EF4-FFF2-40B4-BE49-F238E27FC236}">
                <a16:creationId xmlns:a16="http://schemas.microsoft.com/office/drawing/2014/main" id="{865A8482-5BA3-4F0F-BF99-9CF783A5468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6025" y="5950280"/>
            <a:ext cx="2075157" cy="835964"/>
          </a:xfrm>
          <a:prstGeom prst="rect">
            <a:avLst/>
          </a:prstGeom>
        </p:spPr>
      </p:pic>
    </p:spTree>
    <p:extLst>
      <p:ext uri="{BB962C8B-B14F-4D97-AF65-F5344CB8AC3E}">
        <p14:creationId xmlns:p14="http://schemas.microsoft.com/office/powerpoint/2010/main" val="24311368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61F861C-9845-45C3-A538-2375D2073061}"/>
              </a:ext>
            </a:extLst>
          </p:cNvPr>
          <p:cNvSpPr>
            <a:spLocks noGrp="1"/>
          </p:cNvSpPr>
          <p:nvPr>
            <p:ph type="title"/>
          </p:nvPr>
        </p:nvSpPr>
        <p:spPr/>
        <p:txBody>
          <a:bodyPr>
            <a:normAutofit/>
          </a:bodyPr>
          <a:lstStyle>
            <a:lvl1pPr>
              <a:defRPr sz="3600">
                <a:solidFill>
                  <a:srgbClr val="00B0F0"/>
                </a:solidFill>
              </a:defRPr>
            </a:lvl1pPr>
          </a:lstStyle>
          <a:p>
            <a:r>
              <a:rPr lang="es-ES" dirty="0"/>
              <a:t>Haga clic para modificar el estilo de título del patrón</a:t>
            </a:r>
            <a:endParaRPr lang="es-CL" dirty="0"/>
          </a:p>
        </p:txBody>
      </p:sp>
      <p:sp>
        <p:nvSpPr>
          <p:cNvPr id="3" name="Marcador de contenido 2">
            <a:extLst>
              <a:ext uri="{FF2B5EF4-FFF2-40B4-BE49-F238E27FC236}">
                <a16:creationId xmlns:a16="http://schemas.microsoft.com/office/drawing/2014/main" id="{E8123638-3898-4B3D-A518-E2D2FB46571E}"/>
              </a:ext>
            </a:extLst>
          </p:cNvPr>
          <p:cNvSpPr>
            <a:spLocks noGrp="1"/>
          </p:cNvSpPr>
          <p:nvPr>
            <p:ph idx="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s-ES" dirty="0"/>
              <a:t>Editar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L" dirty="0"/>
          </a:p>
        </p:txBody>
      </p:sp>
      <p:sp>
        <p:nvSpPr>
          <p:cNvPr id="4" name="Marcador de fecha 3">
            <a:extLst>
              <a:ext uri="{FF2B5EF4-FFF2-40B4-BE49-F238E27FC236}">
                <a16:creationId xmlns:a16="http://schemas.microsoft.com/office/drawing/2014/main" id="{3CB75AD8-8CCF-40D5-B961-3EB3E7A4C7A4}"/>
              </a:ext>
            </a:extLst>
          </p:cNvPr>
          <p:cNvSpPr>
            <a:spLocks noGrp="1"/>
          </p:cNvSpPr>
          <p:nvPr>
            <p:ph type="dt" sz="half" idx="10"/>
          </p:nvPr>
        </p:nvSpPr>
        <p:spPr/>
        <p:txBody>
          <a:bodyPr/>
          <a:lstStyle/>
          <a:p>
            <a:fld id="{7ED9DFF8-A012-4EB6-82CC-EF2F44CE698E}" type="datetimeFigureOut">
              <a:rPr lang="es-CL" smtClean="0"/>
              <a:t>11-12-18</a:t>
            </a:fld>
            <a:endParaRPr lang="es-CL"/>
          </a:p>
        </p:txBody>
      </p:sp>
      <p:sp>
        <p:nvSpPr>
          <p:cNvPr id="5" name="Marcador de pie de página 4">
            <a:extLst>
              <a:ext uri="{FF2B5EF4-FFF2-40B4-BE49-F238E27FC236}">
                <a16:creationId xmlns:a16="http://schemas.microsoft.com/office/drawing/2014/main" id="{6970495F-F123-480C-8ABA-26BEC46BA7E8}"/>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E0C19F09-6EC7-466B-8C1A-5B510D0A02C3}"/>
              </a:ext>
            </a:extLst>
          </p:cNvPr>
          <p:cNvSpPr>
            <a:spLocks noGrp="1"/>
          </p:cNvSpPr>
          <p:nvPr>
            <p:ph type="sldNum" sz="quarter" idx="12"/>
          </p:nvPr>
        </p:nvSpPr>
        <p:spPr/>
        <p:txBody>
          <a:bodyPr/>
          <a:lstStyle/>
          <a:p>
            <a:fld id="{C68B7DDF-B9AE-49F7-8F2A-F6BDF06DF400}" type="slidenum">
              <a:rPr lang="es-CL" smtClean="0"/>
              <a:t>‹Nº›</a:t>
            </a:fld>
            <a:endParaRPr lang="es-CL"/>
          </a:p>
        </p:txBody>
      </p:sp>
      <p:pic>
        <p:nvPicPr>
          <p:cNvPr id="7" name="Imagen 6">
            <a:extLst>
              <a:ext uri="{FF2B5EF4-FFF2-40B4-BE49-F238E27FC236}">
                <a16:creationId xmlns:a16="http://schemas.microsoft.com/office/drawing/2014/main" id="{982597A9-B1B8-4417-BDA5-74E97257143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6025" y="5950280"/>
            <a:ext cx="2075157" cy="835964"/>
          </a:xfrm>
          <a:prstGeom prst="rect">
            <a:avLst/>
          </a:prstGeom>
        </p:spPr>
      </p:pic>
    </p:spTree>
    <p:extLst>
      <p:ext uri="{BB962C8B-B14F-4D97-AF65-F5344CB8AC3E}">
        <p14:creationId xmlns:p14="http://schemas.microsoft.com/office/powerpoint/2010/main" val="4093084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EEB77B5-A3BF-402D-BD2D-6306A7D20B27}"/>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E993CDEE-448D-436A-ADA5-47F8F3E956D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Marcador de fecha 3">
            <a:extLst>
              <a:ext uri="{FF2B5EF4-FFF2-40B4-BE49-F238E27FC236}">
                <a16:creationId xmlns:a16="http://schemas.microsoft.com/office/drawing/2014/main" id="{B6BEB0EE-616F-47F5-B0E8-DE372A0B6B21}"/>
              </a:ext>
            </a:extLst>
          </p:cNvPr>
          <p:cNvSpPr>
            <a:spLocks noGrp="1"/>
          </p:cNvSpPr>
          <p:nvPr>
            <p:ph type="dt" sz="half" idx="10"/>
          </p:nvPr>
        </p:nvSpPr>
        <p:spPr/>
        <p:txBody>
          <a:bodyPr/>
          <a:lstStyle/>
          <a:p>
            <a:fld id="{7ED9DFF8-A012-4EB6-82CC-EF2F44CE698E}" type="datetimeFigureOut">
              <a:rPr lang="es-CL" smtClean="0"/>
              <a:t>11-12-18</a:t>
            </a:fld>
            <a:endParaRPr lang="es-CL"/>
          </a:p>
        </p:txBody>
      </p:sp>
      <p:sp>
        <p:nvSpPr>
          <p:cNvPr id="5" name="Marcador de pie de página 4">
            <a:extLst>
              <a:ext uri="{FF2B5EF4-FFF2-40B4-BE49-F238E27FC236}">
                <a16:creationId xmlns:a16="http://schemas.microsoft.com/office/drawing/2014/main" id="{6F5E0156-7257-4375-82BC-CD61A4293F66}"/>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6D586062-4D2B-4D97-9C39-D33D77DEFA5D}"/>
              </a:ext>
            </a:extLst>
          </p:cNvPr>
          <p:cNvSpPr>
            <a:spLocks noGrp="1"/>
          </p:cNvSpPr>
          <p:nvPr>
            <p:ph type="sldNum" sz="quarter" idx="12"/>
          </p:nvPr>
        </p:nvSpPr>
        <p:spPr/>
        <p:txBody>
          <a:bodyPr/>
          <a:lstStyle/>
          <a:p>
            <a:fld id="{C68B7DDF-B9AE-49F7-8F2A-F6BDF06DF400}" type="slidenum">
              <a:rPr lang="es-CL" smtClean="0"/>
              <a:t>‹Nº›</a:t>
            </a:fld>
            <a:endParaRPr lang="es-CL"/>
          </a:p>
        </p:txBody>
      </p:sp>
      <p:pic>
        <p:nvPicPr>
          <p:cNvPr id="7" name="Imagen 6">
            <a:extLst>
              <a:ext uri="{FF2B5EF4-FFF2-40B4-BE49-F238E27FC236}">
                <a16:creationId xmlns:a16="http://schemas.microsoft.com/office/drawing/2014/main" id="{B7CCF7A6-1C46-4722-99E0-FBD0D143F18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6025" y="5950280"/>
            <a:ext cx="2075157" cy="835964"/>
          </a:xfrm>
          <a:prstGeom prst="rect">
            <a:avLst/>
          </a:prstGeom>
        </p:spPr>
      </p:pic>
    </p:spTree>
    <p:extLst>
      <p:ext uri="{BB962C8B-B14F-4D97-AF65-F5344CB8AC3E}">
        <p14:creationId xmlns:p14="http://schemas.microsoft.com/office/powerpoint/2010/main" val="13345964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74CC74-C060-4E81-B6D6-6177EC756822}"/>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CEFE233E-58C8-40CF-AADE-6B7C7E8A4D17}"/>
              </a:ext>
            </a:extLst>
          </p:cNvPr>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contenido 3">
            <a:extLst>
              <a:ext uri="{FF2B5EF4-FFF2-40B4-BE49-F238E27FC236}">
                <a16:creationId xmlns:a16="http://schemas.microsoft.com/office/drawing/2014/main" id="{F73D2D6D-F2C0-407E-82D7-C8B8D11CDFA8}"/>
              </a:ext>
            </a:extLst>
          </p:cNvPr>
          <p:cNvSpPr>
            <a:spLocks noGrp="1"/>
          </p:cNvSpPr>
          <p:nvPr>
            <p:ph sz="half" idx="2"/>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fecha 4">
            <a:extLst>
              <a:ext uri="{FF2B5EF4-FFF2-40B4-BE49-F238E27FC236}">
                <a16:creationId xmlns:a16="http://schemas.microsoft.com/office/drawing/2014/main" id="{90831BA8-AF80-4D95-BFE1-BAC7682300D5}"/>
              </a:ext>
            </a:extLst>
          </p:cNvPr>
          <p:cNvSpPr>
            <a:spLocks noGrp="1"/>
          </p:cNvSpPr>
          <p:nvPr>
            <p:ph type="dt" sz="half" idx="10"/>
          </p:nvPr>
        </p:nvSpPr>
        <p:spPr/>
        <p:txBody>
          <a:bodyPr/>
          <a:lstStyle/>
          <a:p>
            <a:fld id="{7ED9DFF8-A012-4EB6-82CC-EF2F44CE698E}" type="datetimeFigureOut">
              <a:rPr lang="es-CL" smtClean="0"/>
              <a:t>11-12-18</a:t>
            </a:fld>
            <a:endParaRPr lang="es-CL"/>
          </a:p>
        </p:txBody>
      </p:sp>
      <p:sp>
        <p:nvSpPr>
          <p:cNvPr id="6" name="Marcador de pie de página 5">
            <a:extLst>
              <a:ext uri="{FF2B5EF4-FFF2-40B4-BE49-F238E27FC236}">
                <a16:creationId xmlns:a16="http://schemas.microsoft.com/office/drawing/2014/main" id="{17E317A2-D3B0-4464-83C6-2F4120209DA6}"/>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032404B4-1CED-412E-AAFA-BC5296F887F2}"/>
              </a:ext>
            </a:extLst>
          </p:cNvPr>
          <p:cNvSpPr>
            <a:spLocks noGrp="1"/>
          </p:cNvSpPr>
          <p:nvPr>
            <p:ph type="sldNum" sz="quarter" idx="12"/>
          </p:nvPr>
        </p:nvSpPr>
        <p:spPr/>
        <p:txBody>
          <a:bodyPr/>
          <a:lstStyle/>
          <a:p>
            <a:fld id="{C68B7DDF-B9AE-49F7-8F2A-F6BDF06DF400}" type="slidenum">
              <a:rPr lang="es-CL" smtClean="0"/>
              <a:t>‹Nº›</a:t>
            </a:fld>
            <a:endParaRPr lang="es-CL"/>
          </a:p>
        </p:txBody>
      </p:sp>
      <p:pic>
        <p:nvPicPr>
          <p:cNvPr id="8" name="Imagen 7">
            <a:extLst>
              <a:ext uri="{FF2B5EF4-FFF2-40B4-BE49-F238E27FC236}">
                <a16:creationId xmlns:a16="http://schemas.microsoft.com/office/drawing/2014/main" id="{902B58AB-EE48-4895-A4BF-293A761B922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6025" y="5950280"/>
            <a:ext cx="2075157" cy="835964"/>
          </a:xfrm>
          <a:prstGeom prst="rect">
            <a:avLst/>
          </a:prstGeom>
        </p:spPr>
      </p:pic>
    </p:spTree>
    <p:extLst>
      <p:ext uri="{BB962C8B-B14F-4D97-AF65-F5344CB8AC3E}">
        <p14:creationId xmlns:p14="http://schemas.microsoft.com/office/powerpoint/2010/main" val="36391927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9537839-CC3D-4AE3-9A46-CA6041A2EFAF}"/>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427D85E9-F86D-4631-84B6-C140E5E2893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Marcador de contenido 3">
            <a:extLst>
              <a:ext uri="{FF2B5EF4-FFF2-40B4-BE49-F238E27FC236}">
                <a16:creationId xmlns:a16="http://schemas.microsoft.com/office/drawing/2014/main" id="{33E59C38-5D3C-4EEB-880D-7830E0D6C4ED}"/>
              </a:ext>
            </a:extLst>
          </p:cNvPr>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texto 4">
            <a:extLst>
              <a:ext uri="{FF2B5EF4-FFF2-40B4-BE49-F238E27FC236}">
                <a16:creationId xmlns:a16="http://schemas.microsoft.com/office/drawing/2014/main" id="{89962D9F-6A37-4EB4-9460-FA3C8022A5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Marcador de contenido 5">
            <a:extLst>
              <a:ext uri="{FF2B5EF4-FFF2-40B4-BE49-F238E27FC236}">
                <a16:creationId xmlns:a16="http://schemas.microsoft.com/office/drawing/2014/main" id="{29FB68B3-92FC-405B-B5D8-BE8A8FA3CF35}"/>
              </a:ext>
            </a:extLst>
          </p:cNvPr>
          <p:cNvSpPr>
            <a:spLocks noGrp="1"/>
          </p:cNvSpPr>
          <p:nvPr>
            <p:ph sz="quarter" idx="4"/>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Marcador de fecha 6">
            <a:extLst>
              <a:ext uri="{FF2B5EF4-FFF2-40B4-BE49-F238E27FC236}">
                <a16:creationId xmlns:a16="http://schemas.microsoft.com/office/drawing/2014/main" id="{99452FF2-DF23-43C5-AF00-A771152420CE}"/>
              </a:ext>
            </a:extLst>
          </p:cNvPr>
          <p:cNvSpPr>
            <a:spLocks noGrp="1"/>
          </p:cNvSpPr>
          <p:nvPr>
            <p:ph type="dt" sz="half" idx="10"/>
          </p:nvPr>
        </p:nvSpPr>
        <p:spPr/>
        <p:txBody>
          <a:bodyPr/>
          <a:lstStyle/>
          <a:p>
            <a:fld id="{7ED9DFF8-A012-4EB6-82CC-EF2F44CE698E}" type="datetimeFigureOut">
              <a:rPr lang="es-CL" smtClean="0"/>
              <a:t>11-12-18</a:t>
            </a:fld>
            <a:endParaRPr lang="es-CL"/>
          </a:p>
        </p:txBody>
      </p:sp>
      <p:sp>
        <p:nvSpPr>
          <p:cNvPr id="8" name="Marcador de pie de página 7">
            <a:extLst>
              <a:ext uri="{FF2B5EF4-FFF2-40B4-BE49-F238E27FC236}">
                <a16:creationId xmlns:a16="http://schemas.microsoft.com/office/drawing/2014/main" id="{D98EBF65-FC3E-4DEE-A728-CD412603663F}"/>
              </a:ext>
            </a:extLst>
          </p:cNvPr>
          <p:cNvSpPr>
            <a:spLocks noGrp="1"/>
          </p:cNvSpPr>
          <p:nvPr>
            <p:ph type="ftr" sz="quarter" idx="11"/>
          </p:nvPr>
        </p:nvSpPr>
        <p:spPr/>
        <p:txBody>
          <a:bodyPr/>
          <a:lstStyle/>
          <a:p>
            <a:endParaRPr lang="es-CL"/>
          </a:p>
        </p:txBody>
      </p:sp>
      <p:sp>
        <p:nvSpPr>
          <p:cNvPr id="9" name="Marcador de número de diapositiva 8">
            <a:extLst>
              <a:ext uri="{FF2B5EF4-FFF2-40B4-BE49-F238E27FC236}">
                <a16:creationId xmlns:a16="http://schemas.microsoft.com/office/drawing/2014/main" id="{9C83B096-0B79-450E-8226-E213FA041690}"/>
              </a:ext>
            </a:extLst>
          </p:cNvPr>
          <p:cNvSpPr>
            <a:spLocks noGrp="1"/>
          </p:cNvSpPr>
          <p:nvPr>
            <p:ph type="sldNum" sz="quarter" idx="12"/>
          </p:nvPr>
        </p:nvSpPr>
        <p:spPr/>
        <p:txBody>
          <a:bodyPr/>
          <a:lstStyle/>
          <a:p>
            <a:fld id="{C68B7DDF-B9AE-49F7-8F2A-F6BDF06DF400}" type="slidenum">
              <a:rPr lang="es-CL" smtClean="0"/>
              <a:t>‹Nº›</a:t>
            </a:fld>
            <a:endParaRPr lang="es-CL"/>
          </a:p>
        </p:txBody>
      </p:sp>
      <p:pic>
        <p:nvPicPr>
          <p:cNvPr id="10" name="Imagen 9">
            <a:extLst>
              <a:ext uri="{FF2B5EF4-FFF2-40B4-BE49-F238E27FC236}">
                <a16:creationId xmlns:a16="http://schemas.microsoft.com/office/drawing/2014/main" id="{3C833466-9348-4B73-8DAD-DBD43A24294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6025" y="5950280"/>
            <a:ext cx="2075157" cy="835964"/>
          </a:xfrm>
          <a:prstGeom prst="rect">
            <a:avLst/>
          </a:prstGeom>
        </p:spPr>
      </p:pic>
    </p:spTree>
    <p:extLst>
      <p:ext uri="{BB962C8B-B14F-4D97-AF65-F5344CB8AC3E}">
        <p14:creationId xmlns:p14="http://schemas.microsoft.com/office/powerpoint/2010/main" val="13433869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CAC497D-B6E3-45AC-8664-16AAED95050A}"/>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fecha 2">
            <a:extLst>
              <a:ext uri="{FF2B5EF4-FFF2-40B4-BE49-F238E27FC236}">
                <a16:creationId xmlns:a16="http://schemas.microsoft.com/office/drawing/2014/main" id="{E4F362E7-C508-4AD0-B29C-F11936A562EE}"/>
              </a:ext>
            </a:extLst>
          </p:cNvPr>
          <p:cNvSpPr>
            <a:spLocks noGrp="1"/>
          </p:cNvSpPr>
          <p:nvPr>
            <p:ph type="dt" sz="half" idx="10"/>
          </p:nvPr>
        </p:nvSpPr>
        <p:spPr/>
        <p:txBody>
          <a:bodyPr/>
          <a:lstStyle/>
          <a:p>
            <a:fld id="{7ED9DFF8-A012-4EB6-82CC-EF2F44CE698E}" type="datetimeFigureOut">
              <a:rPr lang="es-CL" smtClean="0"/>
              <a:t>11-12-18</a:t>
            </a:fld>
            <a:endParaRPr lang="es-CL"/>
          </a:p>
        </p:txBody>
      </p:sp>
      <p:sp>
        <p:nvSpPr>
          <p:cNvPr id="4" name="Marcador de pie de página 3">
            <a:extLst>
              <a:ext uri="{FF2B5EF4-FFF2-40B4-BE49-F238E27FC236}">
                <a16:creationId xmlns:a16="http://schemas.microsoft.com/office/drawing/2014/main" id="{3912B4E1-3933-4722-BD20-3A6A6C8F6E98}"/>
              </a:ext>
            </a:extLst>
          </p:cNvPr>
          <p:cNvSpPr>
            <a:spLocks noGrp="1"/>
          </p:cNvSpPr>
          <p:nvPr>
            <p:ph type="ftr" sz="quarter" idx="11"/>
          </p:nvPr>
        </p:nvSpPr>
        <p:spPr/>
        <p:txBody>
          <a:bodyPr/>
          <a:lstStyle/>
          <a:p>
            <a:endParaRPr lang="es-CL"/>
          </a:p>
        </p:txBody>
      </p:sp>
      <p:sp>
        <p:nvSpPr>
          <p:cNvPr id="5" name="Marcador de número de diapositiva 4">
            <a:extLst>
              <a:ext uri="{FF2B5EF4-FFF2-40B4-BE49-F238E27FC236}">
                <a16:creationId xmlns:a16="http://schemas.microsoft.com/office/drawing/2014/main" id="{040B1085-A70D-4BCF-A5D0-040AE837A504}"/>
              </a:ext>
            </a:extLst>
          </p:cNvPr>
          <p:cNvSpPr>
            <a:spLocks noGrp="1"/>
          </p:cNvSpPr>
          <p:nvPr>
            <p:ph type="sldNum" sz="quarter" idx="12"/>
          </p:nvPr>
        </p:nvSpPr>
        <p:spPr/>
        <p:txBody>
          <a:bodyPr/>
          <a:lstStyle/>
          <a:p>
            <a:fld id="{C68B7DDF-B9AE-49F7-8F2A-F6BDF06DF400}" type="slidenum">
              <a:rPr lang="es-CL" smtClean="0"/>
              <a:t>‹Nº›</a:t>
            </a:fld>
            <a:endParaRPr lang="es-CL"/>
          </a:p>
        </p:txBody>
      </p:sp>
      <p:pic>
        <p:nvPicPr>
          <p:cNvPr id="6" name="Imagen 5">
            <a:extLst>
              <a:ext uri="{FF2B5EF4-FFF2-40B4-BE49-F238E27FC236}">
                <a16:creationId xmlns:a16="http://schemas.microsoft.com/office/drawing/2014/main" id="{81195A36-8EEF-4101-9DD6-10D32CA7BB4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6025" y="5950280"/>
            <a:ext cx="2075157" cy="835964"/>
          </a:xfrm>
          <a:prstGeom prst="rect">
            <a:avLst/>
          </a:prstGeom>
        </p:spPr>
      </p:pic>
    </p:spTree>
    <p:extLst>
      <p:ext uri="{BB962C8B-B14F-4D97-AF65-F5344CB8AC3E}">
        <p14:creationId xmlns:p14="http://schemas.microsoft.com/office/powerpoint/2010/main" val="23892688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1661855-4629-4245-AF36-F9CD4AB83E9C}"/>
              </a:ext>
            </a:extLst>
          </p:cNvPr>
          <p:cNvSpPr>
            <a:spLocks noGrp="1"/>
          </p:cNvSpPr>
          <p:nvPr>
            <p:ph type="dt" sz="half" idx="10"/>
          </p:nvPr>
        </p:nvSpPr>
        <p:spPr/>
        <p:txBody>
          <a:bodyPr/>
          <a:lstStyle/>
          <a:p>
            <a:fld id="{7ED9DFF8-A012-4EB6-82CC-EF2F44CE698E}" type="datetimeFigureOut">
              <a:rPr lang="es-CL" smtClean="0"/>
              <a:t>11-12-18</a:t>
            </a:fld>
            <a:endParaRPr lang="es-CL"/>
          </a:p>
        </p:txBody>
      </p:sp>
      <p:sp>
        <p:nvSpPr>
          <p:cNvPr id="3" name="Marcador de pie de página 2">
            <a:extLst>
              <a:ext uri="{FF2B5EF4-FFF2-40B4-BE49-F238E27FC236}">
                <a16:creationId xmlns:a16="http://schemas.microsoft.com/office/drawing/2014/main" id="{1109CFB4-E804-4970-BF33-3F58EB5B11EE}"/>
              </a:ext>
            </a:extLst>
          </p:cNvPr>
          <p:cNvSpPr>
            <a:spLocks noGrp="1"/>
          </p:cNvSpPr>
          <p:nvPr>
            <p:ph type="ftr" sz="quarter" idx="11"/>
          </p:nvPr>
        </p:nvSpPr>
        <p:spPr/>
        <p:txBody>
          <a:bodyPr/>
          <a:lstStyle/>
          <a:p>
            <a:endParaRPr lang="es-CL"/>
          </a:p>
        </p:txBody>
      </p:sp>
      <p:sp>
        <p:nvSpPr>
          <p:cNvPr id="4" name="Marcador de número de diapositiva 3">
            <a:extLst>
              <a:ext uri="{FF2B5EF4-FFF2-40B4-BE49-F238E27FC236}">
                <a16:creationId xmlns:a16="http://schemas.microsoft.com/office/drawing/2014/main" id="{BD15D6F4-CE5A-4A66-B798-E38F2658B922}"/>
              </a:ext>
            </a:extLst>
          </p:cNvPr>
          <p:cNvSpPr>
            <a:spLocks noGrp="1"/>
          </p:cNvSpPr>
          <p:nvPr>
            <p:ph type="sldNum" sz="quarter" idx="12"/>
          </p:nvPr>
        </p:nvSpPr>
        <p:spPr/>
        <p:txBody>
          <a:bodyPr/>
          <a:lstStyle/>
          <a:p>
            <a:fld id="{C68B7DDF-B9AE-49F7-8F2A-F6BDF06DF400}" type="slidenum">
              <a:rPr lang="es-CL" smtClean="0"/>
              <a:t>‹Nº›</a:t>
            </a:fld>
            <a:endParaRPr lang="es-CL"/>
          </a:p>
        </p:txBody>
      </p:sp>
      <p:pic>
        <p:nvPicPr>
          <p:cNvPr id="5" name="Imagen 4">
            <a:extLst>
              <a:ext uri="{FF2B5EF4-FFF2-40B4-BE49-F238E27FC236}">
                <a16:creationId xmlns:a16="http://schemas.microsoft.com/office/drawing/2014/main" id="{8840A07E-E8F5-49CF-AFB4-BCEA599BC00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6025" y="5950280"/>
            <a:ext cx="2075157" cy="835964"/>
          </a:xfrm>
          <a:prstGeom prst="rect">
            <a:avLst/>
          </a:prstGeom>
        </p:spPr>
      </p:pic>
    </p:spTree>
    <p:extLst>
      <p:ext uri="{BB962C8B-B14F-4D97-AF65-F5344CB8AC3E}">
        <p14:creationId xmlns:p14="http://schemas.microsoft.com/office/powerpoint/2010/main" val="27098894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228EFC8-C259-4713-A850-B5B41DC8008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9A774510-E241-48F3-A857-FD745107A70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texto 3">
            <a:extLst>
              <a:ext uri="{FF2B5EF4-FFF2-40B4-BE49-F238E27FC236}">
                <a16:creationId xmlns:a16="http://schemas.microsoft.com/office/drawing/2014/main" id="{5BE02C89-46E1-4C0F-896A-7C04A1DCA9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A88D2D4F-F833-46D6-9F63-27B3B270C181}"/>
              </a:ext>
            </a:extLst>
          </p:cNvPr>
          <p:cNvSpPr>
            <a:spLocks noGrp="1"/>
          </p:cNvSpPr>
          <p:nvPr>
            <p:ph type="dt" sz="half" idx="10"/>
          </p:nvPr>
        </p:nvSpPr>
        <p:spPr/>
        <p:txBody>
          <a:bodyPr/>
          <a:lstStyle/>
          <a:p>
            <a:fld id="{7ED9DFF8-A012-4EB6-82CC-EF2F44CE698E}" type="datetimeFigureOut">
              <a:rPr lang="es-CL" smtClean="0"/>
              <a:t>11-12-18</a:t>
            </a:fld>
            <a:endParaRPr lang="es-CL"/>
          </a:p>
        </p:txBody>
      </p:sp>
      <p:sp>
        <p:nvSpPr>
          <p:cNvPr id="6" name="Marcador de pie de página 5">
            <a:extLst>
              <a:ext uri="{FF2B5EF4-FFF2-40B4-BE49-F238E27FC236}">
                <a16:creationId xmlns:a16="http://schemas.microsoft.com/office/drawing/2014/main" id="{F76B5631-7328-4FB7-97BF-B02535B9A11A}"/>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8A32FD32-6CD6-4313-A805-786A6F2337F5}"/>
              </a:ext>
            </a:extLst>
          </p:cNvPr>
          <p:cNvSpPr>
            <a:spLocks noGrp="1"/>
          </p:cNvSpPr>
          <p:nvPr>
            <p:ph type="sldNum" sz="quarter" idx="12"/>
          </p:nvPr>
        </p:nvSpPr>
        <p:spPr/>
        <p:txBody>
          <a:bodyPr/>
          <a:lstStyle/>
          <a:p>
            <a:fld id="{C68B7DDF-B9AE-49F7-8F2A-F6BDF06DF400}" type="slidenum">
              <a:rPr lang="es-CL" smtClean="0"/>
              <a:t>‹Nº›</a:t>
            </a:fld>
            <a:endParaRPr lang="es-CL"/>
          </a:p>
        </p:txBody>
      </p:sp>
      <p:pic>
        <p:nvPicPr>
          <p:cNvPr id="8" name="Imagen 7">
            <a:extLst>
              <a:ext uri="{FF2B5EF4-FFF2-40B4-BE49-F238E27FC236}">
                <a16:creationId xmlns:a16="http://schemas.microsoft.com/office/drawing/2014/main" id="{329F11FB-9EA6-4C0D-91D6-EBC90E1FA4F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6025" y="5950280"/>
            <a:ext cx="2075157" cy="835964"/>
          </a:xfrm>
          <a:prstGeom prst="rect">
            <a:avLst/>
          </a:prstGeom>
        </p:spPr>
      </p:pic>
    </p:spTree>
    <p:extLst>
      <p:ext uri="{BB962C8B-B14F-4D97-AF65-F5344CB8AC3E}">
        <p14:creationId xmlns:p14="http://schemas.microsoft.com/office/powerpoint/2010/main" val="32401152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4C9004-CA99-48C4-A86C-73AD365FCC9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posición de imagen 2">
            <a:extLst>
              <a:ext uri="{FF2B5EF4-FFF2-40B4-BE49-F238E27FC236}">
                <a16:creationId xmlns:a16="http://schemas.microsoft.com/office/drawing/2014/main" id="{7DB54E97-F16A-4391-96DC-E22C57B95E1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dirty="0"/>
          </a:p>
        </p:txBody>
      </p:sp>
      <p:sp>
        <p:nvSpPr>
          <p:cNvPr id="4" name="Marcador de texto 3">
            <a:extLst>
              <a:ext uri="{FF2B5EF4-FFF2-40B4-BE49-F238E27FC236}">
                <a16:creationId xmlns:a16="http://schemas.microsoft.com/office/drawing/2014/main" id="{46FAE496-029B-4F29-8F03-B9726D03DC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26B3F8CA-03B0-4BDF-A6AF-0DE1908EA5D3}"/>
              </a:ext>
            </a:extLst>
          </p:cNvPr>
          <p:cNvSpPr>
            <a:spLocks noGrp="1"/>
          </p:cNvSpPr>
          <p:nvPr>
            <p:ph type="dt" sz="half" idx="10"/>
          </p:nvPr>
        </p:nvSpPr>
        <p:spPr/>
        <p:txBody>
          <a:bodyPr/>
          <a:lstStyle/>
          <a:p>
            <a:fld id="{7ED9DFF8-A012-4EB6-82CC-EF2F44CE698E}" type="datetimeFigureOut">
              <a:rPr lang="es-CL" smtClean="0"/>
              <a:t>11-12-18</a:t>
            </a:fld>
            <a:endParaRPr lang="es-CL" dirty="0"/>
          </a:p>
        </p:txBody>
      </p:sp>
      <p:sp>
        <p:nvSpPr>
          <p:cNvPr id="6" name="Marcador de pie de página 5">
            <a:extLst>
              <a:ext uri="{FF2B5EF4-FFF2-40B4-BE49-F238E27FC236}">
                <a16:creationId xmlns:a16="http://schemas.microsoft.com/office/drawing/2014/main" id="{8D0FA2CD-01CB-4A87-9A67-7E935366522D}"/>
              </a:ext>
            </a:extLst>
          </p:cNvPr>
          <p:cNvSpPr>
            <a:spLocks noGrp="1"/>
          </p:cNvSpPr>
          <p:nvPr>
            <p:ph type="ftr" sz="quarter" idx="11"/>
          </p:nvPr>
        </p:nvSpPr>
        <p:spPr/>
        <p:txBody>
          <a:bodyPr/>
          <a:lstStyle/>
          <a:p>
            <a:endParaRPr lang="es-CL" dirty="0"/>
          </a:p>
        </p:txBody>
      </p:sp>
      <p:sp>
        <p:nvSpPr>
          <p:cNvPr id="7" name="Marcador de número de diapositiva 6">
            <a:extLst>
              <a:ext uri="{FF2B5EF4-FFF2-40B4-BE49-F238E27FC236}">
                <a16:creationId xmlns:a16="http://schemas.microsoft.com/office/drawing/2014/main" id="{A9C2E38C-3D7F-480D-ACA2-F6267A32738C}"/>
              </a:ext>
            </a:extLst>
          </p:cNvPr>
          <p:cNvSpPr>
            <a:spLocks noGrp="1"/>
          </p:cNvSpPr>
          <p:nvPr>
            <p:ph type="sldNum" sz="quarter" idx="12"/>
          </p:nvPr>
        </p:nvSpPr>
        <p:spPr/>
        <p:txBody>
          <a:bodyPr/>
          <a:lstStyle/>
          <a:p>
            <a:fld id="{C68B7DDF-B9AE-49F7-8F2A-F6BDF06DF400}" type="slidenum">
              <a:rPr lang="es-CL" smtClean="0"/>
              <a:t>‹Nº›</a:t>
            </a:fld>
            <a:endParaRPr lang="es-CL" dirty="0"/>
          </a:p>
        </p:txBody>
      </p:sp>
      <p:pic>
        <p:nvPicPr>
          <p:cNvPr id="8" name="Imagen 7">
            <a:extLst>
              <a:ext uri="{FF2B5EF4-FFF2-40B4-BE49-F238E27FC236}">
                <a16:creationId xmlns:a16="http://schemas.microsoft.com/office/drawing/2014/main" id="{020144B9-18BC-4C2A-8CEF-55FCCBC786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6025" y="5950280"/>
            <a:ext cx="2075157" cy="835964"/>
          </a:xfrm>
          <a:prstGeom prst="rect">
            <a:avLst/>
          </a:prstGeom>
        </p:spPr>
      </p:pic>
    </p:spTree>
    <p:extLst>
      <p:ext uri="{BB962C8B-B14F-4D97-AF65-F5344CB8AC3E}">
        <p14:creationId xmlns:p14="http://schemas.microsoft.com/office/powerpoint/2010/main" val="5550317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2849DAE5-159F-4CE5-AD23-94E63846F31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D9115E04-C9C2-4165-982B-998C31C7D21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8BB03FC2-C39C-42F1-AB4E-A10A6E2DED0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D9DFF8-A012-4EB6-82CC-EF2F44CE698E}" type="datetimeFigureOut">
              <a:rPr lang="es-CL" smtClean="0"/>
              <a:t>11-12-18</a:t>
            </a:fld>
            <a:endParaRPr lang="es-CL"/>
          </a:p>
        </p:txBody>
      </p:sp>
      <p:sp>
        <p:nvSpPr>
          <p:cNvPr id="5" name="Marcador de pie de página 4">
            <a:extLst>
              <a:ext uri="{FF2B5EF4-FFF2-40B4-BE49-F238E27FC236}">
                <a16:creationId xmlns:a16="http://schemas.microsoft.com/office/drawing/2014/main" id="{B66477DB-50A9-4260-8B7A-AF34D707F2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Marcador de número de diapositiva 5">
            <a:extLst>
              <a:ext uri="{FF2B5EF4-FFF2-40B4-BE49-F238E27FC236}">
                <a16:creationId xmlns:a16="http://schemas.microsoft.com/office/drawing/2014/main" id="{EB262F39-3F77-4B9C-91D7-7B3FBD26BA6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8B7DDF-B9AE-49F7-8F2A-F6BDF06DF400}" type="slidenum">
              <a:rPr lang="es-CL" smtClean="0"/>
              <a:t>‹Nº›</a:t>
            </a:fld>
            <a:endParaRPr lang="es-CL"/>
          </a:p>
        </p:txBody>
      </p:sp>
    </p:spTree>
    <p:extLst>
      <p:ext uri="{BB962C8B-B14F-4D97-AF65-F5344CB8AC3E}">
        <p14:creationId xmlns:p14="http://schemas.microsoft.com/office/powerpoint/2010/main" val="11089210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jpeg"/><Relationship Id="rId9" Type="http://schemas.openxmlformats.org/officeDocument/2006/relationships/image" Target="../media/image8.jp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5.pn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6.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tiff"/><Relationship Id="rId2" Type="http://schemas.openxmlformats.org/officeDocument/2006/relationships/image" Target="../media/image17.tif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8.jp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7FD303-544B-4C06-A265-1023B0BDC844}"/>
              </a:ext>
            </a:extLst>
          </p:cNvPr>
          <p:cNvSpPr>
            <a:spLocks noGrp="1"/>
          </p:cNvSpPr>
          <p:nvPr>
            <p:ph type="ctrTitle"/>
          </p:nvPr>
        </p:nvSpPr>
        <p:spPr>
          <a:xfrm>
            <a:off x="1524000" y="734414"/>
            <a:ext cx="9144000" cy="2387600"/>
          </a:xfrm>
        </p:spPr>
        <p:txBody>
          <a:bodyPr>
            <a:normAutofit/>
          </a:bodyPr>
          <a:lstStyle/>
          <a:p>
            <a:br>
              <a:rPr lang="es-CL" sz="4800" dirty="0"/>
            </a:br>
            <a:r>
              <a:rPr lang="es-CL" sz="4800" dirty="0">
                <a:solidFill>
                  <a:srgbClr val="00B0F0"/>
                </a:solidFill>
              </a:rPr>
              <a:t>Observatorio del Comercio Ilícito</a:t>
            </a:r>
            <a:br>
              <a:rPr lang="es-CL" sz="4800" dirty="0"/>
            </a:br>
            <a:r>
              <a:rPr lang="es-CL" sz="2400" dirty="0">
                <a:solidFill>
                  <a:schemeClr val="tx1">
                    <a:lumMod val="75000"/>
                    <a:lumOff val="25000"/>
                  </a:schemeClr>
                </a:solidFill>
              </a:rPr>
              <a:t>de la Cámara Nacional de Comercio, Servicios y Turismo F.G.N. de Chile</a:t>
            </a:r>
            <a:endParaRPr lang="es-CL" sz="4800" dirty="0">
              <a:solidFill>
                <a:schemeClr val="tx1">
                  <a:lumMod val="75000"/>
                  <a:lumOff val="25000"/>
                </a:schemeClr>
              </a:solidFill>
            </a:endParaRPr>
          </a:p>
        </p:txBody>
      </p:sp>
      <p:sp>
        <p:nvSpPr>
          <p:cNvPr id="3" name="Subtítulo 2">
            <a:extLst>
              <a:ext uri="{FF2B5EF4-FFF2-40B4-BE49-F238E27FC236}">
                <a16:creationId xmlns:a16="http://schemas.microsoft.com/office/drawing/2014/main" id="{DF28D5D5-57B1-423F-9DBE-8886D832AF68}"/>
              </a:ext>
            </a:extLst>
          </p:cNvPr>
          <p:cNvSpPr>
            <a:spLocks noGrp="1"/>
          </p:cNvSpPr>
          <p:nvPr>
            <p:ph type="subTitle" idx="1"/>
          </p:nvPr>
        </p:nvSpPr>
        <p:spPr>
          <a:xfrm>
            <a:off x="1524000" y="3472894"/>
            <a:ext cx="9144000" cy="1655762"/>
          </a:xfrm>
        </p:spPr>
        <p:txBody>
          <a:bodyPr/>
          <a:lstStyle/>
          <a:p>
            <a:r>
              <a:rPr lang="es-CL" dirty="0">
                <a:solidFill>
                  <a:schemeClr val="tx1">
                    <a:lumMod val="75000"/>
                    <a:lumOff val="25000"/>
                  </a:schemeClr>
                </a:solidFill>
              </a:rPr>
              <a:t>2018</a:t>
            </a:r>
          </a:p>
        </p:txBody>
      </p:sp>
      <p:pic>
        <p:nvPicPr>
          <p:cNvPr id="5" name="50 Imagen">
            <a:extLst>
              <a:ext uri="{FF2B5EF4-FFF2-40B4-BE49-F238E27FC236}">
                <a16:creationId xmlns:a16="http://schemas.microsoft.com/office/drawing/2014/main" id="{F9008331-F720-4363-AAC7-FFEF93492A2F}"/>
              </a:ext>
            </a:extLst>
          </p:cNvPr>
          <p:cNvPicPr>
            <a:picLocks noChangeAspect="1"/>
          </p:cNvPicPr>
          <p:nvPr/>
        </p:nvPicPr>
        <p:blipFill>
          <a:blip r:embed="rId2">
            <a:extLst>
              <a:ext uri="{28A0092B-C50C-407E-A947-70E740481C1C}">
                <a14:useLocalDpi xmlns:a14="http://schemas.microsoft.com/office/drawing/2010/main" val="0"/>
              </a:ext>
            </a:extLst>
          </a:blip>
          <a:srcRect l="30527"/>
          <a:stretch>
            <a:fillRect/>
          </a:stretch>
        </p:blipFill>
        <p:spPr bwMode="auto">
          <a:xfrm>
            <a:off x="4030214" y="4626632"/>
            <a:ext cx="1945643" cy="1881080"/>
          </a:xfrm>
          <a:prstGeom prst="ellipse">
            <a:avLst/>
          </a:prstGeom>
          <a:ln w="0">
            <a:noFill/>
            <a:miter lim="800000"/>
            <a:headEnd/>
            <a:tailEnd/>
          </a:ln>
          <a:effectLst>
            <a:outerShdw sx="-80000" sy="-18000" rotWithShape="0">
              <a:srgbClr val="000000">
                <a:alpha val="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6" name="51 Imagen">
            <a:extLst>
              <a:ext uri="{FF2B5EF4-FFF2-40B4-BE49-F238E27FC236}">
                <a16:creationId xmlns:a16="http://schemas.microsoft.com/office/drawing/2014/main" id="{9A1E4486-B21A-4708-ACF1-E3E04B398C00}"/>
              </a:ext>
            </a:extLst>
          </p:cNvPr>
          <p:cNvPicPr>
            <a:picLocks noChangeAspect="1"/>
          </p:cNvPicPr>
          <p:nvPr/>
        </p:nvPicPr>
        <p:blipFill>
          <a:blip r:embed="rId3">
            <a:extLst>
              <a:ext uri="{28A0092B-C50C-407E-A947-70E740481C1C}">
                <a14:useLocalDpi xmlns:a14="http://schemas.microsoft.com/office/drawing/2010/main" val="0"/>
              </a:ext>
            </a:extLst>
          </a:blip>
          <a:srcRect r="20279"/>
          <a:stretch>
            <a:fillRect/>
          </a:stretch>
        </p:blipFill>
        <p:spPr bwMode="auto">
          <a:xfrm>
            <a:off x="8160174" y="4592348"/>
            <a:ext cx="1945643" cy="1915363"/>
          </a:xfrm>
          <a:prstGeom prst="ellipse">
            <a:avLst/>
          </a:prstGeom>
          <a:ln w="0">
            <a:noFill/>
            <a:miter lim="800000"/>
            <a:headEnd/>
            <a:tailEnd/>
          </a:ln>
          <a:effectLst>
            <a:outerShdw sx="-80000" sy="-18000" rotWithShape="0">
              <a:srgbClr val="000000">
                <a:alpha val="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7" name="52 Imagen">
            <a:extLst>
              <a:ext uri="{FF2B5EF4-FFF2-40B4-BE49-F238E27FC236}">
                <a16:creationId xmlns:a16="http://schemas.microsoft.com/office/drawing/2014/main" id="{E6FCD03A-F8BB-47B4-AB63-BD09A4E7EFCE}"/>
              </a:ext>
            </a:extLst>
          </p:cNvPr>
          <p:cNvPicPr>
            <a:picLocks noChangeAspect="1"/>
          </p:cNvPicPr>
          <p:nvPr/>
        </p:nvPicPr>
        <p:blipFill>
          <a:blip r:embed="rId4">
            <a:extLst>
              <a:ext uri="{28A0092B-C50C-407E-A947-70E740481C1C}">
                <a14:useLocalDpi xmlns:a14="http://schemas.microsoft.com/office/drawing/2010/main" val="0"/>
              </a:ext>
            </a:extLst>
          </a:blip>
          <a:srcRect l="55167"/>
          <a:stretch>
            <a:fillRect/>
          </a:stretch>
        </p:blipFill>
        <p:spPr bwMode="auto">
          <a:xfrm>
            <a:off x="10223591" y="4554858"/>
            <a:ext cx="1938429" cy="1992494"/>
          </a:xfrm>
          <a:prstGeom prst="ellipse">
            <a:avLst/>
          </a:prstGeom>
          <a:ln w="0">
            <a:solidFill>
              <a:schemeClr val="bg1"/>
            </a:solidFill>
            <a:miter lim="800000"/>
            <a:headEnd/>
            <a:tailEnd/>
          </a:ln>
          <a:effectLst>
            <a:outerShdw blurRad="381000" dist="292100" dir="5400000" sx="-80000" sy="-18000" rotWithShape="0">
              <a:schemeClr val="bg1">
                <a:alpha val="0"/>
              </a:scheme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8" name="53 Imagen">
            <a:extLst>
              <a:ext uri="{FF2B5EF4-FFF2-40B4-BE49-F238E27FC236}">
                <a16:creationId xmlns:a16="http://schemas.microsoft.com/office/drawing/2014/main" id="{46F36197-84E2-4259-9888-799F8D51697E}"/>
              </a:ext>
            </a:extLst>
          </p:cNvPr>
          <p:cNvPicPr>
            <a:picLocks noChangeAspect="1"/>
          </p:cNvPicPr>
          <p:nvPr/>
        </p:nvPicPr>
        <p:blipFill>
          <a:blip r:embed="rId5" cstate="print">
            <a:extLst>
              <a:ext uri="{28A0092B-C50C-407E-A947-70E740481C1C}">
                <a14:useLocalDpi xmlns:a14="http://schemas.microsoft.com/office/drawing/2010/main" val="0"/>
              </a:ext>
            </a:extLst>
          </a:blip>
          <a:srcRect l="38348" r="10193"/>
          <a:stretch>
            <a:fillRect/>
          </a:stretch>
        </p:blipFill>
        <p:spPr bwMode="auto">
          <a:xfrm>
            <a:off x="6102351" y="4623420"/>
            <a:ext cx="1938430" cy="1884292"/>
          </a:xfrm>
          <a:prstGeom prst="ellipse">
            <a:avLst/>
          </a:prstGeom>
          <a:ln w="0">
            <a:noFill/>
            <a:miter lim="800000"/>
            <a:headEnd/>
            <a:tailEnd/>
          </a:ln>
          <a:effectLst>
            <a:outerShdw sx="-80000" sy="-18000" rotWithShape="0">
              <a:srgbClr val="000000">
                <a:alpha val="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9" name="54 Imagen">
            <a:extLst>
              <a:ext uri="{FF2B5EF4-FFF2-40B4-BE49-F238E27FC236}">
                <a16:creationId xmlns:a16="http://schemas.microsoft.com/office/drawing/2014/main" id="{EF64952C-24E4-46AB-86C9-A0777BF3EC0A}"/>
              </a:ext>
            </a:extLst>
          </p:cNvPr>
          <p:cNvPicPr>
            <a:picLocks noChangeAspect="1"/>
          </p:cNvPicPr>
          <p:nvPr/>
        </p:nvPicPr>
        <p:blipFill>
          <a:blip r:embed="rId6">
            <a:extLst>
              <a:ext uri="{28A0092B-C50C-407E-A947-70E740481C1C}">
                <a14:useLocalDpi xmlns:a14="http://schemas.microsoft.com/office/drawing/2010/main" val="0"/>
              </a:ext>
            </a:extLst>
          </a:blip>
          <a:srcRect l="29877"/>
          <a:stretch>
            <a:fillRect/>
          </a:stretch>
        </p:blipFill>
        <p:spPr bwMode="auto">
          <a:xfrm>
            <a:off x="1966597" y="4593386"/>
            <a:ext cx="1945644" cy="1881080"/>
          </a:xfrm>
          <a:prstGeom prst="ellipse">
            <a:avLst/>
          </a:prstGeom>
          <a:ln w="0">
            <a:noFill/>
            <a:miter lim="800000"/>
            <a:headEnd/>
            <a:tailEnd/>
          </a:ln>
          <a:effectLst>
            <a:outerShdw sx="-80000" sy="-18000" rotWithShape="0">
              <a:srgbClr val="000000">
                <a:alpha val="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 name="55 Imagen">
            <a:extLst>
              <a:ext uri="{FF2B5EF4-FFF2-40B4-BE49-F238E27FC236}">
                <a16:creationId xmlns:a16="http://schemas.microsoft.com/office/drawing/2014/main" id="{BDEC2ED8-BCAD-4718-8CCD-D6BC7CFC3315}"/>
              </a:ext>
            </a:extLst>
          </p:cNvPr>
          <p:cNvPicPr>
            <a:picLocks noChangeAspect="1"/>
          </p:cNvPicPr>
          <p:nvPr/>
        </p:nvPicPr>
        <p:blipFill>
          <a:blip r:embed="rId7">
            <a:extLst>
              <a:ext uri="{28A0092B-C50C-407E-A947-70E740481C1C}">
                <a14:useLocalDpi xmlns:a14="http://schemas.microsoft.com/office/drawing/2010/main" val="0"/>
              </a:ext>
            </a:extLst>
          </a:blip>
          <a:srcRect l="-2422" t="-655" r="53951" b="655"/>
          <a:stretch>
            <a:fillRect/>
          </a:stretch>
        </p:blipFill>
        <p:spPr bwMode="auto">
          <a:xfrm>
            <a:off x="23149" y="4589781"/>
            <a:ext cx="1822749" cy="1884685"/>
          </a:xfrm>
          <a:prstGeom prst="ellipse">
            <a:avLst/>
          </a:prstGeom>
          <a:ln w="0">
            <a:noFill/>
            <a:miter lim="800000"/>
            <a:headEnd/>
            <a:tailEnd/>
          </a:ln>
          <a:effectLst>
            <a:outerShdw sx="-80000" sy="-18000" rotWithShape="0">
              <a:srgbClr val="000000">
                <a:alpha val="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2" name="Imagen 11">
            <a:extLst>
              <a:ext uri="{FF2B5EF4-FFF2-40B4-BE49-F238E27FC236}">
                <a16:creationId xmlns:a16="http://schemas.microsoft.com/office/drawing/2014/main" id="{7E59366C-CAF7-468B-BE12-9C521C9C4ED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06025" y="383534"/>
            <a:ext cx="2075157" cy="835964"/>
          </a:xfrm>
          <a:prstGeom prst="rect">
            <a:avLst/>
          </a:prstGeom>
        </p:spPr>
      </p:pic>
      <p:pic>
        <p:nvPicPr>
          <p:cNvPr id="13" name="Imagen 12">
            <a:extLst>
              <a:ext uri="{FF2B5EF4-FFF2-40B4-BE49-F238E27FC236}">
                <a16:creationId xmlns:a16="http://schemas.microsoft.com/office/drawing/2014/main" id="{F33B68F3-9774-48DD-9DAE-62BA29A41335}"/>
              </a:ext>
            </a:extLst>
          </p:cNvPr>
          <p:cNvPicPr/>
          <p:nvPr/>
        </p:nvPicPr>
        <p:blipFill>
          <a:blip r:embed="rId9">
            <a:extLst>
              <a:ext uri="{28A0092B-C50C-407E-A947-70E740481C1C}">
                <a14:useLocalDpi xmlns:a14="http://schemas.microsoft.com/office/drawing/2010/main" val="0"/>
              </a:ext>
            </a:extLst>
          </a:blip>
          <a:stretch>
            <a:fillRect/>
          </a:stretch>
        </p:blipFill>
        <p:spPr>
          <a:xfrm>
            <a:off x="8780111" y="585616"/>
            <a:ext cx="2905864" cy="522748"/>
          </a:xfrm>
          <a:prstGeom prst="rect">
            <a:avLst/>
          </a:prstGeom>
        </p:spPr>
      </p:pic>
    </p:spTree>
    <p:extLst>
      <p:ext uri="{BB962C8B-B14F-4D97-AF65-F5344CB8AC3E}">
        <p14:creationId xmlns:p14="http://schemas.microsoft.com/office/powerpoint/2010/main" val="23978741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2C8091-E5D3-475C-9FAB-4CF9D6974458}"/>
              </a:ext>
            </a:extLst>
          </p:cNvPr>
          <p:cNvSpPr>
            <a:spLocks noGrp="1"/>
          </p:cNvSpPr>
          <p:nvPr>
            <p:ph type="title"/>
          </p:nvPr>
        </p:nvSpPr>
        <p:spPr/>
        <p:txBody>
          <a:bodyPr/>
          <a:lstStyle/>
          <a:p>
            <a:r>
              <a:rPr lang="es-CL" b="1" dirty="0"/>
              <a:t>Mesa Público-Privada OCI</a:t>
            </a:r>
          </a:p>
        </p:txBody>
      </p:sp>
      <p:sp>
        <p:nvSpPr>
          <p:cNvPr id="3" name="Marcador de contenido 2">
            <a:extLst>
              <a:ext uri="{FF2B5EF4-FFF2-40B4-BE49-F238E27FC236}">
                <a16:creationId xmlns:a16="http://schemas.microsoft.com/office/drawing/2014/main" id="{71E37368-C79F-4D55-B1F1-F8FDC687702D}"/>
              </a:ext>
            </a:extLst>
          </p:cNvPr>
          <p:cNvSpPr>
            <a:spLocks noGrp="1"/>
          </p:cNvSpPr>
          <p:nvPr>
            <p:ph idx="1"/>
          </p:nvPr>
        </p:nvSpPr>
        <p:spPr>
          <a:xfrm>
            <a:off x="838199" y="1534678"/>
            <a:ext cx="10730345" cy="4340342"/>
          </a:xfrm>
        </p:spPr>
        <p:txBody>
          <a:bodyPr>
            <a:noAutofit/>
          </a:bodyPr>
          <a:lstStyle/>
          <a:p>
            <a:pPr algn="just"/>
            <a:r>
              <a:rPr lang="es-CL" sz="2000" dirty="0">
                <a:solidFill>
                  <a:schemeClr val="tx1"/>
                </a:solidFill>
              </a:rPr>
              <a:t>En su afán por generar instancias periódicas de encuentro y discusión que permitan sumar esfuerzos a la tarea de disminuir el comercio ilícito, el Observatorio implementó la Mesa Público-Privada que reúne a las industrias afectadas con las alianzas públicas.</a:t>
            </a:r>
          </a:p>
          <a:p>
            <a:pPr algn="just"/>
            <a:r>
              <a:rPr lang="es-CL" sz="2000" dirty="0">
                <a:solidFill>
                  <a:schemeClr val="tx1"/>
                </a:solidFill>
              </a:rPr>
              <a:t>El objetivo de la Mesa ha sido trabajar en tres áreas: </a:t>
            </a:r>
            <a:r>
              <a:rPr lang="es-CL" sz="2000" b="1" dirty="0">
                <a:solidFill>
                  <a:schemeClr val="tx1"/>
                </a:solidFill>
              </a:rPr>
              <a:t>Legislativa, Fiscalización y Educación, Estudios y comunicación.</a:t>
            </a:r>
          </a:p>
          <a:p>
            <a:pPr algn="just"/>
            <a:r>
              <a:rPr lang="es-CL" sz="2000" dirty="0">
                <a:solidFill>
                  <a:schemeClr val="tx1"/>
                </a:solidFill>
              </a:rPr>
              <a:t>Durante estos encuentros han participado autoridades comprometidas con el tema, como:</a:t>
            </a:r>
          </a:p>
          <a:p>
            <a:pPr marL="0" indent="0">
              <a:buNone/>
            </a:pPr>
            <a:r>
              <a:rPr lang="es-CL" sz="2000" dirty="0">
                <a:solidFill>
                  <a:schemeClr val="tx1"/>
                </a:solidFill>
              </a:rPr>
              <a:t>	-Senador José Miguel Insulza</a:t>
            </a:r>
            <a:br>
              <a:rPr lang="es-CL" sz="2000" dirty="0">
                <a:solidFill>
                  <a:schemeClr val="tx1"/>
                </a:solidFill>
              </a:rPr>
            </a:br>
            <a:r>
              <a:rPr lang="es-CL" sz="2000" dirty="0">
                <a:solidFill>
                  <a:schemeClr val="tx1"/>
                </a:solidFill>
              </a:rPr>
              <a:t>	-Senador Felipe </a:t>
            </a:r>
            <a:r>
              <a:rPr lang="es-CL" sz="2000" dirty="0" err="1">
                <a:solidFill>
                  <a:schemeClr val="tx1"/>
                </a:solidFill>
              </a:rPr>
              <a:t>Harboe</a:t>
            </a:r>
            <a:br>
              <a:rPr lang="es-CL" sz="2000" dirty="0">
                <a:solidFill>
                  <a:schemeClr val="tx1"/>
                </a:solidFill>
              </a:rPr>
            </a:br>
            <a:r>
              <a:rPr lang="es-CL" sz="2000" dirty="0">
                <a:solidFill>
                  <a:schemeClr val="tx1"/>
                </a:solidFill>
              </a:rPr>
              <a:t>	-Intendenta Metropolitana Karla Rubilar</a:t>
            </a:r>
            <a:br>
              <a:rPr lang="es-CL" sz="2000" dirty="0">
                <a:solidFill>
                  <a:schemeClr val="tx1"/>
                </a:solidFill>
              </a:rPr>
            </a:br>
            <a:r>
              <a:rPr lang="es-CL" sz="2000" dirty="0">
                <a:solidFill>
                  <a:schemeClr val="tx1"/>
                </a:solidFill>
              </a:rPr>
              <a:t>	-Alcalde de Santiago Felipe Alessandri</a:t>
            </a:r>
          </a:p>
          <a:p>
            <a:pPr marL="0" indent="0" algn="just">
              <a:buNone/>
            </a:pPr>
            <a:r>
              <a:rPr lang="es-CL" sz="1600" dirty="0"/>
              <a:t>	</a:t>
            </a:r>
          </a:p>
          <a:p>
            <a:pPr algn="just"/>
            <a:endParaRPr lang="es-CL" sz="2000" dirty="0"/>
          </a:p>
          <a:p>
            <a:pPr algn="just"/>
            <a:endParaRPr lang="es-CL" sz="2000" dirty="0"/>
          </a:p>
          <a:p>
            <a:pPr algn="just"/>
            <a:endParaRPr lang="es-CL" dirty="0"/>
          </a:p>
        </p:txBody>
      </p:sp>
      <p:pic>
        <p:nvPicPr>
          <p:cNvPr id="6" name="Imagen 5">
            <a:extLst>
              <a:ext uri="{FF2B5EF4-FFF2-40B4-BE49-F238E27FC236}">
                <a16:creationId xmlns:a16="http://schemas.microsoft.com/office/drawing/2014/main" id="{AEA9DB98-B51F-4607-B520-1005EAD2038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5323" r="3696" b="36536"/>
          <a:stretch/>
        </p:blipFill>
        <p:spPr>
          <a:xfrm>
            <a:off x="7509157" y="4697794"/>
            <a:ext cx="4592782" cy="2079566"/>
          </a:xfrm>
          <a:prstGeom prst="rect">
            <a:avLst/>
          </a:prstGeom>
        </p:spPr>
      </p:pic>
      <p:pic>
        <p:nvPicPr>
          <p:cNvPr id="7" name="Imagen 6">
            <a:extLst>
              <a:ext uri="{FF2B5EF4-FFF2-40B4-BE49-F238E27FC236}">
                <a16:creationId xmlns:a16="http://schemas.microsoft.com/office/drawing/2014/main" id="{236109F6-9F47-443B-8251-EAF337377FC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44980" y="4697795"/>
            <a:ext cx="4378038" cy="2079567"/>
          </a:xfrm>
          <a:prstGeom prst="rect">
            <a:avLst/>
          </a:prstGeom>
        </p:spPr>
      </p:pic>
      <p:pic>
        <p:nvPicPr>
          <p:cNvPr id="5" name="Imagen 4">
            <a:extLst>
              <a:ext uri="{FF2B5EF4-FFF2-40B4-BE49-F238E27FC236}">
                <a16:creationId xmlns:a16="http://schemas.microsoft.com/office/drawing/2014/main" id="{774C5C84-D82E-4BE9-B6A8-699DEE687FBF}"/>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rcRect l="24050" r="6645"/>
          <a:stretch/>
        </p:blipFill>
        <p:spPr>
          <a:xfrm>
            <a:off x="110834" y="4697794"/>
            <a:ext cx="3034146" cy="2079568"/>
          </a:xfrm>
          <a:prstGeom prst="rect">
            <a:avLst/>
          </a:prstGeom>
        </p:spPr>
      </p:pic>
    </p:spTree>
    <p:extLst>
      <p:ext uri="{BB962C8B-B14F-4D97-AF65-F5344CB8AC3E}">
        <p14:creationId xmlns:p14="http://schemas.microsoft.com/office/powerpoint/2010/main" val="41395369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8BFB5A5-4C8D-4ECD-A607-8674980EDEF8}"/>
              </a:ext>
            </a:extLst>
          </p:cNvPr>
          <p:cNvSpPr>
            <a:spLocks noGrp="1"/>
          </p:cNvSpPr>
          <p:nvPr>
            <p:ph type="title"/>
          </p:nvPr>
        </p:nvSpPr>
        <p:spPr/>
        <p:txBody>
          <a:bodyPr/>
          <a:lstStyle/>
          <a:p>
            <a:r>
              <a:rPr lang="es-CL" b="1" dirty="0"/>
              <a:t>Propuestas para combatir el comercio ilegal</a:t>
            </a:r>
          </a:p>
        </p:txBody>
      </p:sp>
      <p:graphicFrame>
        <p:nvGraphicFramePr>
          <p:cNvPr id="4" name="Marcador de contenido 3">
            <a:extLst>
              <a:ext uri="{FF2B5EF4-FFF2-40B4-BE49-F238E27FC236}">
                <a16:creationId xmlns:a16="http://schemas.microsoft.com/office/drawing/2014/main" id="{D563B35D-F825-434E-BBB3-3467868BA4E3}"/>
              </a:ext>
            </a:extLst>
          </p:cNvPr>
          <p:cNvGraphicFramePr>
            <a:graphicFrameLocks noGrp="1"/>
          </p:cNvGraphicFramePr>
          <p:nvPr>
            <p:ph idx="1"/>
            <p:extLst>
              <p:ext uri="{D42A27DB-BD31-4B8C-83A1-F6EECF244321}">
                <p14:modId xmlns:p14="http://schemas.microsoft.com/office/powerpoint/2010/main" val="2226794265"/>
              </p:ext>
            </p:extLst>
          </p:nvPr>
        </p:nvGraphicFramePr>
        <p:xfrm>
          <a:off x="838200" y="2892759"/>
          <a:ext cx="5982326" cy="15027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n 4">
            <a:extLst>
              <a:ext uri="{FF2B5EF4-FFF2-40B4-BE49-F238E27FC236}">
                <a16:creationId xmlns:a16="http://schemas.microsoft.com/office/drawing/2014/main" id="{480A2BFB-44F5-4249-A5F0-0A1CAEE9E43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99130" y="1614488"/>
            <a:ext cx="3243738" cy="4323583"/>
          </a:xfrm>
          <a:prstGeom prst="rect">
            <a:avLst/>
          </a:prstGeom>
          <a:ln w="3175">
            <a:solidFill>
              <a:schemeClr val="bg1">
                <a:lumMod val="50000"/>
              </a:schemeClr>
            </a:solidFill>
          </a:ln>
        </p:spPr>
      </p:pic>
      <p:sp>
        <p:nvSpPr>
          <p:cNvPr id="7" name="CuadroTexto 6">
            <a:extLst>
              <a:ext uri="{FF2B5EF4-FFF2-40B4-BE49-F238E27FC236}">
                <a16:creationId xmlns:a16="http://schemas.microsoft.com/office/drawing/2014/main" id="{46F7D0C7-4A00-4BBA-9960-96EE79419A93}"/>
              </a:ext>
            </a:extLst>
          </p:cNvPr>
          <p:cNvSpPr txBox="1"/>
          <p:nvPr/>
        </p:nvSpPr>
        <p:spPr>
          <a:xfrm>
            <a:off x="868564" y="1668271"/>
            <a:ext cx="5951962" cy="1292662"/>
          </a:xfrm>
          <a:prstGeom prst="rect">
            <a:avLst/>
          </a:prstGeom>
          <a:noFill/>
        </p:spPr>
        <p:txBody>
          <a:bodyPr wrap="square" rtlCol="0">
            <a:spAutoFit/>
          </a:bodyPr>
          <a:lstStyle/>
          <a:p>
            <a:pPr algn="just"/>
            <a:r>
              <a:rPr lang="es-CL" sz="2000" dirty="0">
                <a:solidFill>
                  <a:schemeClr val="tx1">
                    <a:lumMod val="75000"/>
                    <a:lumOff val="25000"/>
                  </a:schemeClr>
                </a:solidFill>
              </a:rPr>
              <a:t>En el marco de las Mesas Público-Privadas del OCI, se elaboró un documento que consolida </a:t>
            </a:r>
            <a:r>
              <a:rPr lang="es-CL" sz="2000" b="1" dirty="0">
                <a:solidFill>
                  <a:schemeClr val="tx1">
                    <a:lumMod val="75000"/>
                    <a:lumOff val="25000"/>
                  </a:schemeClr>
                </a:solidFill>
              </a:rPr>
              <a:t>22 propuestas de políticas públicas </a:t>
            </a:r>
            <a:r>
              <a:rPr lang="es-CL" sz="2000" dirty="0">
                <a:solidFill>
                  <a:schemeClr val="tx1">
                    <a:lumMod val="75000"/>
                    <a:lumOff val="25000"/>
                  </a:schemeClr>
                </a:solidFill>
              </a:rPr>
              <a:t>relativas a las tres áreas de trabajo:</a:t>
            </a:r>
          </a:p>
          <a:p>
            <a:endParaRPr lang="es-CL" dirty="0"/>
          </a:p>
        </p:txBody>
      </p:sp>
    </p:spTree>
    <p:extLst>
      <p:ext uri="{BB962C8B-B14F-4D97-AF65-F5344CB8AC3E}">
        <p14:creationId xmlns:p14="http://schemas.microsoft.com/office/powerpoint/2010/main" val="37445315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8F66AF-0934-484C-8B50-974A813CF13B}"/>
              </a:ext>
            </a:extLst>
          </p:cNvPr>
          <p:cNvSpPr>
            <a:spLocks noGrp="1"/>
          </p:cNvSpPr>
          <p:nvPr>
            <p:ph type="title"/>
          </p:nvPr>
        </p:nvSpPr>
        <p:spPr/>
        <p:txBody>
          <a:bodyPr/>
          <a:lstStyle/>
          <a:p>
            <a:r>
              <a:rPr lang="es-CL" b="1" dirty="0">
                <a:solidFill>
                  <a:srgbClr val="00B0F0"/>
                </a:solidFill>
              </a:rPr>
              <a:t>Análisis del proyecto de ley sobre Comercio Ilegal (boletín 5069-03)</a:t>
            </a:r>
          </a:p>
        </p:txBody>
      </p:sp>
    </p:spTree>
    <p:extLst>
      <p:ext uri="{BB962C8B-B14F-4D97-AF65-F5344CB8AC3E}">
        <p14:creationId xmlns:p14="http://schemas.microsoft.com/office/powerpoint/2010/main" val="41930489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18E0B2-17CE-4651-A04D-4DCBE47C085A}"/>
              </a:ext>
            </a:extLst>
          </p:cNvPr>
          <p:cNvSpPr>
            <a:spLocks noGrp="1"/>
          </p:cNvSpPr>
          <p:nvPr>
            <p:ph type="title"/>
          </p:nvPr>
        </p:nvSpPr>
        <p:spPr/>
        <p:txBody>
          <a:bodyPr/>
          <a:lstStyle/>
          <a:p>
            <a:r>
              <a:rPr lang="es-CL" b="1" dirty="0"/>
              <a:t>Normas </a:t>
            </a:r>
            <a:r>
              <a:rPr lang="es-CL" b="1" u="sng" dirty="0"/>
              <a:t>no</a:t>
            </a:r>
            <a:r>
              <a:rPr lang="es-CL" b="1" dirty="0"/>
              <a:t> controvertidas de proyecto de ley en estudio</a:t>
            </a:r>
          </a:p>
        </p:txBody>
      </p:sp>
      <p:sp>
        <p:nvSpPr>
          <p:cNvPr id="3" name="Marcador de contenido 2">
            <a:extLst>
              <a:ext uri="{FF2B5EF4-FFF2-40B4-BE49-F238E27FC236}">
                <a16:creationId xmlns:a16="http://schemas.microsoft.com/office/drawing/2014/main" id="{DDB03CAC-93DB-4180-87E4-8B401A3AAF94}"/>
              </a:ext>
            </a:extLst>
          </p:cNvPr>
          <p:cNvSpPr>
            <a:spLocks noGrp="1"/>
          </p:cNvSpPr>
          <p:nvPr>
            <p:ph idx="1"/>
          </p:nvPr>
        </p:nvSpPr>
        <p:spPr/>
        <p:txBody>
          <a:bodyPr>
            <a:noAutofit/>
          </a:bodyPr>
          <a:lstStyle/>
          <a:p>
            <a:pPr marL="0" indent="0" algn="just">
              <a:buClr>
                <a:srgbClr val="00B0F0"/>
              </a:buClr>
              <a:buNone/>
            </a:pPr>
            <a:r>
              <a:rPr lang="es-ES" sz="2000" dirty="0"/>
              <a:t>Medidas que no fueron objeto de divergencia entre ambas Cámaras:</a:t>
            </a:r>
            <a:endParaRPr lang="es-ES" sz="2000" b="1" dirty="0"/>
          </a:p>
          <a:p>
            <a:pPr marL="457200" indent="-457200" algn="just">
              <a:buClr>
                <a:srgbClr val="00B0F0"/>
              </a:buClr>
              <a:buFont typeface="+mj-lt"/>
              <a:buAutoNum type="arabicPeriod"/>
            </a:pPr>
            <a:r>
              <a:rPr lang="es-ES" sz="2000" b="1" dirty="0"/>
              <a:t>Aplicar la figura de asociación ilícita </a:t>
            </a:r>
            <a:r>
              <a:rPr lang="es-ES" sz="2000" dirty="0"/>
              <a:t>a delitos establecidos en el artículo 1º del proyecto de ley. </a:t>
            </a:r>
            <a:r>
              <a:rPr lang="es-CL" sz="2000" dirty="0"/>
              <a:t>Permitirá la generación de inteligencia, persecución y disuasión al crimen organizado que nutre el comiercio ilegal.</a:t>
            </a:r>
            <a:endParaRPr lang="es-ES" sz="2000" dirty="0"/>
          </a:p>
          <a:p>
            <a:pPr marL="457200" indent="-457200" algn="just">
              <a:buClr>
                <a:srgbClr val="00B0F0"/>
              </a:buClr>
              <a:buFont typeface="+mj-lt"/>
              <a:buAutoNum type="arabicPeriod"/>
            </a:pPr>
            <a:r>
              <a:rPr lang="es-CL" sz="2000" dirty="0"/>
              <a:t>Otorgar </a:t>
            </a:r>
            <a:r>
              <a:rPr lang="es-CL" sz="2000" b="1" dirty="0"/>
              <a:t>mayores facultades fiscalizadoras y legitimación activa</a:t>
            </a:r>
            <a:r>
              <a:rPr lang="es-CL" sz="2000" dirty="0"/>
              <a:t> a autoridades respecto de diversos delitos de comercio ilícito. Actualmente, estos órganos poseen facultades enfocadas únicamente a determinados delitos. Permitirá actuar de manera más eficiente y coordinada.</a:t>
            </a:r>
          </a:p>
          <a:p>
            <a:pPr marL="457200" indent="-457200" algn="just">
              <a:buClr>
                <a:srgbClr val="00B0F0"/>
              </a:buClr>
              <a:buFont typeface="+mj-lt"/>
              <a:buAutoNum type="arabicPeriod"/>
            </a:pPr>
            <a:r>
              <a:rPr lang="es-CL" sz="2000" dirty="0"/>
              <a:t>Obligación de las municipalidades de establecer </a:t>
            </a:r>
            <a:r>
              <a:rPr lang="es-ES" sz="2000" dirty="0"/>
              <a:t>los </a:t>
            </a:r>
            <a:r>
              <a:rPr lang="es-ES" sz="2000" b="1" dirty="0"/>
              <a:t>lugares donde se podrá ejercer el comercio ambulante</a:t>
            </a:r>
            <a:r>
              <a:rPr lang="es-ES" sz="2000" dirty="0"/>
              <a:t>, que debe considerar un sistema de identificación de personas autorizadas.</a:t>
            </a:r>
          </a:p>
          <a:p>
            <a:pPr marL="457200" indent="-457200" algn="just">
              <a:buClr>
                <a:srgbClr val="00B0F0"/>
              </a:buClr>
              <a:buFont typeface="+mj-lt"/>
              <a:buAutoNum type="arabicPeriod"/>
            </a:pPr>
            <a:r>
              <a:rPr lang="es-CL" sz="2000" b="1" dirty="0"/>
              <a:t>Sancionar</a:t>
            </a:r>
            <a:r>
              <a:rPr lang="es-CL" sz="2000" dirty="0"/>
              <a:t> la infracción 3) del artículo 165 de la Ley de Tránsito. </a:t>
            </a:r>
            <a:r>
              <a:rPr lang="es-ES" sz="2000" b="1" dirty="0"/>
              <a:t>Comercio ambulante en calzadas y bermas o el comercio estacionado</a:t>
            </a:r>
            <a:r>
              <a:rPr lang="es-ES" sz="2000" dirty="0"/>
              <a:t> sin permiso municipal o autorización del MOP.</a:t>
            </a:r>
            <a:endParaRPr lang="es-CL" sz="2000" dirty="0"/>
          </a:p>
          <a:p>
            <a:pPr algn="just">
              <a:buClr>
                <a:srgbClr val="00B0F0"/>
              </a:buClr>
              <a:buFont typeface="Wingdings" panose="05000000000000000000" pitchFamily="2" charset="2"/>
              <a:buChar char="v"/>
            </a:pPr>
            <a:r>
              <a:rPr lang="es-CL" sz="2000" b="1" dirty="0"/>
              <a:t>LAS NORMAS APROBADAS POR AMBAS CÁMARAS, YA SON UN AVANCE RELEVANTE.</a:t>
            </a:r>
          </a:p>
        </p:txBody>
      </p:sp>
    </p:spTree>
    <p:extLst>
      <p:ext uri="{BB962C8B-B14F-4D97-AF65-F5344CB8AC3E}">
        <p14:creationId xmlns:p14="http://schemas.microsoft.com/office/powerpoint/2010/main" val="42430160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2DD487-32EE-449A-823D-1E13AE439576}"/>
              </a:ext>
            </a:extLst>
          </p:cNvPr>
          <p:cNvSpPr>
            <a:spLocks noGrp="1"/>
          </p:cNvSpPr>
          <p:nvPr>
            <p:ph type="title"/>
          </p:nvPr>
        </p:nvSpPr>
        <p:spPr/>
        <p:txBody>
          <a:bodyPr>
            <a:normAutofit/>
          </a:bodyPr>
          <a:lstStyle/>
          <a:p>
            <a:r>
              <a:rPr lang="es-CL" b="1" dirty="0"/>
              <a:t>Normas </a:t>
            </a:r>
            <a:r>
              <a:rPr lang="es-CL" b="1" u="sng" dirty="0"/>
              <a:t>objeto de divergencia </a:t>
            </a:r>
            <a:r>
              <a:rPr lang="es-CL" b="1" dirty="0"/>
              <a:t>del proyecto de ley</a:t>
            </a:r>
            <a:br>
              <a:rPr lang="es-CL" dirty="0"/>
            </a:br>
            <a:endParaRPr lang="es-CL" dirty="0"/>
          </a:p>
        </p:txBody>
      </p:sp>
      <p:sp>
        <p:nvSpPr>
          <p:cNvPr id="3" name="Marcador de contenido 2">
            <a:extLst>
              <a:ext uri="{FF2B5EF4-FFF2-40B4-BE49-F238E27FC236}">
                <a16:creationId xmlns:a16="http://schemas.microsoft.com/office/drawing/2014/main" id="{19178E31-401C-4C15-A041-B9C7CD3FB102}"/>
              </a:ext>
            </a:extLst>
          </p:cNvPr>
          <p:cNvSpPr>
            <a:spLocks noGrp="1"/>
          </p:cNvSpPr>
          <p:nvPr>
            <p:ph idx="1"/>
          </p:nvPr>
        </p:nvSpPr>
        <p:spPr>
          <a:xfrm>
            <a:off x="838200" y="1260760"/>
            <a:ext cx="10515600" cy="4805363"/>
          </a:xfrm>
        </p:spPr>
        <p:txBody>
          <a:bodyPr>
            <a:noAutofit/>
          </a:bodyPr>
          <a:lstStyle/>
          <a:p>
            <a:pPr marL="0" indent="0" algn="just">
              <a:buClr>
                <a:srgbClr val="00B0F0"/>
              </a:buClr>
              <a:buNone/>
            </a:pPr>
            <a:r>
              <a:rPr lang="es-CL" sz="2000" dirty="0"/>
              <a:t>Se rechazaron en su totalidad las modificaciones propuestas por el Senado y que son</a:t>
            </a:r>
            <a:r>
              <a:rPr lang="es-ES" sz="2000" dirty="0"/>
              <a:t>:</a:t>
            </a:r>
          </a:p>
          <a:p>
            <a:pPr algn="just">
              <a:buClr>
                <a:srgbClr val="00B0F0"/>
              </a:buClr>
            </a:pPr>
            <a:r>
              <a:rPr lang="es-ES" sz="2000" b="1" dirty="0"/>
              <a:t>Artículo 1°: </a:t>
            </a:r>
          </a:p>
          <a:p>
            <a:pPr lvl="1" algn="just">
              <a:buClr>
                <a:srgbClr val="00B0F0"/>
              </a:buClr>
            </a:pPr>
            <a:r>
              <a:rPr lang="es-ES" sz="2000" dirty="0"/>
              <a:t>Intercalar a continuación de la frase “del Código Penal”, la siguiente: “28 del decreto con fuerza de ley N° 3, del Ministerio de Economía, Fomento y Reconstrucción, de 2006, que fija el texto refundido, coordinado y sistematizado de la Ley de Propiedad Industrial”, precedida de un punto y coma.  </a:t>
            </a:r>
            <a:endParaRPr lang="es-CL" sz="2000" dirty="0"/>
          </a:p>
          <a:p>
            <a:pPr lvl="1" algn="just">
              <a:buClr>
                <a:srgbClr val="00B0F0"/>
              </a:buClr>
            </a:pPr>
            <a:r>
              <a:rPr lang="es-ES" sz="2000" dirty="0"/>
              <a:t>Sustituir los números cardinales “8” y “9”, por los ordinales “8º” y “9º”; respectivamente. </a:t>
            </a:r>
            <a:endParaRPr lang="es-CL" sz="2000" i="1" dirty="0"/>
          </a:p>
          <a:p>
            <a:pPr algn="just">
              <a:buClr>
                <a:srgbClr val="00B0F0"/>
              </a:buClr>
            </a:pPr>
            <a:r>
              <a:rPr lang="es-ES" sz="2000" b="1" dirty="0"/>
              <a:t>Artículo 3°:</a:t>
            </a:r>
          </a:p>
          <a:p>
            <a:pPr lvl="1" algn="just">
              <a:buClr>
                <a:srgbClr val="00B0F0"/>
              </a:buClr>
            </a:pPr>
            <a:r>
              <a:rPr lang="es-ES" sz="2000" dirty="0"/>
              <a:t>Sustituir, en el inciso primero, la frase “el juez de garantía, previa solicitud del Ministerio Público,” por “el Ministerio Público”. </a:t>
            </a:r>
          </a:p>
          <a:p>
            <a:pPr algn="just">
              <a:buClr>
                <a:srgbClr val="00B0F0"/>
              </a:buClr>
            </a:pPr>
            <a:r>
              <a:rPr lang="es-ES" sz="2000" b="1" dirty="0"/>
              <a:t>Artículo 7°:</a:t>
            </a:r>
          </a:p>
          <a:p>
            <a:pPr lvl="1" algn="just">
              <a:buClr>
                <a:srgbClr val="00B0F0"/>
              </a:buClr>
            </a:pPr>
            <a:r>
              <a:rPr lang="es-ES" sz="2000" dirty="0"/>
              <a:t>Reemplazar el artículo 7º del proyecto, que modifica el artículo 97 del Código Tributario, contenido en el artículo 1º del decreto ley Nº 830, de 1974, con objeto de aumentar multas y establecer sanción penal de presidio o relegación menores. </a:t>
            </a:r>
            <a:endParaRPr lang="es-CL" sz="2000" dirty="0"/>
          </a:p>
          <a:p>
            <a:pPr marL="0" indent="0">
              <a:buNone/>
            </a:pPr>
            <a:endParaRPr lang="es-CL" sz="2000" dirty="0"/>
          </a:p>
          <a:p>
            <a:pPr lvl="1" algn="just">
              <a:buClr>
                <a:srgbClr val="00B0F0"/>
              </a:buClr>
            </a:pPr>
            <a:endParaRPr lang="es-ES" sz="1400" i="1" dirty="0"/>
          </a:p>
        </p:txBody>
      </p:sp>
    </p:spTree>
    <p:extLst>
      <p:ext uri="{BB962C8B-B14F-4D97-AF65-F5344CB8AC3E}">
        <p14:creationId xmlns:p14="http://schemas.microsoft.com/office/powerpoint/2010/main" val="19155898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478A99C-9506-4250-8506-7E335D39196B}"/>
              </a:ext>
            </a:extLst>
          </p:cNvPr>
          <p:cNvSpPr>
            <a:spLocks noGrp="1"/>
          </p:cNvSpPr>
          <p:nvPr>
            <p:ph type="title"/>
          </p:nvPr>
        </p:nvSpPr>
        <p:spPr/>
        <p:txBody>
          <a:bodyPr/>
          <a:lstStyle/>
          <a:p>
            <a:r>
              <a:rPr lang="es-CL" b="1" dirty="0"/>
              <a:t>Norma objeto de divergencia: </a:t>
            </a:r>
            <a:r>
              <a:rPr lang="es-CL" b="1" u="sng" dirty="0"/>
              <a:t>Artículo 1º </a:t>
            </a:r>
            <a:r>
              <a:rPr lang="es-CL" b="1" dirty="0"/>
              <a:t>del Proyecto</a:t>
            </a:r>
          </a:p>
        </p:txBody>
      </p:sp>
      <p:sp>
        <p:nvSpPr>
          <p:cNvPr id="3" name="Marcador de contenido 2">
            <a:extLst>
              <a:ext uri="{FF2B5EF4-FFF2-40B4-BE49-F238E27FC236}">
                <a16:creationId xmlns:a16="http://schemas.microsoft.com/office/drawing/2014/main" id="{566E1463-C86C-476C-AF0F-DBCC0D30A95A}"/>
              </a:ext>
            </a:extLst>
          </p:cNvPr>
          <p:cNvSpPr>
            <a:spLocks noGrp="1"/>
          </p:cNvSpPr>
          <p:nvPr>
            <p:ph idx="1"/>
          </p:nvPr>
        </p:nvSpPr>
        <p:spPr>
          <a:xfrm>
            <a:off x="838200" y="1437698"/>
            <a:ext cx="10515600" cy="376266"/>
          </a:xfrm>
        </p:spPr>
        <p:txBody>
          <a:bodyPr>
            <a:noAutofit/>
          </a:bodyPr>
          <a:lstStyle/>
          <a:p>
            <a:pPr algn="just"/>
            <a:r>
              <a:rPr lang="es-CL" sz="2000" b="1" dirty="0"/>
              <a:t>Norma aprobada por la Cámara de Diputados : </a:t>
            </a:r>
            <a:r>
              <a:rPr lang="es-ES_tradnl" sz="2000" dirty="0"/>
              <a:t>A los delitos establecidos en los artículos 79, letra c) y 80, letra b) de la ley N° 17.336;  11, letra a) de la ley N° 19.227; 456 bis A del Código Penal, y 97 números 8 y 9 del Código Tributario, </a:t>
            </a:r>
            <a:r>
              <a:rPr lang="es-ES_tradnl" sz="2000" b="1" dirty="0"/>
              <a:t>se aplicarán </a:t>
            </a:r>
            <a:r>
              <a:rPr lang="es-ES_tradnl" sz="2000" b="1" u="sng" dirty="0"/>
              <a:t>también</a:t>
            </a:r>
            <a:r>
              <a:rPr lang="es-ES_tradnl" sz="2000" b="1" dirty="0"/>
              <a:t> las disposiciones de esta ley.</a:t>
            </a:r>
            <a:endParaRPr lang="es-CL" sz="2000" b="1" dirty="0"/>
          </a:p>
          <a:p>
            <a:pPr algn="just"/>
            <a:r>
              <a:rPr lang="es-CL" sz="2000" dirty="0"/>
              <a:t> </a:t>
            </a:r>
            <a:r>
              <a:rPr lang="es-CL" sz="2000" b="1" dirty="0"/>
              <a:t>Norma aprobada por el Senado: </a:t>
            </a:r>
            <a:r>
              <a:rPr lang="es-ES_tradnl" sz="2000" dirty="0"/>
              <a:t>A los delitos establecidos en los artículos 79, letra c) y 80, letra b) de la ley N° 17.336;  11, letra a) de la ley   N° 19.227; 456 bis A del Código Penal; </a:t>
            </a:r>
            <a:r>
              <a:rPr lang="es-ES_tradnl" sz="2000" b="1" dirty="0"/>
              <a:t>28 del decreto con fuerza de ley   N° 3, del Ministerio de Economía, Fomento y Reconstrucción, de 2006, que fija el texto refundido, coordinado y sistematizado de la Ley de Propiedad Industrial,</a:t>
            </a:r>
            <a:r>
              <a:rPr lang="es-ES_tradnl" sz="2000" dirty="0"/>
              <a:t> y 97 números </a:t>
            </a:r>
            <a:r>
              <a:rPr lang="es-ES_tradnl" sz="2000" b="1" dirty="0"/>
              <a:t>8º y 9º</a:t>
            </a:r>
            <a:r>
              <a:rPr lang="es-ES_tradnl" sz="2000" dirty="0"/>
              <a:t> del Código Tributario, se aplicarán también las disposiciones de esta ley.</a:t>
            </a:r>
          </a:p>
          <a:p>
            <a:pPr algn="just"/>
            <a:r>
              <a:rPr lang="es-ES_tradnl" sz="2000" b="1" dirty="0"/>
              <a:t>Fundamento del rechazo de la Cámara de Diputados en 3TC: </a:t>
            </a:r>
            <a:r>
              <a:rPr lang="es-ES" sz="2000" dirty="0"/>
              <a:t>El entonces diputado Gonzalo Arenas señaló que se </a:t>
            </a:r>
            <a:r>
              <a:rPr lang="es-ES" sz="2000" i="1" dirty="0"/>
              <a:t>“</a:t>
            </a:r>
            <a:r>
              <a:rPr lang="es-ES" sz="2000" b="1" i="1" dirty="0"/>
              <a:t>incorporan ciertos ilícitos </a:t>
            </a:r>
            <a:r>
              <a:rPr lang="es-ES" sz="2000" i="1" dirty="0"/>
              <a:t>que no estaban en el espíritu del proyecto de ley cuando lo discutimos aquí en la Cámara, y que dicen relación con algunos contenidos de la ley de Propiedad Industrial, principalmente de su artículo 28 (…) Pido votación separada en las modificaciones al artículo 1º, porque </a:t>
            </a:r>
            <a:r>
              <a:rPr lang="es-ES" sz="2000" b="1" i="1" dirty="0"/>
              <a:t>el proyecto establece penas de presidio por delitos que antes no se contenían</a:t>
            </a:r>
            <a:r>
              <a:rPr lang="es-ES" sz="2000" i="1" dirty="0"/>
              <a:t>. Por lo tanto, cuando se dispone una pena de cárcel, hay que ser bastante riguroso, </a:t>
            </a:r>
            <a:r>
              <a:rPr lang="es-ES" sz="2000" b="1" i="1" dirty="0"/>
              <a:t>y estos nuevos delitos de la ley de Propiedad Industrial, que se incorporan</a:t>
            </a:r>
            <a:r>
              <a:rPr lang="es-ES" sz="2000" i="1" dirty="0"/>
              <a:t>, no fueron parte del debate, si no me equivoco, durante el primer trámite constitucional.”</a:t>
            </a:r>
            <a:endParaRPr lang="es-CL" sz="2000" i="1" dirty="0"/>
          </a:p>
          <a:p>
            <a:pPr algn="just"/>
            <a:endParaRPr lang="es-CL" sz="2000" b="1" dirty="0"/>
          </a:p>
          <a:p>
            <a:pPr algn="just"/>
            <a:endParaRPr lang="es-CL" sz="2000" dirty="0"/>
          </a:p>
          <a:p>
            <a:pPr marL="0" indent="0" algn="just">
              <a:buNone/>
            </a:pPr>
            <a:endParaRPr lang="es-CL" sz="2000" dirty="0"/>
          </a:p>
          <a:p>
            <a:pPr marL="0" indent="0" algn="just">
              <a:buNone/>
            </a:pPr>
            <a:endParaRPr lang="es-CL" sz="2000" dirty="0"/>
          </a:p>
          <a:p>
            <a:pPr marL="0" indent="0" algn="just">
              <a:buNone/>
            </a:pPr>
            <a:endParaRPr lang="es-CL" sz="2000" dirty="0"/>
          </a:p>
          <a:p>
            <a:pPr marL="0" indent="0" algn="just">
              <a:buNone/>
            </a:pPr>
            <a:endParaRPr lang="es-CL" sz="2000" dirty="0"/>
          </a:p>
          <a:p>
            <a:pPr marL="0" indent="0" algn="just">
              <a:buNone/>
            </a:pPr>
            <a:endParaRPr lang="es-CL" sz="2000" dirty="0"/>
          </a:p>
        </p:txBody>
      </p:sp>
    </p:spTree>
    <p:extLst>
      <p:ext uri="{BB962C8B-B14F-4D97-AF65-F5344CB8AC3E}">
        <p14:creationId xmlns:p14="http://schemas.microsoft.com/office/powerpoint/2010/main" val="34084616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478A99C-9506-4250-8506-7E335D39196B}"/>
              </a:ext>
            </a:extLst>
          </p:cNvPr>
          <p:cNvSpPr>
            <a:spLocks noGrp="1"/>
          </p:cNvSpPr>
          <p:nvPr>
            <p:ph type="title"/>
          </p:nvPr>
        </p:nvSpPr>
        <p:spPr/>
        <p:txBody>
          <a:bodyPr/>
          <a:lstStyle/>
          <a:p>
            <a:r>
              <a:rPr lang="es-CL" b="1" dirty="0"/>
              <a:t>Norma objeto de divergencia: </a:t>
            </a:r>
            <a:r>
              <a:rPr lang="es-CL" b="1" u="sng" dirty="0"/>
              <a:t>Artículo 1º </a:t>
            </a:r>
            <a:r>
              <a:rPr lang="es-CL" b="1" dirty="0"/>
              <a:t>del Proyecto</a:t>
            </a:r>
          </a:p>
        </p:txBody>
      </p:sp>
      <p:sp>
        <p:nvSpPr>
          <p:cNvPr id="3" name="Marcador de contenido 2">
            <a:extLst>
              <a:ext uri="{FF2B5EF4-FFF2-40B4-BE49-F238E27FC236}">
                <a16:creationId xmlns:a16="http://schemas.microsoft.com/office/drawing/2014/main" id="{566E1463-C86C-476C-AF0F-DBCC0D30A95A}"/>
              </a:ext>
            </a:extLst>
          </p:cNvPr>
          <p:cNvSpPr>
            <a:spLocks noGrp="1"/>
          </p:cNvSpPr>
          <p:nvPr>
            <p:ph idx="1"/>
          </p:nvPr>
        </p:nvSpPr>
        <p:spPr>
          <a:xfrm>
            <a:off x="838200" y="1437698"/>
            <a:ext cx="10515600" cy="376266"/>
          </a:xfrm>
        </p:spPr>
        <p:txBody>
          <a:bodyPr>
            <a:noAutofit/>
          </a:bodyPr>
          <a:lstStyle/>
          <a:p>
            <a:pPr algn="just"/>
            <a:r>
              <a:rPr lang="es-ES" sz="2000" b="1" dirty="0"/>
              <a:t>Propuesta OCI resolución de la divergencia: </a:t>
            </a:r>
            <a:r>
              <a:rPr lang="es-ES" sz="2000" dirty="0"/>
              <a:t>No aumenta penas sino que </a:t>
            </a:r>
            <a:r>
              <a:rPr lang="es-ES" sz="2000" b="1" dirty="0"/>
              <a:t>hace aplicable las normas de la iniciativa legal a determinados delitos</a:t>
            </a:r>
            <a:r>
              <a:rPr lang="es-ES" sz="2000" dirty="0"/>
              <a:t>. </a:t>
            </a:r>
          </a:p>
          <a:p>
            <a:pPr algn="just"/>
            <a:endParaRPr lang="es-ES" sz="2000" dirty="0"/>
          </a:p>
          <a:p>
            <a:pPr algn="just"/>
            <a:endParaRPr lang="es-ES" sz="2000" dirty="0"/>
          </a:p>
          <a:p>
            <a:pPr algn="just"/>
            <a:endParaRPr lang="es-ES" sz="2000" dirty="0"/>
          </a:p>
          <a:p>
            <a:pPr algn="just"/>
            <a:endParaRPr lang="es-ES" sz="2000" dirty="0"/>
          </a:p>
          <a:p>
            <a:pPr algn="just"/>
            <a:endParaRPr lang="es-ES" sz="2000" dirty="0"/>
          </a:p>
          <a:p>
            <a:pPr algn="just"/>
            <a:r>
              <a:rPr lang="es-ES" sz="2000" dirty="0"/>
              <a:t>Se consideran todos los delitos menos el de propiedad industrial, además el rechazo se debería a una interpretación distinta del artículo 1º.</a:t>
            </a:r>
          </a:p>
          <a:p>
            <a:pPr algn="just"/>
            <a:r>
              <a:rPr lang="es-ES" sz="2000" b="1" dirty="0"/>
              <a:t>PERSEVERAR EN TEXTO APROBADO POR EL SENADO, ELIMINANDO LA PALABRA “TAMBIÉN.”</a:t>
            </a:r>
          </a:p>
          <a:p>
            <a:pPr algn="just" fontAlgn="base"/>
            <a:r>
              <a:rPr lang="es-ES" sz="2000" b="1" dirty="0"/>
              <a:t>Concordancia:</a:t>
            </a:r>
            <a:r>
              <a:rPr lang="es-ES" sz="2000" dirty="0"/>
              <a:t> Se tramita en la Cámara de Diputados el proyecto de ley que m</a:t>
            </a:r>
            <a:r>
              <a:rPr lang="es-CL" sz="2000" dirty="0"/>
              <a:t>odifica la ley de Propiedad Industrial (12135-03). Crea el delito de falsificación marcaria (artículo 28 bis). Debiera haber referencia al artículo 1º de este proyecto.</a:t>
            </a:r>
          </a:p>
          <a:p>
            <a:pPr marL="0" indent="0" algn="just">
              <a:buNone/>
            </a:pPr>
            <a:endParaRPr lang="es-CL" sz="2000" dirty="0"/>
          </a:p>
          <a:p>
            <a:pPr marL="0" indent="0" algn="just">
              <a:buNone/>
            </a:pPr>
            <a:endParaRPr lang="es-CL" sz="2000" dirty="0"/>
          </a:p>
          <a:p>
            <a:pPr marL="0" indent="0" algn="just">
              <a:buNone/>
            </a:pPr>
            <a:endParaRPr lang="es-CL" sz="2000" dirty="0"/>
          </a:p>
          <a:p>
            <a:pPr marL="0" indent="0" algn="just">
              <a:buNone/>
            </a:pPr>
            <a:endParaRPr lang="es-CL" sz="2000" dirty="0"/>
          </a:p>
          <a:p>
            <a:pPr marL="0" indent="0" algn="just">
              <a:buNone/>
            </a:pPr>
            <a:endParaRPr lang="es-CL" sz="2000" dirty="0"/>
          </a:p>
        </p:txBody>
      </p:sp>
      <p:grpSp>
        <p:nvGrpSpPr>
          <p:cNvPr id="4" name="Agrupar 4">
            <a:extLst>
              <a:ext uri="{FF2B5EF4-FFF2-40B4-BE49-F238E27FC236}">
                <a16:creationId xmlns:a16="http://schemas.microsoft.com/office/drawing/2014/main" id="{E22A5A52-8AFF-2841-BEBD-B26399575727}"/>
              </a:ext>
            </a:extLst>
          </p:cNvPr>
          <p:cNvGrpSpPr/>
          <p:nvPr/>
        </p:nvGrpSpPr>
        <p:grpSpPr>
          <a:xfrm>
            <a:off x="1308300" y="2058799"/>
            <a:ext cx="8974935" cy="1858516"/>
            <a:chOff x="-139402" y="583837"/>
            <a:chExt cx="6223747" cy="1960353"/>
          </a:xfrm>
        </p:grpSpPr>
        <p:sp>
          <p:nvSpPr>
            <p:cNvPr id="5" name="12 Rectángulo">
              <a:extLst>
                <a:ext uri="{FF2B5EF4-FFF2-40B4-BE49-F238E27FC236}">
                  <a16:creationId xmlns:a16="http://schemas.microsoft.com/office/drawing/2014/main" id="{B3E2FCD2-8F92-0045-9695-28239466B96B}"/>
                </a:ext>
              </a:extLst>
            </p:cNvPr>
            <p:cNvSpPr/>
            <p:nvPr/>
          </p:nvSpPr>
          <p:spPr>
            <a:xfrm>
              <a:off x="-132100" y="1018952"/>
              <a:ext cx="636924" cy="457932"/>
            </a:xfrm>
            <a:prstGeom prst="rect">
              <a:avLst/>
            </a:prstGeom>
            <a:solidFill>
              <a:srgbClr val="014B9F">
                <a:alpha val="80000"/>
              </a:srgbClr>
            </a:solidFill>
          </p:spPr>
          <p:txBody>
            <a:bodyPr wrap="square" anchor="ctr">
              <a:noAutofit/>
            </a:bodyPr>
            <a:lstStyle/>
            <a:p>
              <a:pPr algn="ctr" fontAlgn="base">
                <a:spcBef>
                  <a:spcPct val="0"/>
                </a:spcBef>
                <a:spcAft>
                  <a:spcPct val="0"/>
                </a:spcAft>
              </a:pPr>
              <a:endParaRPr lang="es-ES" sz="1600" b="1" dirty="0">
                <a:solidFill>
                  <a:srgbClr val="FFFFFF"/>
                </a:solidFill>
                <a:latin typeface="Calibri" panose="020F0502020204030204" pitchFamily="34" charset="0"/>
                <a:cs typeface="Calibri" panose="020F0502020204030204" pitchFamily="34" charset="0"/>
              </a:endParaRPr>
            </a:p>
            <a:p>
              <a:pPr algn="ctr" fontAlgn="base">
                <a:spcBef>
                  <a:spcPct val="0"/>
                </a:spcBef>
                <a:spcAft>
                  <a:spcPct val="0"/>
                </a:spcAft>
              </a:pPr>
              <a:r>
                <a:rPr lang="es-ES" sz="1600" b="1" dirty="0">
                  <a:solidFill>
                    <a:srgbClr val="FFFFFF"/>
                  </a:solidFill>
                  <a:latin typeface="Calibri" panose="020F0502020204030204" pitchFamily="34" charset="0"/>
                  <a:cs typeface="Calibri" panose="020F0502020204030204" pitchFamily="34" charset="0"/>
                </a:rPr>
                <a:t>LÍCITO</a:t>
              </a:r>
            </a:p>
            <a:p>
              <a:pPr fontAlgn="base">
                <a:spcBef>
                  <a:spcPct val="0"/>
                </a:spcBef>
                <a:spcAft>
                  <a:spcPct val="0"/>
                </a:spcAft>
              </a:pPr>
              <a:endParaRPr lang="es-ES" sz="1600" b="1" dirty="0">
                <a:solidFill>
                  <a:srgbClr val="FFFFFF"/>
                </a:solidFill>
                <a:latin typeface="Calibri" panose="020F0502020204030204" pitchFamily="34" charset="0"/>
                <a:cs typeface="Calibri" panose="020F0502020204030204" pitchFamily="34" charset="0"/>
              </a:endParaRPr>
            </a:p>
          </p:txBody>
        </p:sp>
        <p:sp>
          <p:nvSpPr>
            <p:cNvPr id="6" name="12 Rectángulo">
              <a:extLst>
                <a:ext uri="{FF2B5EF4-FFF2-40B4-BE49-F238E27FC236}">
                  <a16:creationId xmlns:a16="http://schemas.microsoft.com/office/drawing/2014/main" id="{BEE3A45A-EACA-A64B-8B2F-19EBA0234809}"/>
                </a:ext>
              </a:extLst>
            </p:cNvPr>
            <p:cNvSpPr/>
            <p:nvPr/>
          </p:nvSpPr>
          <p:spPr>
            <a:xfrm>
              <a:off x="-139402" y="1515174"/>
              <a:ext cx="636924" cy="1026598"/>
            </a:xfrm>
            <a:prstGeom prst="rect">
              <a:avLst/>
            </a:prstGeom>
            <a:solidFill>
              <a:srgbClr val="014B9F">
                <a:alpha val="80000"/>
              </a:srgbClr>
            </a:solidFill>
          </p:spPr>
          <p:txBody>
            <a:bodyPr wrap="square" anchor="ctr" anchorCtr="0">
              <a:noAutofit/>
            </a:bodyPr>
            <a:lstStyle/>
            <a:p>
              <a:pPr algn="ctr" fontAlgn="base">
                <a:spcBef>
                  <a:spcPct val="0"/>
                </a:spcBef>
                <a:spcAft>
                  <a:spcPct val="0"/>
                </a:spcAft>
              </a:pPr>
              <a:r>
                <a:rPr lang="es-ES" sz="1600" b="1" dirty="0">
                  <a:solidFill>
                    <a:srgbClr val="FFFFFF"/>
                  </a:solidFill>
                  <a:latin typeface="Calibri" panose="020F0502020204030204" pitchFamily="34" charset="0"/>
                  <a:cs typeface="Calibri" panose="020F0502020204030204" pitchFamily="34" charset="0"/>
                </a:rPr>
                <a:t>ILÍCITO</a:t>
              </a:r>
            </a:p>
          </p:txBody>
        </p:sp>
        <p:sp>
          <p:nvSpPr>
            <p:cNvPr id="7" name="10 Rectángulo">
              <a:extLst>
                <a:ext uri="{FF2B5EF4-FFF2-40B4-BE49-F238E27FC236}">
                  <a16:creationId xmlns:a16="http://schemas.microsoft.com/office/drawing/2014/main" id="{ADD5255A-E521-2E4E-8A98-AD708AF43031}"/>
                </a:ext>
              </a:extLst>
            </p:cNvPr>
            <p:cNvSpPr/>
            <p:nvPr/>
          </p:nvSpPr>
          <p:spPr>
            <a:xfrm>
              <a:off x="528920" y="1018952"/>
              <a:ext cx="1855028" cy="192829"/>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r>
                <a:rPr lang="es-ES" sz="1600" b="1" dirty="0">
                  <a:latin typeface="Calibri" panose="020F0502020204030204" pitchFamily="34" charset="0"/>
                  <a:cs typeface="Calibri" panose="020F0502020204030204" pitchFamily="34" charset="0"/>
                </a:rPr>
                <a:t>COMIDA</a:t>
              </a:r>
            </a:p>
          </p:txBody>
        </p:sp>
        <p:sp>
          <p:nvSpPr>
            <p:cNvPr id="8" name="21 Rectángulo">
              <a:extLst>
                <a:ext uri="{FF2B5EF4-FFF2-40B4-BE49-F238E27FC236}">
                  <a16:creationId xmlns:a16="http://schemas.microsoft.com/office/drawing/2014/main" id="{8642C67C-FA63-0340-9650-051F43FBBAFB}"/>
                </a:ext>
              </a:extLst>
            </p:cNvPr>
            <p:cNvSpPr/>
            <p:nvPr/>
          </p:nvSpPr>
          <p:spPr>
            <a:xfrm>
              <a:off x="530052" y="1239188"/>
              <a:ext cx="1855028" cy="250537"/>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r>
                <a:rPr lang="es-ES" sz="1600" b="1" dirty="0">
                  <a:latin typeface="Calibri" panose="020F0502020204030204" pitchFamily="34" charset="0"/>
                  <a:cs typeface="Calibri" panose="020F0502020204030204" pitchFamily="34" charset="0"/>
                </a:rPr>
                <a:t>OTROS PRODUCTOS</a:t>
              </a:r>
            </a:p>
          </p:txBody>
        </p:sp>
        <p:sp>
          <p:nvSpPr>
            <p:cNvPr id="9" name="12 Rectángulo">
              <a:extLst>
                <a:ext uri="{FF2B5EF4-FFF2-40B4-BE49-F238E27FC236}">
                  <a16:creationId xmlns:a16="http://schemas.microsoft.com/office/drawing/2014/main" id="{7EBA7608-32C7-CD40-8BAD-A4D0FEB9C4E6}"/>
                </a:ext>
              </a:extLst>
            </p:cNvPr>
            <p:cNvSpPr/>
            <p:nvPr/>
          </p:nvSpPr>
          <p:spPr>
            <a:xfrm>
              <a:off x="-132100" y="585908"/>
              <a:ext cx="2516049" cy="357105"/>
            </a:xfrm>
            <a:prstGeom prst="rect">
              <a:avLst/>
            </a:prstGeom>
            <a:solidFill>
              <a:srgbClr val="014B9F">
                <a:alpha val="80000"/>
              </a:srgbClr>
            </a:solidFill>
          </p:spPr>
          <p:txBody>
            <a:bodyPr wrap="square">
              <a:spAutoFit/>
            </a:bodyPr>
            <a:lstStyle/>
            <a:p>
              <a:pPr algn="ctr" fontAlgn="base">
                <a:spcBef>
                  <a:spcPct val="0"/>
                </a:spcBef>
                <a:spcAft>
                  <a:spcPct val="0"/>
                </a:spcAft>
              </a:pPr>
              <a:r>
                <a:rPr lang="es-ES" sz="1600" b="1" dirty="0">
                  <a:solidFill>
                    <a:srgbClr val="FFFFFF"/>
                  </a:solidFill>
                  <a:latin typeface="Calibri" panose="020F0502020204030204" pitchFamily="34" charset="0"/>
                  <a:cs typeface="Calibri" panose="020F0502020204030204" pitchFamily="34" charset="0"/>
                </a:rPr>
                <a:t>ORIGEN</a:t>
              </a:r>
            </a:p>
          </p:txBody>
        </p:sp>
        <p:sp>
          <p:nvSpPr>
            <p:cNvPr id="10" name="23 Rectángulo">
              <a:extLst>
                <a:ext uri="{FF2B5EF4-FFF2-40B4-BE49-F238E27FC236}">
                  <a16:creationId xmlns:a16="http://schemas.microsoft.com/office/drawing/2014/main" id="{94D54F7C-A7C8-CC4B-8549-828E61CCD3E3}"/>
                </a:ext>
              </a:extLst>
            </p:cNvPr>
            <p:cNvSpPr/>
            <p:nvPr/>
          </p:nvSpPr>
          <p:spPr>
            <a:xfrm>
              <a:off x="2453181" y="583837"/>
              <a:ext cx="3631164" cy="357105"/>
            </a:xfrm>
            <a:prstGeom prst="rect">
              <a:avLst/>
            </a:prstGeom>
            <a:solidFill>
              <a:srgbClr val="014B9F">
                <a:alpha val="80000"/>
              </a:srgbClr>
            </a:solidFill>
          </p:spPr>
          <p:txBody>
            <a:bodyPr wrap="square">
              <a:spAutoFit/>
            </a:bodyPr>
            <a:lstStyle/>
            <a:p>
              <a:pPr algn="ctr" fontAlgn="base">
                <a:spcBef>
                  <a:spcPct val="0"/>
                </a:spcBef>
                <a:spcAft>
                  <a:spcPct val="0"/>
                </a:spcAft>
              </a:pPr>
              <a:r>
                <a:rPr lang="es-ES" sz="1600" b="1" dirty="0">
                  <a:solidFill>
                    <a:srgbClr val="FFFFFF"/>
                  </a:solidFill>
                  <a:latin typeface="Calibri" panose="020F0502020204030204" pitchFamily="34" charset="0"/>
                  <a:cs typeface="Calibri" panose="020F0502020204030204" pitchFamily="34" charset="0"/>
                </a:rPr>
                <a:t>INFRACCIÓN</a:t>
              </a:r>
            </a:p>
          </p:txBody>
        </p:sp>
        <p:sp>
          <p:nvSpPr>
            <p:cNvPr id="12" name="10 Rectángulo">
              <a:extLst>
                <a:ext uri="{FF2B5EF4-FFF2-40B4-BE49-F238E27FC236}">
                  <a16:creationId xmlns:a16="http://schemas.microsoft.com/office/drawing/2014/main" id="{D4587CFC-9BA5-DE45-99DC-A6D87E2D103B}"/>
                </a:ext>
              </a:extLst>
            </p:cNvPr>
            <p:cNvSpPr/>
            <p:nvPr/>
          </p:nvSpPr>
          <p:spPr>
            <a:xfrm>
              <a:off x="532138" y="1520361"/>
              <a:ext cx="1851811" cy="244076"/>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r>
                <a:rPr lang="es-ES" sz="1600" b="1" dirty="0">
                  <a:latin typeface="Calibri" panose="020F0502020204030204" pitchFamily="34" charset="0"/>
                  <a:cs typeface="Calibri" panose="020F0502020204030204" pitchFamily="34" charset="0"/>
                </a:rPr>
                <a:t>PROPIEDAD INDUSTRIAL</a:t>
              </a:r>
            </a:p>
          </p:txBody>
        </p:sp>
        <p:sp>
          <p:nvSpPr>
            <p:cNvPr id="13" name="10 Rectángulo">
              <a:extLst>
                <a:ext uri="{FF2B5EF4-FFF2-40B4-BE49-F238E27FC236}">
                  <a16:creationId xmlns:a16="http://schemas.microsoft.com/office/drawing/2014/main" id="{916ED97C-7C6B-F441-A2D9-FE6E768C6F8D}"/>
                </a:ext>
              </a:extLst>
            </p:cNvPr>
            <p:cNvSpPr/>
            <p:nvPr/>
          </p:nvSpPr>
          <p:spPr>
            <a:xfrm>
              <a:off x="532138" y="1774769"/>
              <a:ext cx="1851811" cy="206203"/>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r>
                <a:rPr lang="es-ES" sz="1600" b="1" dirty="0">
                  <a:latin typeface="Calibri" panose="020F0502020204030204" pitchFamily="34" charset="0"/>
                  <a:cs typeface="Calibri" panose="020F0502020204030204" pitchFamily="34" charset="0"/>
                </a:rPr>
                <a:t>PROPIEDAD INTELECTUAL</a:t>
              </a:r>
            </a:p>
          </p:txBody>
        </p:sp>
        <p:sp>
          <p:nvSpPr>
            <p:cNvPr id="14" name="10 Rectángulo">
              <a:extLst>
                <a:ext uri="{FF2B5EF4-FFF2-40B4-BE49-F238E27FC236}">
                  <a16:creationId xmlns:a16="http://schemas.microsoft.com/office/drawing/2014/main" id="{2CA15671-26DD-8B44-AA2C-127BD494BC4A}"/>
                </a:ext>
              </a:extLst>
            </p:cNvPr>
            <p:cNvSpPr/>
            <p:nvPr/>
          </p:nvSpPr>
          <p:spPr>
            <a:xfrm>
              <a:off x="532138" y="1996139"/>
              <a:ext cx="1855028" cy="26332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r>
                <a:rPr lang="es-ES" sz="1600" b="1" dirty="0">
                  <a:latin typeface="Calibri" panose="020F0502020204030204" pitchFamily="34" charset="0"/>
                  <a:cs typeface="Calibri" panose="020F0502020204030204" pitchFamily="34" charset="0"/>
                </a:rPr>
                <a:t>CONTRABANDO</a:t>
              </a:r>
            </a:p>
          </p:txBody>
        </p:sp>
        <p:sp>
          <p:nvSpPr>
            <p:cNvPr id="15" name="10 Rectángulo">
              <a:extLst>
                <a:ext uri="{FF2B5EF4-FFF2-40B4-BE49-F238E27FC236}">
                  <a16:creationId xmlns:a16="http://schemas.microsoft.com/office/drawing/2014/main" id="{192E6670-FFEE-F943-B551-B7E1B3FE1288}"/>
                </a:ext>
              </a:extLst>
            </p:cNvPr>
            <p:cNvSpPr/>
            <p:nvPr/>
          </p:nvSpPr>
          <p:spPr>
            <a:xfrm>
              <a:off x="532138" y="2291234"/>
              <a:ext cx="1851810" cy="25053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r>
                <a:rPr lang="es-ES" sz="1600" b="1" dirty="0">
                  <a:latin typeface="Calibri" panose="020F0502020204030204" pitchFamily="34" charset="0"/>
                  <a:cs typeface="Calibri" panose="020F0502020204030204" pitchFamily="34" charset="0"/>
                </a:rPr>
                <a:t>BIENES ROBADOS</a:t>
              </a:r>
            </a:p>
          </p:txBody>
        </p:sp>
        <p:sp>
          <p:nvSpPr>
            <p:cNvPr id="16" name="10 Rectángulo">
              <a:extLst>
                <a:ext uri="{FF2B5EF4-FFF2-40B4-BE49-F238E27FC236}">
                  <a16:creationId xmlns:a16="http://schemas.microsoft.com/office/drawing/2014/main" id="{86FCE07A-FCB9-174A-8CC5-FB6CF69E14DA}"/>
                </a:ext>
              </a:extLst>
            </p:cNvPr>
            <p:cNvSpPr/>
            <p:nvPr/>
          </p:nvSpPr>
          <p:spPr>
            <a:xfrm>
              <a:off x="2453181" y="1018955"/>
              <a:ext cx="3631164" cy="48486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marL="285750" indent="-285750" algn="l">
                <a:buFont typeface="Wingdings" panose="05000000000000000000" pitchFamily="2" charset="2"/>
                <a:buChar char="Ø"/>
              </a:pPr>
              <a:r>
                <a:rPr lang="es-ES" sz="1600" b="1" dirty="0">
                  <a:latin typeface="Calibri" panose="020F0502020204030204" pitchFamily="34" charset="0"/>
                  <a:cs typeface="Calibri" panose="020F0502020204030204" pitchFamily="34" charset="0"/>
                </a:rPr>
                <a:t>Ordenanza Municipal: Multas</a:t>
              </a:r>
            </a:p>
            <a:p>
              <a:pPr marL="285750" indent="-285750" algn="l">
                <a:buFont typeface="Wingdings" panose="05000000000000000000" pitchFamily="2" charset="2"/>
                <a:buChar char="Ø"/>
              </a:pPr>
              <a:r>
                <a:rPr lang="es-ES" sz="1600" b="1" dirty="0">
                  <a:latin typeface="Calibri" panose="020F0502020204030204" pitchFamily="34" charset="0"/>
                  <a:cs typeface="Calibri" panose="020F0502020204030204" pitchFamily="34" charset="0"/>
                </a:rPr>
                <a:t>Infracción Tributaria: Multas y penas privativas</a:t>
              </a:r>
            </a:p>
          </p:txBody>
        </p:sp>
        <p:sp>
          <p:nvSpPr>
            <p:cNvPr id="17" name="10 Rectángulo">
              <a:extLst>
                <a:ext uri="{FF2B5EF4-FFF2-40B4-BE49-F238E27FC236}">
                  <a16:creationId xmlns:a16="http://schemas.microsoft.com/office/drawing/2014/main" id="{27188678-56DC-E042-86E8-88A05E6E4518}"/>
                </a:ext>
              </a:extLst>
            </p:cNvPr>
            <p:cNvSpPr/>
            <p:nvPr/>
          </p:nvSpPr>
          <p:spPr>
            <a:xfrm>
              <a:off x="2453181" y="1515174"/>
              <a:ext cx="3631164" cy="22801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marL="285750" indent="-285750" algn="l">
                <a:buFont typeface="Wingdings" panose="05000000000000000000" pitchFamily="2" charset="2"/>
                <a:buChar char="Ø"/>
              </a:pPr>
              <a:r>
                <a:rPr lang="es-ES" sz="1600" b="1" dirty="0">
                  <a:latin typeface="Calibri" panose="020F0502020204030204" pitchFamily="34" charset="0"/>
                  <a:cs typeface="Calibri" panose="020F0502020204030204" pitchFamily="34" charset="0"/>
                </a:rPr>
                <a:t>Ley N°19.039: Multas</a:t>
              </a:r>
            </a:p>
          </p:txBody>
        </p:sp>
        <p:sp>
          <p:nvSpPr>
            <p:cNvPr id="18" name="10 Rectángulo">
              <a:extLst>
                <a:ext uri="{FF2B5EF4-FFF2-40B4-BE49-F238E27FC236}">
                  <a16:creationId xmlns:a16="http://schemas.microsoft.com/office/drawing/2014/main" id="{8946969D-3900-E04D-AAE3-DF7D3F63166A}"/>
                </a:ext>
              </a:extLst>
            </p:cNvPr>
            <p:cNvSpPr/>
            <p:nvPr/>
          </p:nvSpPr>
          <p:spPr>
            <a:xfrm>
              <a:off x="2453181" y="1751867"/>
              <a:ext cx="3631164" cy="22801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marL="285750" indent="-285750" algn="l">
                <a:buFont typeface="Wingdings" panose="05000000000000000000" pitchFamily="2" charset="2"/>
                <a:buChar char="Ø"/>
              </a:pPr>
              <a:r>
                <a:rPr lang="es-ES" sz="1600" b="1" dirty="0">
                  <a:latin typeface="Calibri" panose="020F0502020204030204" pitchFamily="34" charset="0"/>
                  <a:cs typeface="Calibri" panose="020F0502020204030204" pitchFamily="34" charset="0"/>
                </a:rPr>
                <a:t>Ley  N°17.336: Multas y penas privativas</a:t>
              </a:r>
            </a:p>
          </p:txBody>
        </p:sp>
        <p:sp>
          <p:nvSpPr>
            <p:cNvPr id="19" name="10 Rectángulo">
              <a:extLst>
                <a:ext uri="{FF2B5EF4-FFF2-40B4-BE49-F238E27FC236}">
                  <a16:creationId xmlns:a16="http://schemas.microsoft.com/office/drawing/2014/main" id="{36911B1D-E483-D843-91A1-1C54C98B8900}"/>
                </a:ext>
              </a:extLst>
            </p:cNvPr>
            <p:cNvSpPr/>
            <p:nvPr/>
          </p:nvSpPr>
          <p:spPr>
            <a:xfrm>
              <a:off x="2453181" y="2000745"/>
              <a:ext cx="3631164" cy="25053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marL="285750" indent="-285750" algn="l">
                <a:buFont typeface="Wingdings" panose="05000000000000000000" pitchFamily="2" charset="2"/>
                <a:buChar char="Ø"/>
              </a:pPr>
              <a:r>
                <a:rPr lang="es-ES" sz="1600" b="1" dirty="0">
                  <a:latin typeface="Calibri" panose="020F0502020204030204" pitchFamily="34" charset="0"/>
                  <a:cs typeface="Calibri" panose="020F0502020204030204" pitchFamily="34" charset="0"/>
                </a:rPr>
                <a:t>Ordenanza. Delitos Aduaneros Multas y penas privativas</a:t>
              </a:r>
            </a:p>
          </p:txBody>
        </p:sp>
        <p:sp>
          <p:nvSpPr>
            <p:cNvPr id="20" name="10 Rectángulo">
              <a:extLst>
                <a:ext uri="{FF2B5EF4-FFF2-40B4-BE49-F238E27FC236}">
                  <a16:creationId xmlns:a16="http://schemas.microsoft.com/office/drawing/2014/main" id="{AD17F8EF-F241-C949-A6A3-9EC810F579A0}"/>
                </a:ext>
              </a:extLst>
            </p:cNvPr>
            <p:cNvSpPr/>
            <p:nvPr/>
          </p:nvSpPr>
          <p:spPr>
            <a:xfrm>
              <a:off x="2439621" y="2293652"/>
              <a:ext cx="3644724" cy="25053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marL="285750" indent="-285750" algn="l">
                <a:buFont typeface="Wingdings" panose="05000000000000000000" pitchFamily="2" charset="2"/>
                <a:buChar char="Ø"/>
              </a:pPr>
              <a:r>
                <a:rPr lang="es-ES" sz="1600" b="1" dirty="0">
                  <a:latin typeface="Calibri" panose="020F0502020204030204" pitchFamily="34" charset="0"/>
                  <a:cs typeface="Calibri" panose="020F0502020204030204" pitchFamily="34" charset="0"/>
                </a:rPr>
                <a:t>Código Penal: Receptación. Multas y penas privativas</a:t>
              </a:r>
            </a:p>
          </p:txBody>
        </p:sp>
      </p:grpSp>
      <p:pic>
        <p:nvPicPr>
          <p:cNvPr id="34" name="Imagen 33">
            <a:extLst>
              <a:ext uri="{FF2B5EF4-FFF2-40B4-BE49-F238E27FC236}">
                <a16:creationId xmlns:a16="http://schemas.microsoft.com/office/drawing/2014/main" id="{E1A75E5F-9AED-C448-83D8-439EB917FE3E}"/>
              </a:ext>
            </a:extLst>
          </p:cNvPr>
          <p:cNvPicPr>
            <a:picLocks noChangeAspect="1"/>
          </p:cNvPicPr>
          <p:nvPr/>
        </p:nvPicPr>
        <p:blipFill>
          <a:blip r:embed="rId2"/>
          <a:stretch>
            <a:fillRect/>
          </a:stretch>
        </p:blipFill>
        <p:spPr>
          <a:xfrm>
            <a:off x="10381440" y="2641489"/>
            <a:ext cx="286060" cy="253090"/>
          </a:xfrm>
          <a:prstGeom prst="rect">
            <a:avLst/>
          </a:prstGeom>
        </p:spPr>
      </p:pic>
      <p:pic>
        <p:nvPicPr>
          <p:cNvPr id="35" name="Imagen 34">
            <a:extLst>
              <a:ext uri="{FF2B5EF4-FFF2-40B4-BE49-F238E27FC236}">
                <a16:creationId xmlns:a16="http://schemas.microsoft.com/office/drawing/2014/main" id="{8FCD5140-2C5B-3E44-AC1C-06E96531749C}"/>
              </a:ext>
            </a:extLst>
          </p:cNvPr>
          <p:cNvPicPr>
            <a:picLocks noChangeAspect="1"/>
          </p:cNvPicPr>
          <p:nvPr/>
        </p:nvPicPr>
        <p:blipFill>
          <a:blip r:embed="rId2"/>
          <a:stretch>
            <a:fillRect/>
          </a:stretch>
        </p:blipFill>
        <p:spPr>
          <a:xfrm>
            <a:off x="10381440" y="3129345"/>
            <a:ext cx="286060" cy="253090"/>
          </a:xfrm>
          <a:prstGeom prst="rect">
            <a:avLst/>
          </a:prstGeom>
        </p:spPr>
      </p:pic>
      <p:pic>
        <p:nvPicPr>
          <p:cNvPr id="36" name="Imagen 35">
            <a:extLst>
              <a:ext uri="{FF2B5EF4-FFF2-40B4-BE49-F238E27FC236}">
                <a16:creationId xmlns:a16="http://schemas.microsoft.com/office/drawing/2014/main" id="{7ACB74F1-45F3-8B4C-BF8D-DD3A0C6E4FFE}"/>
              </a:ext>
            </a:extLst>
          </p:cNvPr>
          <p:cNvPicPr>
            <a:picLocks noChangeAspect="1"/>
          </p:cNvPicPr>
          <p:nvPr/>
        </p:nvPicPr>
        <p:blipFill>
          <a:blip r:embed="rId2"/>
          <a:stretch>
            <a:fillRect/>
          </a:stretch>
        </p:blipFill>
        <p:spPr>
          <a:xfrm>
            <a:off x="10378432" y="3347060"/>
            <a:ext cx="286060" cy="253090"/>
          </a:xfrm>
          <a:prstGeom prst="rect">
            <a:avLst/>
          </a:prstGeom>
        </p:spPr>
      </p:pic>
      <p:pic>
        <p:nvPicPr>
          <p:cNvPr id="37" name="Imagen 36">
            <a:extLst>
              <a:ext uri="{FF2B5EF4-FFF2-40B4-BE49-F238E27FC236}">
                <a16:creationId xmlns:a16="http://schemas.microsoft.com/office/drawing/2014/main" id="{1995CEAD-2B01-E24A-BE8D-DF1EF7B4D657}"/>
              </a:ext>
            </a:extLst>
          </p:cNvPr>
          <p:cNvPicPr>
            <a:picLocks noChangeAspect="1"/>
          </p:cNvPicPr>
          <p:nvPr/>
        </p:nvPicPr>
        <p:blipFill>
          <a:blip r:embed="rId2"/>
          <a:stretch>
            <a:fillRect/>
          </a:stretch>
        </p:blipFill>
        <p:spPr>
          <a:xfrm>
            <a:off x="10363518" y="3623142"/>
            <a:ext cx="286060" cy="253090"/>
          </a:xfrm>
          <a:prstGeom prst="rect">
            <a:avLst/>
          </a:prstGeom>
        </p:spPr>
      </p:pic>
      <p:pic>
        <p:nvPicPr>
          <p:cNvPr id="38" name="Imagen 37">
            <a:extLst>
              <a:ext uri="{FF2B5EF4-FFF2-40B4-BE49-F238E27FC236}">
                <a16:creationId xmlns:a16="http://schemas.microsoft.com/office/drawing/2014/main" id="{56E95C54-50FF-E94F-A95F-F11C5AF18EA5}"/>
              </a:ext>
            </a:extLst>
          </p:cNvPr>
          <p:cNvPicPr>
            <a:picLocks noChangeAspect="1"/>
          </p:cNvPicPr>
          <p:nvPr/>
        </p:nvPicPr>
        <p:blipFill>
          <a:blip r:embed="rId3"/>
          <a:stretch>
            <a:fillRect/>
          </a:stretch>
        </p:blipFill>
        <p:spPr>
          <a:xfrm>
            <a:off x="10425000" y="2952726"/>
            <a:ext cx="192924" cy="240952"/>
          </a:xfrm>
          <a:prstGeom prst="rect">
            <a:avLst/>
          </a:prstGeom>
        </p:spPr>
      </p:pic>
    </p:spTree>
    <p:extLst>
      <p:ext uri="{BB962C8B-B14F-4D97-AF65-F5344CB8AC3E}">
        <p14:creationId xmlns:p14="http://schemas.microsoft.com/office/powerpoint/2010/main" val="42651938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478A99C-9506-4250-8506-7E335D39196B}"/>
              </a:ext>
            </a:extLst>
          </p:cNvPr>
          <p:cNvSpPr>
            <a:spLocks noGrp="1"/>
          </p:cNvSpPr>
          <p:nvPr>
            <p:ph type="title"/>
          </p:nvPr>
        </p:nvSpPr>
        <p:spPr/>
        <p:txBody>
          <a:bodyPr/>
          <a:lstStyle/>
          <a:p>
            <a:r>
              <a:rPr lang="es-CL" b="1" dirty="0"/>
              <a:t>Norma objeto de divergencia: </a:t>
            </a:r>
            <a:r>
              <a:rPr lang="es-CL" b="1" u="sng" dirty="0"/>
              <a:t>Artículo 3º </a:t>
            </a:r>
            <a:r>
              <a:rPr lang="es-CL" b="1" dirty="0"/>
              <a:t>del Proyecto</a:t>
            </a:r>
          </a:p>
        </p:txBody>
      </p:sp>
      <p:sp>
        <p:nvSpPr>
          <p:cNvPr id="3" name="Marcador de contenido 2">
            <a:extLst>
              <a:ext uri="{FF2B5EF4-FFF2-40B4-BE49-F238E27FC236}">
                <a16:creationId xmlns:a16="http://schemas.microsoft.com/office/drawing/2014/main" id="{566E1463-C86C-476C-AF0F-DBCC0D30A95A}"/>
              </a:ext>
            </a:extLst>
          </p:cNvPr>
          <p:cNvSpPr>
            <a:spLocks noGrp="1"/>
          </p:cNvSpPr>
          <p:nvPr>
            <p:ph idx="1"/>
          </p:nvPr>
        </p:nvSpPr>
        <p:spPr>
          <a:xfrm>
            <a:off x="838200" y="1437698"/>
            <a:ext cx="10515600" cy="376266"/>
          </a:xfrm>
        </p:spPr>
        <p:txBody>
          <a:bodyPr>
            <a:noAutofit/>
          </a:bodyPr>
          <a:lstStyle/>
          <a:p>
            <a:pPr algn="just"/>
            <a:r>
              <a:rPr lang="es-CL" sz="2000" b="1" dirty="0"/>
              <a:t>Norma aprobada por la Cámara de Diputados: </a:t>
            </a:r>
            <a:r>
              <a:rPr lang="es-CL" sz="2000" dirty="0"/>
              <a:t>Cuando se investigare la asociación ilícita destinada a cometer alguno de los delitos señalados en el artículo 1°, </a:t>
            </a:r>
            <a:r>
              <a:rPr lang="es-CL" sz="2000" b="1" dirty="0"/>
              <a:t>el juez de garantía, previa solicitud del Ministerio Público, </a:t>
            </a:r>
            <a:r>
              <a:rPr lang="es-CL" sz="2000" dirty="0"/>
              <a:t>podrá autorizar que los envíos ilícitos o sospechosos de los productos objeto de comercio ilegal, se trasladen, guarden, intercepten o circulen dentro del territorio nacional, salgan de él o entren en él, bajo la vigilancia  o el control de la autoridad correspondiente, con el propósito de individualizar a las personas que participen en la ejecución de tales hechos, conocer sus planes, evitar el uso ilícito de las especies referidas o prevenir y comprobar cualquiera de tales delitos. (…)</a:t>
            </a:r>
          </a:p>
          <a:p>
            <a:pPr algn="just"/>
            <a:r>
              <a:rPr lang="es-CL" sz="2000" b="1" dirty="0"/>
              <a:t>Norma aprobada por el Senado: </a:t>
            </a:r>
            <a:r>
              <a:rPr lang="es-ES_tradnl" sz="2000" dirty="0"/>
              <a:t>Cuando se investigare la asociación ilícita destinada a cometer alguno de los delitos señalados en el artículo 1°, </a:t>
            </a:r>
            <a:r>
              <a:rPr lang="es-ES_tradnl" sz="2000" b="1" dirty="0"/>
              <a:t>el Ministerio Público</a:t>
            </a:r>
            <a:r>
              <a:rPr lang="es-ES_tradnl" sz="2000" dirty="0"/>
              <a:t> podrá autorizar que los envíos ilícitos o sospechosos de los productos objeto de comercio ilegal, se trasladen, guarden, intercepten o circulen dentro del territorio nacional, salgan de él o entren en él, bajo la vigilancia  o el control de la autoridad correspondiente, con el propósito de individualizar a las personas que participen en la ejecución de tales hechos, conocer sus planes, evitar el uso ilícito de las especies referidas o prevenir y comprobar cualquiera de tales delitos. (…)</a:t>
            </a:r>
            <a:endParaRPr lang="es-CL" sz="2000" dirty="0"/>
          </a:p>
          <a:p>
            <a:pPr algn="just"/>
            <a:endParaRPr lang="es-CL" sz="2000" dirty="0"/>
          </a:p>
          <a:p>
            <a:pPr algn="just"/>
            <a:endParaRPr lang="es-CL" sz="2000" b="1" dirty="0"/>
          </a:p>
          <a:p>
            <a:pPr algn="just"/>
            <a:endParaRPr lang="es-CL" sz="2000" b="1" dirty="0"/>
          </a:p>
          <a:p>
            <a:pPr algn="just"/>
            <a:endParaRPr lang="es-CL" sz="2000" b="1" dirty="0"/>
          </a:p>
          <a:p>
            <a:pPr algn="just"/>
            <a:endParaRPr lang="es-CL" sz="2000" dirty="0"/>
          </a:p>
          <a:p>
            <a:pPr marL="0" indent="0" algn="just">
              <a:buNone/>
            </a:pPr>
            <a:endParaRPr lang="es-CL" sz="2000" dirty="0"/>
          </a:p>
          <a:p>
            <a:pPr marL="0" indent="0" algn="just">
              <a:buNone/>
            </a:pPr>
            <a:endParaRPr lang="es-CL" sz="2000" dirty="0"/>
          </a:p>
          <a:p>
            <a:pPr marL="0" indent="0" algn="just">
              <a:buNone/>
            </a:pPr>
            <a:endParaRPr lang="es-CL" sz="2000" dirty="0"/>
          </a:p>
          <a:p>
            <a:pPr marL="0" indent="0" algn="just">
              <a:buNone/>
            </a:pPr>
            <a:endParaRPr lang="es-CL" sz="2000" dirty="0"/>
          </a:p>
          <a:p>
            <a:pPr marL="0" indent="0" algn="just">
              <a:buNone/>
            </a:pPr>
            <a:endParaRPr lang="es-CL" sz="2000" dirty="0"/>
          </a:p>
        </p:txBody>
      </p:sp>
    </p:spTree>
    <p:extLst>
      <p:ext uri="{BB962C8B-B14F-4D97-AF65-F5344CB8AC3E}">
        <p14:creationId xmlns:p14="http://schemas.microsoft.com/office/powerpoint/2010/main" val="3450322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478A99C-9506-4250-8506-7E335D39196B}"/>
              </a:ext>
            </a:extLst>
          </p:cNvPr>
          <p:cNvSpPr>
            <a:spLocks noGrp="1"/>
          </p:cNvSpPr>
          <p:nvPr>
            <p:ph type="title"/>
          </p:nvPr>
        </p:nvSpPr>
        <p:spPr/>
        <p:txBody>
          <a:bodyPr/>
          <a:lstStyle/>
          <a:p>
            <a:r>
              <a:rPr lang="es-CL" b="1" dirty="0"/>
              <a:t>Norma objeto de divergencia: </a:t>
            </a:r>
            <a:r>
              <a:rPr lang="es-CL" b="1" u="sng" dirty="0"/>
              <a:t>Artículo 3º </a:t>
            </a:r>
            <a:r>
              <a:rPr lang="es-CL" b="1" dirty="0"/>
              <a:t>del Proyecto</a:t>
            </a:r>
          </a:p>
        </p:txBody>
      </p:sp>
      <p:sp>
        <p:nvSpPr>
          <p:cNvPr id="3" name="Marcador de contenido 2">
            <a:extLst>
              <a:ext uri="{FF2B5EF4-FFF2-40B4-BE49-F238E27FC236}">
                <a16:creationId xmlns:a16="http://schemas.microsoft.com/office/drawing/2014/main" id="{566E1463-C86C-476C-AF0F-DBCC0D30A95A}"/>
              </a:ext>
            </a:extLst>
          </p:cNvPr>
          <p:cNvSpPr>
            <a:spLocks noGrp="1"/>
          </p:cNvSpPr>
          <p:nvPr>
            <p:ph idx="1"/>
          </p:nvPr>
        </p:nvSpPr>
        <p:spPr>
          <a:xfrm>
            <a:off x="838200" y="1437698"/>
            <a:ext cx="10515600" cy="376266"/>
          </a:xfrm>
        </p:spPr>
        <p:txBody>
          <a:bodyPr>
            <a:noAutofit/>
          </a:bodyPr>
          <a:lstStyle/>
          <a:p>
            <a:pPr algn="just"/>
            <a:r>
              <a:rPr lang="es-ES_tradnl" sz="2000" b="1" dirty="0"/>
              <a:t>Fundamento del rechazo de la Cámara de Diputados en 3TC: </a:t>
            </a:r>
            <a:r>
              <a:rPr lang="es-ES" sz="2000" dirty="0"/>
              <a:t>El entonces diputado Cristián </a:t>
            </a:r>
            <a:r>
              <a:rPr lang="es-ES" sz="2000" dirty="0" err="1"/>
              <a:t>Monckeberg</a:t>
            </a:r>
            <a:r>
              <a:rPr lang="es-ES" sz="2000" dirty="0"/>
              <a:t> solicitó su rechazo, no por estar en contra de otorgar facultades intrusivas al Ministerio Público, sino que debido a que en la Cámara de Diputados se había aprobado una norma que establecía que </a:t>
            </a:r>
            <a:r>
              <a:rPr lang="es-ES" sz="2000" i="1" dirty="0"/>
              <a:t>“el juez de garantía, previa solicitud del Ministerio Público podrá autorizar una serie de acciones relacionadas con más investigación y mejor proceder de la fiscalía (…)  El Senado ha entregado esta facultad exclusivamente al Ministerio Público, sin necesidad de autorización del juez de garantía. Como recomendación, pido que se vote separadamente este artículo, porque </a:t>
            </a:r>
            <a:r>
              <a:rPr lang="es-ES" sz="2000" b="1" i="1" dirty="0"/>
              <a:t>no es prudente que esas acciones solamente estén radicadas en el Ministerio Público, sino que requieran también la autorización del juez de garantía.”</a:t>
            </a:r>
          </a:p>
          <a:p>
            <a:pPr lvl="0" algn="just"/>
            <a:r>
              <a:rPr lang="es-ES" sz="2000" b="1" dirty="0"/>
              <a:t>Propuesta OCI resolución de la divergencia: </a:t>
            </a:r>
            <a:r>
              <a:rPr lang="es-ES" sz="2000" dirty="0"/>
              <a:t>Esta es una de las medidas más solicitadas por las autoridades y  los privados que componen la mesa público-privada del OCI. Uno de los elementos que desincentiva la persecución de comercio ilícito es que las sanciones asociados a la parte final de la cadena delictual se reducen, generalmente, a meras faltas, y no existen herramientas de inteligencia para investigar a las bandas o crimen organizado que se encuentra en su inicio.  </a:t>
            </a:r>
            <a:endParaRPr lang="es-CL" sz="2000" dirty="0"/>
          </a:p>
          <a:p>
            <a:pPr marL="225425" indent="0" algn="just">
              <a:buNone/>
            </a:pPr>
            <a:r>
              <a:rPr lang="es-ES" sz="2000" b="1" dirty="0"/>
              <a:t>ES ESENCIAL APROBAR EL ARTÍCULO 3º. PERMITIRÁ GENERAR INTELIGENCIA Y TRAZAR LA CADENA HASTA LAS BANDAS O PANDILLAS QUE NUTREN AL MERCADO SOMBRA. </a:t>
            </a:r>
            <a:endParaRPr lang="es-CL" sz="2000" b="1" dirty="0"/>
          </a:p>
          <a:p>
            <a:pPr algn="just"/>
            <a:endParaRPr lang="es-CL" sz="2000" dirty="0"/>
          </a:p>
        </p:txBody>
      </p:sp>
    </p:spTree>
    <p:extLst>
      <p:ext uri="{BB962C8B-B14F-4D97-AF65-F5344CB8AC3E}">
        <p14:creationId xmlns:p14="http://schemas.microsoft.com/office/powerpoint/2010/main" val="6980338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478A99C-9506-4250-8506-7E335D39196B}"/>
              </a:ext>
            </a:extLst>
          </p:cNvPr>
          <p:cNvSpPr>
            <a:spLocks noGrp="1"/>
          </p:cNvSpPr>
          <p:nvPr>
            <p:ph type="title"/>
          </p:nvPr>
        </p:nvSpPr>
        <p:spPr/>
        <p:txBody>
          <a:bodyPr/>
          <a:lstStyle/>
          <a:p>
            <a:r>
              <a:rPr lang="es-CL" b="1" dirty="0"/>
              <a:t>Norma objeto de divergencia: </a:t>
            </a:r>
            <a:r>
              <a:rPr lang="es-CL" b="1" u="sng" dirty="0"/>
              <a:t>Artículo 3º </a:t>
            </a:r>
            <a:r>
              <a:rPr lang="es-CL" b="1" dirty="0"/>
              <a:t>del Proyecto</a:t>
            </a:r>
          </a:p>
        </p:txBody>
      </p:sp>
      <p:sp>
        <p:nvSpPr>
          <p:cNvPr id="3" name="Marcador de contenido 2">
            <a:extLst>
              <a:ext uri="{FF2B5EF4-FFF2-40B4-BE49-F238E27FC236}">
                <a16:creationId xmlns:a16="http://schemas.microsoft.com/office/drawing/2014/main" id="{566E1463-C86C-476C-AF0F-DBCC0D30A95A}"/>
              </a:ext>
            </a:extLst>
          </p:cNvPr>
          <p:cNvSpPr>
            <a:spLocks noGrp="1"/>
          </p:cNvSpPr>
          <p:nvPr>
            <p:ph idx="1"/>
          </p:nvPr>
        </p:nvSpPr>
        <p:spPr>
          <a:xfrm>
            <a:off x="838200" y="1437698"/>
            <a:ext cx="10515600" cy="376266"/>
          </a:xfrm>
        </p:spPr>
        <p:txBody>
          <a:bodyPr>
            <a:noAutofit/>
          </a:bodyPr>
          <a:lstStyle/>
          <a:p>
            <a:pPr algn="just"/>
            <a:r>
              <a:rPr lang="es-ES" sz="2000" dirty="0"/>
              <a:t>El Observatorio entiende la importancia de lograr el justo equilibrio entre proteger garantías constitucionales básicas y un debido proceso con la necesidad de actuar de manera rápida y eficiente en la generación de inteligencia para la persecución de delitos.</a:t>
            </a:r>
          </a:p>
          <a:p>
            <a:pPr algn="just"/>
            <a:r>
              <a:rPr lang="es-ES" sz="2000" dirty="0"/>
              <a:t>Se propone tomar como referencia la legislación análoga ya existente, por ejemplo:</a:t>
            </a:r>
          </a:p>
          <a:p>
            <a:pPr lvl="1" algn="just"/>
            <a:r>
              <a:rPr lang="es-CL" sz="2000" b="1" dirty="0"/>
              <a:t>Ley 2.000 que Sanciona el Trafico Ilícito de Estupefacientes y Sustancias Sicotropicas.</a:t>
            </a:r>
          </a:p>
          <a:p>
            <a:pPr marL="668338" lvl="1" indent="0" algn="just">
              <a:buNone/>
            </a:pPr>
            <a:r>
              <a:rPr lang="es-CL" sz="2000" b="1" dirty="0"/>
              <a:t>Artículo 23.-</a:t>
            </a:r>
            <a:r>
              <a:rPr lang="es-CL" sz="2000" dirty="0"/>
              <a:t> </a:t>
            </a:r>
            <a:r>
              <a:rPr lang="es-CL" sz="2000" b="1" dirty="0"/>
              <a:t>El Ministerio Público podrá autorizar </a:t>
            </a:r>
            <a:r>
              <a:rPr lang="es-CL" sz="2000" dirty="0"/>
              <a:t>que los envíos ilícitos o sospechosos de las sustancias a que se refieren los artículos 1º y 2º, o las sustancias por las que se hayan sustituido, total o parcialmente, las anteriormente mencionadas, los instrumentos que hubieren servido o pudieren servir para la comisión de alguno de los delitos sancionados en esta ley y los efectos de tales delitos, se trasladen, guarden, intercepten o circulen dentro del territorio nacional, salgan de él o entren en él, bajo la vigilancia o el control de la autoridad correspondiente, con el propósito de individualizar a las personas que participen en la ejecución de tales hechos, conocer sus planes, evitar el uso ilícito de las especies referidas o prevenir y comprobar cualquiera de tales delitos. (…)</a:t>
            </a:r>
          </a:p>
          <a:p>
            <a:pPr marL="668338" lvl="1" indent="0" algn="just">
              <a:buNone/>
            </a:pPr>
            <a:r>
              <a:rPr lang="es-CL" sz="2000" b="1" dirty="0"/>
              <a:t>Se estima que esta norma habría sido referencia para la redacción del proyecto.</a:t>
            </a:r>
          </a:p>
        </p:txBody>
      </p:sp>
    </p:spTree>
    <p:extLst>
      <p:ext uri="{BB962C8B-B14F-4D97-AF65-F5344CB8AC3E}">
        <p14:creationId xmlns:p14="http://schemas.microsoft.com/office/powerpoint/2010/main" val="6137128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D75D309-E75D-4506-87BF-F5EEA5C73CFB}"/>
              </a:ext>
            </a:extLst>
          </p:cNvPr>
          <p:cNvSpPr>
            <a:spLocks noGrp="1"/>
          </p:cNvSpPr>
          <p:nvPr>
            <p:ph type="title"/>
          </p:nvPr>
        </p:nvSpPr>
        <p:spPr/>
        <p:txBody>
          <a:bodyPr/>
          <a:lstStyle/>
          <a:p>
            <a:r>
              <a:rPr lang="es-CL" b="1" dirty="0"/>
              <a:t>Antecedentes</a:t>
            </a:r>
          </a:p>
        </p:txBody>
      </p:sp>
      <p:pic>
        <p:nvPicPr>
          <p:cNvPr id="4" name="Picture 8" descr="PATRON PP CNC 2009">
            <a:extLst>
              <a:ext uri="{FF2B5EF4-FFF2-40B4-BE49-F238E27FC236}">
                <a16:creationId xmlns:a16="http://schemas.microsoft.com/office/drawing/2014/main" id="{972284E1-ED65-4A3F-94CF-C2A08B4B6CFA}"/>
              </a:ext>
            </a:extLst>
          </p:cNvPr>
          <p:cNvPicPr>
            <a:picLocks noChangeAspect="1" noChangeArrowheads="1"/>
          </p:cNvPicPr>
          <p:nvPr/>
        </p:nvPicPr>
        <p:blipFill rotWithShape="1">
          <a:blip r:embed="rId2"/>
          <a:srcRect l="21726" t="2628" r="1876" b="2983"/>
          <a:stretch/>
        </p:blipFill>
        <p:spPr bwMode="auto">
          <a:xfrm>
            <a:off x="995097" y="2020488"/>
            <a:ext cx="3833924" cy="3216275"/>
          </a:xfrm>
          <a:prstGeom prst="rect">
            <a:avLst/>
          </a:prstGeom>
          <a:ln>
            <a:noFill/>
          </a:ln>
          <a:effectLst>
            <a:outerShdw sx="1000" sy="1000" algn="tl" rotWithShape="0">
              <a:srgbClr val="333333"/>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ángulo 4">
            <a:extLst>
              <a:ext uri="{FF2B5EF4-FFF2-40B4-BE49-F238E27FC236}">
                <a16:creationId xmlns:a16="http://schemas.microsoft.com/office/drawing/2014/main" id="{2569965C-A589-42CE-AF0A-FB529C8F725E}"/>
              </a:ext>
            </a:extLst>
          </p:cNvPr>
          <p:cNvSpPr/>
          <p:nvPr/>
        </p:nvSpPr>
        <p:spPr>
          <a:xfrm>
            <a:off x="5212828" y="2335963"/>
            <a:ext cx="5804941" cy="3170099"/>
          </a:xfrm>
          <a:prstGeom prst="rect">
            <a:avLst/>
          </a:prstGeom>
        </p:spPr>
        <p:txBody>
          <a:bodyPr wrap="square">
            <a:spAutoFit/>
          </a:bodyPr>
          <a:lstStyle/>
          <a:p>
            <a:pPr algn="just" fontAlgn="base"/>
            <a:r>
              <a:rPr lang="es-CL" sz="2000" dirty="0">
                <a:solidFill>
                  <a:schemeClr val="tx1">
                    <a:lumMod val="75000"/>
                    <a:lumOff val="25000"/>
                  </a:schemeClr>
                </a:solidFill>
              </a:rPr>
              <a:t>El Observatorio del Comercio Ilícito nace en mayo de 2016 como una iniciativa público – privada pionera en Chile, bajo el alero de la </a:t>
            </a:r>
            <a:r>
              <a:rPr lang="es-CL" sz="2000" b="1" dirty="0">
                <a:solidFill>
                  <a:schemeClr val="tx1">
                    <a:lumMod val="75000"/>
                    <a:lumOff val="25000"/>
                  </a:schemeClr>
                </a:solidFill>
              </a:rPr>
              <a:t>Cámara Nacional de Comercio, Servicios y Turismo de Chile </a:t>
            </a:r>
            <a:r>
              <a:rPr lang="es-CL" sz="2000" dirty="0">
                <a:solidFill>
                  <a:schemeClr val="tx1">
                    <a:lumMod val="75000"/>
                    <a:lumOff val="25000"/>
                  </a:schemeClr>
                </a:solidFill>
              </a:rPr>
              <a:t>cuyo objetivo es generar información relevante para la generación de políticas públicas destinadas a combatir todas las formas de comercio ilegal. Participan de manera activa las entidades públicas encargadas del control y sanción del comercio ilícito, así como representantes de las principales industrias afectadas.</a:t>
            </a:r>
          </a:p>
        </p:txBody>
      </p:sp>
    </p:spTree>
    <p:extLst>
      <p:ext uri="{BB962C8B-B14F-4D97-AF65-F5344CB8AC3E}">
        <p14:creationId xmlns:p14="http://schemas.microsoft.com/office/powerpoint/2010/main" val="13010354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478A99C-9506-4250-8506-7E335D39196B}"/>
              </a:ext>
            </a:extLst>
          </p:cNvPr>
          <p:cNvSpPr>
            <a:spLocks noGrp="1"/>
          </p:cNvSpPr>
          <p:nvPr>
            <p:ph type="title"/>
          </p:nvPr>
        </p:nvSpPr>
        <p:spPr/>
        <p:txBody>
          <a:bodyPr/>
          <a:lstStyle/>
          <a:p>
            <a:r>
              <a:rPr lang="es-CL" b="1" dirty="0"/>
              <a:t>Norma objeto de divergencia: </a:t>
            </a:r>
            <a:r>
              <a:rPr lang="es-CL" b="1" u="sng" dirty="0"/>
              <a:t>Artículo 3º </a:t>
            </a:r>
            <a:r>
              <a:rPr lang="es-CL" b="1" dirty="0"/>
              <a:t>del Proyecto</a:t>
            </a:r>
          </a:p>
        </p:txBody>
      </p:sp>
      <p:sp>
        <p:nvSpPr>
          <p:cNvPr id="3" name="Marcador de contenido 2">
            <a:extLst>
              <a:ext uri="{FF2B5EF4-FFF2-40B4-BE49-F238E27FC236}">
                <a16:creationId xmlns:a16="http://schemas.microsoft.com/office/drawing/2014/main" id="{566E1463-C86C-476C-AF0F-DBCC0D30A95A}"/>
              </a:ext>
            </a:extLst>
          </p:cNvPr>
          <p:cNvSpPr>
            <a:spLocks noGrp="1"/>
          </p:cNvSpPr>
          <p:nvPr>
            <p:ph idx="1"/>
          </p:nvPr>
        </p:nvSpPr>
        <p:spPr>
          <a:xfrm>
            <a:off x="838200" y="1437698"/>
            <a:ext cx="10515600" cy="376266"/>
          </a:xfrm>
        </p:spPr>
        <p:txBody>
          <a:bodyPr>
            <a:noAutofit/>
          </a:bodyPr>
          <a:lstStyle/>
          <a:p>
            <a:pPr lvl="1" algn="just"/>
            <a:r>
              <a:rPr lang="es-CL" sz="2000" b="1" dirty="0"/>
              <a:t>Código Procesal Penal</a:t>
            </a:r>
          </a:p>
          <a:p>
            <a:pPr marL="668338" lvl="1" indent="0" algn="just">
              <a:buNone/>
            </a:pPr>
            <a:r>
              <a:rPr lang="es-CL" sz="2000" b="1" dirty="0"/>
              <a:t>Artículo 226 bis.- Técnicas especiales de investigación. </a:t>
            </a:r>
            <a:r>
              <a:rPr lang="es-CL" sz="2000" dirty="0"/>
              <a:t>Cuando la investigación de los delitos (…), lo hicieren imprescindible y existieren fundadas sospechas, basadas en hechos determinados, de la participación en una asociación ilícita, o en una agrupación u organización conformada por dos o más personas, destinada a cometer los hechos punibles previstos en estas normas, aun cuando ésta o aquella no configure una asociación ilícita, </a:t>
            </a:r>
            <a:r>
              <a:rPr lang="es-CL" sz="2000" b="1" dirty="0"/>
              <a:t>el Ministerio Público</a:t>
            </a:r>
            <a:r>
              <a:rPr lang="es-CL" sz="2000" dirty="0"/>
              <a:t> </a:t>
            </a:r>
            <a:r>
              <a:rPr lang="es-CL" sz="2000" b="1" dirty="0"/>
              <a:t>podrá aplicar </a:t>
            </a:r>
            <a:r>
              <a:rPr lang="es-CL" sz="2000" dirty="0"/>
              <a:t>las técnicas previstas y reguladas en los artículos 222 a 226, conforme lo disponen dichas normas (interceptación).</a:t>
            </a:r>
          </a:p>
          <a:p>
            <a:pPr marL="668338" lvl="1" indent="0" algn="just">
              <a:buNone/>
            </a:pPr>
            <a:r>
              <a:rPr lang="es-CL" sz="2000" dirty="0"/>
              <a:t>Además, cumpliéndose las mismas condiciones establecidas en el inciso anterior y tratándose de los crímenes (…), el Ministerio Público podrá utilizar las técnicas especiales de investigación consistentes en </a:t>
            </a:r>
            <a:r>
              <a:rPr lang="es-CL" sz="2000" b="1" dirty="0"/>
              <a:t>entregas vigiladas </a:t>
            </a:r>
            <a:r>
              <a:rPr lang="es-CL" sz="2000" dirty="0"/>
              <a:t>y controladas, el uso de agentes encubiertos e informantes en la forma regulada (…), siempre que fuere necesario para lograr el esclarecimiento de los hechos, establecer la identidad y la participación de personas determinadas en éstos, conocer sus planes, prevenirlos o comprobarlos.</a:t>
            </a:r>
          </a:p>
          <a:p>
            <a:pPr marL="668338" lvl="1" indent="0" algn="just">
              <a:buNone/>
            </a:pPr>
            <a:r>
              <a:rPr lang="es-CL" sz="2000" b="1" dirty="0"/>
              <a:t>Para la utilización de las técnicas referidas en este artículo, el Ministerio Público deberá siempre requerir la autorización del juez de garantía.</a:t>
            </a:r>
          </a:p>
        </p:txBody>
      </p:sp>
    </p:spTree>
    <p:extLst>
      <p:ext uri="{BB962C8B-B14F-4D97-AF65-F5344CB8AC3E}">
        <p14:creationId xmlns:p14="http://schemas.microsoft.com/office/powerpoint/2010/main" val="29763255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478A99C-9506-4250-8506-7E335D39196B}"/>
              </a:ext>
            </a:extLst>
          </p:cNvPr>
          <p:cNvSpPr>
            <a:spLocks noGrp="1"/>
          </p:cNvSpPr>
          <p:nvPr>
            <p:ph type="title"/>
          </p:nvPr>
        </p:nvSpPr>
        <p:spPr/>
        <p:txBody>
          <a:bodyPr/>
          <a:lstStyle/>
          <a:p>
            <a:r>
              <a:rPr lang="es-CL" b="1" dirty="0"/>
              <a:t>Norma objeto de divergencia: </a:t>
            </a:r>
            <a:r>
              <a:rPr lang="es-CL" b="1" u="sng" dirty="0"/>
              <a:t>Artículo 3º </a:t>
            </a:r>
            <a:r>
              <a:rPr lang="es-CL" b="1" dirty="0"/>
              <a:t>del Proyecto</a:t>
            </a:r>
          </a:p>
        </p:txBody>
      </p:sp>
      <p:sp>
        <p:nvSpPr>
          <p:cNvPr id="3" name="Marcador de contenido 2">
            <a:extLst>
              <a:ext uri="{FF2B5EF4-FFF2-40B4-BE49-F238E27FC236}">
                <a16:creationId xmlns:a16="http://schemas.microsoft.com/office/drawing/2014/main" id="{566E1463-C86C-476C-AF0F-DBCC0D30A95A}"/>
              </a:ext>
            </a:extLst>
          </p:cNvPr>
          <p:cNvSpPr>
            <a:spLocks noGrp="1"/>
          </p:cNvSpPr>
          <p:nvPr>
            <p:ph idx="1"/>
          </p:nvPr>
        </p:nvSpPr>
        <p:spPr>
          <a:xfrm>
            <a:off x="838200" y="1437698"/>
            <a:ext cx="10515600" cy="376266"/>
          </a:xfrm>
        </p:spPr>
        <p:txBody>
          <a:bodyPr>
            <a:noAutofit/>
          </a:bodyPr>
          <a:lstStyle/>
          <a:p>
            <a:pPr lvl="1" algn="just"/>
            <a:r>
              <a:rPr lang="es-CL" sz="2000" b="1" dirty="0"/>
              <a:t>Propuesta de perfeccionamiento:</a:t>
            </a:r>
          </a:p>
          <a:p>
            <a:pPr marL="668338" lvl="1" indent="0" algn="just">
              <a:buNone/>
            </a:pPr>
            <a:r>
              <a:rPr lang="es-CL" sz="2000" dirty="0"/>
              <a:t>Considerando que se hace aplicable a delitos aduaneros y a otros delitos cuya primera fiscalización la realiza Aduanas, se propone incluir en el artículo que sea finalmente aprobado el inciso tercero del artículo 23 de la ley 2000, del siguiente tenor:</a:t>
            </a:r>
          </a:p>
          <a:p>
            <a:pPr marL="668338" lvl="1" indent="0" algn="just">
              <a:buNone/>
            </a:pPr>
            <a:endParaRPr lang="es-CL" sz="2000" dirty="0"/>
          </a:p>
          <a:p>
            <a:pPr marL="668338" lvl="1" indent="0" algn="just">
              <a:buNone/>
            </a:pPr>
            <a:r>
              <a:rPr lang="es-CL" sz="2000" i="1" dirty="0"/>
              <a:t>“Cuando los objetos, instrumentos y efectos del delito se encuentren en zonas sujetas a la potestad aduanera, el Servicio Nacional de Aduanas observará las instrucciones que imparta el Ministerio Público para los efectos de aplicar esta técnica de investigación.”</a:t>
            </a:r>
          </a:p>
        </p:txBody>
      </p:sp>
    </p:spTree>
    <p:extLst>
      <p:ext uri="{BB962C8B-B14F-4D97-AF65-F5344CB8AC3E}">
        <p14:creationId xmlns:p14="http://schemas.microsoft.com/office/powerpoint/2010/main" val="6748019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478A99C-9506-4250-8506-7E335D39196B}"/>
              </a:ext>
            </a:extLst>
          </p:cNvPr>
          <p:cNvSpPr>
            <a:spLocks noGrp="1"/>
          </p:cNvSpPr>
          <p:nvPr>
            <p:ph type="title"/>
          </p:nvPr>
        </p:nvSpPr>
        <p:spPr/>
        <p:txBody>
          <a:bodyPr/>
          <a:lstStyle/>
          <a:p>
            <a:r>
              <a:rPr lang="es-CL" b="1" dirty="0"/>
              <a:t>Norma objeto de divergencia: </a:t>
            </a:r>
            <a:r>
              <a:rPr lang="es-CL" b="1" u="sng" dirty="0"/>
              <a:t>Artículo 7º</a:t>
            </a:r>
            <a:r>
              <a:rPr lang="es-CL" b="1" dirty="0"/>
              <a:t> del Proyecto</a:t>
            </a:r>
          </a:p>
        </p:txBody>
      </p:sp>
      <p:sp>
        <p:nvSpPr>
          <p:cNvPr id="3" name="Marcador de contenido 2">
            <a:extLst>
              <a:ext uri="{FF2B5EF4-FFF2-40B4-BE49-F238E27FC236}">
                <a16:creationId xmlns:a16="http://schemas.microsoft.com/office/drawing/2014/main" id="{566E1463-C86C-476C-AF0F-DBCC0D30A95A}"/>
              </a:ext>
            </a:extLst>
          </p:cNvPr>
          <p:cNvSpPr>
            <a:spLocks noGrp="1"/>
          </p:cNvSpPr>
          <p:nvPr>
            <p:ph idx="1"/>
          </p:nvPr>
        </p:nvSpPr>
        <p:spPr>
          <a:xfrm>
            <a:off x="838200" y="1437698"/>
            <a:ext cx="10515600" cy="376266"/>
          </a:xfrm>
        </p:spPr>
        <p:txBody>
          <a:bodyPr>
            <a:noAutofit/>
          </a:bodyPr>
          <a:lstStyle/>
          <a:p>
            <a:pPr algn="just"/>
            <a:r>
              <a:rPr lang="es-CL" sz="2000" b="1" dirty="0"/>
              <a:t>Norma aprobada por la Cámara de Diputados: </a:t>
            </a:r>
            <a:r>
              <a:rPr lang="es-ES" sz="2000" b="1" dirty="0"/>
              <a:t> </a:t>
            </a:r>
            <a:r>
              <a:rPr lang="es-ES" sz="2000" dirty="0"/>
              <a:t>Introduce modificaciones en el artículo 97 del Código Tributario:  Aumenta las sanciones manteniendo las penas privativas de libertad.  </a:t>
            </a:r>
            <a:endParaRPr lang="es-CL" sz="2000" dirty="0"/>
          </a:p>
          <a:p>
            <a:pPr algn="just"/>
            <a:r>
              <a:rPr lang="es-CL" sz="2000" b="1" dirty="0"/>
              <a:t>Norma aprobada por el Senado: </a:t>
            </a:r>
            <a:r>
              <a:rPr lang="es-CL" sz="2000" dirty="0"/>
              <a:t>Propone mantener el aumento de las multas aprobadas por la Cámara y a su vez, aumentar el rango de la penas de  </a:t>
            </a:r>
            <a:r>
              <a:rPr lang="es-ES" sz="2000" dirty="0"/>
              <a:t>presidio o relegación menores en su grado medio a presidio o relegación menores en cualquiera de sus grados. A su vez, propone establecer la sanción de pena de presidio o relegación menores en su grado medio a máximo en caso de reincidencia y la regla general de que para la determinación de la pena aplicable el tribunal tendrá especialmente en cuenta el valor de las especies comerciadas o elaboradas.</a:t>
            </a:r>
          </a:p>
          <a:p>
            <a:pPr algn="just"/>
            <a:r>
              <a:rPr lang="es-ES_tradnl" sz="2000" b="1" dirty="0"/>
              <a:t>Fundamento del rechazo de la Cámara de Diputados en 3TC: </a:t>
            </a:r>
            <a:r>
              <a:rPr lang="es-ES_tradnl" sz="2000" dirty="0"/>
              <a:t>No hubo objeción respecto de este artículo. Su rechazo se debió a una propuesta del ahora senador </a:t>
            </a:r>
            <a:r>
              <a:rPr lang="es-ES" sz="2000" dirty="0"/>
              <a:t>Carlos Montes quien señaló “Señor Presidente, ¿podríamos votar en conjunto las modificaciones del Senado, a fin de que, de rechazarse, el proyecto vaya a Comisión Mixta? Hay acuerdo de varias bancadas para proceder en ese sentido.” </a:t>
            </a:r>
          </a:p>
          <a:p>
            <a:pPr algn="just"/>
            <a:r>
              <a:rPr lang="es-ES" sz="2000" b="1" dirty="0"/>
              <a:t>Propuesta OCI: </a:t>
            </a:r>
            <a:r>
              <a:rPr lang="es-ES" sz="2000" dirty="0"/>
              <a:t>Al no haber divergencia real entre ambas cámaras se propone perseverar en el texto aprobado por el Senado.</a:t>
            </a:r>
            <a:endParaRPr lang="es-CL" sz="2000" dirty="0"/>
          </a:p>
          <a:p>
            <a:pPr algn="just"/>
            <a:endParaRPr lang="es-CL" sz="2000" dirty="0"/>
          </a:p>
          <a:p>
            <a:pPr algn="just"/>
            <a:endParaRPr lang="es-CL" sz="2000" b="1" dirty="0"/>
          </a:p>
          <a:p>
            <a:pPr algn="just"/>
            <a:endParaRPr lang="es-CL" sz="2000" b="1" dirty="0"/>
          </a:p>
          <a:p>
            <a:pPr algn="just"/>
            <a:endParaRPr lang="es-CL" sz="2000" b="1" dirty="0"/>
          </a:p>
          <a:p>
            <a:pPr algn="just"/>
            <a:endParaRPr lang="es-CL" sz="2000" dirty="0"/>
          </a:p>
          <a:p>
            <a:pPr marL="0" indent="0" algn="just">
              <a:buNone/>
            </a:pPr>
            <a:endParaRPr lang="es-CL" sz="2000" dirty="0"/>
          </a:p>
          <a:p>
            <a:pPr marL="0" indent="0" algn="just">
              <a:buNone/>
            </a:pPr>
            <a:endParaRPr lang="es-CL" sz="2000" dirty="0"/>
          </a:p>
          <a:p>
            <a:pPr marL="0" indent="0" algn="just">
              <a:buNone/>
            </a:pPr>
            <a:endParaRPr lang="es-CL" sz="2000" dirty="0"/>
          </a:p>
          <a:p>
            <a:pPr marL="0" indent="0" algn="just">
              <a:buNone/>
            </a:pPr>
            <a:endParaRPr lang="es-CL" sz="2000" dirty="0"/>
          </a:p>
          <a:p>
            <a:pPr marL="0" indent="0" algn="just">
              <a:buNone/>
            </a:pPr>
            <a:endParaRPr lang="es-CL" sz="2000" dirty="0"/>
          </a:p>
        </p:txBody>
      </p:sp>
    </p:spTree>
    <p:extLst>
      <p:ext uri="{BB962C8B-B14F-4D97-AF65-F5344CB8AC3E}">
        <p14:creationId xmlns:p14="http://schemas.microsoft.com/office/powerpoint/2010/main" val="24543385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CFA9933-EE40-41FF-8D60-4E2A53B8EA36}"/>
              </a:ext>
            </a:extLst>
          </p:cNvPr>
          <p:cNvSpPr>
            <a:spLocks noGrp="1"/>
          </p:cNvSpPr>
          <p:nvPr>
            <p:ph type="title"/>
          </p:nvPr>
        </p:nvSpPr>
        <p:spPr/>
        <p:txBody>
          <a:bodyPr/>
          <a:lstStyle/>
          <a:p>
            <a:r>
              <a:rPr lang="es-CL" dirty="0"/>
              <a:t>Normas </a:t>
            </a:r>
            <a:r>
              <a:rPr lang="es-CL" b="1" u="sng" dirty="0"/>
              <a:t>no</a:t>
            </a:r>
            <a:r>
              <a:rPr lang="es-CL" dirty="0"/>
              <a:t> consideradas en el proyecto de ley</a:t>
            </a:r>
          </a:p>
        </p:txBody>
      </p:sp>
      <p:sp>
        <p:nvSpPr>
          <p:cNvPr id="3" name="Marcador de contenido 2">
            <a:extLst>
              <a:ext uri="{FF2B5EF4-FFF2-40B4-BE49-F238E27FC236}">
                <a16:creationId xmlns:a16="http://schemas.microsoft.com/office/drawing/2014/main" id="{9AA0E130-FA84-4D6E-9774-816FC12AB50F}"/>
              </a:ext>
            </a:extLst>
          </p:cNvPr>
          <p:cNvSpPr>
            <a:spLocks noGrp="1"/>
          </p:cNvSpPr>
          <p:nvPr>
            <p:ph idx="1"/>
          </p:nvPr>
        </p:nvSpPr>
        <p:spPr/>
        <p:txBody>
          <a:bodyPr>
            <a:normAutofit/>
          </a:bodyPr>
          <a:lstStyle/>
          <a:p>
            <a:pPr marL="0" indent="0">
              <a:buNone/>
            </a:pPr>
            <a:r>
              <a:rPr lang="es-CL" sz="2000" dirty="0"/>
              <a:t>En cuanto al resto de las medidas propuestas por la mesa público-privada del OCI existen otras tres que no han sido recogidas en ningún proyecto de ley, como son:</a:t>
            </a:r>
          </a:p>
          <a:p>
            <a:pPr marL="0" indent="0">
              <a:buNone/>
            </a:pPr>
            <a:endParaRPr lang="es-CL" sz="2400" dirty="0"/>
          </a:p>
          <a:p>
            <a:pPr marL="342900" indent="-342900">
              <a:buClr>
                <a:srgbClr val="00B0F0"/>
              </a:buClr>
              <a:buFont typeface="+mj-lt"/>
              <a:buAutoNum type="arabicPeriod"/>
            </a:pPr>
            <a:r>
              <a:rPr lang="es-CL" sz="2000" b="1" dirty="0"/>
              <a:t>Aclarar criterios en retenciones, bodegaje y destrucción de mercancía ilícita: </a:t>
            </a:r>
          </a:p>
          <a:p>
            <a:pPr lvl="1" algn="just">
              <a:buClr>
                <a:srgbClr val="00B0F0"/>
              </a:buClr>
            </a:pPr>
            <a:r>
              <a:rPr lang="es-CL" sz="2000" dirty="0"/>
              <a:t>Es imprescindible avanzar en criterios que eliminen esta carga excesiva para lo cual se podría explorar modelos como el de </a:t>
            </a:r>
            <a:r>
              <a:rPr lang="es-CL" sz="2000" b="1" dirty="0"/>
              <a:t>“muestras representativas” </a:t>
            </a:r>
            <a:r>
              <a:rPr lang="es-CL" sz="2000" dirty="0"/>
              <a:t>que permitirían mantener un número acotado de las especies para los requerimientos del juicio, </a:t>
            </a:r>
            <a:r>
              <a:rPr lang="es-CL" sz="2000" b="1" dirty="0"/>
              <a:t>pudiendo destruir el resto de ellas. </a:t>
            </a:r>
          </a:p>
          <a:p>
            <a:pPr lvl="1" algn="just">
              <a:buClr>
                <a:srgbClr val="00B0F0"/>
              </a:buClr>
            </a:pPr>
            <a:r>
              <a:rPr lang="es-CL" sz="2000" dirty="0"/>
              <a:t>Si bien esta norma no está incluida en ninguna de las diferencias entre las Cámaras, </a:t>
            </a:r>
            <a:r>
              <a:rPr lang="es-CL" sz="2000" b="1" dirty="0"/>
              <a:t>podría acordarse como artículo nuevo</a:t>
            </a:r>
            <a:r>
              <a:rPr lang="es-CL" sz="2000" dirty="0"/>
              <a:t> necesario para resolver las diferencias entre estas, sobre todo tomando en consideración la intención de la Cámara de Diputados que el proyecto en su conjunto se remitiera a Comisión Mixta.</a:t>
            </a:r>
          </a:p>
        </p:txBody>
      </p:sp>
    </p:spTree>
    <p:extLst>
      <p:ext uri="{BB962C8B-B14F-4D97-AF65-F5344CB8AC3E}">
        <p14:creationId xmlns:p14="http://schemas.microsoft.com/office/powerpoint/2010/main" val="14506336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CFA9933-EE40-41FF-8D60-4E2A53B8EA36}"/>
              </a:ext>
            </a:extLst>
          </p:cNvPr>
          <p:cNvSpPr>
            <a:spLocks noGrp="1"/>
          </p:cNvSpPr>
          <p:nvPr>
            <p:ph type="title"/>
          </p:nvPr>
        </p:nvSpPr>
        <p:spPr/>
        <p:txBody>
          <a:bodyPr/>
          <a:lstStyle/>
          <a:p>
            <a:r>
              <a:rPr lang="es-CL" dirty="0"/>
              <a:t>Normas </a:t>
            </a:r>
            <a:r>
              <a:rPr lang="es-CL" b="1" u="sng" dirty="0"/>
              <a:t>no</a:t>
            </a:r>
            <a:r>
              <a:rPr lang="es-CL" dirty="0"/>
              <a:t> consideradas en el proyecto de ley</a:t>
            </a:r>
          </a:p>
        </p:txBody>
      </p:sp>
      <p:sp>
        <p:nvSpPr>
          <p:cNvPr id="3" name="Marcador de contenido 2">
            <a:extLst>
              <a:ext uri="{FF2B5EF4-FFF2-40B4-BE49-F238E27FC236}">
                <a16:creationId xmlns:a16="http://schemas.microsoft.com/office/drawing/2014/main" id="{9AA0E130-FA84-4D6E-9774-816FC12AB50F}"/>
              </a:ext>
            </a:extLst>
          </p:cNvPr>
          <p:cNvSpPr>
            <a:spLocks noGrp="1"/>
          </p:cNvSpPr>
          <p:nvPr>
            <p:ph idx="1"/>
          </p:nvPr>
        </p:nvSpPr>
        <p:spPr/>
        <p:txBody>
          <a:bodyPr>
            <a:normAutofit lnSpcReduction="10000"/>
          </a:bodyPr>
          <a:lstStyle/>
          <a:p>
            <a:pPr marL="342900" indent="-342900">
              <a:buClr>
                <a:srgbClr val="00B0F0"/>
              </a:buClr>
              <a:buFont typeface="+mj-lt"/>
              <a:buAutoNum type="arabicPeriod"/>
            </a:pPr>
            <a:r>
              <a:rPr lang="es-CL" sz="2000" b="1" dirty="0"/>
              <a:t>Aclarar criterios en retenciones, bodegaje y destrucción de mercancía ilícita: </a:t>
            </a:r>
          </a:p>
          <a:p>
            <a:pPr lvl="1" algn="just">
              <a:buClr>
                <a:srgbClr val="00B0F0"/>
              </a:buClr>
            </a:pPr>
            <a:r>
              <a:rPr lang="es-CL" sz="2000" dirty="0"/>
              <a:t>También se podría establecer como obligación del imputado, tanto del delito tributario, aduanero, como de prop. intelectual (derecho de autor y prop. industrial) en el evento de condena o salida alternativa (acuerdo reparatorio o suspensión condicional del procedimiento) el costo del bodegaje y la destrucción. De esa manera, las empresas podríamos reembolsar los gastos de bodegajes en que se incurren y así trasladar dicho gasto al imputado.</a:t>
            </a:r>
          </a:p>
          <a:p>
            <a:pPr marL="457200" lvl="1" indent="0" algn="just">
              <a:buClr>
                <a:srgbClr val="00B0F0"/>
              </a:buClr>
              <a:buNone/>
            </a:pPr>
            <a:endParaRPr lang="es-CL" sz="2000" dirty="0"/>
          </a:p>
          <a:p>
            <a:pPr lvl="1" algn="just">
              <a:buClr>
                <a:srgbClr val="00B0F0"/>
              </a:buClr>
            </a:pPr>
            <a:r>
              <a:rPr lang="es-CL" sz="2000" dirty="0"/>
              <a:t>A su vez, se podría establecer al mismo imputado como depositario provisional de las especies, esto sobre todo cuando es una gran cantidad de especies que se incautan desde bodegas, el Ministerio Público puede dejar las especies en poder del imputado, pero dejando establecido que en caso de alteración de la cadena de custodia será responsable del delito de depositario alzado y se aplicarán las mismas penas que en el artículo 471 del CP. (esta norma ya se establece en el artículo 444 del CPC, pero el requisito es que las especies esten embargadas, situación que debe homologarse a aquellas en depósito provisional). </a:t>
            </a:r>
          </a:p>
        </p:txBody>
      </p:sp>
    </p:spTree>
    <p:extLst>
      <p:ext uri="{BB962C8B-B14F-4D97-AF65-F5344CB8AC3E}">
        <p14:creationId xmlns:p14="http://schemas.microsoft.com/office/powerpoint/2010/main" val="28309478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43B3DE-BA4B-4DF6-ABFD-33251963020F}"/>
              </a:ext>
            </a:extLst>
          </p:cNvPr>
          <p:cNvSpPr>
            <a:spLocks noGrp="1"/>
          </p:cNvSpPr>
          <p:nvPr>
            <p:ph type="title"/>
          </p:nvPr>
        </p:nvSpPr>
        <p:spPr/>
        <p:txBody>
          <a:bodyPr/>
          <a:lstStyle/>
          <a:p>
            <a:r>
              <a:rPr lang="es-CL" dirty="0"/>
              <a:t>Normas </a:t>
            </a:r>
            <a:r>
              <a:rPr lang="es-CL" b="1" u="sng" dirty="0"/>
              <a:t>no</a:t>
            </a:r>
            <a:r>
              <a:rPr lang="es-CL" dirty="0"/>
              <a:t> consideradas en el proyecto de ley</a:t>
            </a:r>
          </a:p>
        </p:txBody>
      </p:sp>
      <p:sp>
        <p:nvSpPr>
          <p:cNvPr id="3" name="Marcador de contenido 2">
            <a:extLst>
              <a:ext uri="{FF2B5EF4-FFF2-40B4-BE49-F238E27FC236}">
                <a16:creationId xmlns:a16="http://schemas.microsoft.com/office/drawing/2014/main" id="{25ABE745-5BB0-402A-91D2-880BB9C88F90}"/>
              </a:ext>
            </a:extLst>
          </p:cNvPr>
          <p:cNvSpPr>
            <a:spLocks noGrp="1"/>
          </p:cNvSpPr>
          <p:nvPr>
            <p:ph idx="1"/>
          </p:nvPr>
        </p:nvSpPr>
        <p:spPr/>
        <p:txBody>
          <a:bodyPr/>
          <a:lstStyle/>
          <a:p>
            <a:pPr marL="0" indent="0" algn="just">
              <a:buClr>
                <a:srgbClr val="00B0F0"/>
              </a:buClr>
              <a:buNone/>
            </a:pPr>
            <a:r>
              <a:rPr lang="es-CL" sz="2000" b="1" dirty="0">
                <a:solidFill>
                  <a:srgbClr val="00B0F0"/>
                </a:solidFill>
              </a:rPr>
              <a:t>2. </a:t>
            </a:r>
            <a:r>
              <a:rPr lang="es-CL" sz="2000" b="1" dirty="0"/>
              <a:t>Permitir que organismos públicos emitan resoluciones con prohibiciones al ingreso de mercancías ilícitas: </a:t>
            </a:r>
            <a:endParaRPr lang="es-CL" sz="2400" b="1" dirty="0"/>
          </a:p>
          <a:p>
            <a:pPr lvl="1" algn="just">
              <a:buClr>
                <a:srgbClr val="00B0F0"/>
              </a:buClr>
            </a:pPr>
            <a:r>
              <a:rPr lang="es-CL" sz="2000" dirty="0"/>
              <a:t>Las autoridades deben esperar a que los productos prohibidos ingresen al país y luego a que sean distribuidos para poder incautarlos. En estos casos </a:t>
            </a:r>
            <a:r>
              <a:rPr lang="es-CL" sz="2000" b="1" dirty="0"/>
              <a:t>debiera explorarse la posibilidad de incluirse la prohibición de importación </a:t>
            </a:r>
            <a:r>
              <a:rPr lang="es-CL" sz="2000" dirty="0"/>
              <a:t>en caso de que se trate de certificaciones o hechos que deban realizarse previo a su ingreso.</a:t>
            </a:r>
          </a:p>
          <a:p>
            <a:pPr lvl="1" algn="just">
              <a:buClr>
                <a:srgbClr val="00B0F0"/>
              </a:buClr>
            </a:pPr>
            <a:endParaRPr lang="es-CL" sz="2000" dirty="0"/>
          </a:p>
          <a:p>
            <a:pPr lvl="1" algn="just">
              <a:buClr>
                <a:srgbClr val="00B0F0"/>
              </a:buClr>
            </a:pPr>
            <a:r>
              <a:rPr lang="es-CL" sz="2000" dirty="0"/>
              <a:t>Se estima posible como medida para mejor resolver las controversias establecer en el proyecto de ley una </a:t>
            </a:r>
            <a:r>
              <a:rPr lang="es-CL" sz="2000" b="1" dirty="0"/>
              <a:t>regla de delegación de facultades respecto de los diversos delitos que constituyen el comercio ilícito</a:t>
            </a:r>
            <a:r>
              <a:rPr lang="es-CL" sz="2000" dirty="0"/>
              <a:t>, lo que es especialmente relevante respecto de las zonas primarias, en las que la fiscalización corresponde exclusivamente al </a:t>
            </a:r>
            <a:r>
              <a:rPr lang="es-CL" sz="2000" b="1" dirty="0"/>
              <a:t>Servicio de Aduanas.</a:t>
            </a:r>
          </a:p>
          <a:p>
            <a:endParaRPr lang="es-CL" dirty="0"/>
          </a:p>
        </p:txBody>
      </p:sp>
    </p:spTree>
    <p:extLst>
      <p:ext uri="{BB962C8B-B14F-4D97-AF65-F5344CB8AC3E}">
        <p14:creationId xmlns:p14="http://schemas.microsoft.com/office/powerpoint/2010/main" val="23213171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FA9E24-19D0-4974-AB8C-C91762C58027}"/>
              </a:ext>
            </a:extLst>
          </p:cNvPr>
          <p:cNvSpPr>
            <a:spLocks noGrp="1"/>
          </p:cNvSpPr>
          <p:nvPr>
            <p:ph type="title"/>
          </p:nvPr>
        </p:nvSpPr>
        <p:spPr/>
        <p:txBody>
          <a:bodyPr/>
          <a:lstStyle/>
          <a:p>
            <a:r>
              <a:rPr lang="es-CL" dirty="0"/>
              <a:t>Normas </a:t>
            </a:r>
            <a:r>
              <a:rPr lang="es-CL" b="1" u="sng" dirty="0"/>
              <a:t>no</a:t>
            </a:r>
            <a:r>
              <a:rPr lang="es-CL" dirty="0"/>
              <a:t> consideradas en el proyecto de ley</a:t>
            </a:r>
          </a:p>
        </p:txBody>
      </p:sp>
      <p:sp>
        <p:nvSpPr>
          <p:cNvPr id="3" name="Marcador de contenido 2">
            <a:extLst>
              <a:ext uri="{FF2B5EF4-FFF2-40B4-BE49-F238E27FC236}">
                <a16:creationId xmlns:a16="http://schemas.microsoft.com/office/drawing/2014/main" id="{EF28308E-D81F-475C-B73F-7617FE0CA544}"/>
              </a:ext>
            </a:extLst>
          </p:cNvPr>
          <p:cNvSpPr>
            <a:spLocks noGrp="1"/>
          </p:cNvSpPr>
          <p:nvPr>
            <p:ph idx="1"/>
          </p:nvPr>
        </p:nvSpPr>
        <p:spPr/>
        <p:txBody>
          <a:bodyPr/>
          <a:lstStyle/>
          <a:p>
            <a:pPr marL="0" indent="0" algn="just">
              <a:buNone/>
            </a:pPr>
            <a:r>
              <a:rPr lang="es-CL" sz="2000" b="1" dirty="0">
                <a:solidFill>
                  <a:srgbClr val="00B0F0"/>
                </a:solidFill>
              </a:rPr>
              <a:t>3. </a:t>
            </a:r>
            <a:r>
              <a:rPr lang="es-CL" sz="2000" b="1" dirty="0"/>
              <a:t>Eliminar permisos municipales para comercio callejero: </a:t>
            </a:r>
            <a:endParaRPr lang="es-CL" sz="2400" b="1" dirty="0"/>
          </a:p>
          <a:p>
            <a:pPr lvl="1" algn="just">
              <a:buClr>
                <a:srgbClr val="00B0F0"/>
              </a:buClr>
            </a:pPr>
            <a:r>
              <a:rPr lang="es-ES" sz="2000" dirty="0"/>
              <a:t>Se aprecia que parte del comercio ilegal se debe a </a:t>
            </a:r>
            <a:r>
              <a:rPr lang="es-ES" sz="2000" b="1" dirty="0"/>
              <a:t>la entrega indiscriminada de permisos precarios por parte de algunas municipalidades</a:t>
            </a:r>
            <a:r>
              <a:rPr lang="es-ES" sz="2000" dirty="0"/>
              <a:t>, por lo que debiera analizarse la posibilidad de </a:t>
            </a:r>
            <a:r>
              <a:rPr lang="es-ES" sz="2000" b="1" dirty="0"/>
              <a:t>eliminar dicha facultad o en su defecto establecer requisitos objetivos y ecuánimes </a:t>
            </a:r>
            <a:r>
              <a:rPr lang="es-ES" sz="2000" dirty="0"/>
              <a:t>para la entrega de estos a lo largo del país. </a:t>
            </a:r>
          </a:p>
          <a:p>
            <a:pPr marL="457200" lvl="1" indent="0" algn="just">
              <a:buClr>
                <a:srgbClr val="00B0F0"/>
              </a:buClr>
              <a:buNone/>
            </a:pPr>
            <a:endParaRPr lang="es-CL" sz="2000" dirty="0"/>
          </a:p>
          <a:p>
            <a:pPr lvl="1" algn="just">
              <a:buClr>
                <a:srgbClr val="00B0F0"/>
              </a:buClr>
            </a:pPr>
            <a:r>
              <a:rPr lang="es-ES" sz="2000" dirty="0"/>
              <a:t>Lamentablemente, debido a que se requiere una modificación a la Ley Orgánica Constitucional de Municipales, de incluirlo en el proyecto de ley, </a:t>
            </a:r>
            <a:r>
              <a:rPr lang="es-ES" sz="2000" b="1" dirty="0"/>
              <a:t>podrían excederse las ideas matrices del proyecto en análisis por la Comisión Mixta. </a:t>
            </a:r>
            <a:endParaRPr lang="es-CL" sz="2000" dirty="0"/>
          </a:p>
          <a:p>
            <a:pPr lvl="1"/>
            <a:endParaRPr lang="es-CL" sz="2000" dirty="0"/>
          </a:p>
          <a:p>
            <a:endParaRPr lang="es-CL" dirty="0"/>
          </a:p>
        </p:txBody>
      </p:sp>
    </p:spTree>
    <p:extLst>
      <p:ext uri="{BB962C8B-B14F-4D97-AF65-F5344CB8AC3E}">
        <p14:creationId xmlns:p14="http://schemas.microsoft.com/office/powerpoint/2010/main" val="36511485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7FD303-544B-4C06-A265-1023B0BDC844}"/>
              </a:ext>
            </a:extLst>
          </p:cNvPr>
          <p:cNvSpPr>
            <a:spLocks noGrp="1"/>
          </p:cNvSpPr>
          <p:nvPr>
            <p:ph type="ctrTitle"/>
          </p:nvPr>
        </p:nvSpPr>
        <p:spPr>
          <a:xfrm>
            <a:off x="1524000" y="734414"/>
            <a:ext cx="9144000" cy="2387600"/>
          </a:xfrm>
        </p:spPr>
        <p:txBody>
          <a:bodyPr>
            <a:normAutofit/>
          </a:bodyPr>
          <a:lstStyle/>
          <a:p>
            <a:br>
              <a:rPr lang="es-CL" sz="4800" dirty="0"/>
            </a:br>
            <a:r>
              <a:rPr lang="es-CL" sz="4800" dirty="0">
                <a:solidFill>
                  <a:srgbClr val="00B0F0"/>
                </a:solidFill>
              </a:rPr>
              <a:t>Observatorio del Comercio Ilícito</a:t>
            </a:r>
            <a:br>
              <a:rPr lang="es-CL" sz="4800" dirty="0"/>
            </a:br>
            <a:r>
              <a:rPr lang="es-CL" sz="2400" dirty="0">
                <a:solidFill>
                  <a:schemeClr val="tx1">
                    <a:lumMod val="75000"/>
                    <a:lumOff val="25000"/>
                  </a:schemeClr>
                </a:solidFill>
              </a:rPr>
              <a:t>de la Cámara Nacional de Comercio, Servicios y Turismo F.G.N. de Chile</a:t>
            </a:r>
            <a:endParaRPr lang="es-CL" sz="4800" dirty="0">
              <a:solidFill>
                <a:schemeClr val="tx1">
                  <a:lumMod val="75000"/>
                  <a:lumOff val="25000"/>
                </a:schemeClr>
              </a:solidFill>
            </a:endParaRPr>
          </a:p>
        </p:txBody>
      </p:sp>
      <p:sp>
        <p:nvSpPr>
          <p:cNvPr id="3" name="Subtítulo 2">
            <a:extLst>
              <a:ext uri="{FF2B5EF4-FFF2-40B4-BE49-F238E27FC236}">
                <a16:creationId xmlns:a16="http://schemas.microsoft.com/office/drawing/2014/main" id="{DF28D5D5-57B1-423F-9DBE-8886D832AF68}"/>
              </a:ext>
            </a:extLst>
          </p:cNvPr>
          <p:cNvSpPr>
            <a:spLocks noGrp="1"/>
          </p:cNvSpPr>
          <p:nvPr>
            <p:ph type="subTitle" idx="1"/>
          </p:nvPr>
        </p:nvSpPr>
        <p:spPr>
          <a:xfrm>
            <a:off x="1524000" y="3472894"/>
            <a:ext cx="9144000" cy="1655762"/>
          </a:xfrm>
        </p:spPr>
        <p:txBody>
          <a:bodyPr/>
          <a:lstStyle/>
          <a:p>
            <a:r>
              <a:rPr lang="es-CL" dirty="0">
                <a:solidFill>
                  <a:schemeClr val="tx1">
                    <a:lumMod val="75000"/>
                    <a:lumOff val="25000"/>
                  </a:schemeClr>
                </a:solidFill>
              </a:rPr>
              <a:t>2018</a:t>
            </a:r>
          </a:p>
        </p:txBody>
      </p:sp>
      <p:pic>
        <p:nvPicPr>
          <p:cNvPr id="12" name="Imagen 11">
            <a:extLst>
              <a:ext uri="{FF2B5EF4-FFF2-40B4-BE49-F238E27FC236}">
                <a16:creationId xmlns:a16="http://schemas.microsoft.com/office/drawing/2014/main" id="{7E59366C-CAF7-468B-BE12-9C521C9C4E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6025" y="383534"/>
            <a:ext cx="2075157" cy="835964"/>
          </a:xfrm>
          <a:prstGeom prst="rect">
            <a:avLst/>
          </a:prstGeom>
        </p:spPr>
      </p:pic>
      <p:grpSp>
        <p:nvGrpSpPr>
          <p:cNvPr id="13" name="Grupo 12">
            <a:extLst>
              <a:ext uri="{FF2B5EF4-FFF2-40B4-BE49-F238E27FC236}">
                <a16:creationId xmlns:a16="http://schemas.microsoft.com/office/drawing/2014/main" id="{1B5A9FF0-BB94-47FF-88BF-8BCB1CFB420F}"/>
              </a:ext>
            </a:extLst>
          </p:cNvPr>
          <p:cNvGrpSpPr/>
          <p:nvPr/>
        </p:nvGrpSpPr>
        <p:grpSpPr>
          <a:xfrm>
            <a:off x="23149" y="4554858"/>
            <a:ext cx="12138871" cy="1992494"/>
            <a:chOff x="23149" y="4554858"/>
            <a:chExt cx="12138871" cy="1992494"/>
          </a:xfrm>
        </p:grpSpPr>
        <p:pic>
          <p:nvPicPr>
            <p:cNvPr id="15" name="50 Imagen">
              <a:extLst>
                <a:ext uri="{FF2B5EF4-FFF2-40B4-BE49-F238E27FC236}">
                  <a16:creationId xmlns:a16="http://schemas.microsoft.com/office/drawing/2014/main" id="{EFA3F407-A41E-49F1-8E83-2FAE40EA4528}"/>
                </a:ext>
              </a:extLst>
            </p:cNvPr>
            <p:cNvPicPr>
              <a:picLocks noChangeAspect="1"/>
            </p:cNvPicPr>
            <p:nvPr/>
          </p:nvPicPr>
          <p:blipFill>
            <a:blip r:embed="rId3">
              <a:extLst>
                <a:ext uri="{28A0092B-C50C-407E-A947-70E740481C1C}">
                  <a14:useLocalDpi xmlns:a14="http://schemas.microsoft.com/office/drawing/2010/main" val="0"/>
                </a:ext>
              </a:extLst>
            </a:blip>
            <a:srcRect l="30527"/>
            <a:stretch>
              <a:fillRect/>
            </a:stretch>
          </p:blipFill>
          <p:spPr bwMode="auto">
            <a:xfrm>
              <a:off x="4030214" y="4626632"/>
              <a:ext cx="1945643" cy="1881080"/>
            </a:xfrm>
            <a:prstGeom prst="ellipse">
              <a:avLst/>
            </a:prstGeom>
            <a:ln w="0">
              <a:noFill/>
              <a:miter lim="800000"/>
              <a:headEnd/>
              <a:tailEnd/>
            </a:ln>
            <a:effectLst>
              <a:outerShdw sx="-80000" sy="-18000" rotWithShape="0">
                <a:srgbClr val="000000">
                  <a:alpha val="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6" name="51 Imagen">
              <a:extLst>
                <a:ext uri="{FF2B5EF4-FFF2-40B4-BE49-F238E27FC236}">
                  <a16:creationId xmlns:a16="http://schemas.microsoft.com/office/drawing/2014/main" id="{C83E6DCF-A0F5-4659-820B-58FE4A4E8BE5}"/>
                </a:ext>
              </a:extLst>
            </p:cNvPr>
            <p:cNvPicPr>
              <a:picLocks noChangeAspect="1"/>
            </p:cNvPicPr>
            <p:nvPr/>
          </p:nvPicPr>
          <p:blipFill>
            <a:blip r:embed="rId4">
              <a:extLst>
                <a:ext uri="{28A0092B-C50C-407E-A947-70E740481C1C}">
                  <a14:useLocalDpi xmlns:a14="http://schemas.microsoft.com/office/drawing/2010/main" val="0"/>
                </a:ext>
              </a:extLst>
            </a:blip>
            <a:srcRect r="20279"/>
            <a:stretch>
              <a:fillRect/>
            </a:stretch>
          </p:blipFill>
          <p:spPr bwMode="auto">
            <a:xfrm>
              <a:off x="8160174" y="4592348"/>
              <a:ext cx="1945643" cy="1915363"/>
            </a:xfrm>
            <a:prstGeom prst="ellipse">
              <a:avLst/>
            </a:prstGeom>
            <a:ln w="0">
              <a:noFill/>
              <a:miter lim="800000"/>
              <a:headEnd/>
              <a:tailEnd/>
            </a:ln>
            <a:effectLst>
              <a:outerShdw sx="-80000" sy="-18000" rotWithShape="0">
                <a:srgbClr val="000000">
                  <a:alpha val="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7" name="52 Imagen">
              <a:extLst>
                <a:ext uri="{FF2B5EF4-FFF2-40B4-BE49-F238E27FC236}">
                  <a16:creationId xmlns:a16="http://schemas.microsoft.com/office/drawing/2014/main" id="{D9FBA273-0528-428A-BEBE-15C4E17C7CC3}"/>
                </a:ext>
              </a:extLst>
            </p:cNvPr>
            <p:cNvPicPr>
              <a:picLocks noChangeAspect="1"/>
            </p:cNvPicPr>
            <p:nvPr/>
          </p:nvPicPr>
          <p:blipFill>
            <a:blip r:embed="rId5">
              <a:extLst>
                <a:ext uri="{28A0092B-C50C-407E-A947-70E740481C1C}">
                  <a14:useLocalDpi xmlns:a14="http://schemas.microsoft.com/office/drawing/2010/main" val="0"/>
                </a:ext>
              </a:extLst>
            </a:blip>
            <a:srcRect l="55167"/>
            <a:stretch>
              <a:fillRect/>
            </a:stretch>
          </p:blipFill>
          <p:spPr bwMode="auto">
            <a:xfrm>
              <a:off x="10223591" y="4554858"/>
              <a:ext cx="1938429" cy="1992494"/>
            </a:xfrm>
            <a:prstGeom prst="ellipse">
              <a:avLst/>
            </a:prstGeom>
            <a:ln w="0">
              <a:solidFill>
                <a:schemeClr val="bg1"/>
              </a:solidFill>
              <a:miter lim="800000"/>
              <a:headEnd/>
              <a:tailEnd/>
            </a:ln>
            <a:effectLst>
              <a:outerShdw blurRad="381000" dist="292100" dir="5400000" sx="-80000" sy="-18000" rotWithShape="0">
                <a:schemeClr val="bg1">
                  <a:alpha val="0"/>
                </a:scheme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8" name="53 Imagen">
              <a:extLst>
                <a:ext uri="{FF2B5EF4-FFF2-40B4-BE49-F238E27FC236}">
                  <a16:creationId xmlns:a16="http://schemas.microsoft.com/office/drawing/2014/main" id="{7144913E-B1DB-47B5-8D4A-ABB76962A5BD}"/>
                </a:ext>
              </a:extLst>
            </p:cNvPr>
            <p:cNvPicPr>
              <a:picLocks noChangeAspect="1"/>
            </p:cNvPicPr>
            <p:nvPr/>
          </p:nvPicPr>
          <p:blipFill>
            <a:blip r:embed="rId6" cstate="print">
              <a:extLst>
                <a:ext uri="{28A0092B-C50C-407E-A947-70E740481C1C}">
                  <a14:useLocalDpi xmlns:a14="http://schemas.microsoft.com/office/drawing/2010/main" val="0"/>
                </a:ext>
              </a:extLst>
            </a:blip>
            <a:srcRect l="38348" r="10193"/>
            <a:stretch>
              <a:fillRect/>
            </a:stretch>
          </p:blipFill>
          <p:spPr bwMode="auto">
            <a:xfrm>
              <a:off x="6102351" y="4623420"/>
              <a:ext cx="1938430" cy="1884292"/>
            </a:xfrm>
            <a:prstGeom prst="ellipse">
              <a:avLst/>
            </a:prstGeom>
            <a:ln w="0">
              <a:noFill/>
              <a:miter lim="800000"/>
              <a:headEnd/>
              <a:tailEnd/>
            </a:ln>
            <a:effectLst>
              <a:outerShdw sx="-80000" sy="-18000" rotWithShape="0">
                <a:srgbClr val="000000">
                  <a:alpha val="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9" name="54 Imagen">
              <a:extLst>
                <a:ext uri="{FF2B5EF4-FFF2-40B4-BE49-F238E27FC236}">
                  <a16:creationId xmlns:a16="http://schemas.microsoft.com/office/drawing/2014/main" id="{B2107912-84D1-4741-A4E2-FDCE5BDF19B7}"/>
                </a:ext>
              </a:extLst>
            </p:cNvPr>
            <p:cNvPicPr>
              <a:picLocks noChangeAspect="1"/>
            </p:cNvPicPr>
            <p:nvPr/>
          </p:nvPicPr>
          <p:blipFill>
            <a:blip r:embed="rId7">
              <a:extLst>
                <a:ext uri="{28A0092B-C50C-407E-A947-70E740481C1C}">
                  <a14:useLocalDpi xmlns:a14="http://schemas.microsoft.com/office/drawing/2010/main" val="0"/>
                </a:ext>
              </a:extLst>
            </a:blip>
            <a:srcRect l="29877"/>
            <a:stretch>
              <a:fillRect/>
            </a:stretch>
          </p:blipFill>
          <p:spPr bwMode="auto">
            <a:xfrm>
              <a:off x="1966597" y="4593386"/>
              <a:ext cx="1945644" cy="1881080"/>
            </a:xfrm>
            <a:prstGeom prst="ellipse">
              <a:avLst/>
            </a:prstGeom>
            <a:ln w="0">
              <a:noFill/>
              <a:miter lim="800000"/>
              <a:headEnd/>
              <a:tailEnd/>
            </a:ln>
            <a:effectLst>
              <a:outerShdw sx="-80000" sy="-18000" rotWithShape="0">
                <a:srgbClr val="000000">
                  <a:alpha val="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20" name="55 Imagen">
              <a:extLst>
                <a:ext uri="{FF2B5EF4-FFF2-40B4-BE49-F238E27FC236}">
                  <a16:creationId xmlns:a16="http://schemas.microsoft.com/office/drawing/2014/main" id="{8491DFFA-F73A-49CD-8966-6C30BC9805A0}"/>
                </a:ext>
              </a:extLst>
            </p:cNvPr>
            <p:cNvPicPr>
              <a:picLocks noChangeAspect="1"/>
            </p:cNvPicPr>
            <p:nvPr/>
          </p:nvPicPr>
          <p:blipFill>
            <a:blip r:embed="rId8">
              <a:extLst>
                <a:ext uri="{28A0092B-C50C-407E-A947-70E740481C1C}">
                  <a14:useLocalDpi xmlns:a14="http://schemas.microsoft.com/office/drawing/2010/main" val="0"/>
                </a:ext>
              </a:extLst>
            </a:blip>
            <a:srcRect l="-2422" t="-655" r="53951" b="655"/>
            <a:stretch>
              <a:fillRect/>
            </a:stretch>
          </p:blipFill>
          <p:spPr bwMode="auto">
            <a:xfrm>
              <a:off x="23149" y="4589781"/>
              <a:ext cx="1822749" cy="1884685"/>
            </a:xfrm>
            <a:prstGeom prst="ellipse">
              <a:avLst/>
            </a:prstGeom>
            <a:ln w="0">
              <a:noFill/>
              <a:miter lim="800000"/>
              <a:headEnd/>
              <a:tailEnd/>
            </a:ln>
            <a:effectLst>
              <a:outerShdw sx="-80000" sy="-18000" rotWithShape="0">
                <a:srgbClr val="000000">
                  <a:alpha val="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grpSp>
      <p:pic>
        <p:nvPicPr>
          <p:cNvPr id="22" name="Imagen 21">
            <a:extLst>
              <a:ext uri="{FF2B5EF4-FFF2-40B4-BE49-F238E27FC236}">
                <a16:creationId xmlns:a16="http://schemas.microsoft.com/office/drawing/2014/main" id="{185D7565-5551-42D2-888F-DF5B3DE66904}"/>
              </a:ext>
            </a:extLst>
          </p:cNvPr>
          <p:cNvPicPr/>
          <p:nvPr/>
        </p:nvPicPr>
        <p:blipFill>
          <a:blip r:embed="rId9">
            <a:extLst>
              <a:ext uri="{28A0092B-C50C-407E-A947-70E740481C1C}">
                <a14:useLocalDpi xmlns:a14="http://schemas.microsoft.com/office/drawing/2010/main" val="0"/>
              </a:ext>
            </a:extLst>
          </a:blip>
          <a:stretch>
            <a:fillRect/>
          </a:stretch>
        </p:blipFill>
        <p:spPr>
          <a:xfrm>
            <a:off x="8780111" y="585616"/>
            <a:ext cx="2905864" cy="522748"/>
          </a:xfrm>
          <a:prstGeom prst="rect">
            <a:avLst/>
          </a:prstGeom>
        </p:spPr>
      </p:pic>
    </p:spTree>
    <p:extLst>
      <p:ext uri="{BB962C8B-B14F-4D97-AF65-F5344CB8AC3E}">
        <p14:creationId xmlns:p14="http://schemas.microsoft.com/office/powerpoint/2010/main" val="22111753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ítulo 4">
            <a:extLst>
              <a:ext uri="{FF2B5EF4-FFF2-40B4-BE49-F238E27FC236}">
                <a16:creationId xmlns:a16="http://schemas.microsoft.com/office/drawing/2014/main" id="{36B3BADE-F2D3-4EF4-98C5-AE60ECD3813F}"/>
              </a:ext>
            </a:extLst>
          </p:cNvPr>
          <p:cNvSpPr>
            <a:spLocks noGrp="1" noChangeArrowheads="1"/>
          </p:cNvSpPr>
          <p:nvPr>
            <p:ph type="title"/>
          </p:nvPr>
        </p:nvSpPr>
        <p:spPr>
          <a:xfrm>
            <a:off x="838200" y="365125"/>
            <a:ext cx="10515600" cy="895350"/>
          </a:xfrm>
        </p:spPr>
        <p:txBody>
          <a:bodyPr/>
          <a:lstStyle/>
          <a:p>
            <a:r>
              <a:rPr lang="es-CL" altLang="en-US" b="1" dirty="0"/>
              <a:t>Alianza Público-Privada</a:t>
            </a:r>
          </a:p>
        </p:txBody>
      </p:sp>
      <p:sp>
        <p:nvSpPr>
          <p:cNvPr id="3" name="CuadroTexto 2">
            <a:extLst>
              <a:ext uri="{FF2B5EF4-FFF2-40B4-BE49-F238E27FC236}">
                <a16:creationId xmlns:a16="http://schemas.microsoft.com/office/drawing/2014/main" id="{47814331-5B0E-4CD4-9280-E90344301020}"/>
              </a:ext>
            </a:extLst>
          </p:cNvPr>
          <p:cNvSpPr txBox="1"/>
          <p:nvPr/>
        </p:nvSpPr>
        <p:spPr>
          <a:xfrm>
            <a:off x="838200" y="1413164"/>
            <a:ext cx="10979727" cy="8679299"/>
          </a:xfrm>
          <a:prstGeom prst="rect">
            <a:avLst/>
          </a:prstGeom>
          <a:noFill/>
        </p:spPr>
        <p:txBody>
          <a:bodyPr wrap="square" numCol="2" rtlCol="0">
            <a:spAutoFit/>
          </a:bodyPr>
          <a:lstStyle/>
          <a:p>
            <a:pPr algn="just"/>
            <a:r>
              <a:rPr lang="es-CL" sz="1900" b="1" dirty="0">
                <a:solidFill>
                  <a:srgbClr val="00B0F0"/>
                </a:solidFill>
              </a:rPr>
              <a:t>PÚBLICOS</a:t>
            </a:r>
          </a:p>
          <a:p>
            <a:pPr algn="just"/>
            <a:r>
              <a:rPr lang="es-CL" sz="1900" dirty="0">
                <a:solidFill>
                  <a:schemeClr val="tx1">
                    <a:lumMod val="75000"/>
                    <a:lumOff val="25000"/>
                  </a:schemeClr>
                </a:solidFill>
              </a:rPr>
              <a:t>-Subsecretaría del Interior</a:t>
            </a:r>
          </a:p>
          <a:p>
            <a:pPr algn="just"/>
            <a:r>
              <a:rPr lang="es-CL" sz="1900" dirty="0">
                <a:solidFill>
                  <a:schemeClr val="tx1">
                    <a:lumMod val="75000"/>
                    <a:lumOff val="25000"/>
                  </a:schemeClr>
                </a:solidFill>
              </a:rPr>
              <a:t>-Subsecretaría de Prevención del Delito</a:t>
            </a:r>
          </a:p>
          <a:p>
            <a:pPr algn="just"/>
            <a:r>
              <a:rPr lang="es-CL" sz="1900" dirty="0">
                <a:solidFill>
                  <a:schemeClr val="tx1">
                    <a:lumMod val="75000"/>
                    <a:lumOff val="25000"/>
                  </a:schemeClr>
                </a:solidFill>
              </a:rPr>
              <a:t>-Intendencia Metropolitana</a:t>
            </a:r>
          </a:p>
          <a:p>
            <a:pPr algn="just"/>
            <a:r>
              <a:rPr lang="es-CL" sz="1900" dirty="0">
                <a:solidFill>
                  <a:schemeClr val="tx1">
                    <a:lumMod val="75000"/>
                    <a:lumOff val="25000"/>
                  </a:schemeClr>
                </a:solidFill>
              </a:rPr>
              <a:t>-Fiscalía Nacional</a:t>
            </a:r>
          </a:p>
          <a:p>
            <a:pPr algn="just"/>
            <a:r>
              <a:rPr lang="es-CL" sz="1900" dirty="0">
                <a:solidFill>
                  <a:schemeClr val="tx1">
                    <a:lumMod val="75000"/>
                    <a:lumOff val="25000"/>
                  </a:schemeClr>
                </a:solidFill>
              </a:rPr>
              <a:t>-Dirección General de Relaciones Económicas</a:t>
            </a:r>
          </a:p>
          <a:p>
            <a:pPr algn="just"/>
            <a:r>
              <a:rPr lang="es-CL" sz="1900" dirty="0">
                <a:solidFill>
                  <a:schemeClr val="tx1">
                    <a:lumMod val="75000"/>
                    <a:lumOff val="25000"/>
                  </a:schemeClr>
                </a:solidFill>
              </a:rPr>
              <a:t>Internacionales (</a:t>
            </a:r>
            <a:r>
              <a:rPr lang="es-CL" sz="1900" dirty="0" err="1">
                <a:solidFill>
                  <a:schemeClr val="tx1">
                    <a:lumMod val="75000"/>
                    <a:lumOff val="25000"/>
                  </a:schemeClr>
                </a:solidFill>
              </a:rPr>
              <a:t>Direcon</a:t>
            </a:r>
            <a:r>
              <a:rPr lang="es-CL" sz="1900" dirty="0">
                <a:solidFill>
                  <a:schemeClr val="tx1">
                    <a:lumMod val="75000"/>
                    <a:lumOff val="25000"/>
                  </a:schemeClr>
                </a:solidFill>
              </a:rPr>
              <a:t>)</a:t>
            </a:r>
          </a:p>
          <a:p>
            <a:pPr algn="just"/>
            <a:r>
              <a:rPr lang="es-CL" sz="1900" dirty="0">
                <a:solidFill>
                  <a:schemeClr val="tx1">
                    <a:lumMod val="75000"/>
                    <a:lumOff val="25000"/>
                  </a:schemeClr>
                </a:solidFill>
              </a:rPr>
              <a:t>-Instituto Nacional de Propiedad Industrial (INAPI)</a:t>
            </a:r>
          </a:p>
          <a:p>
            <a:pPr algn="just"/>
            <a:r>
              <a:rPr lang="es-CL" sz="1900" dirty="0">
                <a:solidFill>
                  <a:schemeClr val="tx1">
                    <a:lumMod val="75000"/>
                    <a:lumOff val="25000"/>
                  </a:schemeClr>
                </a:solidFill>
              </a:rPr>
              <a:t>-Servicio Nacional de Aduanas</a:t>
            </a:r>
          </a:p>
          <a:p>
            <a:pPr algn="just"/>
            <a:r>
              <a:rPr lang="es-CL" sz="1900" dirty="0">
                <a:solidFill>
                  <a:schemeClr val="tx1">
                    <a:lumMod val="75000"/>
                    <a:lumOff val="25000"/>
                  </a:schemeClr>
                </a:solidFill>
              </a:rPr>
              <a:t>-Servicio de Impuestos Impuesto (SII)</a:t>
            </a:r>
          </a:p>
          <a:p>
            <a:pPr algn="just"/>
            <a:r>
              <a:rPr lang="es-CL" sz="1900" dirty="0">
                <a:solidFill>
                  <a:schemeClr val="tx1">
                    <a:lumMod val="75000"/>
                    <a:lumOff val="25000"/>
                  </a:schemeClr>
                </a:solidFill>
              </a:rPr>
              <a:t>-Carabineros de Chile</a:t>
            </a:r>
          </a:p>
          <a:p>
            <a:pPr algn="just"/>
            <a:r>
              <a:rPr lang="es-CL" sz="1900" dirty="0">
                <a:solidFill>
                  <a:schemeClr val="tx1">
                    <a:lumMod val="75000"/>
                    <a:lumOff val="25000"/>
                  </a:schemeClr>
                </a:solidFill>
              </a:rPr>
              <a:t>-Policía de Investigaciones (PDI)</a:t>
            </a:r>
          </a:p>
          <a:p>
            <a:pPr algn="just"/>
            <a:r>
              <a:rPr lang="es-CL" sz="1900" dirty="0">
                <a:solidFill>
                  <a:schemeClr val="tx1">
                    <a:lumMod val="75000"/>
                    <a:lumOff val="25000"/>
                  </a:schemeClr>
                </a:solidFill>
              </a:rPr>
              <a:t>-I. Municipalidad de Santiago</a:t>
            </a:r>
          </a:p>
          <a:p>
            <a:pPr algn="just"/>
            <a:endParaRPr lang="es-CL" sz="1900" dirty="0"/>
          </a:p>
          <a:p>
            <a:pPr algn="just"/>
            <a:endParaRPr lang="es-CL" sz="1900" dirty="0"/>
          </a:p>
          <a:p>
            <a:pPr algn="just"/>
            <a:endParaRPr lang="es-CL" sz="1900" dirty="0"/>
          </a:p>
          <a:p>
            <a:pPr algn="just"/>
            <a:endParaRPr lang="es-CL" sz="1900" dirty="0"/>
          </a:p>
          <a:p>
            <a:pPr algn="just"/>
            <a:endParaRPr lang="es-CL" sz="1900" dirty="0"/>
          </a:p>
          <a:p>
            <a:pPr algn="just"/>
            <a:endParaRPr lang="es-CL" sz="1900" dirty="0"/>
          </a:p>
          <a:p>
            <a:pPr algn="just"/>
            <a:endParaRPr lang="es-CL" sz="1900" dirty="0"/>
          </a:p>
          <a:p>
            <a:pPr algn="just"/>
            <a:endParaRPr lang="es-CL" sz="1900" dirty="0"/>
          </a:p>
          <a:p>
            <a:pPr algn="just"/>
            <a:endParaRPr lang="es-CL" sz="1900" dirty="0"/>
          </a:p>
          <a:p>
            <a:pPr algn="just"/>
            <a:endParaRPr lang="es-CL" sz="1900" dirty="0"/>
          </a:p>
          <a:p>
            <a:pPr algn="just"/>
            <a:endParaRPr lang="es-CL" sz="1900" dirty="0"/>
          </a:p>
          <a:p>
            <a:pPr algn="just"/>
            <a:endParaRPr lang="es-CL" sz="1900" dirty="0"/>
          </a:p>
          <a:p>
            <a:pPr algn="just"/>
            <a:endParaRPr lang="es-CL" sz="1900" dirty="0"/>
          </a:p>
          <a:p>
            <a:pPr algn="just"/>
            <a:endParaRPr lang="es-CL" sz="1900" dirty="0"/>
          </a:p>
          <a:p>
            <a:pPr algn="just"/>
            <a:endParaRPr lang="es-CL" sz="1900" dirty="0"/>
          </a:p>
          <a:p>
            <a:pPr algn="just"/>
            <a:endParaRPr lang="es-CL" sz="1900" dirty="0"/>
          </a:p>
          <a:p>
            <a:pPr algn="just"/>
            <a:r>
              <a:rPr lang="es-CL" sz="1900" b="1" dirty="0">
                <a:solidFill>
                  <a:srgbClr val="00B0F0"/>
                </a:solidFill>
              </a:rPr>
              <a:t>PRIVADOS</a:t>
            </a:r>
          </a:p>
          <a:p>
            <a:pPr algn="just"/>
            <a:r>
              <a:rPr lang="es-CL" sz="1900" dirty="0">
                <a:solidFill>
                  <a:schemeClr val="tx1">
                    <a:lumMod val="75000"/>
                    <a:lumOff val="25000"/>
                  </a:schemeClr>
                </a:solidFill>
              </a:rPr>
              <a:t>-Alianza Contra la piratería de TV de Pago</a:t>
            </a:r>
          </a:p>
          <a:p>
            <a:pPr algn="just"/>
            <a:r>
              <a:rPr lang="es-CL" sz="1900" dirty="0">
                <a:solidFill>
                  <a:schemeClr val="tx1">
                    <a:lumMod val="75000"/>
                    <a:lumOff val="25000"/>
                  </a:schemeClr>
                </a:solidFill>
              </a:rPr>
              <a:t>-British American </a:t>
            </a:r>
            <a:r>
              <a:rPr lang="es-CL" sz="1900" dirty="0" err="1">
                <a:solidFill>
                  <a:schemeClr val="tx1">
                    <a:lumMod val="75000"/>
                    <a:lumOff val="25000"/>
                  </a:schemeClr>
                </a:solidFill>
              </a:rPr>
              <a:t>Tobacco</a:t>
            </a:r>
            <a:r>
              <a:rPr lang="es-CL" sz="1900" dirty="0">
                <a:solidFill>
                  <a:schemeClr val="tx1">
                    <a:lumMod val="75000"/>
                    <a:lumOff val="25000"/>
                  </a:schemeClr>
                </a:solidFill>
              </a:rPr>
              <a:t> Chile</a:t>
            </a:r>
          </a:p>
          <a:p>
            <a:pPr algn="just"/>
            <a:r>
              <a:rPr lang="es-CL" sz="1900" dirty="0">
                <a:solidFill>
                  <a:schemeClr val="tx1">
                    <a:lumMod val="75000"/>
                    <a:lumOff val="25000"/>
                  </a:schemeClr>
                </a:solidFill>
              </a:rPr>
              <a:t>-Cámara Chilena de Centros Comerciales A.G.</a:t>
            </a:r>
          </a:p>
          <a:p>
            <a:pPr algn="just"/>
            <a:r>
              <a:rPr lang="es-CL" sz="1900" dirty="0">
                <a:solidFill>
                  <a:schemeClr val="tx1">
                    <a:lumMod val="75000"/>
                    <a:lumOff val="25000"/>
                  </a:schemeClr>
                </a:solidFill>
              </a:rPr>
              <a:t>-Cámara Chilena del Libro</a:t>
            </a:r>
          </a:p>
          <a:p>
            <a:pPr algn="just"/>
            <a:r>
              <a:rPr lang="es-CL" sz="1900" dirty="0">
                <a:solidFill>
                  <a:schemeClr val="tx1">
                    <a:lumMod val="75000"/>
                    <a:lumOff val="25000"/>
                  </a:schemeClr>
                </a:solidFill>
              </a:rPr>
              <a:t>-Cámara de Comercio de Santiago</a:t>
            </a:r>
          </a:p>
          <a:p>
            <a:pPr algn="just"/>
            <a:r>
              <a:rPr lang="es-CL" sz="1900" dirty="0">
                <a:solidFill>
                  <a:schemeClr val="tx1">
                    <a:lumMod val="75000"/>
                    <a:lumOff val="25000"/>
                  </a:schemeClr>
                </a:solidFill>
              </a:rPr>
              <a:t>-Cámara de la Industria de la Cosmética</a:t>
            </a:r>
          </a:p>
          <a:p>
            <a:pPr algn="just"/>
            <a:r>
              <a:rPr lang="es-CL" sz="1900" dirty="0">
                <a:solidFill>
                  <a:schemeClr val="tx1">
                    <a:lumMod val="75000"/>
                    <a:lumOff val="25000"/>
                  </a:schemeClr>
                </a:solidFill>
              </a:rPr>
              <a:t>-Cámara Nacional de Comercio, Servicios y</a:t>
            </a:r>
          </a:p>
          <a:p>
            <a:pPr algn="just"/>
            <a:r>
              <a:rPr lang="es-CL" sz="1900" dirty="0">
                <a:solidFill>
                  <a:schemeClr val="tx1">
                    <a:lumMod val="75000"/>
                    <a:lumOff val="25000"/>
                  </a:schemeClr>
                </a:solidFill>
              </a:rPr>
              <a:t>Turismo de Chile (CNC)</a:t>
            </a:r>
          </a:p>
          <a:p>
            <a:pPr algn="just"/>
            <a:r>
              <a:rPr lang="es-CL" sz="1900" dirty="0">
                <a:solidFill>
                  <a:schemeClr val="tx1">
                    <a:lumMod val="75000"/>
                    <a:lumOff val="25000"/>
                  </a:schemeClr>
                </a:solidFill>
              </a:rPr>
              <a:t>-DIRECTV</a:t>
            </a:r>
          </a:p>
          <a:p>
            <a:pPr algn="just"/>
            <a:r>
              <a:rPr lang="es-CL" sz="1900" dirty="0">
                <a:solidFill>
                  <a:schemeClr val="tx1">
                    <a:lumMod val="75000"/>
                    <a:lumOff val="25000"/>
                  </a:schemeClr>
                </a:solidFill>
              </a:rPr>
              <a:t>-Federación de Empresas de Turismo Chile</a:t>
            </a:r>
          </a:p>
          <a:p>
            <a:pPr algn="just"/>
            <a:r>
              <a:rPr lang="es-CL" sz="1900" dirty="0">
                <a:solidFill>
                  <a:schemeClr val="tx1">
                    <a:lumMod val="75000"/>
                    <a:lumOff val="25000"/>
                  </a:schemeClr>
                </a:solidFill>
              </a:rPr>
              <a:t>-Grupo ALTO</a:t>
            </a:r>
          </a:p>
          <a:p>
            <a:pPr algn="just"/>
            <a:r>
              <a:rPr lang="es-CL" sz="1900" dirty="0">
                <a:solidFill>
                  <a:schemeClr val="tx1">
                    <a:lumMod val="75000"/>
                    <a:lumOff val="25000"/>
                  </a:schemeClr>
                </a:solidFill>
              </a:rPr>
              <a:t>-Instituto Chileno del Acero</a:t>
            </a:r>
          </a:p>
          <a:p>
            <a:pPr algn="just"/>
            <a:r>
              <a:rPr lang="es-CL" sz="1900" dirty="0">
                <a:solidFill>
                  <a:schemeClr val="tx1">
                    <a:lumMod val="75000"/>
                    <a:lumOff val="25000"/>
                  </a:schemeClr>
                </a:solidFill>
              </a:rPr>
              <a:t>-International </a:t>
            </a:r>
            <a:r>
              <a:rPr lang="es-CL" sz="1900" dirty="0" err="1">
                <a:solidFill>
                  <a:schemeClr val="tx1">
                    <a:lumMod val="75000"/>
                    <a:lumOff val="25000"/>
                  </a:schemeClr>
                </a:solidFill>
              </a:rPr>
              <a:t>Trademark</a:t>
            </a:r>
            <a:r>
              <a:rPr lang="es-CL" sz="1900" dirty="0">
                <a:solidFill>
                  <a:schemeClr val="tx1">
                    <a:lumMod val="75000"/>
                    <a:lumOff val="25000"/>
                  </a:schemeClr>
                </a:solidFill>
              </a:rPr>
              <a:t> </a:t>
            </a:r>
            <a:r>
              <a:rPr lang="es-CL" sz="1900" dirty="0" err="1">
                <a:solidFill>
                  <a:schemeClr val="tx1">
                    <a:lumMod val="75000"/>
                    <a:lumOff val="25000"/>
                  </a:schemeClr>
                </a:solidFill>
              </a:rPr>
              <a:t>Association</a:t>
            </a:r>
            <a:endParaRPr lang="es-CL" sz="1900" dirty="0">
              <a:solidFill>
                <a:schemeClr val="tx1">
                  <a:lumMod val="75000"/>
                  <a:lumOff val="25000"/>
                </a:schemeClr>
              </a:solidFill>
            </a:endParaRPr>
          </a:p>
          <a:p>
            <a:pPr algn="just"/>
            <a:r>
              <a:rPr lang="es-CL" sz="1900" dirty="0">
                <a:solidFill>
                  <a:schemeClr val="tx1">
                    <a:lumMod val="75000"/>
                    <a:lumOff val="25000"/>
                  </a:schemeClr>
                </a:solidFill>
              </a:rPr>
              <a:t>-</a:t>
            </a:r>
            <a:r>
              <a:rPr lang="es-CL" sz="1900" dirty="0" err="1">
                <a:solidFill>
                  <a:schemeClr val="tx1">
                    <a:lumMod val="75000"/>
                    <a:lumOff val="25000"/>
                  </a:schemeClr>
                </a:solidFill>
              </a:rPr>
              <a:t>Marinovic&amp;Cía</a:t>
            </a:r>
            <a:endParaRPr lang="es-CL" sz="1900" dirty="0">
              <a:solidFill>
                <a:schemeClr val="tx1">
                  <a:lumMod val="75000"/>
                  <a:lumOff val="25000"/>
                </a:schemeClr>
              </a:solidFill>
            </a:endParaRPr>
          </a:p>
          <a:p>
            <a:pPr algn="just"/>
            <a:r>
              <a:rPr lang="es-CL" sz="1900" dirty="0">
                <a:solidFill>
                  <a:schemeClr val="tx1">
                    <a:lumMod val="75000"/>
                    <a:lumOff val="25000"/>
                  </a:schemeClr>
                </a:solidFill>
              </a:rPr>
              <a:t>-</a:t>
            </a:r>
            <a:r>
              <a:rPr lang="es-CL" sz="1900" dirty="0" err="1">
                <a:solidFill>
                  <a:schemeClr val="tx1">
                    <a:lumMod val="75000"/>
                    <a:lumOff val="25000"/>
                  </a:schemeClr>
                </a:solidFill>
              </a:rPr>
              <a:t>Motion</a:t>
            </a:r>
            <a:r>
              <a:rPr lang="es-CL" sz="1900" dirty="0">
                <a:solidFill>
                  <a:schemeClr val="tx1">
                    <a:lumMod val="75000"/>
                    <a:lumOff val="25000"/>
                  </a:schemeClr>
                </a:solidFill>
              </a:rPr>
              <a:t> Picture </a:t>
            </a:r>
            <a:r>
              <a:rPr lang="es-CL" sz="1900" dirty="0" err="1">
                <a:solidFill>
                  <a:schemeClr val="tx1">
                    <a:lumMod val="75000"/>
                    <a:lumOff val="25000"/>
                  </a:schemeClr>
                </a:solidFill>
              </a:rPr>
              <a:t>Licensing</a:t>
            </a:r>
            <a:r>
              <a:rPr lang="es-CL" sz="1900" dirty="0">
                <a:solidFill>
                  <a:schemeClr val="tx1">
                    <a:lumMod val="75000"/>
                    <a:lumOff val="25000"/>
                  </a:schemeClr>
                </a:solidFill>
              </a:rPr>
              <a:t> </a:t>
            </a:r>
            <a:r>
              <a:rPr lang="es-CL" sz="1900" dirty="0" err="1">
                <a:solidFill>
                  <a:schemeClr val="tx1">
                    <a:lumMod val="75000"/>
                    <a:lumOff val="25000"/>
                  </a:schemeClr>
                </a:solidFill>
              </a:rPr>
              <a:t>Corporation</a:t>
            </a:r>
            <a:endParaRPr lang="es-CL" sz="1900" dirty="0">
              <a:solidFill>
                <a:schemeClr val="tx1">
                  <a:lumMod val="75000"/>
                  <a:lumOff val="25000"/>
                </a:schemeClr>
              </a:solidFill>
            </a:endParaRPr>
          </a:p>
          <a:p>
            <a:pPr algn="just"/>
            <a:r>
              <a:rPr lang="es-CL" sz="1900" dirty="0">
                <a:solidFill>
                  <a:schemeClr val="tx1">
                    <a:lumMod val="75000"/>
                    <a:lumOff val="25000"/>
                  </a:schemeClr>
                </a:solidFill>
              </a:rPr>
              <a:t>-Nike</a:t>
            </a:r>
          </a:p>
          <a:p>
            <a:pPr algn="just"/>
            <a:r>
              <a:rPr lang="es-CL" sz="1900" dirty="0">
                <a:solidFill>
                  <a:schemeClr val="tx1">
                    <a:lumMod val="75000"/>
                    <a:lumOff val="25000"/>
                  </a:schemeClr>
                </a:solidFill>
              </a:rPr>
              <a:t>-VTR </a:t>
            </a:r>
          </a:p>
        </p:txBody>
      </p:sp>
      <p:grpSp>
        <p:nvGrpSpPr>
          <p:cNvPr id="4" name="Grupo 3">
            <a:extLst>
              <a:ext uri="{FF2B5EF4-FFF2-40B4-BE49-F238E27FC236}">
                <a16:creationId xmlns:a16="http://schemas.microsoft.com/office/drawing/2014/main" id="{C095D17D-DC52-4E1C-8522-F7F564FBECCA}"/>
              </a:ext>
            </a:extLst>
          </p:cNvPr>
          <p:cNvGrpSpPr/>
          <p:nvPr/>
        </p:nvGrpSpPr>
        <p:grpSpPr>
          <a:xfrm>
            <a:off x="6063511" y="212436"/>
            <a:ext cx="5929764" cy="963970"/>
            <a:chOff x="5964363" y="385853"/>
            <a:chExt cx="5929764" cy="963970"/>
          </a:xfrm>
        </p:grpSpPr>
        <p:pic>
          <p:nvPicPr>
            <p:cNvPr id="5" name="50 Imagen">
              <a:extLst>
                <a:ext uri="{FF2B5EF4-FFF2-40B4-BE49-F238E27FC236}">
                  <a16:creationId xmlns:a16="http://schemas.microsoft.com/office/drawing/2014/main" id="{BB67D27E-DF03-4ED2-906E-75F484F58E17}"/>
                </a:ext>
              </a:extLst>
            </p:cNvPr>
            <p:cNvPicPr>
              <a:picLocks noChangeAspect="1"/>
            </p:cNvPicPr>
            <p:nvPr/>
          </p:nvPicPr>
          <p:blipFill>
            <a:blip r:embed="rId2">
              <a:extLst>
                <a:ext uri="{28A0092B-C50C-407E-A947-70E740481C1C}">
                  <a14:useLocalDpi xmlns:a14="http://schemas.microsoft.com/office/drawing/2010/main" val="0"/>
                </a:ext>
              </a:extLst>
            </a:blip>
            <a:srcRect l="30527"/>
            <a:stretch>
              <a:fillRect/>
            </a:stretch>
          </p:blipFill>
          <p:spPr bwMode="auto">
            <a:xfrm flipH="1">
              <a:off x="7926865" y="439755"/>
              <a:ext cx="941304" cy="910068"/>
            </a:xfrm>
            <a:prstGeom prst="ellipse">
              <a:avLst/>
            </a:prstGeom>
            <a:ln w="0">
              <a:noFill/>
              <a:miter lim="800000"/>
              <a:headEnd/>
              <a:tailEnd/>
            </a:ln>
            <a:effectLst>
              <a:outerShdw sx="-80000" sy="-18000" rotWithShape="0">
                <a:srgbClr val="000000">
                  <a:alpha val="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6" name="51 Imagen">
              <a:extLst>
                <a:ext uri="{FF2B5EF4-FFF2-40B4-BE49-F238E27FC236}">
                  <a16:creationId xmlns:a16="http://schemas.microsoft.com/office/drawing/2014/main" id="{51E307B4-5E86-4C8F-BE71-E150326E30FD}"/>
                </a:ext>
              </a:extLst>
            </p:cNvPr>
            <p:cNvPicPr>
              <a:picLocks noChangeAspect="1"/>
            </p:cNvPicPr>
            <p:nvPr/>
          </p:nvPicPr>
          <p:blipFill>
            <a:blip r:embed="rId3">
              <a:extLst>
                <a:ext uri="{28A0092B-C50C-407E-A947-70E740481C1C}">
                  <a14:useLocalDpi xmlns:a14="http://schemas.microsoft.com/office/drawing/2010/main" val="0"/>
                </a:ext>
              </a:extLst>
            </a:blip>
            <a:srcRect r="20279"/>
            <a:stretch>
              <a:fillRect/>
            </a:stretch>
          </p:blipFill>
          <p:spPr bwMode="auto">
            <a:xfrm flipH="1">
              <a:off x="9945335" y="413898"/>
              <a:ext cx="941303" cy="926654"/>
            </a:xfrm>
            <a:prstGeom prst="ellipse">
              <a:avLst/>
            </a:prstGeom>
            <a:ln w="0">
              <a:noFill/>
              <a:miter lim="800000"/>
              <a:headEnd/>
              <a:tailEnd/>
            </a:ln>
            <a:effectLst>
              <a:outerShdw sx="-80000" sy="-18000" rotWithShape="0">
                <a:srgbClr val="000000">
                  <a:alpha val="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7" name="52 Imagen">
              <a:extLst>
                <a:ext uri="{FF2B5EF4-FFF2-40B4-BE49-F238E27FC236}">
                  <a16:creationId xmlns:a16="http://schemas.microsoft.com/office/drawing/2014/main" id="{6673246F-50ED-4148-B0AF-69313F1BECFF}"/>
                </a:ext>
              </a:extLst>
            </p:cNvPr>
            <p:cNvPicPr>
              <a:picLocks noChangeAspect="1"/>
            </p:cNvPicPr>
            <p:nvPr/>
          </p:nvPicPr>
          <p:blipFill>
            <a:blip r:embed="rId4">
              <a:extLst>
                <a:ext uri="{28A0092B-C50C-407E-A947-70E740481C1C}">
                  <a14:useLocalDpi xmlns:a14="http://schemas.microsoft.com/office/drawing/2010/main" val="0"/>
                </a:ext>
              </a:extLst>
            </a:blip>
            <a:srcRect l="55167"/>
            <a:stretch>
              <a:fillRect/>
            </a:stretch>
          </p:blipFill>
          <p:spPr bwMode="auto">
            <a:xfrm flipH="1">
              <a:off x="10956314" y="385853"/>
              <a:ext cx="937813" cy="963970"/>
            </a:xfrm>
            <a:prstGeom prst="ellipse">
              <a:avLst/>
            </a:prstGeom>
            <a:ln w="0">
              <a:solidFill>
                <a:schemeClr val="bg1"/>
              </a:solidFill>
              <a:miter lim="800000"/>
              <a:headEnd/>
              <a:tailEnd/>
            </a:ln>
            <a:effectLst>
              <a:outerShdw blurRad="381000" dist="292100" dir="5400000" sx="-80000" sy="-18000" rotWithShape="0">
                <a:schemeClr val="bg1">
                  <a:alpha val="0"/>
                </a:scheme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8" name="53 Imagen">
              <a:extLst>
                <a:ext uri="{FF2B5EF4-FFF2-40B4-BE49-F238E27FC236}">
                  <a16:creationId xmlns:a16="http://schemas.microsoft.com/office/drawing/2014/main" id="{60E0FAE7-FE80-4ECF-A709-C02E6C4977EB}"/>
                </a:ext>
              </a:extLst>
            </p:cNvPr>
            <p:cNvPicPr>
              <a:picLocks noChangeAspect="1"/>
            </p:cNvPicPr>
            <p:nvPr/>
          </p:nvPicPr>
          <p:blipFill>
            <a:blip r:embed="rId5" cstate="print">
              <a:extLst>
                <a:ext uri="{28A0092B-C50C-407E-A947-70E740481C1C}">
                  <a14:useLocalDpi xmlns:a14="http://schemas.microsoft.com/office/drawing/2010/main" val="0"/>
                </a:ext>
              </a:extLst>
            </a:blip>
            <a:srcRect l="38348" r="10193"/>
            <a:stretch>
              <a:fillRect/>
            </a:stretch>
          </p:blipFill>
          <p:spPr bwMode="auto">
            <a:xfrm flipH="1">
              <a:off x="8937845" y="423963"/>
              <a:ext cx="937814" cy="911622"/>
            </a:xfrm>
            <a:prstGeom prst="ellipse">
              <a:avLst/>
            </a:prstGeom>
            <a:ln w="0">
              <a:noFill/>
              <a:miter lim="800000"/>
              <a:headEnd/>
              <a:tailEnd/>
            </a:ln>
            <a:effectLst>
              <a:outerShdw sx="-80000" sy="-18000" rotWithShape="0">
                <a:srgbClr val="000000">
                  <a:alpha val="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9" name="54 Imagen">
              <a:extLst>
                <a:ext uri="{FF2B5EF4-FFF2-40B4-BE49-F238E27FC236}">
                  <a16:creationId xmlns:a16="http://schemas.microsoft.com/office/drawing/2014/main" id="{F001F21E-CFF7-49E7-A276-869CD18718C6}"/>
                </a:ext>
              </a:extLst>
            </p:cNvPr>
            <p:cNvPicPr>
              <a:picLocks noChangeAspect="1"/>
            </p:cNvPicPr>
            <p:nvPr/>
          </p:nvPicPr>
          <p:blipFill>
            <a:blip r:embed="rId6">
              <a:extLst>
                <a:ext uri="{28A0092B-C50C-407E-A947-70E740481C1C}">
                  <a14:useLocalDpi xmlns:a14="http://schemas.microsoft.com/office/drawing/2010/main" val="0"/>
                </a:ext>
              </a:extLst>
            </a:blip>
            <a:srcRect l="29877"/>
            <a:stretch>
              <a:fillRect/>
            </a:stretch>
          </p:blipFill>
          <p:spPr bwMode="auto">
            <a:xfrm flipH="1">
              <a:off x="6915886" y="436653"/>
              <a:ext cx="941304" cy="910068"/>
            </a:xfrm>
            <a:prstGeom prst="ellipse">
              <a:avLst/>
            </a:prstGeom>
            <a:ln w="0">
              <a:noFill/>
              <a:miter lim="800000"/>
              <a:headEnd/>
              <a:tailEnd/>
            </a:ln>
            <a:effectLst>
              <a:outerShdw sx="-80000" sy="-18000" rotWithShape="0">
                <a:srgbClr val="000000">
                  <a:alpha val="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 name="55 Imagen">
              <a:extLst>
                <a:ext uri="{FF2B5EF4-FFF2-40B4-BE49-F238E27FC236}">
                  <a16:creationId xmlns:a16="http://schemas.microsoft.com/office/drawing/2014/main" id="{DD5771CF-36F2-432B-AAD6-A091FBED9923}"/>
                </a:ext>
              </a:extLst>
            </p:cNvPr>
            <p:cNvPicPr>
              <a:picLocks noChangeAspect="1"/>
            </p:cNvPicPr>
            <p:nvPr/>
          </p:nvPicPr>
          <p:blipFill>
            <a:blip r:embed="rId7">
              <a:extLst>
                <a:ext uri="{28A0092B-C50C-407E-A947-70E740481C1C}">
                  <a14:useLocalDpi xmlns:a14="http://schemas.microsoft.com/office/drawing/2010/main" val="0"/>
                </a:ext>
              </a:extLst>
            </a:blip>
            <a:srcRect l="-2422" t="-655" r="53951" b="655"/>
            <a:stretch>
              <a:fillRect/>
            </a:stretch>
          </p:blipFill>
          <p:spPr bwMode="auto">
            <a:xfrm flipH="1">
              <a:off x="5964363" y="435781"/>
              <a:ext cx="881847" cy="911812"/>
            </a:xfrm>
            <a:prstGeom prst="ellipse">
              <a:avLst/>
            </a:prstGeom>
            <a:ln w="0">
              <a:noFill/>
              <a:miter lim="800000"/>
              <a:headEnd/>
              <a:tailEnd/>
            </a:ln>
            <a:effectLst>
              <a:outerShdw sx="-80000" sy="-18000" rotWithShape="0">
                <a:srgbClr val="000000">
                  <a:alpha val="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3574899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ítulo 1">
            <a:extLst>
              <a:ext uri="{FF2B5EF4-FFF2-40B4-BE49-F238E27FC236}">
                <a16:creationId xmlns:a16="http://schemas.microsoft.com/office/drawing/2014/main" id="{D578C149-386C-42E8-A1CB-DEF6CA821102}"/>
              </a:ext>
            </a:extLst>
          </p:cNvPr>
          <p:cNvSpPr>
            <a:spLocks noGrp="1" noChangeArrowheads="1"/>
          </p:cNvSpPr>
          <p:nvPr>
            <p:ph type="title"/>
          </p:nvPr>
        </p:nvSpPr>
        <p:spPr>
          <a:xfrm>
            <a:off x="838200" y="244475"/>
            <a:ext cx="10515600" cy="1325563"/>
          </a:xfrm>
        </p:spPr>
        <p:txBody>
          <a:bodyPr/>
          <a:lstStyle/>
          <a:p>
            <a:pPr eaLnBrk="1" hangingPunct="1"/>
            <a:r>
              <a:rPr lang="es-CL" altLang="es-CL"/>
              <a:t>Comercio ilícito en cifras</a:t>
            </a:r>
          </a:p>
        </p:txBody>
      </p:sp>
      <p:graphicFrame>
        <p:nvGraphicFramePr>
          <p:cNvPr id="4" name="Marcador de contenido 3">
            <a:extLst>
              <a:ext uri="{FF2B5EF4-FFF2-40B4-BE49-F238E27FC236}">
                <a16:creationId xmlns:a16="http://schemas.microsoft.com/office/drawing/2014/main" id="{2FCAB24F-CA1D-4C8B-A850-87CD785C67AF}"/>
              </a:ext>
            </a:extLst>
          </p:cNvPr>
          <p:cNvGraphicFramePr>
            <a:graphicFrameLocks noGrp="1"/>
          </p:cNvGraphicFramePr>
          <p:nvPr>
            <p:ph idx="1"/>
            <p:extLst>
              <p:ext uri="{D42A27DB-BD31-4B8C-83A1-F6EECF244321}">
                <p14:modId xmlns:p14="http://schemas.microsoft.com/office/powerpoint/2010/main" val="3660204205"/>
              </p:ext>
            </p:extLst>
          </p:nvPr>
        </p:nvGraphicFramePr>
        <p:xfrm>
          <a:off x="422223" y="1169234"/>
          <a:ext cx="11347554" cy="48792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156151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BE7F5B-79C2-E544-BCF7-1FA7FF228C19}"/>
              </a:ext>
            </a:extLst>
          </p:cNvPr>
          <p:cNvSpPr>
            <a:spLocks noGrp="1"/>
          </p:cNvSpPr>
          <p:nvPr>
            <p:ph type="title"/>
          </p:nvPr>
        </p:nvSpPr>
        <p:spPr/>
        <p:txBody>
          <a:bodyPr/>
          <a:lstStyle/>
          <a:p>
            <a:r>
              <a:rPr lang="es-CL" b="1" dirty="0"/>
              <a:t>Impacto social del Comercio Ilícito en nuestro país</a:t>
            </a:r>
          </a:p>
        </p:txBody>
      </p:sp>
      <p:sp>
        <p:nvSpPr>
          <p:cNvPr id="3" name="Marcador de contenido 2">
            <a:extLst>
              <a:ext uri="{FF2B5EF4-FFF2-40B4-BE49-F238E27FC236}">
                <a16:creationId xmlns:a16="http://schemas.microsoft.com/office/drawing/2014/main" id="{649ECC24-485D-204F-8816-7F4EE17DA39A}"/>
              </a:ext>
            </a:extLst>
          </p:cNvPr>
          <p:cNvSpPr>
            <a:spLocks noGrp="1"/>
          </p:cNvSpPr>
          <p:nvPr>
            <p:ph idx="1"/>
          </p:nvPr>
        </p:nvSpPr>
        <p:spPr/>
        <p:txBody>
          <a:bodyPr>
            <a:noAutofit/>
          </a:bodyPr>
          <a:lstStyle/>
          <a:p>
            <a:pPr algn="just"/>
            <a:r>
              <a:rPr lang="es-CL" sz="2000" dirty="0"/>
              <a:t>Los </a:t>
            </a:r>
            <a:r>
              <a:rPr lang="es-CL" sz="2000" b="1" dirty="0"/>
              <a:t>comerciantes establecidos</a:t>
            </a:r>
            <a:r>
              <a:rPr lang="es-CL" sz="2000" dirty="0"/>
              <a:t> somos los </a:t>
            </a:r>
            <a:r>
              <a:rPr lang="es-ES" sz="2000" b="1" dirty="0"/>
              <a:t>principales generadores de empleo</a:t>
            </a:r>
            <a:r>
              <a:rPr lang="es-ES" sz="2000" dirty="0"/>
              <a:t>, con un 24% de la fuerza laboral. Representamos a su vez, más del </a:t>
            </a:r>
            <a:r>
              <a:rPr lang="es-ES" sz="2000" b="1" dirty="0"/>
              <a:t>12% del PIB</a:t>
            </a:r>
            <a:r>
              <a:rPr lang="es-ES" sz="2000" dirty="0"/>
              <a:t> y </a:t>
            </a:r>
            <a:r>
              <a:rPr lang="es-ES" sz="2000" b="1" dirty="0"/>
              <a:t>pagamos en tiempo y forma nuestros impuestos</a:t>
            </a:r>
            <a:r>
              <a:rPr lang="es-ES" sz="2000" dirty="0"/>
              <a:t>. </a:t>
            </a:r>
          </a:p>
          <a:p>
            <a:pPr algn="just"/>
            <a:endParaRPr lang="es-ES" sz="2000" dirty="0"/>
          </a:p>
          <a:p>
            <a:pPr algn="just"/>
            <a:r>
              <a:rPr lang="es-ES" sz="2000" dirty="0"/>
              <a:t>Vemos con gran preocupación, como </a:t>
            </a:r>
            <a:r>
              <a:rPr lang="es-ES" sz="2000" b="1" dirty="0"/>
              <a:t>crece de manera exponencial el comercio ilegal,</a:t>
            </a:r>
            <a:r>
              <a:rPr lang="es-ES" sz="2000" dirty="0"/>
              <a:t> que hace aún más difícil nuestra subsistencia, sobretodo en el </a:t>
            </a:r>
            <a:r>
              <a:rPr lang="es-ES" sz="2000" b="1" dirty="0"/>
              <a:t>contexto</a:t>
            </a:r>
            <a:r>
              <a:rPr lang="es-ES" sz="2000" dirty="0"/>
              <a:t> que estamos viviendo, marcado por </a:t>
            </a:r>
            <a:r>
              <a:rPr lang="es-CL" sz="2000" dirty="0"/>
              <a:t>una fuerte </a:t>
            </a:r>
            <a:r>
              <a:rPr lang="es-CL" sz="2000" b="1" dirty="0"/>
              <a:t>desaceleración</a:t>
            </a:r>
            <a:r>
              <a:rPr lang="es-CL" sz="2000" dirty="0"/>
              <a:t>, especialmente en el tercer trimestre del año en relación a los anteriores, con un crecimiento de 2,8% anual. </a:t>
            </a:r>
          </a:p>
          <a:p>
            <a:pPr algn="just"/>
            <a:endParaRPr lang="es-CL" sz="2000" dirty="0"/>
          </a:p>
          <a:p>
            <a:pPr algn="just"/>
            <a:r>
              <a:rPr lang="es-CL" sz="2000" dirty="0"/>
              <a:t>Los resultados del sector minorista, con un </a:t>
            </a:r>
            <a:r>
              <a:rPr lang="es-CL" sz="2000" b="1" dirty="0"/>
              <a:t>nulo crecimiento</a:t>
            </a:r>
            <a:r>
              <a:rPr lang="es-CL" sz="2000" dirty="0"/>
              <a:t> de los bienes no durables (0,3%), dan cuenta de que el consumo de los hogares se ha desacelerado, en línea con la baja en las confianzas de estos. </a:t>
            </a:r>
          </a:p>
        </p:txBody>
      </p:sp>
    </p:spTree>
    <p:extLst>
      <p:ext uri="{BB962C8B-B14F-4D97-AF65-F5344CB8AC3E}">
        <p14:creationId xmlns:p14="http://schemas.microsoft.com/office/powerpoint/2010/main" val="40589126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BE7F5B-79C2-E544-BCF7-1FA7FF228C19}"/>
              </a:ext>
            </a:extLst>
          </p:cNvPr>
          <p:cNvSpPr>
            <a:spLocks noGrp="1"/>
          </p:cNvSpPr>
          <p:nvPr>
            <p:ph type="title"/>
          </p:nvPr>
        </p:nvSpPr>
        <p:spPr/>
        <p:txBody>
          <a:bodyPr/>
          <a:lstStyle/>
          <a:p>
            <a:r>
              <a:rPr lang="es-CL" b="1" dirty="0"/>
              <a:t>Impacto social del Comercio Ilícito en nuestro país</a:t>
            </a:r>
          </a:p>
        </p:txBody>
      </p:sp>
      <p:sp>
        <p:nvSpPr>
          <p:cNvPr id="3" name="Marcador de contenido 2">
            <a:extLst>
              <a:ext uri="{FF2B5EF4-FFF2-40B4-BE49-F238E27FC236}">
                <a16:creationId xmlns:a16="http://schemas.microsoft.com/office/drawing/2014/main" id="{649ECC24-485D-204F-8816-7F4EE17DA39A}"/>
              </a:ext>
            </a:extLst>
          </p:cNvPr>
          <p:cNvSpPr>
            <a:spLocks noGrp="1"/>
          </p:cNvSpPr>
          <p:nvPr>
            <p:ph idx="1"/>
          </p:nvPr>
        </p:nvSpPr>
        <p:spPr/>
        <p:txBody>
          <a:bodyPr>
            <a:noAutofit/>
          </a:bodyPr>
          <a:lstStyle/>
          <a:p>
            <a:pPr algn="just"/>
            <a:r>
              <a:rPr lang="es-CL" sz="2000" dirty="0"/>
              <a:t>A esto se suma un </a:t>
            </a:r>
            <a:r>
              <a:rPr lang="es-CL" sz="2000" b="1" dirty="0"/>
              <a:t>mercado laboral que no repunta</a:t>
            </a:r>
            <a:r>
              <a:rPr lang="es-CL" sz="2000" dirty="0"/>
              <a:t> y confianzas disminuidas, tanto de los consumidores como de los empresarios, unido a un escenario internacional de mayor incertidumbre. </a:t>
            </a:r>
          </a:p>
          <a:p>
            <a:pPr algn="just"/>
            <a:endParaRPr lang="es-CL" sz="2000" dirty="0"/>
          </a:p>
          <a:p>
            <a:pPr algn="just"/>
            <a:r>
              <a:rPr lang="es-ES" sz="2000" dirty="0"/>
              <a:t>Los ocupados informales alcanzaron los 2.437.210 a septiembre de 2018, representando un 29,1% de los ocupados en el país, de los cuales 483.820 se encuentran en nuestro sector, representando un 34,5%.</a:t>
            </a:r>
          </a:p>
          <a:p>
            <a:pPr algn="just"/>
            <a:endParaRPr lang="es-ES" sz="2000" dirty="0"/>
          </a:p>
          <a:p>
            <a:pPr algn="just"/>
            <a:r>
              <a:rPr lang="es-ES" sz="2000" dirty="0"/>
              <a:t>La informalidad de la economía trae aparejados diversos y graves efectos desde la precariedad y vulnerabilidad de las personas que caen en ella hasta las distorsiones que genera en el sistema de salud y pensiones. A su vez, reduce la capacidad del Estado de proveedor bienes y servicios al existir una menor recaudación, intensifica la desigualdad, y disminuye la competitividad país. </a:t>
            </a:r>
            <a:endParaRPr lang="es-CL" sz="2000" dirty="0"/>
          </a:p>
          <a:p>
            <a:pPr algn="just"/>
            <a:endParaRPr lang="es-CL" sz="2000" dirty="0"/>
          </a:p>
          <a:p>
            <a:pPr algn="just"/>
            <a:endParaRPr lang="es-CL" sz="2000" dirty="0"/>
          </a:p>
        </p:txBody>
      </p:sp>
    </p:spTree>
    <p:extLst>
      <p:ext uri="{BB962C8B-B14F-4D97-AF65-F5344CB8AC3E}">
        <p14:creationId xmlns:p14="http://schemas.microsoft.com/office/powerpoint/2010/main" val="40581246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BE7F5B-79C2-E544-BCF7-1FA7FF228C19}"/>
              </a:ext>
            </a:extLst>
          </p:cNvPr>
          <p:cNvSpPr>
            <a:spLocks noGrp="1"/>
          </p:cNvSpPr>
          <p:nvPr>
            <p:ph type="title"/>
          </p:nvPr>
        </p:nvSpPr>
        <p:spPr/>
        <p:txBody>
          <a:bodyPr/>
          <a:lstStyle/>
          <a:p>
            <a:r>
              <a:rPr lang="es-CL" b="1" dirty="0"/>
              <a:t>Impacto social del Comercio Ilícito en nuestro país</a:t>
            </a:r>
          </a:p>
        </p:txBody>
      </p:sp>
      <p:sp>
        <p:nvSpPr>
          <p:cNvPr id="3" name="Marcador de contenido 2">
            <a:extLst>
              <a:ext uri="{FF2B5EF4-FFF2-40B4-BE49-F238E27FC236}">
                <a16:creationId xmlns:a16="http://schemas.microsoft.com/office/drawing/2014/main" id="{649ECC24-485D-204F-8816-7F4EE17DA39A}"/>
              </a:ext>
            </a:extLst>
          </p:cNvPr>
          <p:cNvSpPr>
            <a:spLocks noGrp="1"/>
          </p:cNvSpPr>
          <p:nvPr>
            <p:ph idx="1"/>
          </p:nvPr>
        </p:nvSpPr>
        <p:spPr/>
        <p:txBody>
          <a:bodyPr>
            <a:noAutofit/>
          </a:bodyPr>
          <a:lstStyle/>
          <a:p>
            <a:pPr algn="just"/>
            <a:r>
              <a:rPr lang="es-ES" sz="2000" dirty="0"/>
              <a:t>En materia tributaria esto es especialmente grave ya que </a:t>
            </a:r>
            <a:r>
              <a:rPr lang="es-ES" sz="2000" b="1" dirty="0"/>
              <a:t>anualmente perdemos más de US$5 mil millones por concepto de evasión de impuestos</a:t>
            </a:r>
            <a:r>
              <a:rPr lang="es-ES" sz="2000" dirty="0"/>
              <a:t>, lo que </a:t>
            </a:r>
            <a:r>
              <a:rPr lang="es-CL" sz="2000" dirty="0"/>
              <a:t>nos convierte en uno de los países con mayor nivel de evasión de IVA de los países de la OCDE.</a:t>
            </a:r>
          </a:p>
          <a:p>
            <a:pPr algn="just"/>
            <a:endParaRPr lang="es-ES" sz="2000" dirty="0"/>
          </a:p>
          <a:p>
            <a:pPr algn="just"/>
            <a:r>
              <a:rPr lang="es-ES" sz="2000" dirty="0"/>
              <a:t>Es por todo lo anterior que debemos </a:t>
            </a:r>
            <a:r>
              <a:rPr lang="es-ES" sz="2000" b="1" dirty="0"/>
              <a:t>avanzar decididamente en la protección de la economía formal</a:t>
            </a:r>
            <a:r>
              <a:rPr lang="es-ES" sz="2000" dirty="0"/>
              <a:t>, mediante la generación de incentivos a la formalización y el aumento de las sanciones y fiscalización a la actividad informal. </a:t>
            </a:r>
          </a:p>
          <a:p>
            <a:pPr algn="just"/>
            <a:endParaRPr lang="es-CL" sz="2000" dirty="0"/>
          </a:p>
          <a:p>
            <a:pPr algn="just"/>
            <a:r>
              <a:rPr lang="es-CL" sz="2000" dirty="0"/>
              <a:t>Si queremos ser un país desarrollado, con mayor bienestar social y reducir la pobreza y la desigualdad debemos rechazar la informalidad sin excepciones, y a la vez, resolver las causas que impiden la formalización. </a:t>
            </a:r>
            <a:r>
              <a:rPr lang="es-ES" sz="2000" dirty="0"/>
              <a:t>Nuestro país es un mercado pequeño, pero bien constituido, por lo que este tipo de defectos estructurales deben ser corregidos si aspiramos a llegar a ser desarrollados dentro de los próximos años. </a:t>
            </a:r>
            <a:endParaRPr lang="es-CL" sz="2000" dirty="0"/>
          </a:p>
        </p:txBody>
      </p:sp>
    </p:spTree>
    <p:extLst>
      <p:ext uri="{BB962C8B-B14F-4D97-AF65-F5344CB8AC3E}">
        <p14:creationId xmlns:p14="http://schemas.microsoft.com/office/powerpoint/2010/main" val="40550584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ítulo 1">
            <a:extLst>
              <a:ext uri="{FF2B5EF4-FFF2-40B4-BE49-F238E27FC236}">
                <a16:creationId xmlns:a16="http://schemas.microsoft.com/office/drawing/2014/main" id="{271360CC-96E0-4208-A36D-3CCA711E967D}"/>
              </a:ext>
            </a:extLst>
          </p:cNvPr>
          <p:cNvSpPr>
            <a:spLocks noGrp="1" noChangeArrowheads="1"/>
          </p:cNvSpPr>
          <p:nvPr>
            <p:ph type="title"/>
          </p:nvPr>
        </p:nvSpPr>
        <p:spPr>
          <a:xfrm>
            <a:off x="352926" y="140537"/>
            <a:ext cx="11646569" cy="1325563"/>
          </a:xfrm>
        </p:spPr>
        <p:txBody>
          <a:bodyPr>
            <a:normAutofit/>
          </a:bodyPr>
          <a:lstStyle/>
          <a:p>
            <a:r>
              <a:rPr lang="es-CL" altLang="es-CL" sz="3200" dirty="0"/>
              <a:t>OCI integra mesa de trabajo del Gobierno contra ambulantes ilegales</a:t>
            </a:r>
          </a:p>
        </p:txBody>
      </p:sp>
      <p:pic>
        <p:nvPicPr>
          <p:cNvPr id="33795" name="Marcador de contenido 4">
            <a:extLst>
              <a:ext uri="{FF2B5EF4-FFF2-40B4-BE49-F238E27FC236}">
                <a16:creationId xmlns:a16="http://schemas.microsoft.com/office/drawing/2014/main" id="{854D1764-A9AB-40B1-87E9-4AFC78272A0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982075" y="1369846"/>
            <a:ext cx="4660733" cy="2751193"/>
          </a:xfrm>
        </p:spPr>
      </p:pic>
      <p:sp>
        <p:nvSpPr>
          <p:cNvPr id="6" name="CuadroTexto 5">
            <a:extLst>
              <a:ext uri="{FF2B5EF4-FFF2-40B4-BE49-F238E27FC236}">
                <a16:creationId xmlns:a16="http://schemas.microsoft.com/office/drawing/2014/main" id="{1319B7AC-0507-485F-B055-72E312C8FBF5}"/>
              </a:ext>
            </a:extLst>
          </p:cNvPr>
          <p:cNvSpPr txBox="1"/>
          <p:nvPr/>
        </p:nvSpPr>
        <p:spPr>
          <a:xfrm>
            <a:off x="496468" y="1704549"/>
            <a:ext cx="6128920" cy="4401205"/>
          </a:xfrm>
          <a:prstGeom prst="rect">
            <a:avLst/>
          </a:prstGeom>
          <a:noFill/>
        </p:spPr>
        <p:txBody>
          <a:bodyPr wrap="square">
            <a:spAutoFit/>
          </a:bodyPr>
          <a:lstStyle/>
          <a:p>
            <a:pPr algn="just">
              <a:defRPr/>
            </a:pPr>
            <a:r>
              <a:rPr lang="es-CL" sz="2000" dirty="0">
                <a:solidFill>
                  <a:schemeClr val="tx1">
                    <a:lumMod val="75000"/>
                    <a:lumOff val="25000"/>
                  </a:schemeClr>
                </a:solidFill>
              </a:rPr>
              <a:t>Las </a:t>
            </a:r>
            <a:r>
              <a:rPr lang="es-CL" sz="2000" b="1" dirty="0">
                <a:solidFill>
                  <a:schemeClr val="tx1">
                    <a:lumMod val="75000"/>
                    <a:lumOff val="25000"/>
                  </a:schemeClr>
                </a:solidFill>
              </a:rPr>
              <a:t>Subsecretarías de Prevención del Delito y de Economía </a:t>
            </a:r>
            <a:r>
              <a:rPr lang="es-CL" sz="2000" dirty="0">
                <a:solidFill>
                  <a:schemeClr val="tx1">
                    <a:lumMod val="75000"/>
                    <a:lumOff val="25000"/>
                  </a:schemeClr>
                </a:solidFill>
              </a:rPr>
              <a:t>encabezan una mesa de trabajo contra el comercio ambulante ilegal. El </a:t>
            </a:r>
            <a:r>
              <a:rPr lang="es-CL" sz="2000" b="1" dirty="0">
                <a:solidFill>
                  <a:schemeClr val="tx1">
                    <a:lumMod val="75000"/>
                    <a:lumOff val="25000"/>
                  </a:schemeClr>
                </a:solidFill>
              </a:rPr>
              <a:t>Observatorio </a:t>
            </a:r>
            <a:r>
              <a:rPr lang="es-CL" sz="2000" dirty="0">
                <a:solidFill>
                  <a:schemeClr val="tx1">
                    <a:lumMod val="75000"/>
                    <a:lumOff val="25000"/>
                  </a:schemeClr>
                </a:solidFill>
              </a:rPr>
              <a:t>puso a disposición de la instancia el documento “Propuestas para combatir el Comercio Ilegal” que sirvió para definir un plan de acción que consta de seis puntos:</a:t>
            </a:r>
          </a:p>
          <a:p>
            <a:pPr algn="just">
              <a:defRPr/>
            </a:pPr>
            <a:endParaRPr lang="es-CL" sz="2000" b="1" dirty="0">
              <a:solidFill>
                <a:schemeClr val="tx1">
                  <a:lumMod val="75000"/>
                  <a:lumOff val="25000"/>
                </a:schemeClr>
              </a:solidFill>
            </a:endParaRPr>
          </a:p>
          <a:p>
            <a:pPr marL="342900" indent="-342900" algn="just">
              <a:buAutoNum type="arabicPeriod"/>
              <a:defRPr/>
            </a:pPr>
            <a:r>
              <a:rPr lang="es-CL" sz="2000" dirty="0">
                <a:solidFill>
                  <a:schemeClr val="tx1">
                    <a:lumMod val="75000"/>
                    <a:lumOff val="25000"/>
                  </a:schemeClr>
                </a:solidFill>
              </a:rPr>
              <a:t>Operativos policiales de fiscalización e investigación </a:t>
            </a:r>
          </a:p>
          <a:p>
            <a:pPr marL="342900" indent="-342900" algn="just">
              <a:buAutoNum type="arabicPeriod"/>
              <a:defRPr/>
            </a:pPr>
            <a:r>
              <a:rPr lang="es-CL" sz="2000" dirty="0">
                <a:solidFill>
                  <a:schemeClr val="tx1">
                    <a:lumMod val="75000"/>
                    <a:lumOff val="25000"/>
                  </a:schemeClr>
                </a:solidFill>
              </a:rPr>
              <a:t>Capacitación para la formalización de los vendedores</a:t>
            </a:r>
          </a:p>
          <a:p>
            <a:pPr marL="342900" indent="-342900" algn="just">
              <a:buAutoNum type="arabicPeriod"/>
              <a:defRPr/>
            </a:pPr>
            <a:r>
              <a:rPr lang="es-CL" sz="2000" dirty="0">
                <a:solidFill>
                  <a:schemeClr val="tx1">
                    <a:lumMod val="75000"/>
                    <a:lumOff val="25000"/>
                  </a:schemeClr>
                </a:solidFill>
              </a:rPr>
              <a:t>Feria de emprendimiento</a:t>
            </a:r>
          </a:p>
          <a:p>
            <a:pPr marL="342900" indent="-342900" algn="just">
              <a:buAutoNum type="arabicPeriod"/>
              <a:defRPr/>
            </a:pPr>
            <a:r>
              <a:rPr lang="es-CL" sz="2000" dirty="0">
                <a:solidFill>
                  <a:schemeClr val="tx1">
                    <a:lumMod val="75000"/>
                    <a:lumOff val="25000"/>
                  </a:schemeClr>
                </a:solidFill>
              </a:rPr>
              <a:t>Talleres educativos en establecimientos escolares y a dirigentes sociales</a:t>
            </a:r>
          </a:p>
          <a:p>
            <a:pPr marL="342900" indent="-342900" algn="just">
              <a:buAutoNum type="arabicPeriod"/>
              <a:defRPr/>
            </a:pPr>
            <a:r>
              <a:rPr lang="es-CL" sz="2000" dirty="0">
                <a:solidFill>
                  <a:schemeClr val="tx1">
                    <a:lumMod val="75000"/>
                    <a:lumOff val="25000"/>
                  </a:schemeClr>
                </a:solidFill>
              </a:rPr>
              <a:t>Campaña comunicacional</a:t>
            </a:r>
          </a:p>
          <a:p>
            <a:pPr marL="342900" indent="-342900" algn="just">
              <a:buAutoNum type="arabicPeriod"/>
              <a:defRPr/>
            </a:pPr>
            <a:r>
              <a:rPr lang="es-CL" sz="2000" dirty="0">
                <a:solidFill>
                  <a:schemeClr val="tx1">
                    <a:lumMod val="75000"/>
                    <a:lumOff val="25000"/>
                  </a:schemeClr>
                </a:solidFill>
              </a:rPr>
              <a:t>Sello seguro</a:t>
            </a:r>
          </a:p>
        </p:txBody>
      </p:sp>
      <p:pic>
        <p:nvPicPr>
          <p:cNvPr id="3" name="Imagen 2">
            <a:extLst>
              <a:ext uri="{FF2B5EF4-FFF2-40B4-BE49-F238E27FC236}">
                <a16:creationId xmlns:a16="http://schemas.microsoft.com/office/drawing/2014/main" id="{BA86177E-CBAD-4D6F-B74E-40BF945C2515}"/>
              </a:ext>
            </a:extLst>
          </p:cNvPr>
          <p:cNvPicPr>
            <a:picLocks noChangeAspect="1"/>
          </p:cNvPicPr>
          <p:nvPr/>
        </p:nvPicPr>
        <p:blipFill rotWithShape="1">
          <a:blip r:embed="rId3">
            <a:extLst>
              <a:ext uri="{28A0092B-C50C-407E-A947-70E740481C1C}">
                <a14:useLocalDpi xmlns:a14="http://schemas.microsoft.com/office/drawing/2010/main" val="0"/>
              </a:ext>
            </a:extLst>
          </a:blip>
          <a:srcRect l="3191" t="1136" r="1083" b="-1136"/>
          <a:stretch/>
        </p:blipFill>
        <p:spPr>
          <a:xfrm>
            <a:off x="6982075" y="4241533"/>
            <a:ext cx="4660733" cy="2312670"/>
          </a:xfrm>
          <a:prstGeom prst="rect">
            <a:avLst/>
          </a:prstGeom>
        </p:spPr>
      </p:pic>
      <p:sp>
        <p:nvSpPr>
          <p:cNvPr id="4" name="Rectángulo 3">
            <a:extLst>
              <a:ext uri="{FF2B5EF4-FFF2-40B4-BE49-F238E27FC236}">
                <a16:creationId xmlns:a16="http://schemas.microsoft.com/office/drawing/2014/main" id="{40648E38-B3DA-4658-AF71-151947246124}"/>
              </a:ext>
            </a:extLst>
          </p:cNvPr>
          <p:cNvSpPr/>
          <p:nvPr/>
        </p:nvSpPr>
        <p:spPr>
          <a:xfrm>
            <a:off x="6805477" y="6501467"/>
            <a:ext cx="4941353" cy="307777"/>
          </a:xfrm>
          <a:prstGeom prst="rect">
            <a:avLst/>
          </a:prstGeom>
        </p:spPr>
        <p:txBody>
          <a:bodyPr wrap="none">
            <a:spAutoFit/>
          </a:bodyPr>
          <a:lstStyle/>
          <a:p>
            <a:pPr algn="just">
              <a:defRPr/>
            </a:pPr>
            <a:r>
              <a:rPr lang="es-CL" sz="1400" dirty="0">
                <a:solidFill>
                  <a:schemeClr val="tx1">
                    <a:lumMod val="75000"/>
                    <a:lumOff val="25000"/>
                  </a:schemeClr>
                </a:solidFill>
              </a:rPr>
              <a:t>Capacitación para la formalización de los vendedores ambulantes</a:t>
            </a:r>
          </a:p>
        </p:txBody>
      </p:sp>
    </p:spTree>
    <p:extLst>
      <p:ext uri="{BB962C8B-B14F-4D97-AF65-F5344CB8AC3E}">
        <p14:creationId xmlns:p14="http://schemas.microsoft.com/office/powerpoint/2010/main" val="30833354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96675A6-430F-4447-BF9D-2163264345C5}"/>
              </a:ext>
            </a:extLst>
          </p:cNvPr>
          <p:cNvSpPr>
            <a:spLocks noGrp="1"/>
          </p:cNvSpPr>
          <p:nvPr>
            <p:ph type="title"/>
          </p:nvPr>
        </p:nvSpPr>
        <p:spPr>
          <a:xfrm>
            <a:off x="431371" y="274638"/>
            <a:ext cx="10815149" cy="1210146"/>
          </a:xfrm>
        </p:spPr>
        <p:txBody>
          <a:bodyPr>
            <a:normAutofit/>
          </a:bodyPr>
          <a:lstStyle/>
          <a:p>
            <a:r>
              <a:rPr lang="es-CL" dirty="0">
                <a:solidFill>
                  <a:srgbClr val="00B0F0"/>
                </a:solidFill>
              </a:rPr>
              <a:t>OCI integra Alianza Latinoamericana </a:t>
            </a:r>
            <a:r>
              <a:rPr lang="es-CL" dirty="0" err="1">
                <a:solidFill>
                  <a:srgbClr val="00B0F0"/>
                </a:solidFill>
              </a:rPr>
              <a:t>Anticontrabando</a:t>
            </a:r>
            <a:r>
              <a:rPr lang="es-CL" dirty="0">
                <a:solidFill>
                  <a:srgbClr val="00B0F0"/>
                </a:solidFill>
              </a:rPr>
              <a:t> (ALAC)</a:t>
            </a:r>
          </a:p>
        </p:txBody>
      </p:sp>
      <p:sp>
        <p:nvSpPr>
          <p:cNvPr id="3" name="Marcador de contenido 2">
            <a:extLst>
              <a:ext uri="{FF2B5EF4-FFF2-40B4-BE49-F238E27FC236}">
                <a16:creationId xmlns:a16="http://schemas.microsoft.com/office/drawing/2014/main" id="{05A89899-AE60-47FA-935C-1AFE0911493D}"/>
              </a:ext>
            </a:extLst>
          </p:cNvPr>
          <p:cNvSpPr>
            <a:spLocks noGrp="1"/>
          </p:cNvSpPr>
          <p:nvPr>
            <p:ph idx="1"/>
          </p:nvPr>
        </p:nvSpPr>
        <p:spPr>
          <a:xfrm>
            <a:off x="609600" y="1600201"/>
            <a:ext cx="5630779" cy="4525963"/>
          </a:xfrm>
        </p:spPr>
        <p:txBody>
          <a:bodyPr>
            <a:normAutofit/>
          </a:bodyPr>
          <a:lstStyle/>
          <a:p>
            <a:pPr algn="just">
              <a:buClr>
                <a:srgbClr val="00B0F0"/>
              </a:buClr>
            </a:pPr>
            <a:endParaRPr lang="es-CL" sz="2000" dirty="0">
              <a:solidFill>
                <a:schemeClr val="tx1">
                  <a:lumMod val="75000"/>
                  <a:lumOff val="25000"/>
                </a:schemeClr>
              </a:solidFill>
            </a:endParaRPr>
          </a:p>
          <a:p>
            <a:pPr algn="just">
              <a:buClr>
                <a:srgbClr val="00B0F0"/>
              </a:buClr>
            </a:pPr>
            <a:r>
              <a:rPr lang="es-CL" sz="2000" dirty="0">
                <a:solidFill>
                  <a:schemeClr val="tx1">
                    <a:lumMod val="75000"/>
                    <a:lumOff val="25000"/>
                  </a:schemeClr>
                </a:solidFill>
              </a:rPr>
              <a:t>IV Encuentro de la Alianza Latinoamericana Anticontrabando, Brasilia, agosto 2018.</a:t>
            </a:r>
          </a:p>
          <a:p>
            <a:pPr algn="just">
              <a:buClr>
                <a:srgbClr val="00B0F0"/>
              </a:buClr>
            </a:pPr>
            <a:endParaRPr lang="es-CL" sz="2000" dirty="0">
              <a:solidFill>
                <a:schemeClr val="tx1">
                  <a:lumMod val="75000"/>
                  <a:lumOff val="25000"/>
                </a:schemeClr>
              </a:solidFill>
            </a:endParaRPr>
          </a:p>
          <a:p>
            <a:pPr algn="just">
              <a:buClr>
                <a:srgbClr val="00B0F0"/>
              </a:buClr>
            </a:pPr>
            <a:r>
              <a:rPr lang="es-CL" sz="2000" dirty="0">
                <a:solidFill>
                  <a:schemeClr val="tx1">
                    <a:lumMod val="75000"/>
                    <a:lumOff val="25000"/>
                  </a:schemeClr>
                </a:solidFill>
              </a:rPr>
              <a:t>El Observatorio del Comercio Ilícito expuso ante representantes de 12 países los avances en materia de control del comercio ilegal.</a:t>
            </a:r>
          </a:p>
          <a:p>
            <a:pPr algn="just">
              <a:buClr>
                <a:srgbClr val="00B0F0"/>
              </a:buClr>
            </a:pPr>
            <a:endParaRPr lang="es-CL" sz="2000" dirty="0">
              <a:solidFill>
                <a:schemeClr val="tx1">
                  <a:lumMod val="75000"/>
                  <a:lumOff val="25000"/>
                </a:schemeClr>
              </a:solidFill>
            </a:endParaRPr>
          </a:p>
          <a:p>
            <a:pPr algn="just">
              <a:buClr>
                <a:srgbClr val="00B0F0"/>
              </a:buClr>
            </a:pPr>
            <a:r>
              <a:rPr lang="es-CL" sz="2000" dirty="0">
                <a:solidFill>
                  <a:schemeClr val="tx1">
                    <a:lumMod val="75000"/>
                    <a:lumOff val="25000"/>
                  </a:schemeClr>
                </a:solidFill>
              </a:rPr>
              <a:t>Siguiendo la experiencia chilena y con la asesoría del OCI, Argentina, Colombia, Costa Rica y Guatemala presentaron los avances en la creación de sus propias plataformas de observancia.</a:t>
            </a:r>
          </a:p>
        </p:txBody>
      </p:sp>
      <p:pic>
        <p:nvPicPr>
          <p:cNvPr id="1026" name="Picture 2" descr="ALAC - Brasilia - Nicole Kuppenheim">
            <a:extLst>
              <a:ext uri="{FF2B5EF4-FFF2-40B4-BE49-F238E27FC236}">
                <a16:creationId xmlns:a16="http://schemas.microsoft.com/office/drawing/2014/main" id="{D8C76570-6608-4CD3-BE09-064EA6BF6A9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540" t="31573" r="30855" b="12775"/>
          <a:stretch/>
        </p:blipFill>
        <p:spPr bwMode="auto">
          <a:xfrm>
            <a:off x="6514099" y="2717679"/>
            <a:ext cx="4732421" cy="30410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1918808"/>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6054</TotalTime>
  <Words>3657</Words>
  <Application>Microsoft Office PowerPoint</Application>
  <PresentationFormat>Panorámica</PresentationFormat>
  <Paragraphs>236</Paragraphs>
  <Slides>27</Slides>
  <Notes>1</Notes>
  <HiddenSlides>0</HiddenSlides>
  <MMClips>0</MMClips>
  <ScaleCrop>false</ScaleCrop>
  <HeadingPairs>
    <vt:vector size="4" baseType="variant">
      <vt:variant>
        <vt:lpstr>Tema</vt:lpstr>
      </vt:variant>
      <vt:variant>
        <vt:i4>1</vt:i4>
      </vt:variant>
      <vt:variant>
        <vt:lpstr>Títulos de diapositiva</vt:lpstr>
      </vt:variant>
      <vt:variant>
        <vt:i4>27</vt:i4>
      </vt:variant>
    </vt:vector>
  </HeadingPairs>
  <TitlesOfParts>
    <vt:vector size="28" baseType="lpstr">
      <vt:lpstr>Tema de Office</vt:lpstr>
      <vt:lpstr> Observatorio del Comercio Ilícito de la Cámara Nacional de Comercio, Servicios y Turismo F.G.N. de Chile</vt:lpstr>
      <vt:lpstr>Antecedentes</vt:lpstr>
      <vt:lpstr>Alianza Público-Privada</vt:lpstr>
      <vt:lpstr>Comercio ilícito en cifras</vt:lpstr>
      <vt:lpstr>Impacto social del Comercio Ilícito en nuestro país</vt:lpstr>
      <vt:lpstr>Impacto social del Comercio Ilícito en nuestro país</vt:lpstr>
      <vt:lpstr>Impacto social del Comercio Ilícito en nuestro país</vt:lpstr>
      <vt:lpstr>OCI integra mesa de trabajo del Gobierno contra ambulantes ilegales</vt:lpstr>
      <vt:lpstr>OCI integra Alianza Latinoamericana Anticontrabando (ALAC)</vt:lpstr>
      <vt:lpstr>Mesa Público-Privada OCI</vt:lpstr>
      <vt:lpstr>Propuestas para combatir el comercio ilegal</vt:lpstr>
      <vt:lpstr>Análisis del proyecto de ley sobre Comercio Ilegal (boletín 5069-03)</vt:lpstr>
      <vt:lpstr>Normas no controvertidas de proyecto de ley en estudio</vt:lpstr>
      <vt:lpstr>Normas objeto de divergencia del proyecto de ley </vt:lpstr>
      <vt:lpstr>Norma objeto de divergencia: Artículo 1º del Proyecto</vt:lpstr>
      <vt:lpstr>Norma objeto de divergencia: Artículo 1º del Proyecto</vt:lpstr>
      <vt:lpstr>Norma objeto de divergencia: Artículo 3º del Proyecto</vt:lpstr>
      <vt:lpstr>Norma objeto de divergencia: Artículo 3º del Proyecto</vt:lpstr>
      <vt:lpstr>Norma objeto de divergencia: Artículo 3º del Proyecto</vt:lpstr>
      <vt:lpstr>Norma objeto de divergencia: Artículo 3º del Proyecto</vt:lpstr>
      <vt:lpstr>Norma objeto de divergencia: Artículo 3º del Proyecto</vt:lpstr>
      <vt:lpstr>Norma objeto de divergencia: Artículo 7º del Proyecto</vt:lpstr>
      <vt:lpstr>Normas no consideradas en el proyecto de ley</vt:lpstr>
      <vt:lpstr>Normas no consideradas en el proyecto de ley</vt:lpstr>
      <vt:lpstr>Normas no consideradas en el proyecto de ley</vt:lpstr>
      <vt:lpstr>Normas no consideradas en el proyecto de ley</vt:lpstr>
      <vt:lpstr> Observatorio del Comercio Ilícito de la Cámara Nacional de Comercio, Servicios y Turismo F.G.N. de Chile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QUASAR</dc:creator>
  <cp:lastModifiedBy>Daniel Montalva</cp:lastModifiedBy>
  <cp:revision>228</cp:revision>
  <cp:lastPrinted>2018-03-02T15:52:13Z</cp:lastPrinted>
  <dcterms:created xsi:type="dcterms:W3CDTF">2017-10-18T18:35:49Z</dcterms:created>
  <dcterms:modified xsi:type="dcterms:W3CDTF">2018-12-11T12:33:21Z</dcterms:modified>
</cp:coreProperties>
</file>