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258" r:id="rId3"/>
    <p:sldId id="282" r:id="rId4"/>
    <p:sldId id="314" r:id="rId5"/>
    <p:sldId id="315" r:id="rId6"/>
    <p:sldId id="281" r:id="rId7"/>
    <p:sldId id="270" r:id="rId8"/>
    <p:sldId id="259" r:id="rId9"/>
    <p:sldId id="303" r:id="rId10"/>
    <p:sldId id="313" r:id="rId11"/>
    <p:sldId id="272" r:id="rId12"/>
    <p:sldId id="271" r:id="rId13"/>
    <p:sldId id="309" r:id="rId14"/>
    <p:sldId id="304" r:id="rId15"/>
    <p:sldId id="305" r:id="rId16"/>
    <p:sldId id="306" r:id="rId17"/>
    <p:sldId id="269" r:id="rId18"/>
  </p:sldIdLst>
  <p:sldSz cx="12192000" cy="6858000"/>
  <p:notesSz cx="6797675" cy="9926638"/>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E6A4FD-94A2-4A96-9AB2-F6FE542CC8AE}" type="datetimeFigureOut">
              <a:rPr lang="es-CL" smtClean="0"/>
              <a:t>28-04-2020</a:t>
            </a:fld>
            <a:endParaRPr lang="es-CL"/>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4DAE16-EF88-48BF-BC0C-4715949D8C5B}" type="slidenum">
              <a:rPr lang="es-CL" smtClean="0"/>
              <a:t>‹Nº›</a:t>
            </a:fld>
            <a:endParaRPr lang="es-CL"/>
          </a:p>
        </p:txBody>
      </p:sp>
    </p:spTree>
    <p:extLst>
      <p:ext uri="{BB962C8B-B14F-4D97-AF65-F5344CB8AC3E}">
        <p14:creationId xmlns:p14="http://schemas.microsoft.com/office/powerpoint/2010/main" val="326709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4BC2B9-8DBA-4FD3-9F2D-5B6E138EAEEE}" type="datetimeFigureOut">
              <a:rPr lang="es-CL" smtClean="0"/>
              <a:t>28-04-2020</a:t>
            </a:fld>
            <a:endParaRPr lang="es-C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E4A267-4994-4094-B891-121101A11862}" type="slidenum">
              <a:rPr lang="es-CL" smtClean="0"/>
              <a:t>‹Nº›</a:t>
            </a:fld>
            <a:endParaRPr lang="es-CL"/>
          </a:p>
        </p:txBody>
      </p:sp>
    </p:spTree>
    <p:extLst>
      <p:ext uri="{BB962C8B-B14F-4D97-AF65-F5344CB8AC3E}">
        <p14:creationId xmlns:p14="http://schemas.microsoft.com/office/powerpoint/2010/main" val="158584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Tree>
    <p:extLst>
      <p:ext uri="{BB962C8B-B14F-4D97-AF65-F5344CB8AC3E}">
        <p14:creationId xmlns:p14="http://schemas.microsoft.com/office/powerpoint/2010/main" val="102754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26534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374298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48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258465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38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213153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293542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endParaRPr lang="en-US" dirty="0"/>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0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122130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976215-F9C1-F142-BFD7-B6DAAFEDE2C3}"/>
              </a:ext>
            </a:extLst>
          </p:cNvPr>
          <p:cNvSpPr/>
          <p:nvPr userDrawn="1"/>
        </p:nvSpPr>
        <p:spPr>
          <a:xfrm>
            <a:off x="0" y="6587675"/>
            <a:ext cx="12192000" cy="27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C9BEB391-7366-F44C-A348-14CDA3EE5CBE}"/>
              </a:ext>
            </a:extLst>
          </p:cNvPr>
          <p:cNvSpPr/>
          <p:nvPr userDrawn="1"/>
        </p:nvSpPr>
        <p:spPr>
          <a:xfrm>
            <a:off x="0" y="0"/>
            <a:ext cx="12192000" cy="3512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27CAC8B-7192-FD42-BD06-8706BD146ADD}"/>
              </a:ext>
            </a:extLst>
          </p:cNvPr>
          <p:cNvSpPr>
            <a:spLocks noGrp="1"/>
          </p:cNvSpPr>
          <p:nvPr>
            <p:ph type="title" hasCustomPrompt="1"/>
          </p:nvPr>
        </p:nvSpPr>
        <p:spPr>
          <a:xfrm>
            <a:off x="515938" y="368300"/>
            <a:ext cx="11160127" cy="934027"/>
          </a:xfrm>
        </p:spPr>
        <p:txBody>
          <a:bodyPr/>
          <a:lstStyle>
            <a:lvl1pPr>
              <a:defRPr>
                <a:solidFill>
                  <a:schemeClr val="bg1"/>
                </a:solidFill>
              </a:defRPr>
            </a:lvl1pPr>
          </a:lstStyle>
          <a:p>
            <a:r>
              <a:rPr lang="en-US" dirty="0"/>
              <a:t>Click to edit title</a:t>
            </a:r>
          </a:p>
        </p:txBody>
      </p:sp>
      <p:sp>
        <p:nvSpPr>
          <p:cNvPr id="3" name="Date Placeholder 2">
            <a:extLst>
              <a:ext uri="{FF2B5EF4-FFF2-40B4-BE49-F238E27FC236}">
                <a16:creationId xmlns:a16="http://schemas.microsoft.com/office/drawing/2014/main" id="{96394983-15C2-BE49-AABD-B0B3D87EB630}"/>
              </a:ext>
            </a:extLst>
          </p:cNvPr>
          <p:cNvSpPr>
            <a:spLocks noGrp="1"/>
          </p:cNvSpPr>
          <p:nvPr>
            <p:ph type="dt" sz="half" idx="10"/>
          </p:nvPr>
        </p:nvSpPr>
        <p:spPr/>
        <p:txBody>
          <a:bodyPr/>
          <a:lstStyle>
            <a:lvl1pPr>
              <a:defRPr>
                <a:solidFill>
                  <a:schemeClr val="bg1"/>
                </a:solidFill>
              </a:defRPr>
            </a:lvl1pPr>
          </a:lstStyle>
          <a:p>
            <a:r>
              <a:rPr lang="en-US">
                <a:solidFill>
                  <a:srgbClr val="FFFFFF"/>
                </a:solidFill>
              </a:rPr>
              <a:t>Date</a:t>
            </a:r>
            <a:endParaRPr lang="en-US" dirty="0">
              <a:solidFill>
                <a:srgbClr val="FFFFFF"/>
              </a:solidFill>
            </a:endParaRPr>
          </a:p>
        </p:txBody>
      </p:sp>
      <p:sp>
        <p:nvSpPr>
          <p:cNvPr id="5" name="Slide Number Placeholder 4">
            <a:extLst>
              <a:ext uri="{FF2B5EF4-FFF2-40B4-BE49-F238E27FC236}">
                <a16:creationId xmlns:a16="http://schemas.microsoft.com/office/drawing/2014/main" id="{B8E8648F-3CA5-5A43-B8BF-2A5C5F57E6B4}"/>
              </a:ext>
            </a:extLst>
          </p:cNvPr>
          <p:cNvSpPr>
            <a:spLocks noGrp="1"/>
          </p:cNvSpPr>
          <p:nvPr>
            <p:ph type="sldNum" sz="quarter" idx="12"/>
          </p:nvPr>
        </p:nvSpPr>
        <p:spPr/>
        <p:txBody>
          <a:bodyPr/>
          <a:lstStyle>
            <a:lvl1pPr>
              <a:defRPr>
                <a:solidFill>
                  <a:schemeClr val="bg1"/>
                </a:solidFill>
              </a:defRPr>
            </a:lvl1pPr>
          </a:lstStyle>
          <a:p>
            <a:fld id="{114A690D-6A68-3D43-A1D1-45496B33ED23}" type="slidenum">
              <a:rPr lang="en-US" smtClean="0">
                <a:solidFill>
                  <a:srgbClr val="FFFFFF"/>
                </a:solidFill>
              </a:rPr>
              <a:pPr/>
              <a:t>‹Nº›</a:t>
            </a:fld>
            <a:endParaRPr lang="en-US" dirty="0">
              <a:solidFill>
                <a:srgbClr val="FFFFFF"/>
              </a:solidFill>
            </a:endParaRPr>
          </a:p>
        </p:txBody>
      </p:sp>
      <p:sp>
        <p:nvSpPr>
          <p:cNvPr id="8" name="Text Placeholder 10">
            <a:extLst>
              <a:ext uri="{FF2B5EF4-FFF2-40B4-BE49-F238E27FC236}">
                <a16:creationId xmlns:a16="http://schemas.microsoft.com/office/drawing/2014/main" id="{BA1D7770-1AC4-0E46-A2ED-BF45C7C35019}"/>
              </a:ext>
            </a:extLst>
          </p:cNvPr>
          <p:cNvSpPr>
            <a:spLocks noGrp="1"/>
          </p:cNvSpPr>
          <p:nvPr>
            <p:ph type="body" sz="quarter" idx="15" hasCustomPrompt="1"/>
          </p:nvPr>
        </p:nvSpPr>
        <p:spPr>
          <a:xfrm>
            <a:off x="515938" y="3807252"/>
            <a:ext cx="7380287" cy="2477898"/>
          </a:xfrm>
        </p:spPr>
        <p:txBody>
          <a:bodyPr numCol="1" spcCol="0">
            <a:noAutofit/>
          </a:bodyPr>
          <a:lstStyle>
            <a:lvl1pPr>
              <a:lnSpc>
                <a:spcPct val="100000"/>
              </a:lnSpc>
              <a:defRPr sz="2000">
                <a:solidFill>
                  <a:schemeClr val="tx1"/>
                </a:solidFill>
              </a:defRPr>
            </a:lvl1pPr>
          </a:lstStyle>
          <a:p>
            <a:r>
              <a:rPr lang="en-GB" dirty="0"/>
              <a:t>Section description</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11"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118385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Tree>
    <p:extLst>
      <p:ext uri="{BB962C8B-B14F-4D97-AF65-F5344CB8AC3E}">
        <p14:creationId xmlns:p14="http://schemas.microsoft.com/office/powerpoint/2010/main" val="324797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905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3924108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endParaRPr lang="en-US"/>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1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2907603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80627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endParaRPr lang="en-US"/>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242572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endParaRPr lang="en-US"/>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endParaRPr lang="en-US"/>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2881172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endParaRPr lang="en-US"/>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endParaRPr lang="en-US"/>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endParaRPr lang="en-US"/>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endParaRPr lang="en-US"/>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endParaRPr lang="en-US"/>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endParaRPr lang="en-US"/>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extLst>
      <p:ext uri="{BB962C8B-B14F-4D97-AF65-F5344CB8AC3E}">
        <p14:creationId xmlns:p14="http://schemas.microsoft.com/office/powerpoint/2010/main" val="380754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DC4ED9-D263-EA4F-A937-953C0E37A7FF}"/>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
        <p:nvSpPr>
          <p:cNvPr id="8" name="Rectangle 7">
            <a:extLst>
              <a:ext uri="{FF2B5EF4-FFF2-40B4-BE49-F238E27FC236}">
                <a16:creationId xmlns:a16="http://schemas.microsoft.com/office/drawing/2014/main" id="{76D75358-1C68-2B42-B803-3E43E911F814}"/>
              </a:ext>
            </a:extLst>
          </p:cNvPr>
          <p:cNvSpPr/>
          <p:nvPr userDrawn="1"/>
        </p:nvSpPr>
        <p:spPr>
          <a:xfrm>
            <a:off x="1" y="6589611"/>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00976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solidFill>
                  <a:srgbClr val="FFFFFF"/>
                </a:solidFill>
              </a:rPr>
              <a:t>Date</a:t>
            </a:r>
            <a:endParaRPr lang="en-US" dirty="0">
              <a:solidFill>
                <a:srgbClr val="FFFFFF"/>
              </a:solidFill>
            </a:endParaRPr>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endParaRPr lang="en-US"/>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8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3902483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1384089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3016652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253141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418527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2760349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1455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08489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041858-4B95-3D4F-A66E-4B6D280F0A8E}"/>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9" name="Rectangle 8">
            <a:extLst>
              <a:ext uri="{FF2B5EF4-FFF2-40B4-BE49-F238E27FC236}">
                <a16:creationId xmlns:a16="http://schemas.microsoft.com/office/drawing/2014/main" id="{6BF2DB7F-09B2-104B-B399-DD2909C783B2}"/>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dirty="0"/>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a:solidFill>
                  <a:srgbClr val="182440"/>
                </a:solidFill>
              </a:rPr>
              <a:t>Date</a:t>
            </a:r>
            <a:endParaRPr lang="en-US" dirty="0">
              <a:solidFill>
                <a:srgbClr val="182440"/>
              </a:solidFill>
            </a:endParaRPr>
          </a:p>
        </p:txBody>
      </p:sp>
    </p:spTree>
    <p:extLst>
      <p:ext uri="{BB962C8B-B14F-4D97-AF65-F5344CB8AC3E}">
        <p14:creationId xmlns:p14="http://schemas.microsoft.com/office/powerpoint/2010/main" val="17931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9450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Tree>
    <p:extLst>
      <p:ext uri="{BB962C8B-B14F-4D97-AF65-F5344CB8AC3E}">
        <p14:creationId xmlns:p14="http://schemas.microsoft.com/office/powerpoint/2010/main" val="17529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Tree>
    <p:extLst>
      <p:ext uri="{BB962C8B-B14F-4D97-AF65-F5344CB8AC3E}">
        <p14:creationId xmlns:p14="http://schemas.microsoft.com/office/powerpoint/2010/main" val="412231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415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5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dirty="0"/>
              <a:t>Click to edit Master title style</a:t>
            </a:r>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6222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p15:clr>
            <a:srgbClr val="A4A3A4"/>
          </p15:clr>
        </p15:guide>
        <p15:guide id="2" orient="horz" pos="232">
          <p15:clr>
            <a:srgbClr val="F26B43"/>
          </p15:clr>
        </p15:guide>
        <p15:guide id="3" pos="325">
          <p15:clr>
            <a:srgbClr val="F26B43"/>
          </p15:clr>
        </p15:guide>
        <p15:guide id="4" pos="7355">
          <p15:clr>
            <a:srgbClr val="F26B43"/>
          </p15:clr>
        </p15:guide>
        <p15:guide id="5" pos="1414">
          <p15:clr>
            <a:srgbClr val="A4A3A4"/>
          </p15:clr>
        </p15:guide>
        <p15:guide id="6" pos="1512">
          <p15:clr>
            <a:srgbClr val="A4A3A4"/>
          </p15:clr>
        </p15:guide>
        <p15:guide id="7" pos="3790">
          <p15:clr>
            <a:srgbClr val="A4A3A4"/>
          </p15:clr>
        </p15:guide>
        <p15:guide id="8" pos="4978">
          <p15:clr>
            <a:srgbClr val="A4A3A4"/>
          </p15:clr>
        </p15:guide>
        <p15:guide id="9" pos="5076">
          <p15:clr>
            <a:srgbClr val="A4A3A4"/>
          </p15:clr>
        </p15:guide>
        <p15:guide id="10" pos="6168">
          <p15:clr>
            <a:srgbClr val="A4A3A4"/>
          </p15:clr>
        </p15:guide>
        <p15:guide id="11" pos="6266">
          <p15:clr>
            <a:srgbClr val="A4A3A4"/>
          </p15:clr>
        </p15:guide>
        <p15:guide id="12" pos="2602">
          <p15:clr>
            <a:srgbClr val="A4A3A4"/>
          </p15:clr>
        </p15:guide>
        <p15:guide id="13" pos="2700">
          <p15:clr>
            <a:srgbClr val="A4A3A4"/>
          </p15:clr>
        </p15:guide>
        <p15:guide id="14" orient="horz" pos="3974">
          <p15:clr>
            <a:srgbClr val="F26B43"/>
          </p15:clr>
        </p15:guide>
        <p15:guide id="15" orient="horz" pos="9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bienesnacionales.cl/?p=37471"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77DE-AEAF-2642-AC70-EB9B794AFBE2}"/>
              </a:ext>
            </a:extLst>
          </p:cNvPr>
          <p:cNvSpPr>
            <a:spLocks noGrp="1"/>
          </p:cNvSpPr>
          <p:nvPr>
            <p:ph type="title"/>
          </p:nvPr>
        </p:nvSpPr>
        <p:spPr>
          <a:xfrm>
            <a:off x="515938" y="1789948"/>
            <a:ext cx="10617118" cy="1867652"/>
          </a:xfrm>
        </p:spPr>
        <p:txBody>
          <a:bodyPr/>
          <a:lstStyle/>
          <a:p>
            <a:br>
              <a:rPr lang="es-CL" dirty="0"/>
            </a:br>
            <a:r>
              <a:rPr lang="es-CL" dirty="0"/>
              <a:t>Análisis</a:t>
            </a:r>
            <a:br>
              <a:rPr lang="es-CL" dirty="0"/>
            </a:br>
            <a:r>
              <a:rPr lang="es-ES" b="1" dirty="0"/>
              <a:t>Coyuntura Legal Empresarial</a:t>
            </a:r>
            <a:endParaRPr lang="en-US" dirty="0"/>
          </a:p>
        </p:txBody>
      </p:sp>
      <p:sp>
        <p:nvSpPr>
          <p:cNvPr id="3" name="Text Placeholder 2">
            <a:extLst>
              <a:ext uri="{FF2B5EF4-FFF2-40B4-BE49-F238E27FC236}">
                <a16:creationId xmlns:a16="http://schemas.microsoft.com/office/drawing/2014/main" id="{1C9CED4F-28C3-4149-81F1-A4F2815E31AE}"/>
              </a:ext>
            </a:extLst>
          </p:cNvPr>
          <p:cNvSpPr>
            <a:spLocks noGrp="1"/>
          </p:cNvSpPr>
          <p:nvPr>
            <p:ph type="body" sz="quarter" idx="13"/>
          </p:nvPr>
        </p:nvSpPr>
        <p:spPr>
          <a:xfrm>
            <a:off x="515938" y="3931387"/>
            <a:ext cx="5832475" cy="852648"/>
          </a:xfrm>
        </p:spPr>
        <p:txBody>
          <a:bodyPr/>
          <a:lstStyle/>
          <a:p>
            <a:r>
              <a:rPr lang="en-US" dirty="0"/>
              <a:t>Macarena Iturra J.</a:t>
            </a:r>
          </a:p>
          <a:p>
            <a:r>
              <a:rPr lang="en-US" dirty="0"/>
              <a:t>Andrea de la Vega S.</a:t>
            </a:r>
          </a:p>
          <a:p>
            <a:endParaRPr lang="en-US" dirty="0"/>
          </a:p>
        </p:txBody>
      </p:sp>
    </p:spTree>
    <p:extLst>
      <p:ext uri="{BB962C8B-B14F-4D97-AF65-F5344CB8AC3E}">
        <p14:creationId xmlns:p14="http://schemas.microsoft.com/office/powerpoint/2010/main" val="262987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703570D-1AAD-4A15-9420-B61C9BC40461}"/>
              </a:ext>
            </a:extLst>
          </p:cNvPr>
          <p:cNvSpPr>
            <a:spLocks noGrp="1"/>
          </p:cNvSpPr>
          <p:nvPr>
            <p:ph type="sldNum" sz="quarter" idx="12"/>
          </p:nvPr>
        </p:nvSpPr>
        <p:spPr/>
        <p:txBody>
          <a:bodyPr/>
          <a:lstStyle/>
          <a:p>
            <a:fld id="{F9591D4C-BB8F-AE46-BE73-C616F30BBC5B}" type="slidenum">
              <a:rPr lang="en-US" smtClean="0">
                <a:solidFill>
                  <a:srgbClr val="182440"/>
                </a:solidFill>
              </a:rPr>
              <a:pPr/>
              <a:t>10</a:t>
            </a:fld>
            <a:endParaRPr lang="en-US" dirty="0">
              <a:solidFill>
                <a:srgbClr val="182440"/>
              </a:solidFill>
            </a:endParaRPr>
          </a:p>
        </p:txBody>
      </p:sp>
      <p:pic>
        <p:nvPicPr>
          <p:cNvPr id="5" name="Imagen 4">
            <a:extLst>
              <a:ext uri="{FF2B5EF4-FFF2-40B4-BE49-F238E27FC236}">
                <a16:creationId xmlns:a16="http://schemas.microsoft.com/office/drawing/2014/main" id="{B0F05A6E-D379-4228-B0DE-0DFB46AFA35C}"/>
              </a:ext>
            </a:extLst>
          </p:cNvPr>
          <p:cNvPicPr>
            <a:picLocks noChangeAspect="1"/>
          </p:cNvPicPr>
          <p:nvPr/>
        </p:nvPicPr>
        <p:blipFill>
          <a:blip r:embed="rId2"/>
          <a:stretch>
            <a:fillRect/>
          </a:stretch>
        </p:blipFill>
        <p:spPr>
          <a:xfrm>
            <a:off x="633641" y="808724"/>
            <a:ext cx="7249858" cy="2746073"/>
          </a:xfrm>
          <a:prstGeom prst="rect">
            <a:avLst/>
          </a:prstGeom>
        </p:spPr>
      </p:pic>
      <p:pic>
        <p:nvPicPr>
          <p:cNvPr id="2050" name="ae9a1c3c-0b22-47f3-afb1-ff4a9e50ee0a" descr="Image">
            <a:extLst>
              <a:ext uri="{FF2B5EF4-FFF2-40B4-BE49-F238E27FC236}">
                <a16:creationId xmlns:a16="http://schemas.microsoft.com/office/drawing/2014/main" id="{8E1AA263-43D8-4373-B6E8-50E711BF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41" y="3972339"/>
            <a:ext cx="5381370" cy="187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806c306-e022-49e7-b1ff-d04282204a87" descr="Image">
            <a:extLst>
              <a:ext uri="{FF2B5EF4-FFF2-40B4-BE49-F238E27FC236}">
                <a16:creationId xmlns:a16="http://schemas.microsoft.com/office/drawing/2014/main" id="{8E720AEB-07F6-4379-B217-4A45C332D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73138">
            <a:off x="7288533" y="1948943"/>
            <a:ext cx="4457907" cy="187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777478e1-5d81-4e31-bbc9-bd2b11bf5aa6" descr="Image">
            <a:extLst>
              <a:ext uri="{FF2B5EF4-FFF2-40B4-BE49-F238E27FC236}">
                <a16:creationId xmlns:a16="http://schemas.microsoft.com/office/drawing/2014/main" id="{53D0199A-0C8E-430D-AC8B-D8DA746A41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8065" y="3912800"/>
            <a:ext cx="5297526" cy="199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591D4C-BB8F-AE46-BE73-C616F30BBC5B}" type="slidenum">
              <a:rPr lang="en-US" smtClean="0">
                <a:solidFill>
                  <a:srgbClr val="182440"/>
                </a:solidFill>
              </a:rPr>
              <a:pPr/>
              <a:t>11</a:t>
            </a:fld>
            <a:endParaRPr lang="en-US" dirty="0">
              <a:solidFill>
                <a:srgbClr val="182440"/>
              </a:solidFill>
            </a:endParaRPr>
          </a:p>
        </p:txBody>
      </p:sp>
      <p:sp>
        <p:nvSpPr>
          <p:cNvPr id="7" name="Text Placeholder 6"/>
          <p:cNvSpPr>
            <a:spLocks noGrp="1"/>
          </p:cNvSpPr>
          <p:nvPr>
            <p:ph type="body" sz="quarter" idx="15"/>
          </p:nvPr>
        </p:nvSpPr>
        <p:spPr/>
        <p:txBody>
          <a:bodyPr/>
          <a:lstStyle/>
          <a:p>
            <a:endParaRPr lang="en-US" dirty="0"/>
          </a:p>
        </p:txBody>
      </p:sp>
      <p:sp>
        <p:nvSpPr>
          <p:cNvPr id="8" name="Content Placeholder 7"/>
          <p:cNvSpPr>
            <a:spLocks noGrp="1"/>
          </p:cNvSpPr>
          <p:nvPr>
            <p:ph sz="quarter" idx="18"/>
          </p:nvPr>
        </p:nvSpPr>
        <p:spPr>
          <a:xfrm>
            <a:off x="515937" y="1663338"/>
            <a:ext cx="11160125" cy="4426554"/>
          </a:xfrm>
        </p:spPr>
        <p:txBody>
          <a:bodyPr/>
          <a:lstStyle/>
          <a:p>
            <a:pPr algn="just"/>
            <a:r>
              <a:rPr lang="es-CL" dirty="0"/>
              <a:t>A fin de cautelar los derechos de los consumidores pero con una mirada realista a las actuales condiciones y limitaciones en la circulación de personas y bienes, el SERNAC ha dictado una serie de Circulares Interpretativas de la Ley </a:t>
            </a:r>
            <a:r>
              <a:rPr lang="es-CL" dirty="0" err="1"/>
              <a:t>N°</a:t>
            </a:r>
            <a:r>
              <a:rPr lang="es-CL" dirty="0"/>
              <a:t> 19.496:</a:t>
            </a:r>
          </a:p>
          <a:p>
            <a:pPr algn="just">
              <a:buFont typeface="Wingdings" panose="05000000000000000000" pitchFamily="2" charset="2"/>
              <a:buChar char="v"/>
            </a:pPr>
            <a:r>
              <a:rPr lang="es-CL" dirty="0"/>
              <a:t>Circular N°326 sobre contratación a distancia durante la pandemia provocada por del Covid-19</a:t>
            </a:r>
          </a:p>
          <a:p>
            <a:pPr algn="just">
              <a:buFont typeface="Wingdings" panose="05000000000000000000" pitchFamily="2" charset="2"/>
              <a:buChar char="v"/>
            </a:pPr>
            <a:r>
              <a:rPr lang="es-CL" dirty="0"/>
              <a:t>Circular N°340 sobre suspensión de plazos de las garantías legales, voluntarias y de satisfacción durante la crisis sanitaria derivada del Covid-19</a:t>
            </a:r>
          </a:p>
          <a:p>
            <a:pPr algn="just">
              <a:buFont typeface="Wingdings" panose="05000000000000000000" pitchFamily="2" charset="2"/>
              <a:buChar char="v"/>
            </a:pPr>
            <a:r>
              <a:rPr lang="es-CL" dirty="0"/>
              <a:t>Circular N°360 sobre buenas prácticas de los proveedores frente a la pandemia provocada por el Coronavirus (Covid-19)</a:t>
            </a:r>
          </a:p>
          <a:p>
            <a:pPr algn="just">
              <a:buFont typeface="Wingdings" panose="05000000000000000000" pitchFamily="2" charset="2"/>
              <a:buChar char="v"/>
            </a:pPr>
            <a:r>
              <a:rPr lang="es-CL" dirty="0"/>
              <a:t>Circular N°371 sobre resguardo de la salud de los consumidores y de medidas alternativas de cumplimiento, suspensión y extinción de las prestaciones, frente a la pandemia provocada por Coronavirus (Covid-19)</a:t>
            </a:r>
          </a:p>
          <a:p>
            <a:pPr algn="just"/>
            <a:endParaRPr lang="es-CL" dirty="0"/>
          </a:p>
        </p:txBody>
      </p:sp>
      <p:sp>
        <p:nvSpPr>
          <p:cNvPr id="5" name="Título 4"/>
          <p:cNvSpPr>
            <a:spLocks noGrp="1"/>
          </p:cNvSpPr>
          <p:nvPr>
            <p:ph type="title"/>
          </p:nvPr>
        </p:nvSpPr>
        <p:spPr/>
        <p:txBody>
          <a:bodyPr/>
          <a:lstStyle/>
          <a:p>
            <a:r>
              <a:rPr lang="es-CL" dirty="0"/>
              <a:t>Rol del SERNAC</a:t>
            </a:r>
          </a:p>
        </p:txBody>
      </p:sp>
    </p:spTree>
    <p:extLst>
      <p:ext uri="{BB962C8B-B14F-4D97-AF65-F5344CB8AC3E}">
        <p14:creationId xmlns:p14="http://schemas.microsoft.com/office/powerpoint/2010/main" val="3593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591D4C-BB8F-AE46-BE73-C616F30BBC5B}" type="slidenum">
              <a:rPr lang="en-US" smtClean="0">
                <a:solidFill>
                  <a:srgbClr val="182440"/>
                </a:solidFill>
              </a:rPr>
              <a:pPr/>
              <a:t>12</a:t>
            </a:fld>
            <a:endParaRPr lang="en-US" dirty="0">
              <a:solidFill>
                <a:srgbClr val="182440"/>
              </a:solidFill>
            </a:endParaRPr>
          </a:p>
        </p:txBody>
      </p:sp>
      <p:sp>
        <p:nvSpPr>
          <p:cNvPr id="7" name="Text Placeholder 6"/>
          <p:cNvSpPr>
            <a:spLocks noGrp="1"/>
          </p:cNvSpPr>
          <p:nvPr>
            <p:ph type="body" sz="quarter" idx="15"/>
          </p:nvPr>
        </p:nvSpPr>
        <p:spPr/>
        <p:txBody>
          <a:bodyPr/>
          <a:lstStyle/>
          <a:p>
            <a:endParaRPr lang="en-US" dirty="0"/>
          </a:p>
        </p:txBody>
      </p:sp>
      <p:sp>
        <p:nvSpPr>
          <p:cNvPr id="8" name="Content Placeholder 7"/>
          <p:cNvSpPr>
            <a:spLocks noGrp="1"/>
          </p:cNvSpPr>
          <p:nvPr>
            <p:ph sz="quarter" idx="18"/>
          </p:nvPr>
        </p:nvSpPr>
        <p:spPr>
          <a:xfrm>
            <a:off x="515937" y="1258957"/>
            <a:ext cx="11160125" cy="5132453"/>
          </a:xfrm>
        </p:spPr>
        <p:txBody>
          <a:bodyPr/>
          <a:lstStyle/>
          <a:p>
            <a:pPr lvl="1" algn="just"/>
            <a:r>
              <a:rPr lang="es-CL" b="1" u="sng" dirty="0"/>
              <a:t>Circular N°326 sobre contratación a distancia durante la pandemia provocada por del Covid-19 </a:t>
            </a:r>
            <a:r>
              <a:rPr lang="es-CL" u="sng" dirty="0"/>
              <a:t>(6 de abril)</a:t>
            </a:r>
            <a:r>
              <a:rPr lang="es-CL" dirty="0"/>
              <a:t>: </a:t>
            </a:r>
          </a:p>
          <a:p>
            <a:pPr lvl="1" algn="just">
              <a:buFont typeface="Wingdings" panose="05000000000000000000" pitchFamily="2" charset="2"/>
              <a:buChar char="v"/>
            </a:pPr>
            <a:r>
              <a:rPr lang="es-CL" dirty="0"/>
              <a:t>Salvaguardar la formación del consentimiento informado de los consumidores en un contexto en que dicha información se proveerá de forma digital: el proveedor debe garantizar que el consumidor tenga acceso claro, comprensible e inequívoco de las condiciones generales de la respectiva contratación; debiendo desplegar los sistemas de seguridad acorde al servicio ofrecido.</a:t>
            </a:r>
          </a:p>
          <a:p>
            <a:pPr lvl="1" algn="just">
              <a:buFont typeface="Wingdings" panose="05000000000000000000" pitchFamily="2" charset="2"/>
              <a:buChar char="v"/>
            </a:pPr>
            <a:endParaRPr lang="es-CL" dirty="0"/>
          </a:p>
          <a:p>
            <a:pPr lvl="1" algn="just">
              <a:buClr>
                <a:srgbClr val="DEDEDE">
                  <a:lumMod val="50000"/>
                </a:srgbClr>
              </a:buClr>
            </a:pPr>
            <a:r>
              <a:rPr lang="es-CL" b="1" u="sng" dirty="0">
                <a:solidFill>
                  <a:srgbClr val="FFFFFF"/>
                </a:solidFill>
              </a:rPr>
              <a:t>Circular N°360 sobre buenas prácticas de los proveedores frente a la pandemia provocada por el Coronavirus (Covid-19) </a:t>
            </a:r>
            <a:r>
              <a:rPr lang="es-CL" u="sng" dirty="0">
                <a:solidFill>
                  <a:srgbClr val="FFFFFF"/>
                </a:solidFill>
              </a:rPr>
              <a:t>(20 de abril)</a:t>
            </a:r>
            <a:r>
              <a:rPr lang="es-CL" dirty="0">
                <a:solidFill>
                  <a:srgbClr val="FFFFFF"/>
                </a:solidFill>
              </a:rPr>
              <a:t>:</a:t>
            </a:r>
          </a:p>
          <a:p>
            <a:pPr lvl="1" algn="just">
              <a:buClr>
                <a:srgbClr val="DEDEDE">
                  <a:lumMod val="50000"/>
                </a:srgbClr>
              </a:buClr>
              <a:buFont typeface="Wingdings" panose="05000000000000000000" pitchFamily="2" charset="2"/>
              <a:buChar char="v"/>
            </a:pPr>
            <a:r>
              <a:rPr lang="es-CL" dirty="0" err="1">
                <a:solidFill>
                  <a:srgbClr val="FFFFFF"/>
                </a:solidFill>
              </a:rPr>
              <a:t>Sernac</a:t>
            </a:r>
            <a:r>
              <a:rPr lang="es-CL" dirty="0">
                <a:solidFill>
                  <a:srgbClr val="FFFFFF"/>
                </a:solidFill>
              </a:rPr>
              <a:t> entrega las siguientes recomendaciones para todo tipo de proveedor de bienes y servicios, a fin de resguardar la integridad física de los consumidores: i) uso y reforzamiento de canales digitales; </a:t>
            </a:r>
            <a:r>
              <a:rPr lang="es-CL" dirty="0" err="1">
                <a:solidFill>
                  <a:srgbClr val="FFFFFF"/>
                </a:solidFill>
              </a:rPr>
              <a:t>ii</a:t>
            </a:r>
            <a:r>
              <a:rPr lang="es-CL" dirty="0">
                <a:solidFill>
                  <a:srgbClr val="FFFFFF"/>
                </a:solidFill>
              </a:rPr>
              <a:t>) preferencia por los trámites digitales, ante las gestiones presenciales; </a:t>
            </a:r>
            <a:r>
              <a:rPr lang="es-CL" dirty="0" err="1">
                <a:solidFill>
                  <a:srgbClr val="FFFFFF"/>
                </a:solidFill>
              </a:rPr>
              <a:t>iii</a:t>
            </a:r>
            <a:r>
              <a:rPr lang="es-CL" dirty="0">
                <a:solidFill>
                  <a:srgbClr val="FFFFFF"/>
                </a:solidFill>
              </a:rPr>
              <a:t>) horario de atención flexible y exclusivo; </a:t>
            </a:r>
            <a:r>
              <a:rPr lang="es-CL" dirty="0" err="1">
                <a:solidFill>
                  <a:srgbClr val="FFFFFF"/>
                </a:solidFill>
              </a:rPr>
              <a:t>iv</a:t>
            </a:r>
            <a:r>
              <a:rPr lang="es-CL" dirty="0">
                <a:solidFill>
                  <a:srgbClr val="FFFFFF"/>
                </a:solidFill>
              </a:rPr>
              <a:t>) medidas de higiene y distribución de espacios v) relacionamiento con consumidores en establecimientos comerciales.</a:t>
            </a:r>
          </a:p>
          <a:p>
            <a:pPr lvl="1" algn="just">
              <a:buClr>
                <a:srgbClr val="DEDEDE">
                  <a:lumMod val="50000"/>
                </a:srgbClr>
              </a:buClr>
              <a:buFont typeface="Wingdings" panose="05000000000000000000" pitchFamily="2" charset="2"/>
              <a:buChar char="v"/>
            </a:pPr>
            <a:endParaRPr lang="es-CL" dirty="0">
              <a:solidFill>
                <a:srgbClr val="FFFFFF"/>
              </a:solidFill>
            </a:endParaRPr>
          </a:p>
          <a:p>
            <a:pPr lvl="1" algn="just">
              <a:buClr>
                <a:srgbClr val="DEDEDE">
                  <a:lumMod val="50000"/>
                </a:srgbClr>
              </a:buClr>
            </a:pPr>
            <a:endParaRPr lang="es-CL" dirty="0">
              <a:solidFill>
                <a:srgbClr val="FFFFFF"/>
              </a:solidFill>
            </a:endParaRPr>
          </a:p>
          <a:p>
            <a:pPr marL="225425" lvl="1" indent="0" algn="just">
              <a:buNone/>
            </a:pPr>
            <a:endParaRPr lang="es-CL" dirty="0"/>
          </a:p>
          <a:p>
            <a:endParaRPr lang="en-US" dirty="0"/>
          </a:p>
          <a:p>
            <a:endParaRPr lang="en-US" dirty="0"/>
          </a:p>
          <a:p>
            <a:endParaRPr lang="en-US" dirty="0"/>
          </a:p>
          <a:p>
            <a:endParaRPr lang="en-US" dirty="0"/>
          </a:p>
          <a:p>
            <a:endParaRPr lang="en-US" dirty="0"/>
          </a:p>
          <a:p>
            <a:pPr marL="0" indent="0">
              <a:buNone/>
            </a:pPr>
            <a:r>
              <a:rPr lang="en-US" dirty="0"/>
              <a:t> </a:t>
            </a:r>
          </a:p>
        </p:txBody>
      </p:sp>
      <p:sp>
        <p:nvSpPr>
          <p:cNvPr id="5" name="Título 4"/>
          <p:cNvSpPr>
            <a:spLocks noGrp="1"/>
          </p:cNvSpPr>
          <p:nvPr>
            <p:ph type="title"/>
          </p:nvPr>
        </p:nvSpPr>
        <p:spPr/>
        <p:txBody>
          <a:bodyPr/>
          <a:lstStyle/>
          <a:p>
            <a:r>
              <a:rPr lang="es-CL" dirty="0"/>
              <a:t>Circulares </a:t>
            </a:r>
            <a:r>
              <a:rPr lang="es-CL" dirty="0" err="1"/>
              <a:t>Interpretivas</a:t>
            </a:r>
            <a:r>
              <a:rPr lang="es-CL" dirty="0"/>
              <a:t> del </a:t>
            </a:r>
            <a:r>
              <a:rPr lang="es-CL" dirty="0" err="1"/>
              <a:t>Sernac</a:t>
            </a:r>
            <a:endParaRPr lang="es-CL" dirty="0"/>
          </a:p>
        </p:txBody>
      </p:sp>
    </p:spTree>
    <p:extLst>
      <p:ext uri="{BB962C8B-B14F-4D97-AF65-F5344CB8AC3E}">
        <p14:creationId xmlns:p14="http://schemas.microsoft.com/office/powerpoint/2010/main" val="305983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01657D1-D9C7-4E3D-B4C8-DA98B46054E7}"/>
              </a:ext>
            </a:extLst>
          </p:cNvPr>
          <p:cNvSpPr>
            <a:spLocks noGrp="1"/>
          </p:cNvSpPr>
          <p:nvPr>
            <p:ph type="sldNum" sz="quarter" idx="12"/>
          </p:nvPr>
        </p:nvSpPr>
        <p:spPr/>
        <p:txBody>
          <a:bodyPr/>
          <a:lstStyle/>
          <a:p>
            <a:fld id="{F9591D4C-BB8F-AE46-BE73-C616F30BBC5B}" type="slidenum">
              <a:rPr lang="en-US" smtClean="0">
                <a:solidFill>
                  <a:srgbClr val="182440"/>
                </a:solidFill>
              </a:rPr>
              <a:pPr/>
              <a:t>13</a:t>
            </a:fld>
            <a:endParaRPr lang="en-US" dirty="0">
              <a:solidFill>
                <a:srgbClr val="182440"/>
              </a:solidFill>
            </a:endParaRPr>
          </a:p>
        </p:txBody>
      </p:sp>
      <p:sp>
        <p:nvSpPr>
          <p:cNvPr id="6" name="Marcador de contenido 5">
            <a:extLst>
              <a:ext uri="{FF2B5EF4-FFF2-40B4-BE49-F238E27FC236}">
                <a16:creationId xmlns:a16="http://schemas.microsoft.com/office/drawing/2014/main" id="{FC1EC928-05D6-4BE7-B7DA-25129A0E4024}"/>
              </a:ext>
            </a:extLst>
          </p:cNvPr>
          <p:cNvSpPr>
            <a:spLocks noGrp="1"/>
          </p:cNvSpPr>
          <p:nvPr>
            <p:ph sz="quarter" idx="18"/>
          </p:nvPr>
        </p:nvSpPr>
        <p:spPr>
          <a:xfrm>
            <a:off x="515938" y="424429"/>
            <a:ext cx="11160125" cy="5923361"/>
          </a:xfrm>
        </p:spPr>
        <p:txBody>
          <a:bodyPr/>
          <a:lstStyle/>
          <a:p>
            <a:pPr lvl="1" algn="just">
              <a:buClr>
                <a:srgbClr val="DEDEDE">
                  <a:lumMod val="50000"/>
                </a:srgbClr>
              </a:buClr>
            </a:pPr>
            <a:r>
              <a:rPr lang="es-CL" b="1" u="sng" dirty="0">
                <a:solidFill>
                  <a:srgbClr val="FFFFFF"/>
                </a:solidFill>
              </a:rPr>
              <a:t>Circular N°340 sobre suspensión de plazos de las garantías legales, voluntarias y satisfacción durante la crisis sanitaria derivada del Covid-19 </a:t>
            </a:r>
            <a:r>
              <a:rPr lang="es-CL" u="sng" dirty="0">
                <a:solidFill>
                  <a:srgbClr val="FFFFFF"/>
                </a:solidFill>
              </a:rPr>
              <a:t>(9 de abril)</a:t>
            </a:r>
            <a:r>
              <a:rPr lang="es-CL" dirty="0">
                <a:solidFill>
                  <a:srgbClr val="FFFFFF"/>
                </a:solidFill>
              </a:rPr>
              <a:t>: </a:t>
            </a:r>
          </a:p>
          <a:p>
            <a:pPr lvl="1" algn="just">
              <a:buClr>
                <a:srgbClr val="DEDEDE">
                  <a:lumMod val="50000"/>
                </a:srgbClr>
              </a:buClr>
              <a:buFont typeface="Wingdings" panose="05000000000000000000" pitchFamily="2" charset="2"/>
              <a:buChar char="v"/>
            </a:pPr>
            <a:r>
              <a:rPr lang="es-CL" dirty="0">
                <a:solidFill>
                  <a:srgbClr val="FFFFFF"/>
                </a:solidFill>
              </a:rPr>
              <a:t>Las medidas dictadas por la autoridad han impactado la forma de cumplimiento de los contratos: interpretación del </a:t>
            </a:r>
            <a:r>
              <a:rPr lang="es-CL" dirty="0" err="1">
                <a:solidFill>
                  <a:srgbClr val="FFFFFF"/>
                </a:solidFill>
              </a:rPr>
              <a:t>Sernac</a:t>
            </a:r>
            <a:r>
              <a:rPr lang="es-CL" dirty="0">
                <a:solidFill>
                  <a:srgbClr val="FFFFFF"/>
                </a:solidFill>
              </a:rPr>
              <a:t> sobre el tiempo de ejercicio de los derechos de los consumidores: </a:t>
            </a:r>
            <a:r>
              <a:rPr lang="es-CL" u="sng" dirty="0">
                <a:solidFill>
                  <a:srgbClr val="FFFFFF"/>
                </a:solidFill>
              </a:rPr>
              <a:t>suspensión del plazo de prescripción de los derechos de LPDC a partir del 18 de marzo y hasta que termine el estado de excepción constitucional</a:t>
            </a:r>
            <a:r>
              <a:rPr lang="es-CL" dirty="0">
                <a:solidFill>
                  <a:srgbClr val="FFFFFF"/>
                </a:solidFill>
              </a:rPr>
              <a:t>. </a:t>
            </a:r>
          </a:p>
          <a:p>
            <a:pPr lvl="1" algn="just">
              <a:buClr>
                <a:srgbClr val="DEDEDE">
                  <a:lumMod val="50000"/>
                </a:srgbClr>
              </a:buClr>
              <a:buFont typeface="Wingdings" panose="05000000000000000000" pitchFamily="2" charset="2"/>
              <a:buChar char="v"/>
            </a:pPr>
            <a:r>
              <a:rPr lang="es-CL" dirty="0">
                <a:solidFill>
                  <a:srgbClr val="FFFFFF"/>
                </a:solidFill>
              </a:rPr>
              <a:t>Obligación de los proveedores de informar por todos los medios disponibles, la suspensión de los plazos de las garantías y los nuevos plazos para ejercer los derechos.</a:t>
            </a:r>
          </a:p>
          <a:p>
            <a:pPr marL="225425" lvl="1" indent="0" algn="just">
              <a:buClr>
                <a:srgbClr val="DEDEDE">
                  <a:lumMod val="50000"/>
                </a:srgbClr>
              </a:buClr>
              <a:buNone/>
            </a:pPr>
            <a:r>
              <a:rPr lang="es-CL" dirty="0">
                <a:solidFill>
                  <a:srgbClr val="FFFFFF"/>
                </a:solidFill>
              </a:rPr>
              <a:t> </a:t>
            </a:r>
          </a:p>
          <a:p>
            <a:pPr lvl="1" algn="just">
              <a:buClr>
                <a:srgbClr val="DEDEDE">
                  <a:lumMod val="50000"/>
                </a:srgbClr>
              </a:buClr>
            </a:pPr>
            <a:r>
              <a:rPr lang="es-CL" b="1" u="sng" dirty="0">
                <a:solidFill>
                  <a:srgbClr val="FFFFFF"/>
                </a:solidFill>
              </a:rPr>
              <a:t>Circular N°371 sobre resguardo de los consumidores y medidas alternativas de cumplimiento, suspensión y extinción de las prestaciones frente a la pandemia provocada por el Coronavirus </a:t>
            </a:r>
            <a:r>
              <a:rPr lang="es-CL" dirty="0">
                <a:solidFill>
                  <a:srgbClr val="FFFFFF"/>
                </a:solidFill>
              </a:rPr>
              <a:t>(23 de abril): </a:t>
            </a:r>
          </a:p>
          <a:p>
            <a:pPr lvl="1" algn="just">
              <a:buClr>
                <a:srgbClr val="DEDEDE">
                  <a:lumMod val="50000"/>
                </a:srgbClr>
              </a:buClr>
              <a:buFont typeface="Wingdings" panose="05000000000000000000" pitchFamily="2" charset="2"/>
              <a:buChar char="v"/>
            </a:pPr>
            <a:r>
              <a:rPr lang="es-CL" dirty="0">
                <a:solidFill>
                  <a:srgbClr val="FFFFFF"/>
                </a:solidFill>
              </a:rPr>
              <a:t>Pandemia y protección salud consumidores: admite cumplimiento por equivalencia de las obligaciones que surgen de los contratos para el proveedor. Casos extremos: suspensión/extinción de prestaciones (“evento irresistible de ejecutar”).</a:t>
            </a:r>
          </a:p>
          <a:p>
            <a:pPr lvl="1" algn="just">
              <a:buClr>
                <a:srgbClr val="DEDEDE">
                  <a:lumMod val="50000"/>
                </a:srgbClr>
              </a:buClr>
              <a:buFont typeface="Wingdings" panose="05000000000000000000" pitchFamily="2" charset="2"/>
              <a:buChar char="v"/>
            </a:pPr>
            <a:r>
              <a:rPr lang="es-CL" dirty="0">
                <a:solidFill>
                  <a:srgbClr val="FFFFFF"/>
                </a:solidFill>
              </a:rPr>
              <a:t>Mantener producción de suministros. Limitaciones solo para asegurar cadena de suministro permanente. Acaparamiento.</a:t>
            </a:r>
          </a:p>
          <a:p>
            <a:pPr lvl="1" algn="just">
              <a:buClr>
                <a:srgbClr val="DEDEDE">
                  <a:lumMod val="50000"/>
                </a:srgbClr>
              </a:buClr>
              <a:buFont typeface="Wingdings" panose="05000000000000000000" pitchFamily="2" charset="2"/>
              <a:buChar char="v"/>
            </a:pPr>
            <a:r>
              <a:rPr lang="es-CL" dirty="0">
                <a:solidFill>
                  <a:srgbClr val="FFFFFF"/>
                </a:solidFill>
              </a:rPr>
              <a:t>Obligaciones del proveedores según los tipos de mercado.</a:t>
            </a:r>
          </a:p>
          <a:p>
            <a:pPr marL="225425" lvl="1" indent="0" algn="just">
              <a:buClr>
                <a:srgbClr val="DEDEDE">
                  <a:lumMod val="50000"/>
                </a:srgbClr>
              </a:buClr>
              <a:buNone/>
            </a:pPr>
            <a:endParaRPr lang="es-CL" dirty="0">
              <a:solidFill>
                <a:srgbClr val="FFFFFF"/>
              </a:solidFill>
            </a:endParaRPr>
          </a:p>
          <a:p>
            <a:pPr lvl="1" algn="just">
              <a:buClr>
                <a:srgbClr val="DEDEDE">
                  <a:lumMod val="50000"/>
                </a:srgbClr>
              </a:buClr>
            </a:pPr>
            <a:endParaRPr lang="es-CL" dirty="0">
              <a:solidFill>
                <a:srgbClr val="FFFFFF"/>
              </a:solidFill>
            </a:endParaRPr>
          </a:p>
          <a:p>
            <a:endParaRPr lang="es-CL" dirty="0"/>
          </a:p>
        </p:txBody>
      </p:sp>
    </p:spTree>
    <p:extLst>
      <p:ext uri="{BB962C8B-B14F-4D97-AF65-F5344CB8AC3E}">
        <p14:creationId xmlns:p14="http://schemas.microsoft.com/office/powerpoint/2010/main" val="318563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4EE5537-AFAD-40FC-849C-DC84B6AEA092}"/>
              </a:ext>
            </a:extLst>
          </p:cNvPr>
          <p:cNvSpPr>
            <a:spLocks noGrp="1"/>
          </p:cNvSpPr>
          <p:nvPr>
            <p:ph type="sldNum" sz="quarter" idx="12"/>
          </p:nvPr>
        </p:nvSpPr>
        <p:spPr/>
        <p:txBody>
          <a:bodyPr/>
          <a:lstStyle/>
          <a:p>
            <a:fld id="{F9591D4C-BB8F-AE46-BE73-C616F30BBC5B}" type="slidenum">
              <a:rPr lang="en-US" smtClean="0">
                <a:solidFill>
                  <a:srgbClr val="182440"/>
                </a:solidFill>
              </a:rPr>
              <a:pPr/>
              <a:t>14</a:t>
            </a:fld>
            <a:endParaRPr lang="en-US" dirty="0">
              <a:solidFill>
                <a:srgbClr val="182440"/>
              </a:solidFill>
            </a:endParaRPr>
          </a:p>
        </p:txBody>
      </p:sp>
      <p:sp>
        <p:nvSpPr>
          <p:cNvPr id="4" name="Marcador de texto 3">
            <a:extLst>
              <a:ext uri="{FF2B5EF4-FFF2-40B4-BE49-F238E27FC236}">
                <a16:creationId xmlns:a16="http://schemas.microsoft.com/office/drawing/2014/main" id="{4DD50ED2-471C-4DB2-B284-8716E300E99E}"/>
              </a:ext>
            </a:extLst>
          </p:cNvPr>
          <p:cNvSpPr>
            <a:spLocks noGrp="1"/>
          </p:cNvSpPr>
          <p:nvPr>
            <p:ph type="body" sz="quarter" idx="15"/>
          </p:nvPr>
        </p:nvSpPr>
        <p:spPr/>
        <p:txBody>
          <a:bodyPr/>
          <a:lstStyle/>
          <a:p>
            <a:endParaRPr lang="es-CL"/>
          </a:p>
        </p:txBody>
      </p:sp>
      <p:sp>
        <p:nvSpPr>
          <p:cNvPr id="5" name="Título 4">
            <a:extLst>
              <a:ext uri="{FF2B5EF4-FFF2-40B4-BE49-F238E27FC236}">
                <a16:creationId xmlns:a16="http://schemas.microsoft.com/office/drawing/2014/main" id="{0505E597-A0F6-43C6-980E-6810255CD74F}"/>
              </a:ext>
            </a:extLst>
          </p:cNvPr>
          <p:cNvSpPr>
            <a:spLocks noGrp="1"/>
          </p:cNvSpPr>
          <p:nvPr>
            <p:ph type="title"/>
          </p:nvPr>
        </p:nvSpPr>
        <p:spPr/>
        <p:txBody>
          <a:bodyPr/>
          <a:lstStyle/>
          <a:p>
            <a:r>
              <a:rPr lang="es-CL" dirty="0"/>
              <a:t>Proyecto de Ley Boletín </a:t>
            </a:r>
            <a:r>
              <a:rPr lang="es-CL" dirty="0" err="1"/>
              <a:t>N°</a:t>
            </a:r>
            <a:r>
              <a:rPr lang="es-CL" dirty="0"/>
              <a:t> 13.371-03</a:t>
            </a:r>
          </a:p>
        </p:txBody>
      </p:sp>
      <p:sp>
        <p:nvSpPr>
          <p:cNvPr id="6" name="Marcador de contenido 5">
            <a:extLst>
              <a:ext uri="{FF2B5EF4-FFF2-40B4-BE49-F238E27FC236}">
                <a16:creationId xmlns:a16="http://schemas.microsoft.com/office/drawing/2014/main" id="{E61DDDC3-BF78-450E-9929-B2C5DA115066}"/>
              </a:ext>
            </a:extLst>
          </p:cNvPr>
          <p:cNvSpPr>
            <a:spLocks noGrp="1"/>
          </p:cNvSpPr>
          <p:nvPr>
            <p:ph sz="quarter" idx="18"/>
          </p:nvPr>
        </p:nvSpPr>
        <p:spPr>
          <a:xfrm>
            <a:off x="515937" y="1550663"/>
            <a:ext cx="11160125" cy="4426554"/>
          </a:xfrm>
        </p:spPr>
        <p:txBody>
          <a:bodyPr/>
          <a:lstStyle/>
          <a:p>
            <a:r>
              <a:rPr lang="es-CL" dirty="0"/>
              <a:t>Modifica la ley N°19.496, que Establece normas sobre protección de los derechos de los consumidores, para que los acreedores pongan a disposición del deudor que lo requiera, un plan de refinanciamiento o postergación del pago de cuotas de sus créditos.</a:t>
            </a:r>
          </a:p>
          <a:p>
            <a:pPr>
              <a:buFont typeface="Wingdings" panose="05000000000000000000" pitchFamily="2" charset="2"/>
              <a:buChar char="v"/>
            </a:pPr>
            <a:r>
              <a:rPr lang="es-CL" dirty="0"/>
              <a:t>Fecha de ingreso: 23 de marzo de 2020</a:t>
            </a:r>
          </a:p>
          <a:p>
            <a:pPr>
              <a:buFont typeface="Wingdings" panose="05000000000000000000" pitchFamily="2" charset="2"/>
              <a:buChar char="v"/>
            </a:pPr>
            <a:r>
              <a:rPr lang="es-CL" dirty="0"/>
              <a:t>Proyecto de Ley sin urgencia.</a:t>
            </a:r>
          </a:p>
          <a:p>
            <a:pPr>
              <a:buFont typeface="Wingdings" panose="05000000000000000000" pitchFamily="2" charset="2"/>
              <a:buChar char="v"/>
            </a:pPr>
            <a:r>
              <a:rPr lang="es-CL" dirty="0"/>
              <a:t>Actualmente en Primer Trámite Constitucional/Cámara de Diputados (Comisión de Economía, Fomento; Micro, Pequeña y Mediana Empresa, Protección de los Consumidores y Turismo).</a:t>
            </a:r>
          </a:p>
          <a:p>
            <a:endParaRPr lang="es-CL" dirty="0"/>
          </a:p>
          <a:p>
            <a:endParaRPr lang="es-CL" dirty="0"/>
          </a:p>
          <a:p>
            <a:endParaRPr lang="es-CL" dirty="0"/>
          </a:p>
          <a:p>
            <a:endParaRPr lang="es-CL" dirty="0"/>
          </a:p>
        </p:txBody>
      </p:sp>
    </p:spTree>
    <p:extLst>
      <p:ext uri="{BB962C8B-B14F-4D97-AF65-F5344CB8AC3E}">
        <p14:creationId xmlns:p14="http://schemas.microsoft.com/office/powerpoint/2010/main" val="307960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8CF0F63-AFB6-4584-B9B8-F4E246E8EA37}"/>
              </a:ext>
            </a:extLst>
          </p:cNvPr>
          <p:cNvSpPr>
            <a:spLocks noGrp="1"/>
          </p:cNvSpPr>
          <p:nvPr>
            <p:ph type="sldNum" sz="quarter" idx="12"/>
          </p:nvPr>
        </p:nvSpPr>
        <p:spPr/>
        <p:txBody>
          <a:bodyPr/>
          <a:lstStyle/>
          <a:p>
            <a:fld id="{F9591D4C-BB8F-AE46-BE73-C616F30BBC5B}" type="slidenum">
              <a:rPr lang="en-US" smtClean="0">
                <a:solidFill>
                  <a:srgbClr val="182440"/>
                </a:solidFill>
              </a:rPr>
              <a:pPr/>
              <a:t>15</a:t>
            </a:fld>
            <a:endParaRPr lang="en-US" dirty="0">
              <a:solidFill>
                <a:srgbClr val="182440"/>
              </a:solidFill>
            </a:endParaRPr>
          </a:p>
        </p:txBody>
      </p:sp>
      <p:sp>
        <p:nvSpPr>
          <p:cNvPr id="4" name="Marcador de texto 3">
            <a:extLst>
              <a:ext uri="{FF2B5EF4-FFF2-40B4-BE49-F238E27FC236}">
                <a16:creationId xmlns:a16="http://schemas.microsoft.com/office/drawing/2014/main" id="{630A9102-422C-4148-921E-A769570048E7}"/>
              </a:ext>
            </a:extLst>
          </p:cNvPr>
          <p:cNvSpPr>
            <a:spLocks noGrp="1"/>
          </p:cNvSpPr>
          <p:nvPr>
            <p:ph type="body" sz="quarter" idx="15"/>
          </p:nvPr>
        </p:nvSpPr>
        <p:spPr/>
        <p:txBody>
          <a:bodyPr/>
          <a:lstStyle/>
          <a:p>
            <a:endParaRPr lang="es-CL"/>
          </a:p>
        </p:txBody>
      </p:sp>
      <p:sp>
        <p:nvSpPr>
          <p:cNvPr id="5" name="Título 4">
            <a:extLst>
              <a:ext uri="{FF2B5EF4-FFF2-40B4-BE49-F238E27FC236}">
                <a16:creationId xmlns:a16="http://schemas.microsoft.com/office/drawing/2014/main" id="{9BB81899-495C-4D26-8ED4-6B5EFCD8C7FA}"/>
              </a:ext>
            </a:extLst>
          </p:cNvPr>
          <p:cNvSpPr>
            <a:spLocks noGrp="1"/>
          </p:cNvSpPr>
          <p:nvPr>
            <p:ph type="title"/>
          </p:nvPr>
        </p:nvSpPr>
        <p:spPr/>
        <p:txBody>
          <a:bodyPr/>
          <a:lstStyle/>
          <a:p>
            <a:r>
              <a:rPr lang="es-CL" dirty="0"/>
              <a:t>Artículo Único del Proyecto de Ley</a:t>
            </a:r>
          </a:p>
        </p:txBody>
      </p:sp>
      <p:sp>
        <p:nvSpPr>
          <p:cNvPr id="6" name="Marcador de contenido 5">
            <a:extLst>
              <a:ext uri="{FF2B5EF4-FFF2-40B4-BE49-F238E27FC236}">
                <a16:creationId xmlns:a16="http://schemas.microsoft.com/office/drawing/2014/main" id="{3347306F-4F63-4E47-B406-795AE43DEFD7}"/>
              </a:ext>
            </a:extLst>
          </p:cNvPr>
          <p:cNvSpPr>
            <a:spLocks noGrp="1"/>
          </p:cNvSpPr>
          <p:nvPr>
            <p:ph sz="quarter" idx="18"/>
          </p:nvPr>
        </p:nvSpPr>
        <p:spPr>
          <a:xfrm>
            <a:off x="515937" y="1646170"/>
            <a:ext cx="11160125" cy="4426554"/>
          </a:xfrm>
        </p:spPr>
        <p:txBody>
          <a:bodyPr/>
          <a:lstStyle/>
          <a:p>
            <a:pPr algn="ctr"/>
            <a:r>
              <a:rPr lang="es-CL" i="1" dirty="0"/>
              <a:t>"En caso de crisis sanitaria u otra calamidad que afecte gravemente la economía del país, el proveedor del crédito deberá poner a disposición del consumidor un plan de refinanciamiento o postergación en el pago de las cuotas, cuando así lo solicite el consumidor" </a:t>
            </a:r>
          </a:p>
        </p:txBody>
      </p:sp>
    </p:spTree>
    <p:extLst>
      <p:ext uri="{BB962C8B-B14F-4D97-AF65-F5344CB8AC3E}">
        <p14:creationId xmlns:p14="http://schemas.microsoft.com/office/powerpoint/2010/main" val="156062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809CB1-B261-4BBD-86EF-C473C8D0151C}"/>
              </a:ext>
            </a:extLst>
          </p:cNvPr>
          <p:cNvSpPr>
            <a:spLocks noGrp="1"/>
          </p:cNvSpPr>
          <p:nvPr>
            <p:ph type="sldNum" sz="quarter" idx="12"/>
          </p:nvPr>
        </p:nvSpPr>
        <p:spPr/>
        <p:txBody>
          <a:bodyPr/>
          <a:lstStyle/>
          <a:p>
            <a:fld id="{F9591D4C-BB8F-AE46-BE73-C616F30BBC5B}" type="slidenum">
              <a:rPr lang="en-US" smtClean="0">
                <a:solidFill>
                  <a:srgbClr val="182440"/>
                </a:solidFill>
              </a:rPr>
              <a:pPr/>
              <a:t>16</a:t>
            </a:fld>
            <a:endParaRPr lang="en-US" dirty="0">
              <a:solidFill>
                <a:srgbClr val="182440"/>
              </a:solidFill>
            </a:endParaRPr>
          </a:p>
        </p:txBody>
      </p:sp>
      <p:sp>
        <p:nvSpPr>
          <p:cNvPr id="5" name="Título 4">
            <a:extLst>
              <a:ext uri="{FF2B5EF4-FFF2-40B4-BE49-F238E27FC236}">
                <a16:creationId xmlns:a16="http://schemas.microsoft.com/office/drawing/2014/main" id="{5CFE97E9-EAE6-49A8-92F8-D3FF9D63E51F}"/>
              </a:ext>
            </a:extLst>
          </p:cNvPr>
          <p:cNvSpPr>
            <a:spLocks noGrp="1"/>
          </p:cNvSpPr>
          <p:nvPr>
            <p:ph type="title"/>
          </p:nvPr>
        </p:nvSpPr>
        <p:spPr/>
        <p:txBody>
          <a:bodyPr/>
          <a:lstStyle/>
          <a:p>
            <a:r>
              <a:rPr lang="es-CL" dirty="0"/>
              <a:t>Conclusiones</a:t>
            </a:r>
          </a:p>
        </p:txBody>
      </p:sp>
      <p:sp>
        <p:nvSpPr>
          <p:cNvPr id="6" name="Marcador de contenido 5">
            <a:extLst>
              <a:ext uri="{FF2B5EF4-FFF2-40B4-BE49-F238E27FC236}">
                <a16:creationId xmlns:a16="http://schemas.microsoft.com/office/drawing/2014/main" id="{03262257-553E-460C-82D8-DA64D799D94E}"/>
              </a:ext>
            </a:extLst>
          </p:cNvPr>
          <p:cNvSpPr>
            <a:spLocks noGrp="1"/>
          </p:cNvSpPr>
          <p:nvPr>
            <p:ph sz="quarter" idx="18"/>
          </p:nvPr>
        </p:nvSpPr>
        <p:spPr>
          <a:xfrm>
            <a:off x="515937" y="960872"/>
            <a:ext cx="11160125" cy="5267650"/>
          </a:xfrm>
        </p:spPr>
        <p:txBody>
          <a:bodyPr/>
          <a:lstStyle/>
          <a:p>
            <a:r>
              <a:rPr lang="es-CL" dirty="0"/>
              <a:t>Aun es prematuro adelantar cómo resolverá la jurisprudencia los casos en que se invoque la fuerza mayor como eximente de responsabilidad en materia de cumplimiento contractual en general, y por problemas en los pagos de arriendos en particular. Ni qué pasará con futuras demandas en conformidad a la Ley del Consumidor por incumplimientos contractuales.</a:t>
            </a:r>
          </a:p>
          <a:p>
            <a:r>
              <a:rPr lang="es-CL" dirty="0"/>
              <a:t>Hasta hoy lo que conocemos, y que podría darnos algunas luces:</a:t>
            </a:r>
          </a:p>
          <a:p>
            <a:pPr>
              <a:buFont typeface="Wingdings" panose="05000000000000000000" pitchFamily="2" charset="2"/>
              <a:buChar char="ü"/>
            </a:pPr>
            <a:r>
              <a:rPr lang="es-CL" b="1" dirty="0"/>
              <a:t>Dictamen de la CGR N°6854N20</a:t>
            </a:r>
            <a:r>
              <a:rPr lang="es-CL" dirty="0"/>
              <a:t>:</a:t>
            </a:r>
          </a:p>
          <a:p>
            <a:pPr>
              <a:buFont typeface="Wingdings" panose="05000000000000000000" pitchFamily="2" charset="2"/>
              <a:buChar char="v"/>
            </a:pPr>
            <a:r>
              <a:rPr lang="es-CL" dirty="0"/>
              <a:t>Obligación –</a:t>
            </a:r>
            <a:r>
              <a:rPr lang="es-CL" b="1" dirty="0"/>
              <a:t>en lo inmediato</a:t>
            </a:r>
            <a:r>
              <a:rPr lang="es-CL" dirty="0"/>
              <a:t>- para los órganos públicos de pagar a sus proveedores de servicios.</a:t>
            </a:r>
            <a:r>
              <a:rPr lang="es-CL" b="1" dirty="0"/>
              <a:t> </a:t>
            </a:r>
            <a:r>
              <a:rPr lang="es-CL" b="1" u="sng" dirty="0"/>
              <a:t>¿Se puede trasladar al área privada?</a:t>
            </a:r>
            <a:endParaRPr lang="es-CL" u="sng" dirty="0"/>
          </a:p>
          <a:p>
            <a:pPr>
              <a:buFont typeface="Wingdings" panose="05000000000000000000" pitchFamily="2" charset="2"/>
              <a:buChar char="v"/>
            </a:pPr>
            <a:r>
              <a:rPr lang="es-CL" dirty="0"/>
              <a:t>Concepto de fuerza mayor: “</a:t>
            </a:r>
            <a:r>
              <a:rPr lang="es-CL" i="1" dirty="0"/>
              <a:t>la </a:t>
            </a:r>
            <a:r>
              <a:rPr lang="es-CL" b="1" i="1" dirty="0"/>
              <a:t>decisión de la autoridad</a:t>
            </a:r>
            <a:r>
              <a:rPr lang="es-CL" i="1" dirty="0"/>
              <a:t> de cerrar temporalmente las dependencias institucionales en razón de la crisis sanitaria que ha conducido a la declaración del estado de excepción sanitaria que ha conducido a la declaración del estado de excepción constitucional de catástrofe, siendo, por ende, </a:t>
            </a:r>
            <a:r>
              <a:rPr lang="es-CL" b="1" i="1" dirty="0"/>
              <a:t>un hecho irresistible y ajeno a la voluntad del proveedor</a:t>
            </a:r>
            <a:r>
              <a:rPr lang="es-CL" dirty="0"/>
              <a:t>.” </a:t>
            </a:r>
          </a:p>
          <a:p>
            <a:pPr>
              <a:buFont typeface="Wingdings" panose="05000000000000000000" pitchFamily="2" charset="2"/>
              <a:buChar char="v"/>
            </a:pPr>
            <a:r>
              <a:rPr lang="es-CL" b="1" dirty="0"/>
              <a:t>Acto de Autoridad como elemento indispensable de la fuerza mayor</a:t>
            </a:r>
            <a:r>
              <a:rPr lang="es-CL" dirty="0"/>
              <a:t>. En casos en que el cierre de un local sea voluntario, ¿se aplicará hipótesis de fuerza mayor?</a:t>
            </a:r>
          </a:p>
          <a:p>
            <a:pPr marL="0" indent="0">
              <a:buNone/>
            </a:pPr>
            <a:endParaRPr lang="es-CL" dirty="0"/>
          </a:p>
          <a:p>
            <a:pPr marL="0" indent="0">
              <a:buNone/>
            </a:pPr>
            <a:endParaRPr lang="es-CL" dirty="0"/>
          </a:p>
        </p:txBody>
      </p:sp>
    </p:spTree>
    <p:extLst>
      <p:ext uri="{BB962C8B-B14F-4D97-AF65-F5344CB8AC3E}">
        <p14:creationId xmlns:p14="http://schemas.microsoft.com/office/powerpoint/2010/main" val="45115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en-US" dirty="0" err="1"/>
              <a:t>Muchas</a:t>
            </a:r>
            <a:r>
              <a:rPr lang="en-US" dirty="0"/>
              <a:t> Gracias</a:t>
            </a:r>
          </a:p>
        </p:txBody>
      </p:sp>
      <p:sp>
        <p:nvSpPr>
          <p:cNvPr id="7" name="Text Placeholder 6"/>
          <p:cNvSpPr>
            <a:spLocks noGrp="1"/>
          </p:cNvSpPr>
          <p:nvPr>
            <p:ph type="body" sz="quarter" idx="13"/>
          </p:nvPr>
        </p:nvSpPr>
        <p:spPr/>
        <p:txBody>
          <a:bodyPr/>
          <a:lstStyle/>
          <a:p>
            <a:endParaRPr lang="en-US"/>
          </a:p>
        </p:txBody>
      </p:sp>
      <p:sp>
        <p:nvSpPr>
          <p:cNvPr id="6" name="Slide Number Placeholder 5"/>
          <p:cNvSpPr>
            <a:spLocks noGrp="1"/>
          </p:cNvSpPr>
          <p:nvPr>
            <p:ph type="sldNum" sz="quarter" idx="4"/>
          </p:nvPr>
        </p:nvSpPr>
        <p:spPr/>
        <p:txBody>
          <a:bodyPr/>
          <a:lstStyle/>
          <a:p>
            <a:fld id="{F9591D4C-BB8F-AE46-BE73-C616F30BBC5B}" type="slidenum">
              <a:rPr lang="en-US" smtClean="0">
                <a:solidFill>
                  <a:srgbClr val="182440"/>
                </a:solidFill>
              </a:rPr>
              <a:pPr/>
              <a:t>17</a:t>
            </a:fld>
            <a:endParaRPr lang="en-US" dirty="0">
              <a:solidFill>
                <a:srgbClr val="182440"/>
              </a:solidFill>
            </a:endParaRPr>
          </a:p>
        </p:txBody>
      </p:sp>
    </p:spTree>
    <p:extLst>
      <p:ext uri="{BB962C8B-B14F-4D97-AF65-F5344CB8AC3E}">
        <p14:creationId xmlns:p14="http://schemas.microsoft.com/office/powerpoint/2010/main" val="69559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CL"/>
          </a:p>
        </p:txBody>
      </p:sp>
      <p:sp>
        <p:nvSpPr>
          <p:cNvPr id="3" name="Marcador de número de diapositiva 2"/>
          <p:cNvSpPr>
            <a:spLocks noGrp="1"/>
          </p:cNvSpPr>
          <p:nvPr>
            <p:ph type="sldNum" sz="quarter" idx="12"/>
          </p:nvPr>
        </p:nvSpPr>
        <p:spPr/>
        <p:txBody>
          <a:bodyPr/>
          <a:lstStyle/>
          <a:p>
            <a:fld id="{F9591D4C-BB8F-AE46-BE73-C616F30BBC5B}" type="slidenum">
              <a:rPr lang="en-US" smtClean="0">
                <a:solidFill>
                  <a:srgbClr val="182440"/>
                </a:solidFill>
              </a:rPr>
              <a:pPr/>
              <a:t>2</a:t>
            </a:fld>
            <a:endParaRPr lang="en-US" dirty="0">
              <a:solidFill>
                <a:srgbClr val="182440"/>
              </a:solidFill>
            </a:endParaRPr>
          </a:p>
        </p:txBody>
      </p:sp>
      <p:sp>
        <p:nvSpPr>
          <p:cNvPr id="4" name="Marcador de texto 3"/>
          <p:cNvSpPr>
            <a:spLocks noGrp="1"/>
          </p:cNvSpPr>
          <p:nvPr>
            <p:ph type="body" sz="quarter" idx="15"/>
          </p:nvPr>
        </p:nvSpPr>
        <p:spPr/>
        <p:txBody>
          <a:bodyPr/>
          <a:lstStyle/>
          <a:p>
            <a:endParaRPr lang="es-CL" dirty="0"/>
          </a:p>
        </p:txBody>
      </p:sp>
      <p:sp>
        <p:nvSpPr>
          <p:cNvPr id="5" name="Título 4"/>
          <p:cNvSpPr>
            <a:spLocks noGrp="1"/>
          </p:cNvSpPr>
          <p:nvPr>
            <p:ph type="title"/>
          </p:nvPr>
        </p:nvSpPr>
        <p:spPr/>
        <p:txBody>
          <a:bodyPr/>
          <a:lstStyle/>
          <a:p>
            <a:r>
              <a:rPr lang="es-CL" dirty="0"/>
              <a:t>Introducción</a:t>
            </a:r>
          </a:p>
        </p:txBody>
      </p:sp>
      <p:sp>
        <p:nvSpPr>
          <p:cNvPr id="6" name="Marcador de contenido 5"/>
          <p:cNvSpPr>
            <a:spLocks noGrp="1"/>
          </p:cNvSpPr>
          <p:nvPr>
            <p:ph sz="quarter" idx="18"/>
          </p:nvPr>
        </p:nvSpPr>
        <p:spPr>
          <a:xfrm>
            <a:off x="515938" y="1929306"/>
            <a:ext cx="11160125" cy="4426554"/>
          </a:xfrm>
        </p:spPr>
        <p:txBody>
          <a:bodyPr/>
          <a:lstStyle/>
          <a:p>
            <a:r>
              <a:rPr lang="es-CL" dirty="0"/>
              <a:t>Caso fortuito y fuerza mayor: ¿Qué dice nuestra legislación al respecto? ¿Constituye el Covid-19 una hipótesis de caso fortuito o fuerza mayor?</a:t>
            </a:r>
          </a:p>
          <a:p>
            <a:r>
              <a:rPr lang="es-CL" dirty="0"/>
              <a:t>Acto de Autoridad en el contexto de la actual crisis sanitaria. ¿Elemento indispensable para configurar un caso de fuerza mayor?</a:t>
            </a:r>
          </a:p>
          <a:p>
            <a:r>
              <a:rPr lang="es-CL" dirty="0"/>
              <a:t>Revisemos la situación de los arrendatarios de locales comerciales y de los proveedores de bienes y servicios.</a:t>
            </a:r>
          </a:p>
          <a:p>
            <a:pPr marL="0" indent="0">
              <a:buNone/>
            </a:pPr>
            <a:endParaRPr lang="es-CL" dirty="0"/>
          </a:p>
        </p:txBody>
      </p:sp>
    </p:spTree>
    <p:extLst>
      <p:ext uri="{BB962C8B-B14F-4D97-AF65-F5344CB8AC3E}">
        <p14:creationId xmlns:p14="http://schemas.microsoft.com/office/powerpoint/2010/main" val="213555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962A-0C3A-49D7-99BF-1A982D8C4974}"/>
              </a:ext>
            </a:extLst>
          </p:cNvPr>
          <p:cNvSpPr>
            <a:spLocks noGrp="1"/>
          </p:cNvSpPr>
          <p:nvPr>
            <p:ph type="title"/>
          </p:nvPr>
        </p:nvSpPr>
        <p:spPr/>
        <p:txBody>
          <a:bodyPr/>
          <a:lstStyle/>
          <a:p>
            <a:r>
              <a:rPr lang="en-GB" dirty="0"/>
              <a:t>Ley de </a:t>
            </a:r>
            <a:r>
              <a:rPr lang="en-GB" dirty="0" err="1"/>
              <a:t>Arrendamiento</a:t>
            </a:r>
            <a:endParaRPr lang="en-GB" dirty="0"/>
          </a:p>
        </p:txBody>
      </p:sp>
    </p:spTree>
    <p:extLst>
      <p:ext uri="{BB962C8B-B14F-4D97-AF65-F5344CB8AC3E}">
        <p14:creationId xmlns:p14="http://schemas.microsoft.com/office/powerpoint/2010/main" val="184608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2F4A91C-F1A4-4141-85F8-4A7DFC3F827E}"/>
              </a:ext>
            </a:extLst>
          </p:cNvPr>
          <p:cNvSpPr>
            <a:spLocks noGrp="1"/>
          </p:cNvSpPr>
          <p:nvPr>
            <p:ph type="sldNum" sz="quarter" idx="12"/>
          </p:nvPr>
        </p:nvSpPr>
        <p:spPr/>
        <p:txBody>
          <a:bodyPr/>
          <a:lstStyle/>
          <a:p>
            <a:fld id="{F9591D4C-BB8F-AE46-BE73-C616F30BBC5B}" type="slidenum">
              <a:rPr lang="en-US" smtClean="0">
                <a:solidFill>
                  <a:srgbClr val="182440"/>
                </a:solidFill>
              </a:rPr>
              <a:pPr/>
              <a:t>4</a:t>
            </a:fld>
            <a:endParaRPr lang="en-US" dirty="0">
              <a:solidFill>
                <a:srgbClr val="182440"/>
              </a:solidFill>
            </a:endParaRPr>
          </a:p>
        </p:txBody>
      </p:sp>
      <p:pic>
        <p:nvPicPr>
          <p:cNvPr id="3075" name="0d674e87-e035-425b-9143-394b4e9aca59" descr="Image">
            <a:extLst>
              <a:ext uri="{FF2B5EF4-FFF2-40B4-BE49-F238E27FC236}">
                <a16:creationId xmlns:a16="http://schemas.microsoft.com/office/drawing/2014/main" id="{7A2EAD4D-009E-4F17-9A36-8C72A31D0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765" y="3772129"/>
            <a:ext cx="66008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962625d8-d0d6-4cc2-9d54-8fc914b3c682" descr="Image">
            <a:extLst>
              <a:ext uri="{FF2B5EF4-FFF2-40B4-BE49-F238E27FC236}">
                <a16:creationId xmlns:a16="http://schemas.microsoft.com/office/drawing/2014/main" id="{57E755D5-8A1D-4D05-9982-E4506691E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990" y="1033793"/>
            <a:ext cx="5181600" cy="244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bf869840-19e5-417c-90b3-846fdac24376" descr="Image">
            <a:extLst>
              <a:ext uri="{FF2B5EF4-FFF2-40B4-BE49-F238E27FC236}">
                <a16:creationId xmlns:a16="http://schemas.microsoft.com/office/drawing/2014/main" id="{E6777E16-0F2B-4F53-A2A8-4F317AE353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92" y="1033793"/>
            <a:ext cx="5520773" cy="16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508a51f-09f8-41ef-a161-90f2651cbe0b" descr="Image">
            <a:extLst>
              <a:ext uri="{FF2B5EF4-FFF2-40B4-BE49-F238E27FC236}">
                <a16:creationId xmlns:a16="http://schemas.microsoft.com/office/drawing/2014/main" id="{81B59BA4-F909-46EA-AF22-2984DB5E7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92" y="2995679"/>
            <a:ext cx="4637582" cy="186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60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E692511-24D2-4C02-BD94-AC27086EA6CF}"/>
              </a:ext>
            </a:extLst>
          </p:cNvPr>
          <p:cNvSpPr>
            <a:spLocks noGrp="1"/>
          </p:cNvSpPr>
          <p:nvPr>
            <p:ph type="sldNum" sz="quarter" idx="12"/>
          </p:nvPr>
        </p:nvSpPr>
        <p:spPr/>
        <p:txBody>
          <a:bodyPr/>
          <a:lstStyle/>
          <a:p>
            <a:fld id="{F9591D4C-BB8F-AE46-BE73-C616F30BBC5B}" type="slidenum">
              <a:rPr lang="en-US" smtClean="0">
                <a:solidFill>
                  <a:srgbClr val="182440"/>
                </a:solidFill>
              </a:rPr>
              <a:pPr/>
              <a:t>5</a:t>
            </a:fld>
            <a:endParaRPr lang="en-US" dirty="0">
              <a:solidFill>
                <a:srgbClr val="182440"/>
              </a:solidFill>
            </a:endParaRPr>
          </a:p>
        </p:txBody>
      </p:sp>
      <p:sp>
        <p:nvSpPr>
          <p:cNvPr id="6" name="Marcador de contenido 5">
            <a:extLst>
              <a:ext uri="{FF2B5EF4-FFF2-40B4-BE49-F238E27FC236}">
                <a16:creationId xmlns:a16="http://schemas.microsoft.com/office/drawing/2014/main" id="{43FE42E3-F98D-4C17-8D93-2FF936E2B946}"/>
              </a:ext>
            </a:extLst>
          </p:cNvPr>
          <p:cNvSpPr>
            <a:spLocks noGrp="1"/>
          </p:cNvSpPr>
          <p:nvPr>
            <p:ph sz="quarter" idx="18"/>
          </p:nvPr>
        </p:nvSpPr>
        <p:spPr>
          <a:xfrm>
            <a:off x="515938" y="1110822"/>
            <a:ext cx="11160125" cy="4799648"/>
          </a:xfrm>
        </p:spPr>
        <p:txBody>
          <a:bodyPr/>
          <a:lstStyle/>
          <a:p>
            <a:r>
              <a:rPr lang="es-CL" dirty="0"/>
              <a:t>En general, sabemos que la emergencia sanitaria ha tenido y seguirá teniendo una repercusión importante en nuestras relaciones contractuales. </a:t>
            </a:r>
          </a:p>
          <a:p>
            <a:r>
              <a:rPr lang="es-CL" dirty="0"/>
              <a:t>Para el caso que nos convoca, ¿cómo la actual emergencia sanitaria repercutirá en el cumplimiento de las obligaciones de los arrendatarios? </a:t>
            </a:r>
          </a:p>
          <a:p>
            <a:pPr lvl="0"/>
            <a:r>
              <a:rPr lang="es-CL" dirty="0">
                <a:solidFill>
                  <a:srgbClr val="FFFFFF"/>
                </a:solidFill>
              </a:rPr>
              <a:t>Para ello, en primer lugar, analicemos los aspectos legales del contrato de arrendamiento: el uso y goce de la cosa a cambio del pago del precio (renta). </a:t>
            </a:r>
            <a:endParaRPr lang="es-CL" dirty="0"/>
          </a:p>
          <a:p>
            <a:r>
              <a:rPr lang="es-CL" dirty="0"/>
              <a:t>Es posible pensar en un escenario en que sea el propio arrendador quien asuma el riesgo de no pago. Por ejemplo: </a:t>
            </a:r>
          </a:p>
          <a:p>
            <a:pPr>
              <a:buFont typeface="Wingdings" panose="05000000000000000000" pitchFamily="2" charset="2"/>
              <a:buChar char="v"/>
            </a:pPr>
            <a:r>
              <a:rPr lang="es-CL" dirty="0"/>
              <a:t>Arrendadores que son dueños de los inmuebles donde se explota una actividad comercial.</a:t>
            </a:r>
          </a:p>
          <a:p>
            <a:pPr>
              <a:buFont typeface="Wingdings" panose="05000000000000000000" pitchFamily="2" charset="2"/>
              <a:buChar char="v"/>
            </a:pPr>
            <a:r>
              <a:rPr lang="es-CL" dirty="0"/>
              <a:t>Arrendadores que cuenten con créditos hipotecarios (actualmente los bancos están otorgando un beneficio de aplazamiento de los pagos por 6 meses).</a:t>
            </a:r>
          </a:p>
          <a:p>
            <a:r>
              <a:rPr lang="es-CL" dirty="0"/>
              <a:t>¿Y el pago de los gastos comunes? ¿rebaja? ¿no pago?</a:t>
            </a:r>
          </a:p>
          <a:p>
            <a:pPr marL="0" indent="0">
              <a:buNone/>
            </a:pPr>
            <a:endParaRPr lang="es-CL" dirty="0"/>
          </a:p>
          <a:p>
            <a:endParaRPr lang="es-CL" dirty="0"/>
          </a:p>
        </p:txBody>
      </p:sp>
    </p:spTree>
    <p:extLst>
      <p:ext uri="{BB962C8B-B14F-4D97-AF65-F5344CB8AC3E}">
        <p14:creationId xmlns:p14="http://schemas.microsoft.com/office/powerpoint/2010/main" val="387780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CL"/>
          </a:p>
        </p:txBody>
      </p:sp>
      <p:sp>
        <p:nvSpPr>
          <p:cNvPr id="3" name="Marcador de número de diapositiva 2"/>
          <p:cNvSpPr>
            <a:spLocks noGrp="1"/>
          </p:cNvSpPr>
          <p:nvPr>
            <p:ph type="sldNum" sz="quarter" idx="12"/>
          </p:nvPr>
        </p:nvSpPr>
        <p:spPr/>
        <p:txBody>
          <a:bodyPr/>
          <a:lstStyle/>
          <a:p>
            <a:fld id="{F9591D4C-BB8F-AE46-BE73-C616F30BBC5B}" type="slidenum">
              <a:rPr lang="en-US" smtClean="0">
                <a:solidFill>
                  <a:srgbClr val="182440"/>
                </a:solidFill>
              </a:rPr>
              <a:pPr/>
              <a:t>6</a:t>
            </a:fld>
            <a:endParaRPr lang="en-US" dirty="0">
              <a:solidFill>
                <a:srgbClr val="182440"/>
              </a:solidFill>
            </a:endParaRPr>
          </a:p>
        </p:txBody>
      </p:sp>
      <p:sp>
        <p:nvSpPr>
          <p:cNvPr id="4" name="Marcador de texto 3"/>
          <p:cNvSpPr>
            <a:spLocks noGrp="1"/>
          </p:cNvSpPr>
          <p:nvPr>
            <p:ph type="body" sz="quarter" idx="15"/>
          </p:nvPr>
        </p:nvSpPr>
        <p:spPr/>
        <p:txBody>
          <a:bodyPr/>
          <a:lstStyle/>
          <a:p>
            <a:endParaRPr lang="es-CL"/>
          </a:p>
        </p:txBody>
      </p:sp>
      <p:sp>
        <p:nvSpPr>
          <p:cNvPr id="5" name="Título 4"/>
          <p:cNvSpPr>
            <a:spLocks noGrp="1"/>
          </p:cNvSpPr>
          <p:nvPr>
            <p:ph type="title"/>
          </p:nvPr>
        </p:nvSpPr>
        <p:spPr/>
        <p:txBody>
          <a:bodyPr/>
          <a:lstStyle/>
          <a:p>
            <a:r>
              <a:rPr lang="es-CL" dirty="0"/>
              <a:t>Iniciativas legales y del Ejecutivo </a:t>
            </a:r>
          </a:p>
        </p:txBody>
      </p:sp>
      <p:sp>
        <p:nvSpPr>
          <p:cNvPr id="6" name="Marcador de contenido 5"/>
          <p:cNvSpPr>
            <a:spLocks noGrp="1"/>
          </p:cNvSpPr>
          <p:nvPr>
            <p:ph sz="quarter" idx="18"/>
          </p:nvPr>
        </p:nvSpPr>
        <p:spPr>
          <a:xfrm>
            <a:off x="515938" y="1929306"/>
            <a:ext cx="11160125" cy="4426554"/>
          </a:xfrm>
        </p:spPr>
        <p:txBody>
          <a:bodyPr/>
          <a:lstStyle/>
          <a:p>
            <a:r>
              <a:rPr lang="es-CL" dirty="0"/>
              <a:t>Ley </a:t>
            </a:r>
            <a:r>
              <a:rPr lang="es-CL" dirty="0" err="1"/>
              <a:t>N°</a:t>
            </a:r>
            <a:r>
              <a:rPr lang="es-CL" dirty="0"/>
              <a:t> 18.101 sobre arrendamiento de predios rústicos y urbanos no contempla el hipótesis de caso fortuito o fuerza mayor </a:t>
            </a:r>
          </a:p>
          <a:p>
            <a:r>
              <a:rPr lang="es-CL" dirty="0"/>
              <a:t>Boletín N°13.367-07 Proyecto de ley que incorpora, en la Ley de Arrendamiento de Predios Urbanos, la fuerza mayor como excepción en caso de declaración de catástrofe:</a:t>
            </a:r>
          </a:p>
          <a:p>
            <a:pPr>
              <a:buFont typeface="Wingdings" panose="05000000000000000000" pitchFamily="2" charset="2"/>
              <a:buChar char="v"/>
            </a:pPr>
            <a:r>
              <a:rPr lang="es-CL" dirty="0"/>
              <a:t>Fecha de ingreso: 27 de marzo de 2020</a:t>
            </a:r>
          </a:p>
          <a:p>
            <a:pPr>
              <a:buFont typeface="Wingdings" panose="05000000000000000000" pitchFamily="2" charset="2"/>
              <a:buChar char="v"/>
            </a:pPr>
            <a:r>
              <a:rPr lang="es-CL" dirty="0"/>
              <a:t>Proyecto de Ley sin urgencia.</a:t>
            </a:r>
          </a:p>
          <a:p>
            <a:pPr>
              <a:buFont typeface="Wingdings" panose="05000000000000000000" pitchFamily="2" charset="2"/>
              <a:buChar char="v"/>
            </a:pPr>
            <a:r>
              <a:rPr lang="es-CL" dirty="0"/>
              <a:t>Actualmente en Primer Trámite Constitucional/Senado (Comisión de Constitución, Legislación, Justicia y Reglamento)</a:t>
            </a:r>
          </a:p>
        </p:txBody>
      </p:sp>
    </p:spTree>
    <p:extLst>
      <p:ext uri="{BB962C8B-B14F-4D97-AF65-F5344CB8AC3E}">
        <p14:creationId xmlns:p14="http://schemas.microsoft.com/office/powerpoint/2010/main" val="4590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CL"/>
          </a:p>
        </p:txBody>
      </p:sp>
      <p:sp>
        <p:nvSpPr>
          <p:cNvPr id="3" name="Marcador de número de diapositiva 2"/>
          <p:cNvSpPr>
            <a:spLocks noGrp="1"/>
          </p:cNvSpPr>
          <p:nvPr>
            <p:ph type="sldNum" sz="quarter" idx="12"/>
          </p:nvPr>
        </p:nvSpPr>
        <p:spPr/>
        <p:txBody>
          <a:bodyPr/>
          <a:lstStyle/>
          <a:p>
            <a:fld id="{F9591D4C-BB8F-AE46-BE73-C616F30BBC5B}" type="slidenum">
              <a:rPr lang="en-US" smtClean="0">
                <a:solidFill>
                  <a:srgbClr val="182440"/>
                </a:solidFill>
              </a:rPr>
              <a:pPr/>
              <a:t>7</a:t>
            </a:fld>
            <a:endParaRPr lang="en-US" dirty="0">
              <a:solidFill>
                <a:srgbClr val="182440"/>
              </a:solidFill>
            </a:endParaRPr>
          </a:p>
        </p:txBody>
      </p:sp>
      <p:sp>
        <p:nvSpPr>
          <p:cNvPr id="4" name="Marcador de texto 3"/>
          <p:cNvSpPr>
            <a:spLocks noGrp="1"/>
          </p:cNvSpPr>
          <p:nvPr>
            <p:ph type="body" sz="quarter" idx="15"/>
          </p:nvPr>
        </p:nvSpPr>
        <p:spPr/>
        <p:txBody>
          <a:bodyPr/>
          <a:lstStyle/>
          <a:p>
            <a:endParaRPr lang="es-CL"/>
          </a:p>
        </p:txBody>
      </p:sp>
      <p:sp>
        <p:nvSpPr>
          <p:cNvPr id="5" name="Título 4"/>
          <p:cNvSpPr>
            <a:spLocks noGrp="1"/>
          </p:cNvSpPr>
          <p:nvPr>
            <p:ph type="title"/>
          </p:nvPr>
        </p:nvSpPr>
        <p:spPr/>
        <p:txBody>
          <a:bodyPr/>
          <a:lstStyle/>
          <a:p>
            <a:r>
              <a:rPr lang="es-CL" dirty="0"/>
              <a:t>Artículo Único del Proyecto de Ley</a:t>
            </a:r>
          </a:p>
        </p:txBody>
      </p:sp>
      <p:sp>
        <p:nvSpPr>
          <p:cNvPr id="6" name="Marcador de contenido 5"/>
          <p:cNvSpPr>
            <a:spLocks noGrp="1"/>
          </p:cNvSpPr>
          <p:nvPr>
            <p:ph sz="quarter" idx="18"/>
          </p:nvPr>
        </p:nvSpPr>
        <p:spPr>
          <a:xfrm>
            <a:off x="515938" y="1929306"/>
            <a:ext cx="11160125" cy="4426554"/>
          </a:xfrm>
        </p:spPr>
        <p:txBody>
          <a:bodyPr/>
          <a:lstStyle/>
          <a:p>
            <a:pPr lvl="0" algn="ctr"/>
            <a:r>
              <a:rPr lang="es-CL" i="1" dirty="0">
                <a:solidFill>
                  <a:srgbClr val="FFFFFF"/>
                </a:solidFill>
              </a:rPr>
              <a:t>“En el evento de que exista un acto o declaración de la autoridad competente que establezca medidas sanitarias o de seguridad interior para el control de la enfermedad denominada COVID-19, que impliquen la paralización de actividades en todo o parte del territorio del país y que impida o prohíba el ejercicio de la actividad para la cual un inmueble fue dado en arrendamiento, quienes tengan la calidad de arrendatario y demandado en los juicios iniciados conforme a las normas del Título III de la Ley 18.101 y del Título VI del Libro III del Código de Procedimiento Civil, podrán invocar la excepción de fuerza mayor, si son notificados hasta dentro de los 30 días posteriores al alzamiento de la medida, conforme a las siguientes reglas (...)”</a:t>
            </a:r>
          </a:p>
          <a:p>
            <a:endParaRPr lang="es-CL" dirty="0"/>
          </a:p>
        </p:txBody>
      </p:sp>
    </p:spTree>
    <p:extLst>
      <p:ext uri="{BB962C8B-B14F-4D97-AF65-F5344CB8AC3E}">
        <p14:creationId xmlns:p14="http://schemas.microsoft.com/office/powerpoint/2010/main" val="324827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endParaRPr lang="en-GB" dirty="0"/>
          </a:p>
        </p:txBody>
      </p:sp>
      <p:sp>
        <p:nvSpPr>
          <p:cNvPr id="3" name="Slide Number Placeholder 2"/>
          <p:cNvSpPr>
            <a:spLocks noGrp="1"/>
          </p:cNvSpPr>
          <p:nvPr>
            <p:ph type="sldNum" sz="quarter" idx="12"/>
          </p:nvPr>
        </p:nvSpPr>
        <p:spPr/>
        <p:txBody>
          <a:bodyPr/>
          <a:lstStyle/>
          <a:p>
            <a:fld id="{F9591D4C-BB8F-AE46-BE73-C616F30BBC5B}" type="slidenum">
              <a:rPr lang="en-US" smtClean="0">
                <a:solidFill>
                  <a:srgbClr val="182440"/>
                </a:solidFill>
              </a:rPr>
              <a:pPr/>
              <a:t>8</a:t>
            </a:fld>
            <a:endParaRPr lang="en-US" dirty="0">
              <a:solidFill>
                <a:srgbClr val="182440"/>
              </a:solidFill>
            </a:endParaRPr>
          </a:p>
        </p:txBody>
      </p:sp>
      <p:sp>
        <p:nvSpPr>
          <p:cNvPr id="7" name="Text Placeholder 6"/>
          <p:cNvSpPr>
            <a:spLocks noGrp="1"/>
          </p:cNvSpPr>
          <p:nvPr>
            <p:ph type="body" sz="quarter" idx="15"/>
          </p:nvPr>
        </p:nvSpPr>
        <p:spPr/>
        <p:txBody>
          <a:bodyPr/>
          <a:lstStyle/>
          <a:p>
            <a:endParaRPr lang="en-US" dirty="0"/>
          </a:p>
        </p:txBody>
      </p:sp>
      <p:sp>
        <p:nvSpPr>
          <p:cNvPr id="8" name="Content Placeholder 7"/>
          <p:cNvSpPr>
            <a:spLocks noGrp="1"/>
          </p:cNvSpPr>
          <p:nvPr>
            <p:ph sz="quarter" idx="18"/>
          </p:nvPr>
        </p:nvSpPr>
        <p:spPr>
          <a:xfrm>
            <a:off x="515938" y="1938733"/>
            <a:ext cx="11160125" cy="4426554"/>
          </a:xfrm>
        </p:spPr>
        <p:txBody>
          <a:bodyPr/>
          <a:lstStyle/>
          <a:p>
            <a:r>
              <a:rPr lang="en-US" dirty="0"/>
              <a:t>Disponible </a:t>
            </a:r>
            <a:r>
              <a:rPr lang="en-US" dirty="0" err="1"/>
              <a:t>en</a:t>
            </a:r>
            <a:r>
              <a:rPr lang="en-US" dirty="0"/>
              <a:t> </a:t>
            </a:r>
            <a:r>
              <a:rPr lang="en-US" dirty="0">
                <a:hlinkClick r:id="rId2"/>
              </a:rPr>
              <a:t>http://www.bienesnacionales.cl/?p=37471</a:t>
            </a:r>
            <a:endParaRPr lang="en-US" dirty="0"/>
          </a:p>
          <a:p>
            <a:r>
              <a:rPr lang="en-US" dirty="0"/>
              <a:t>¿De </a:t>
            </a:r>
            <a:r>
              <a:rPr lang="en-US" dirty="0" err="1"/>
              <a:t>qué</a:t>
            </a:r>
            <a:r>
              <a:rPr lang="en-US" dirty="0"/>
              <a:t> se </a:t>
            </a:r>
            <a:r>
              <a:rPr lang="en-US" dirty="0" err="1"/>
              <a:t>trata</a:t>
            </a:r>
            <a:r>
              <a:rPr lang="en-US" dirty="0"/>
              <a:t>? </a:t>
            </a:r>
          </a:p>
          <a:p>
            <a:r>
              <a:rPr lang="en-US" dirty="0" err="1"/>
              <a:t>Reprogramación</a:t>
            </a:r>
            <a:r>
              <a:rPr lang="en-US" dirty="0"/>
              <a:t> del </a:t>
            </a:r>
            <a:r>
              <a:rPr lang="en-US" dirty="0" err="1"/>
              <a:t>pago</a:t>
            </a:r>
            <a:r>
              <a:rPr lang="en-US" dirty="0"/>
              <a:t> de </a:t>
            </a:r>
            <a:r>
              <a:rPr lang="en-US" dirty="0" err="1"/>
              <a:t>arriendos</a:t>
            </a:r>
            <a:r>
              <a:rPr lang="en-US" dirty="0"/>
              <a:t> </a:t>
            </a:r>
            <a:r>
              <a:rPr lang="en-US" dirty="0" err="1"/>
              <a:t>fiscales</a:t>
            </a:r>
            <a:r>
              <a:rPr lang="en-US" dirty="0"/>
              <a:t> para las micro, </a:t>
            </a:r>
            <a:r>
              <a:rPr lang="en-US" dirty="0" err="1"/>
              <a:t>pequeñas</a:t>
            </a:r>
            <a:r>
              <a:rPr lang="en-US" dirty="0"/>
              <a:t> y </a:t>
            </a:r>
            <a:r>
              <a:rPr lang="en-US" dirty="0" err="1"/>
              <a:t>medianas</a:t>
            </a:r>
            <a:r>
              <a:rPr lang="en-US" dirty="0"/>
              <a:t> </a:t>
            </a:r>
            <a:r>
              <a:rPr lang="en-US" dirty="0" err="1"/>
              <a:t>empresas</a:t>
            </a:r>
            <a:r>
              <a:rPr lang="en-US" dirty="0"/>
              <a:t> (MIPYMEs) que </a:t>
            </a:r>
            <a:r>
              <a:rPr lang="en-US" dirty="0" err="1"/>
              <a:t>arriendan</a:t>
            </a:r>
            <a:r>
              <a:rPr lang="en-US" dirty="0"/>
              <a:t> </a:t>
            </a:r>
            <a:r>
              <a:rPr lang="en-US" dirty="0" err="1"/>
              <a:t>inmuebles</a:t>
            </a:r>
            <a:r>
              <a:rPr lang="en-US" dirty="0"/>
              <a:t> </a:t>
            </a:r>
            <a:r>
              <a:rPr lang="en-US" dirty="0" err="1"/>
              <a:t>fiscales</a:t>
            </a:r>
            <a:r>
              <a:rPr lang="en-US" dirty="0"/>
              <a:t> para </a:t>
            </a:r>
            <a:r>
              <a:rPr lang="en-US" dirty="0" err="1"/>
              <a:t>desarrollar</a:t>
            </a:r>
            <a:r>
              <a:rPr lang="en-US" dirty="0"/>
              <a:t> sus </a:t>
            </a:r>
            <a:r>
              <a:rPr lang="en-US" dirty="0" err="1"/>
              <a:t>actividades</a:t>
            </a:r>
            <a:r>
              <a:rPr lang="en-US" dirty="0"/>
              <a:t> </a:t>
            </a:r>
            <a:r>
              <a:rPr lang="en-US" dirty="0" err="1"/>
              <a:t>económicas</a:t>
            </a:r>
            <a:r>
              <a:rPr lang="en-US" dirty="0"/>
              <a:t>.</a:t>
            </a:r>
          </a:p>
          <a:p>
            <a:r>
              <a:rPr lang="en-US" dirty="0" err="1"/>
              <a:t>Beneficio</a:t>
            </a:r>
            <a:r>
              <a:rPr lang="en-US" dirty="0"/>
              <a:t> </a:t>
            </a:r>
            <a:r>
              <a:rPr lang="en-US" dirty="0" err="1"/>
              <a:t>regirá</a:t>
            </a:r>
            <a:r>
              <a:rPr lang="en-US" dirty="0"/>
              <a:t> </a:t>
            </a:r>
            <a:r>
              <a:rPr lang="en-US" dirty="0" err="1"/>
              <a:t>durante</a:t>
            </a:r>
            <a:r>
              <a:rPr lang="en-US" dirty="0"/>
              <a:t> el </a:t>
            </a:r>
            <a:r>
              <a:rPr lang="en-US" dirty="0" err="1"/>
              <a:t>periodo</a:t>
            </a:r>
            <a:r>
              <a:rPr lang="en-US" dirty="0"/>
              <a:t> de </a:t>
            </a:r>
            <a:r>
              <a:rPr lang="en-US" dirty="0" err="1"/>
              <a:t>excepción</a:t>
            </a:r>
            <a:r>
              <a:rPr lang="en-US" dirty="0"/>
              <a:t> </a:t>
            </a:r>
            <a:r>
              <a:rPr lang="en-US" dirty="0" err="1"/>
              <a:t>constitucional</a:t>
            </a:r>
            <a:r>
              <a:rPr lang="en-US" dirty="0"/>
              <a:t>, </a:t>
            </a:r>
            <a:r>
              <a:rPr lang="en-US" dirty="0" err="1"/>
              <a:t>en</a:t>
            </a:r>
            <a:r>
              <a:rPr lang="en-US" dirty="0"/>
              <a:t> </a:t>
            </a:r>
            <a:r>
              <a:rPr lang="en-US" dirty="0" err="1"/>
              <a:t>virtud</a:t>
            </a:r>
            <a:r>
              <a:rPr lang="en-US" dirty="0"/>
              <a:t> del </a:t>
            </a:r>
            <a:r>
              <a:rPr lang="en-US" dirty="0" err="1"/>
              <a:t>cual</a:t>
            </a:r>
            <a:r>
              <a:rPr lang="en-US" dirty="0"/>
              <a:t> </a:t>
            </a:r>
            <a:r>
              <a:rPr lang="en-US" dirty="0" err="1"/>
              <a:t>dichas</a:t>
            </a:r>
            <a:r>
              <a:rPr lang="en-US" dirty="0"/>
              <a:t> </a:t>
            </a:r>
            <a:r>
              <a:rPr lang="en-US" dirty="0" err="1"/>
              <a:t>empresas</a:t>
            </a:r>
            <a:r>
              <a:rPr lang="en-US" dirty="0"/>
              <a:t> </a:t>
            </a:r>
            <a:r>
              <a:rPr lang="en-US" dirty="0" err="1"/>
              <a:t>podrán</a:t>
            </a:r>
            <a:r>
              <a:rPr lang="en-US" dirty="0"/>
              <a:t> </a:t>
            </a:r>
            <a:r>
              <a:rPr lang="en-US" dirty="0" err="1"/>
              <a:t>posponer</a:t>
            </a:r>
            <a:r>
              <a:rPr lang="en-US" dirty="0"/>
              <a:t> el </a:t>
            </a:r>
            <a:r>
              <a:rPr lang="en-US" dirty="0" err="1"/>
              <a:t>pago</a:t>
            </a:r>
            <a:r>
              <a:rPr lang="en-US" dirty="0"/>
              <a:t> de </a:t>
            </a:r>
            <a:r>
              <a:rPr lang="en-US" dirty="0" err="1"/>
              <a:t>su</a:t>
            </a:r>
            <a:r>
              <a:rPr lang="en-US" dirty="0"/>
              <a:t> </a:t>
            </a:r>
            <a:r>
              <a:rPr lang="en-US" dirty="0" err="1"/>
              <a:t>renta</a:t>
            </a:r>
            <a:r>
              <a:rPr lang="en-US" dirty="0"/>
              <a:t> hasta por 6 </a:t>
            </a:r>
            <a:r>
              <a:rPr lang="en-US" dirty="0" err="1"/>
              <a:t>meses</a:t>
            </a:r>
            <a:r>
              <a:rPr lang="en-US" dirty="0"/>
              <a:t>, el </a:t>
            </a:r>
            <a:r>
              <a:rPr lang="en-US" dirty="0" err="1"/>
              <a:t>cual</a:t>
            </a:r>
            <a:r>
              <a:rPr lang="en-US" dirty="0"/>
              <a:t> se </a:t>
            </a:r>
            <a:r>
              <a:rPr lang="en-US" dirty="0" err="1"/>
              <a:t>reprogramará</a:t>
            </a:r>
            <a:r>
              <a:rPr lang="en-US" dirty="0"/>
              <a:t> </a:t>
            </a:r>
            <a:r>
              <a:rPr lang="en-US" dirty="0" err="1"/>
              <a:t>en</a:t>
            </a:r>
            <a:r>
              <a:rPr lang="en-US" dirty="0"/>
              <a:t> </a:t>
            </a:r>
            <a:r>
              <a:rPr lang="en-US" dirty="0" err="1"/>
              <a:t>cuotas</a:t>
            </a:r>
            <a:r>
              <a:rPr lang="en-US" dirty="0"/>
              <a:t> hasta por un </a:t>
            </a:r>
            <a:r>
              <a:rPr lang="en-US" dirty="0" err="1"/>
              <a:t>año</a:t>
            </a:r>
            <a:r>
              <a:rPr lang="en-US" dirty="0"/>
              <a:t>. </a:t>
            </a:r>
          </a:p>
          <a:p>
            <a:r>
              <a:rPr lang="en-US" dirty="0"/>
              <a:t>MIPYMEs: </a:t>
            </a:r>
            <a:r>
              <a:rPr lang="es-CL" dirty="0"/>
              <a:t>empresas que vendan hasta 100.000 UF al año ($2.800 millones), criterio utilizado en base a la definición de micro, pequeña y mediana empresa utilizada por el Ministerio de Economía.</a:t>
            </a:r>
            <a:endParaRPr lang="en-US" dirty="0"/>
          </a:p>
        </p:txBody>
      </p:sp>
      <p:sp>
        <p:nvSpPr>
          <p:cNvPr id="5" name="Título 4"/>
          <p:cNvSpPr>
            <a:spLocks noGrp="1"/>
          </p:cNvSpPr>
          <p:nvPr>
            <p:ph type="title"/>
          </p:nvPr>
        </p:nvSpPr>
        <p:spPr>
          <a:xfrm>
            <a:off x="515939" y="368300"/>
            <a:ext cx="11160124" cy="992967"/>
          </a:xfrm>
        </p:spPr>
        <p:txBody>
          <a:bodyPr/>
          <a:lstStyle/>
          <a:p>
            <a:r>
              <a:rPr lang="es-CL" dirty="0"/>
              <a:t>Plan de Reprogramación de Arriendos del Ministerio de Bienes Nacionales</a:t>
            </a:r>
          </a:p>
        </p:txBody>
      </p:sp>
    </p:spTree>
    <p:extLst>
      <p:ext uri="{BB962C8B-B14F-4D97-AF65-F5344CB8AC3E}">
        <p14:creationId xmlns:p14="http://schemas.microsoft.com/office/powerpoint/2010/main" val="122043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FC33D-ACE1-4F92-9629-5570CAD8A5FC}"/>
              </a:ext>
            </a:extLst>
          </p:cNvPr>
          <p:cNvSpPr>
            <a:spLocks noGrp="1"/>
          </p:cNvSpPr>
          <p:nvPr>
            <p:ph type="title"/>
          </p:nvPr>
        </p:nvSpPr>
        <p:spPr/>
        <p:txBody>
          <a:bodyPr/>
          <a:lstStyle/>
          <a:p>
            <a:r>
              <a:rPr lang="es-CL" dirty="0"/>
              <a:t>Relaciones de Consumo Durante la Crisis Sanitaria</a:t>
            </a:r>
          </a:p>
        </p:txBody>
      </p:sp>
      <p:sp>
        <p:nvSpPr>
          <p:cNvPr id="3" name="Marcador de texto 2">
            <a:extLst>
              <a:ext uri="{FF2B5EF4-FFF2-40B4-BE49-F238E27FC236}">
                <a16:creationId xmlns:a16="http://schemas.microsoft.com/office/drawing/2014/main" id="{8A53151B-599E-40C6-A189-A24941845F2B}"/>
              </a:ext>
            </a:extLst>
          </p:cNvPr>
          <p:cNvSpPr>
            <a:spLocks noGrp="1"/>
          </p:cNvSpPr>
          <p:nvPr>
            <p:ph type="body" sz="quarter" idx="13"/>
          </p:nvPr>
        </p:nvSpPr>
        <p:spPr/>
        <p:txBody>
          <a:bodyPr/>
          <a:lstStyle/>
          <a:p>
            <a:endParaRPr lang="es-CL"/>
          </a:p>
        </p:txBody>
      </p:sp>
      <p:sp>
        <p:nvSpPr>
          <p:cNvPr id="4" name="Marcador de número de diapositiva 3">
            <a:extLst>
              <a:ext uri="{FF2B5EF4-FFF2-40B4-BE49-F238E27FC236}">
                <a16:creationId xmlns:a16="http://schemas.microsoft.com/office/drawing/2014/main" id="{0294BB4C-31D3-4F81-A8DF-F8CC6CD3FD3F}"/>
              </a:ext>
            </a:extLst>
          </p:cNvPr>
          <p:cNvSpPr>
            <a:spLocks noGrp="1"/>
          </p:cNvSpPr>
          <p:nvPr>
            <p:ph type="sldNum" sz="quarter" idx="4"/>
          </p:nvPr>
        </p:nvSpPr>
        <p:spPr/>
        <p:txBody>
          <a:bodyPr/>
          <a:lstStyle/>
          <a:p>
            <a:fld id="{F9591D4C-BB8F-AE46-BE73-C616F30BBC5B}" type="slidenum">
              <a:rPr lang="en-US" smtClean="0">
                <a:solidFill>
                  <a:srgbClr val="182440"/>
                </a:solidFill>
              </a:rPr>
              <a:pPr/>
              <a:t>9</a:t>
            </a:fld>
            <a:endParaRPr lang="en-US" dirty="0">
              <a:solidFill>
                <a:srgbClr val="182440"/>
              </a:solidFill>
            </a:endParaRPr>
          </a:p>
        </p:txBody>
      </p:sp>
    </p:spTree>
    <p:extLst>
      <p:ext uri="{BB962C8B-B14F-4D97-AF65-F5344CB8AC3E}">
        <p14:creationId xmlns:p14="http://schemas.microsoft.com/office/powerpoint/2010/main" val="3315126880"/>
      </p:ext>
    </p:extLst>
  </p:cSld>
  <p:clrMapOvr>
    <a:masterClrMapping/>
  </p:clrMapOvr>
</p:sld>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1507</Words>
  <Application>Microsoft Office PowerPoint</Application>
  <PresentationFormat>Panorámica</PresentationFormat>
  <Paragraphs>92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Cambria</vt:lpstr>
      <vt:lpstr>Wingdings</vt:lpstr>
      <vt:lpstr>DLA Piper Master</vt:lpstr>
      <vt:lpstr> Análisis Coyuntura Legal Empresarial</vt:lpstr>
      <vt:lpstr>Introducción</vt:lpstr>
      <vt:lpstr>Ley de Arrendamiento</vt:lpstr>
      <vt:lpstr>Presentación de PowerPoint</vt:lpstr>
      <vt:lpstr>Presentación de PowerPoint</vt:lpstr>
      <vt:lpstr>Iniciativas legales y del Ejecutivo </vt:lpstr>
      <vt:lpstr>Artículo Único del Proyecto de Ley</vt:lpstr>
      <vt:lpstr>Plan de Reprogramación de Arriendos del Ministerio de Bienes Nacionales</vt:lpstr>
      <vt:lpstr>Relaciones de Consumo Durante la Crisis Sanitaria</vt:lpstr>
      <vt:lpstr>Presentación de PowerPoint</vt:lpstr>
      <vt:lpstr>Rol del SERNAC</vt:lpstr>
      <vt:lpstr>Circulares Interpretivas del Sernac</vt:lpstr>
      <vt:lpstr>Presentación de PowerPoint</vt:lpstr>
      <vt:lpstr>Proyecto de Ley Boletín N° 13.371-03</vt:lpstr>
      <vt:lpstr>Artículo Único del Proyecto de Ley</vt:lpstr>
      <vt:lpstr>Conclusiones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QUE FACULTA EL ACCESO A PRESTACIONES DEL SEGURO DE DESEMPLEO DE LA LEY N° 19.728,  EN CIRCUNSTANCIAS EXCEPCIONALES</dc:title>
  <dc:creator>Iñaki Irisarri</dc:creator>
  <cp:lastModifiedBy>Andrea de la Vega</cp:lastModifiedBy>
  <cp:revision>169</cp:revision>
  <cp:lastPrinted>2020-04-02T12:52:39Z</cp:lastPrinted>
  <dcterms:created xsi:type="dcterms:W3CDTF">2020-04-01T20:46:18Z</dcterms:created>
  <dcterms:modified xsi:type="dcterms:W3CDTF">2020-04-28T20:10:38Z</dcterms:modified>
</cp:coreProperties>
</file>