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2" r:id="rId5"/>
    <p:sldMasterId id="2147483650" r:id="rId6"/>
    <p:sldMasterId id="2147483654" r:id="rId7"/>
  </p:sldMasterIdLst>
  <p:notesMasterIdLst>
    <p:notesMasterId r:id="rId20"/>
  </p:notesMasterIdLst>
  <p:handoutMasterIdLst>
    <p:handoutMasterId r:id="rId21"/>
  </p:handoutMasterIdLst>
  <p:sldIdLst>
    <p:sldId id="256" r:id="rId8"/>
    <p:sldId id="937" r:id="rId9"/>
    <p:sldId id="944" r:id="rId10"/>
    <p:sldId id="945" r:id="rId11"/>
    <p:sldId id="946" r:id="rId12"/>
    <p:sldId id="947" r:id="rId13"/>
    <p:sldId id="984" r:id="rId14"/>
    <p:sldId id="981" r:id="rId15"/>
    <p:sldId id="985" r:id="rId16"/>
    <p:sldId id="980" r:id="rId17"/>
    <p:sldId id="950" r:id="rId18"/>
    <p:sldId id="976" r:id="rId19"/>
  </p:sldIdLst>
  <p:sldSz cx="12192000" cy="6858000"/>
  <p:notesSz cx="7010400" cy="9296400"/>
  <p:custShowLst>
    <p:custShow name="Presentación personalizada 1" id="0">
      <p:sldLst/>
    </p:custShow>
    <p:custShow name="Presentación personalizada 2" id="1">
      <p:sldLst/>
    </p:custShow>
    <p:custShow name="Presentación personalizada 3" id="2">
      <p:sldLst/>
    </p:custShow>
    <p:custShow name="Presentación personalizada 4" id="3">
      <p:sldLst/>
    </p:custShow>
    <p:custShow name="Presentación personalizada 5" id="4">
      <p:sldLst/>
    </p:custShow>
  </p:custShowLst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C541104-9C40-0847-BD1A-CE2FDB57C39B}">
          <p14:sldIdLst>
            <p14:sldId id="256"/>
            <p14:sldId id="937"/>
            <p14:sldId id="944"/>
            <p14:sldId id="945"/>
            <p14:sldId id="946"/>
            <p14:sldId id="947"/>
            <p14:sldId id="984"/>
            <p14:sldId id="981"/>
            <p14:sldId id="985"/>
            <p14:sldId id="980"/>
            <p14:sldId id="950"/>
            <p14:sldId id="9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3" orient="horz" pos="811" userDrawn="1">
          <p15:clr>
            <a:srgbClr val="A4A3A4"/>
          </p15:clr>
        </p15:guide>
        <p15:guide id="4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é Berners" initials="AB" lastIdx="2" clrIdx="0"/>
  <p:cmAuthor id="2" name="Gonzalo Marivil" initials="GM" lastIdx="1" clrIdx="1"/>
  <p:cmAuthor id="3" name="usuario" initials="u" lastIdx="11" clrIdx="2"/>
  <p:cmAuthor id="4" name="Luis" initials="L" lastIdx="1" clrIdx="3">
    <p:extLst>
      <p:ext uri="{19B8F6BF-5375-455C-9EA6-DF929625EA0E}">
        <p15:presenceInfo xmlns:p15="http://schemas.microsoft.com/office/powerpoint/2012/main" userId="S::lopazo@abif.cl::e409b410-982c-42d3-b75d-06a42d0e2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3E3"/>
    <a:srgbClr val="BFC5D5"/>
    <a:srgbClr val="EAECF4"/>
    <a:srgbClr val="007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16" autoAdjust="0"/>
    <p:restoredTop sz="91549" autoAdjust="0"/>
  </p:normalViewPr>
  <p:slideViewPr>
    <p:cSldViewPr snapToGrid="0" snapToObjects="1">
      <p:cViewPr varScale="1">
        <p:scale>
          <a:sx n="84" d="100"/>
          <a:sy n="84" d="100"/>
        </p:scale>
        <p:origin x="912" y="184"/>
      </p:cViewPr>
      <p:guideLst>
        <p:guide orient="horz" pos="550"/>
        <p:guide pos="7236"/>
        <p:guide orient="horz" pos="811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78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fileserver.abif.cl\ejecutivos\aberners\Reprogramaciones_y_FOGAPE\Estad&#237;sticas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fileserver.abif.cl\ejecutivos\aberners\Reprogramaciones_y_FOGAPE\Estad&#237;sticas_v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erners.ABIF\AppData\Roaming\Microsoft\Excel\Estad&#237;sticas_v3%20(version%201).xlsb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/fileserver.abif.cl\ejecutivos\aberners\Reprogramaciones_y_FOGAPE\Estad&#237;sticas_v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/fileserver.abif.cl\ejecutivos\aberners\Reprogramaciones_y_FOGAPE\Estad&#237;sticas_v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fileserver.abif.cl\ejecutivos\aberners\Reprogramaciones_y_FOGAPE\Estad&#237;sticas_v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D9-4DA4-8BFC-271A5DC457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D9-4DA4-8BFC-271A5DC457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D9-4DA4-8BFC-271A5DC457B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4D9-4DA4-8BFC-271A5DC457B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4D9-4DA4-8BFC-271A5DC457B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4D9-4DA4-8BFC-271A5DC457B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Tamaño!$B$27:$B$29</c:f>
              <c:strCache>
                <c:ptCount val="3"/>
                <c:pt idx="0">
                  <c:v>Comercial</c:v>
                </c:pt>
                <c:pt idx="1">
                  <c:v>Vivienda</c:v>
                </c:pt>
                <c:pt idx="2">
                  <c:v>Consumo</c:v>
                </c:pt>
              </c:strCache>
            </c:strRef>
          </c:cat>
          <c:val>
            <c:numRef>
              <c:f>Tamaño!$C$27:$C$29</c:f>
              <c:numCache>
                <c:formatCode>#,##0</c:formatCode>
                <c:ptCount val="3"/>
                <c:pt idx="0">
                  <c:v>134147.96235294116</c:v>
                </c:pt>
                <c:pt idx="1">
                  <c:v>67094.830588235287</c:v>
                </c:pt>
                <c:pt idx="2">
                  <c:v>32237.690588235295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D9-4DA4-8BFC-271A5DC457B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18-46AA-9EBE-CA7EA95701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18-46AA-9EBE-CA7EA95701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D18-46AA-9EBE-CA7EA95701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D18-46AA-9EBE-CA7EA957011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D18-46AA-9EBE-CA7EA957011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18-46AA-9EBE-CA7EA95701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D18-46AA-9EBE-CA7EA957011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D18-46AA-9EBE-CA7EA957011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Tamaño!$B$32:$B$35</c:f>
              <c:strCache>
                <c:ptCount val="4"/>
                <c:pt idx="0">
                  <c:v>Personas jurídicas</c:v>
                </c:pt>
                <c:pt idx="1">
                  <c:v>Personas naturales</c:v>
                </c:pt>
                <c:pt idx="2">
                  <c:v>Leasing</c:v>
                </c:pt>
                <c:pt idx="3">
                  <c:v>Otros</c:v>
                </c:pt>
              </c:strCache>
            </c:strRef>
          </c:cat>
          <c:val>
            <c:numRef>
              <c:f>Tamaño!$C$32:$C$35</c:f>
              <c:numCache>
                <c:formatCode>#,##0</c:formatCode>
                <c:ptCount val="4"/>
                <c:pt idx="0">
                  <c:v>94015.929290588232</c:v>
                </c:pt>
                <c:pt idx="1">
                  <c:v>16749.506874117647</c:v>
                </c:pt>
                <c:pt idx="2">
                  <c:v>9020.5921976470599</c:v>
                </c:pt>
                <c:pt idx="3">
                  <c:v>14361.933990588223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18-46AA-9EBE-CA7EA957011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97-4ADF-AF67-DE7EB1B005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97-4ADF-AF67-DE7EB1B005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97-4ADF-AF67-DE7EB1B005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97-4ADF-AF67-DE7EB1B005B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597-4ADF-AF67-DE7EB1B005B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597-4ADF-AF67-DE7EB1B005B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597-4ADF-AF67-DE7EB1B005B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597-4ADF-AF67-DE7EB1B005B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Tamaño!$B$38:$B$41</c:f>
              <c:strCache>
                <c:ptCount val="4"/>
                <c:pt idx="0">
                  <c:v>Sin ventas / sin informacion</c:v>
                </c:pt>
                <c:pt idx="1">
                  <c:v>ventas &lt; 100.000 UF</c:v>
                </c:pt>
                <c:pt idx="2">
                  <c:v>100.000 UF &lt; ventas &lt; 1.000.000 UF</c:v>
                </c:pt>
                <c:pt idx="3">
                  <c:v>1.000.000 UF &lt; ventas</c:v>
                </c:pt>
              </c:strCache>
            </c:strRef>
          </c:cat>
          <c:val>
            <c:numRef>
              <c:f>Tamaño!$C$38:$C$41</c:f>
              <c:numCache>
                <c:formatCode>#,##0</c:formatCode>
                <c:ptCount val="4"/>
                <c:pt idx="0">
                  <c:v>13608.17078</c:v>
                </c:pt>
                <c:pt idx="1">
                  <c:v>21169.328195294118</c:v>
                </c:pt>
                <c:pt idx="2">
                  <c:v>22683.442921176469</c:v>
                </c:pt>
                <c:pt idx="3">
                  <c:v>36554.987394117648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97-4ADF-AF67-DE7EB1B005B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'Comparaciones de flujo fogape'!$A$6</c:f>
              <c:strCache>
                <c:ptCount val="1"/>
                <c:pt idx="0">
                  <c:v>Operaciones mensuales (Prom oct 18-sep 19)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'Comparaciones de flujo fogape'!$B$5</c:f>
              <c:strCache>
                <c:ptCount val="1"/>
                <c:pt idx="0">
                  <c:v>Numero de operaciones</c:v>
                </c:pt>
              </c:strCache>
            </c:strRef>
          </c:cat>
          <c:val>
            <c:numRef>
              <c:f>'Comparaciones de flujo fogape'!$B$6</c:f>
              <c:numCache>
                <c:formatCode>_(* #,##0_);_(* \(#,##0\);_(* "-"_);_(@_)</c:formatCode>
                <c:ptCount val="1"/>
                <c:pt idx="0">
                  <c:v>16396.083333333332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9-475C-B6A9-D1FB78B7350B}"/>
            </c:ext>
          </c:extLst>
        </c:ser>
        <c:ser>
          <c:idx val="1"/>
          <c:order val="1"/>
          <c:tx>
            <c:strRef>
              <c:f>'Comparaciones de flujo fogape'!$A$7</c:f>
              <c:strCache>
                <c:ptCount val="1"/>
                <c:pt idx="0">
                  <c:v>Créditos cursados FOGAPE (al 22 de mayo)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'Comparaciones de flujo fogape'!$B$5</c:f>
              <c:strCache>
                <c:ptCount val="1"/>
                <c:pt idx="0">
                  <c:v>Numero de operaciones</c:v>
                </c:pt>
              </c:strCache>
            </c:strRef>
          </c:cat>
          <c:val>
            <c:numRef>
              <c:f>'Comparaciones de flujo fogape'!$B$7</c:f>
              <c:numCache>
                <c:formatCode>_(* #,##0_);_(* \(#,##0\);_(* "-"_);_(@_)</c:formatCode>
                <c:ptCount val="1"/>
                <c:pt idx="0">
                  <c:v>41383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99-475C-B6A9-D1FB78B73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583616"/>
        <c:axId val="243597696"/>
      </c:barChart>
      <c:catAx>
        <c:axId val="24358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3597696"/>
        <c:crosses val="autoZero"/>
        <c:auto val="1"/>
        <c:lblAlgn val="ctr"/>
        <c:lblOffset val="100"/>
        <c:noMultiLvlLbl val="0"/>
      </c:catAx>
      <c:valAx>
        <c:axId val="243597696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3583616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'Comparaciones de flujo fogape'!$A$6</c:f>
              <c:strCache>
                <c:ptCount val="1"/>
                <c:pt idx="0">
                  <c:v>Operaciones mensuales (Prom oct 18-sep 19)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'Comparaciones de flujo fogape'!$E$5</c:f>
              <c:strCache>
                <c:ptCount val="1"/>
                <c:pt idx="0">
                  <c:v>Número de Operaciones</c:v>
                </c:pt>
              </c:strCache>
            </c:strRef>
          </c:cat>
          <c:val>
            <c:numRef>
              <c:f>'Comparaciones de flujo fogape'!$E$6</c:f>
              <c:numCache>
                <c:formatCode>_(* #,##0_);_(* \(#,##0\);_(* "-"_);_(@_)</c:formatCode>
                <c:ptCount val="1"/>
                <c:pt idx="0">
                  <c:v>21252.583333333332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7-4C8A-8E29-0788E551CBA5}"/>
            </c:ext>
          </c:extLst>
        </c:ser>
        <c:ser>
          <c:idx val="1"/>
          <c:order val="1"/>
          <c:tx>
            <c:strRef>
              <c:f>'Comparaciones de flujo fogape'!$A$7</c:f>
              <c:strCache>
                <c:ptCount val="1"/>
                <c:pt idx="0">
                  <c:v>Créditos cursados FOGAPE (al 22 de mayo)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'Comparaciones de flujo fogape'!$E$5</c:f>
              <c:strCache>
                <c:ptCount val="1"/>
                <c:pt idx="0">
                  <c:v>Número de Operaciones</c:v>
                </c:pt>
              </c:strCache>
            </c:strRef>
          </c:cat>
          <c:val>
            <c:numRef>
              <c:f>'Comparaciones de flujo fogape'!$E$7</c:f>
              <c:numCache>
                <c:formatCode>_(* #,##0_);_(* \(#,##0\);_(* "-"_);_(@_)</c:formatCode>
                <c:ptCount val="1"/>
                <c:pt idx="0">
                  <c:v>46457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07-4C8A-8E29-0788E551C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758592"/>
        <c:axId val="243760128"/>
      </c:barChart>
      <c:catAx>
        <c:axId val="24375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3760128"/>
        <c:crosses val="autoZero"/>
        <c:auto val="1"/>
        <c:lblAlgn val="ctr"/>
        <c:lblOffset val="100"/>
        <c:noMultiLvlLbl val="0"/>
      </c:catAx>
      <c:valAx>
        <c:axId val="24376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4375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'SINACOFI - Cursados'!$C$47</c:f>
              <c:strCache>
                <c:ptCount val="1"/>
                <c:pt idx="0">
                  <c:v>Aprobadas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A8-4443-A76E-6698CBB7AA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'SINACOFI - Cursados'!$B$48:$B$50</c:f>
              <c:strCache>
                <c:ptCount val="3"/>
                <c:pt idx="0">
                  <c:v>8 
(Información bancos)</c:v>
                </c:pt>
                <c:pt idx="1">
                  <c:v>12 
(Información bancos)</c:v>
                </c:pt>
                <c:pt idx="2">
                  <c:v>12 
(M. Hacienda)</c:v>
                </c:pt>
              </c:strCache>
            </c:strRef>
          </c:cat>
          <c:val>
            <c:numRef>
              <c:f>'SINACOFI - Cursados'!$C$48:$C$50</c:f>
              <c:numCache>
                <c:formatCode>#,##0</c:formatCode>
                <c:ptCount val="3"/>
                <c:pt idx="0">
                  <c:v>45850</c:v>
                </c:pt>
                <c:pt idx="1">
                  <c:v>53345</c:v>
                </c:pt>
                <c:pt idx="2">
                  <c:v>83704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A8-4443-A76E-6698CBB7A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487065528"/>
        <c:axId val="487063928"/>
      </c:barChart>
      <c:catAx>
        <c:axId val="487065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L" noProof="0" dirty="0"/>
                  <a:t>Días hábiles mes de mayo</a:t>
                </a:r>
              </a:p>
            </c:rich>
          </c:tx>
          <c:layout>
            <c:manualLayout>
              <c:xMode val="edge"/>
              <c:yMode val="edge"/>
              <c:x val="0.4122421316930634"/>
              <c:y val="0.919479065340769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C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63928"/>
        <c:crosses val="autoZero"/>
        <c:auto val="1"/>
        <c:lblAlgn val="ctr"/>
        <c:lblOffset val="100"/>
        <c:noMultiLvlLbl val="0"/>
      </c:catAx>
      <c:valAx>
        <c:axId val="487063928"/>
        <c:scaling>
          <c:orientation val="minMax"/>
          <c:max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6552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s-C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</c:spPr>
          <c:invertIfNegative val="0"/>
          <c:val>
            <c:numRef>
              <c:f>'SINACOFI - Cursados'!$C$4:$C$18</c:f>
              <c:numCache>
                <c:formatCode>_ * #,##0_ ;_ * \-#,##0_ ;_ * "-"_ ;_ @_ </c:formatCode>
                <c:ptCount val="15"/>
                <c:pt idx="0">
                  <c:v>5223</c:v>
                </c:pt>
                <c:pt idx="1">
                  <c:v>7913</c:v>
                </c:pt>
                <c:pt idx="2">
                  <c:v>9543</c:v>
                </c:pt>
                <c:pt idx="3">
                  <c:v>12878</c:v>
                </c:pt>
                <c:pt idx="4">
                  <c:v>14636</c:v>
                </c:pt>
                <c:pt idx="5">
                  <c:v>17301</c:v>
                </c:pt>
                <c:pt idx="6">
                  <c:v>21753</c:v>
                </c:pt>
                <c:pt idx="7">
                  <c:v>25674</c:v>
                </c:pt>
                <c:pt idx="8">
                  <c:v>29301</c:v>
                </c:pt>
                <c:pt idx="9">
                  <c:v>31791</c:v>
                </c:pt>
                <c:pt idx="10">
                  <c:v>34165</c:v>
                </c:pt>
                <c:pt idx="11">
                  <c:v>36994</c:v>
                </c:pt>
                <c:pt idx="12">
                  <c:v>37126</c:v>
                </c:pt>
                <c:pt idx="13">
                  <c:v>40909</c:v>
                </c:pt>
                <c:pt idx="14">
                  <c:v>48231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2-4138-AA44-78B9ADF13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88712064"/>
        <c:axId val="188713984"/>
      </c:barChart>
      <c:catAx>
        <c:axId val="188712064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s-CL" b="0" dirty="0"/>
                  <a:t>Días hábiles mes de mayo</a:t>
                </a:r>
              </a:p>
            </c:rich>
          </c:tx>
          <c:layout>
            <c:manualLayout>
              <c:xMode val="edge"/>
              <c:yMode val="edge"/>
              <c:x val="0.33284703703703705"/>
              <c:y val="0.92339545454545446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8713984"/>
        <c:crosses val="autoZero"/>
        <c:auto val="1"/>
        <c:lblAlgn val="ctr"/>
        <c:lblOffset val="100"/>
        <c:noMultiLvlLbl val="0"/>
      </c:catAx>
      <c:valAx>
        <c:axId val="18871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871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62073490813654E-2"/>
          <c:y val="6.2708151064450282E-2"/>
          <c:w val="0.90342125984251953"/>
          <c:h val="0.731159508091390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val>
            <c:numRef>
              <c:f>'SINACOFI - Cursados'!$D$4:$D$18</c:f>
              <c:numCache>
                <c:formatCode>_ * #,##0_ ;_ * \-#,##0_ ;_ * "-"_ ;_ @_ </c:formatCode>
                <c:ptCount val="15"/>
                <c:pt idx="0">
                  <c:v>1939571</c:v>
                </c:pt>
                <c:pt idx="1">
                  <c:v>3870542</c:v>
                </c:pt>
                <c:pt idx="2">
                  <c:v>7179931</c:v>
                </c:pt>
                <c:pt idx="3">
                  <c:v>12626410</c:v>
                </c:pt>
                <c:pt idx="4">
                  <c:v>16211269</c:v>
                </c:pt>
                <c:pt idx="5">
                  <c:v>20963212</c:v>
                </c:pt>
                <c:pt idx="6">
                  <c:v>29015362</c:v>
                </c:pt>
                <c:pt idx="7">
                  <c:v>34901812</c:v>
                </c:pt>
                <c:pt idx="8">
                  <c:v>43518165</c:v>
                </c:pt>
                <c:pt idx="9">
                  <c:v>48935128</c:v>
                </c:pt>
                <c:pt idx="10">
                  <c:v>54535165</c:v>
                </c:pt>
                <c:pt idx="11">
                  <c:v>60411721</c:v>
                </c:pt>
                <c:pt idx="12">
                  <c:v>61174309</c:v>
                </c:pt>
                <c:pt idx="13">
                  <c:v>68824121</c:v>
                </c:pt>
                <c:pt idx="14">
                  <c:v>79535083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86-477A-9FE0-D7678FEEC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88730368"/>
        <c:axId val="188736640"/>
      </c:barChart>
      <c:catAx>
        <c:axId val="18873036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s-CL" b="0" dirty="0"/>
                  <a:t>Días hábiles mes de mayo</a:t>
                </a:r>
              </a:p>
            </c:rich>
          </c:tx>
          <c:layout>
            <c:manualLayout>
              <c:xMode val="edge"/>
              <c:yMode val="edge"/>
              <c:x val="0.32881851851851851"/>
              <c:y val="0.90972424242424232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8736640"/>
        <c:crosses val="autoZero"/>
        <c:auto val="1"/>
        <c:lblAlgn val="ctr"/>
        <c:lblOffset val="100"/>
        <c:noMultiLvlLbl val="0"/>
      </c:catAx>
      <c:valAx>
        <c:axId val="18873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8730368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9702537182852"/>
          <c:y val="2.7099572649572648E-2"/>
          <c:w val="0.85514741907261593"/>
          <c:h val="0.66552307692307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'SINACOFI - Cursados'!$A$9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1">
                <a:tint val="43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Cursados'!$N$9:$Q$9</c:f>
              <c:numCache>
                <c:formatCode>_ * #,##0.00_ ;_ * \-#,##0.00_ ;_ * "-"_ ;_ @_ </c:formatCode>
                <c:ptCount val="4"/>
                <c:pt idx="0">
                  <c:v>1.84</c:v>
                </c:pt>
                <c:pt idx="1">
                  <c:v>1.17</c:v>
                </c:pt>
                <c:pt idx="2">
                  <c:v>0.69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2E-4DF2-B5EF-7CCB5AEF4FED}"/>
            </c:ext>
          </c:extLst>
        </c:ser>
        <c:ser>
          <c:idx val="1"/>
          <c:order val="1"/>
          <c:tx>
            <c:strRef>
              <c:f>'SINACOFI - Cursados'!$A$10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>
                <a:tint val="56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Cursados'!$N$10:$Q$10</c:f>
              <c:numCache>
                <c:formatCode>_ * #,##0.00_ ;_ * \-#,##0.00_ ;_ * "-"_ ;_ @_ </c:formatCode>
                <c:ptCount val="4"/>
                <c:pt idx="0">
                  <c:v>1.8</c:v>
                </c:pt>
                <c:pt idx="1">
                  <c:v>1.17</c:v>
                </c:pt>
                <c:pt idx="2">
                  <c:v>0.7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2E-4DF2-B5EF-7CCB5AEF4FED}"/>
            </c:ext>
          </c:extLst>
        </c:ser>
        <c:ser>
          <c:idx val="2"/>
          <c:order val="2"/>
          <c:tx>
            <c:strRef>
              <c:f>'SINACOFI - Cursados'!$A$11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1">
                <a:tint val="69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Cursados'!$N$11:$Q$11</c:f>
              <c:numCache>
                <c:formatCode>_ * #,##0.00_ ;_ * \-#,##0.00_ ;_ * "-"_ ;_ @_ </c:formatCode>
                <c:ptCount val="4"/>
                <c:pt idx="0">
                  <c:v>1.75</c:v>
                </c:pt>
                <c:pt idx="1">
                  <c:v>1.18</c:v>
                </c:pt>
                <c:pt idx="2">
                  <c:v>0.72</c:v>
                </c:pt>
                <c:pt idx="3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2E-4DF2-B5EF-7CCB5AEF4FED}"/>
            </c:ext>
          </c:extLst>
        </c:ser>
        <c:ser>
          <c:idx val="3"/>
          <c:order val="3"/>
          <c:tx>
            <c:strRef>
              <c:f>'SINACOFI - Cursados'!$A$12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1">
                <a:tint val="81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Cursados'!$N$12:$Q$12</c:f>
              <c:numCache>
                <c:formatCode>_ * #,##0.00_ ;_ * \-#,##0.00_ ;_ * "-"_ ;_ @_ </c:formatCode>
                <c:ptCount val="4"/>
                <c:pt idx="0">
                  <c:v>1.61</c:v>
                </c:pt>
                <c:pt idx="1">
                  <c:v>1.28</c:v>
                </c:pt>
                <c:pt idx="2">
                  <c:v>0.82</c:v>
                </c:pt>
                <c:pt idx="3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2E-4DF2-B5EF-7CCB5AEF4FED}"/>
            </c:ext>
          </c:extLst>
        </c:ser>
        <c:ser>
          <c:idx val="4"/>
          <c:order val="4"/>
          <c:tx>
            <c:strRef>
              <c:f>'SINACOFI - Cursados'!$A$13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>
                <a:tint val="94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Cursados'!$N$13:$Q$13</c:f>
              <c:numCache>
                <c:formatCode>_ * #,##0.00_ ;_ * \-#,##0.00_ ;_ * "-"_ ;_ @_ </c:formatCode>
                <c:ptCount val="4"/>
                <c:pt idx="0">
                  <c:v>1.78</c:v>
                </c:pt>
                <c:pt idx="1">
                  <c:v>1.29</c:v>
                </c:pt>
                <c:pt idx="2">
                  <c:v>0.85</c:v>
                </c:pt>
                <c:pt idx="3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2E-4DF2-B5EF-7CCB5AEF4FED}"/>
            </c:ext>
          </c:extLst>
        </c:ser>
        <c:ser>
          <c:idx val="5"/>
          <c:order val="5"/>
          <c:tx>
            <c:strRef>
              <c:f>'SINACOFI - Cursados'!$A$14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1">
                <a:shade val="93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Cursados'!$N$14:$Q$14</c:f>
              <c:numCache>
                <c:formatCode>_ * #,##0.00_ ;_ * \-#,##0.00_ ;_ * "-"_ ;_ @_ </c:formatCode>
                <c:ptCount val="4"/>
                <c:pt idx="0">
                  <c:v>1.78</c:v>
                </c:pt>
                <c:pt idx="1">
                  <c:v>1.3</c:v>
                </c:pt>
                <c:pt idx="2">
                  <c:v>0.88</c:v>
                </c:pt>
                <c:pt idx="3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E-4DF2-B5EF-7CCB5AEF4FED}"/>
            </c:ext>
          </c:extLst>
        </c:ser>
        <c:ser>
          <c:idx val="6"/>
          <c:order val="6"/>
          <c:tx>
            <c:strRef>
              <c:f>'SINACOFI - Cursados'!$A$15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1">
                <a:shade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Cursados'!$N$15:$Q$15</c:f>
              <c:numCache>
                <c:formatCode>_ * #,##0.00_ ;_ * \-#,##0.00_ ;_ * "-"_ ;_ @_ </c:formatCode>
                <c:ptCount val="4"/>
                <c:pt idx="0">
                  <c:v>1.81</c:v>
                </c:pt>
                <c:pt idx="1">
                  <c:v>1.33</c:v>
                </c:pt>
                <c:pt idx="2">
                  <c:v>0.93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2E-4DF2-B5EF-7CCB5AEF4FED}"/>
            </c:ext>
          </c:extLst>
        </c:ser>
        <c:ser>
          <c:idx val="7"/>
          <c:order val="7"/>
          <c:tx>
            <c:strRef>
              <c:f>'SINACOFI - Cursados'!$A$16</c:f>
              <c:strCache>
                <c:ptCount val="1"/>
                <c:pt idx="0">
                  <c:v>13</c:v>
                </c:pt>
              </c:strCache>
            </c:strRef>
          </c:tx>
          <c:spPr>
            <a:solidFill>
              <a:schemeClr val="accent1">
                <a:shade val="68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Cursados'!$N$16:$Q$16</c:f>
              <c:numCache>
                <c:formatCode>_ * #,##0.00_ ;_ * \-#,##0.00_ ;_ * "-"_ ;_ @_ </c:formatCode>
                <c:ptCount val="4"/>
                <c:pt idx="0">
                  <c:v>1.81</c:v>
                </c:pt>
                <c:pt idx="1">
                  <c:v>1.34</c:v>
                </c:pt>
                <c:pt idx="2">
                  <c:v>0.93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2E-4DF2-B5EF-7CCB5AEF4FED}"/>
            </c:ext>
          </c:extLst>
        </c:ser>
        <c:ser>
          <c:idx val="8"/>
          <c:order val="8"/>
          <c:tx>
            <c:strRef>
              <c:f>'SINACOFI - Cursados'!$A$17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accent1">
                <a:shade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Cursados'!$N$17:$Q$17</c:f>
              <c:numCache>
                <c:formatCode>_ * #,##0.00_ ;_ * \-#,##0.00_ ;_ * "-"_ ;_ @_ </c:formatCode>
                <c:ptCount val="4"/>
                <c:pt idx="0">
                  <c:v>1.78</c:v>
                </c:pt>
                <c:pt idx="1">
                  <c:v>1.32</c:v>
                </c:pt>
                <c:pt idx="2">
                  <c:v>0.95</c:v>
                </c:pt>
                <c:pt idx="3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2E-4DF2-B5EF-7CCB5AEF4FED}"/>
            </c:ext>
          </c:extLst>
        </c:ser>
        <c:ser>
          <c:idx val="9"/>
          <c:order val="9"/>
          <c:tx>
            <c:strRef>
              <c:f>'SINACOFI - Cursados'!$A$18</c:f>
              <c:strCache>
                <c:ptCount val="1"/>
                <c:pt idx="0">
                  <c:v>15</c:v>
                </c:pt>
              </c:strCache>
            </c:strRef>
          </c:tx>
          <c:spPr>
            <a:solidFill>
              <a:schemeClr val="accent1">
                <a:shade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'SINACOFI - Cursados'!$N$1:$Q$1</c:f>
              <c:strCache>
                <c:ptCount val="4"/>
                <c:pt idx="0">
                  <c:v>Micro y pequeñas </c:v>
                </c:pt>
                <c:pt idx="1">
                  <c:v>Medianas</c:v>
                </c:pt>
                <c:pt idx="2">
                  <c:v>Grandes I</c:v>
                </c:pt>
                <c:pt idx="3">
                  <c:v>Grandes II</c:v>
                </c:pt>
              </c:strCache>
            </c:strRef>
          </c:cat>
          <c:val>
            <c:numRef>
              <c:f>'SINACOFI - Cursados'!$N$18:$Q$18</c:f>
              <c:numCache>
                <c:formatCode>_ * #,##0.00_ ;_ * \-#,##0.00_ ;_ * "-"_ ;_ @_ </c:formatCode>
                <c:ptCount val="4"/>
                <c:pt idx="0">
                  <c:v>1.77</c:v>
                </c:pt>
                <c:pt idx="1">
                  <c:v>1.32</c:v>
                </c:pt>
                <c:pt idx="2">
                  <c:v>0.97</c:v>
                </c:pt>
                <c:pt idx="3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2E-4DF2-B5EF-7CCB5AEF4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9692320"/>
        <c:axId val="719065504"/>
      </c:barChart>
      <c:catAx>
        <c:axId val="789692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L"/>
                  <a:t>Días hábiles mes de mayo</a:t>
                </a:r>
              </a:p>
            </c:rich>
          </c:tx>
          <c:layout>
            <c:manualLayout>
              <c:xMode val="edge"/>
              <c:yMode val="edge"/>
              <c:x val="0.43730818022747153"/>
              <c:y val="0.908533430575805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s-C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19065504"/>
        <c:crosses val="autoZero"/>
        <c:auto val="1"/>
        <c:lblAlgn val="ctr"/>
        <c:lblOffset val="100"/>
        <c:noMultiLvlLbl val="0"/>
      </c:catAx>
      <c:valAx>
        <c:axId val="71906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.00_ ;_ * \-#,##0.00_ ;_ * &quot;-&quot;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89692320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33927278820102"/>
          <c:y val="0.80205830646045684"/>
          <c:w val="0.72054827705460489"/>
          <c:h val="8.7597278915226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99B54-A4BE-47B1-A32C-16C412074095}" type="datetimeFigureOut">
              <a:rPr lang="es-CL" smtClean="0"/>
              <a:t>26-05-20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7246A-F127-4054-8469-7991EA5D1A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4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FBE1AF67-24CB-4462-A277-F3CCA793C5FA}" type="datetimeFigureOut">
              <a:rPr lang="es-CL" smtClean="0"/>
              <a:t>26-05-20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6434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70"/>
            <a:ext cx="3037840" cy="466434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DDF140C-4772-492A-A8AF-5C0B5B3810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24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232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147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275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8807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283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73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92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890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310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914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6291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13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 userDrawn="1"/>
        </p:nvSpPr>
        <p:spPr>
          <a:xfrm flipV="1">
            <a:off x="-2523062" y="1143130"/>
            <a:ext cx="1360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1963773087"/>
      </p:ext>
    </p:extLst>
  </p:cSld>
  <p:clrMapOvr>
    <a:masterClrMapping/>
  </p:clrMapOvr>
  <p:transition spd="slow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47245"/>
      </p:ext>
    </p:extLst>
  </p:cSld>
  <p:clrMapOvr>
    <a:masterClrMapping/>
  </p:clrMapOvr>
  <p:transition spd="slow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236884"/>
      </p:ext>
    </p:extLst>
  </p:cSld>
  <p:clrMapOvr>
    <a:masterClrMapping/>
  </p:clrMapOvr>
  <p:transition spd="slow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40607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40684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9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lantilla_PP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681" y="-27384"/>
            <a:ext cx="3833504" cy="691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336" y="-1"/>
            <a:ext cx="12298669" cy="1029160"/>
          </a:xfrm>
          <a:prstGeom prst="rect">
            <a:avLst/>
          </a:prstGeom>
        </p:spPr>
      </p:pic>
      <p:pic>
        <p:nvPicPr>
          <p:cNvPr id="4" name="Imagen 3" descr="Plantilla_PPT_BANCA-04-0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897" y="-44668"/>
            <a:ext cx="1629103" cy="1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9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92/4lt1l5456613ql_1b2r81698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92/4lt1l5456613ql_1b2r816980000gn/T/com.microsoft.Powerpoint/converted_emf.em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1470" y="1912822"/>
            <a:ext cx="6950797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400" b="1" dirty="0">
                <a:solidFill>
                  <a:schemeClr val="bg1"/>
                </a:solidFill>
              </a:rPr>
              <a:t>Medidas de alivio financiero a clientes bancarios</a:t>
            </a: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CL" sz="2000" b="1" dirty="0">
                <a:solidFill>
                  <a:schemeClr val="bg1"/>
                </a:solidFill>
                <a:latin typeface="Helvetica"/>
                <a:cs typeface="Helvetica"/>
              </a:rPr>
              <a:t>Presentación de José Manuel Mena en la Cámara Nacional de Comercio</a:t>
            </a:r>
          </a:p>
          <a:p>
            <a:endParaRPr lang="es-MX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sz="2000" b="1" dirty="0">
                <a:solidFill>
                  <a:schemeClr val="bg1"/>
                </a:solidFill>
                <a:latin typeface="+mj-lt"/>
                <a:cs typeface="Helvetica"/>
              </a:rPr>
              <a:t>mayo de 2020</a:t>
            </a:r>
            <a:endParaRPr lang="es-ES_tradnl" sz="20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DEEA52-256E-A143-8B17-71024F2543D3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3D143C-6FFA-3F40-AEE3-AAF886F8E3C5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AF462D-987B-6449-8B2E-02486B448EEC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E9B295-3F3C-5042-93A5-0DC90BC2F80B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22462B1-6101-984F-AB38-ED999D2B1746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6C59B6-D212-3F40-B341-88A3005B6EDA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844A62-CD1E-734C-994D-510A25C65A94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0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8667" y="1132088"/>
            <a:ext cx="11662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000" dirty="0"/>
              <a:t>Tamaño de operaciones cursadas</a:t>
            </a:r>
          </a:p>
          <a:p>
            <a:pPr algn="ctr">
              <a:defRPr/>
            </a:pPr>
            <a:r>
              <a:rPr lang="es-MX" sz="2000" dirty="0"/>
              <a:t>(Meses de venta)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7" y="30493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prstClr val="white"/>
                </a:solidFill>
              </a:rPr>
              <a:t>El tamaño de los créditos ha permanecido estable a través de segmentos</a:t>
            </a:r>
            <a:endParaRPr lang="es-CL" sz="2400" b="1" dirty="0">
              <a:solidFill>
                <a:prstClr val="white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10</a:t>
            </a:fld>
            <a:endParaRPr lang="es-CL" sz="1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EF23733-40BD-4A30-A4D6-3C0646457243}"/>
              </a:ext>
            </a:extLst>
          </p:cNvPr>
          <p:cNvSpPr txBox="1"/>
          <p:nvPr/>
        </p:nvSpPr>
        <p:spPr>
          <a:xfrm>
            <a:off x="1233488" y="6358904"/>
            <a:ext cx="778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Fuente: Asociación de Bancos en base a Sinacofi.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65F2927-2E79-4841-8DE1-FC2A42EF6402}"/>
              </a:ext>
            </a:extLst>
          </p:cNvPr>
          <p:cNvGraphicFramePr>
            <a:graphicFrameLocks/>
          </p:cNvGraphicFramePr>
          <p:nvPr/>
        </p:nvGraphicFramePr>
        <p:xfrm>
          <a:off x="929925" y="1765739"/>
          <a:ext cx="99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677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Proceso del crédito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b="1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¿Cuál es el plazo del programa Fogape-Covid?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¿Cuáles son las etapas hasta el depósito del dinero en la cuenta del deudor?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¿Cómo opera la garantía estatal del Fogape? ¿Cuánto es la real cobertura de la garantía?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¿Puede un Banco quedarse sin garantías disponibles para operar un crédito?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¿Qué se considera como un cliente elegible?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Forma del crédito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¿Cuál es el monto del crédito?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¿Cómo se opera ante un cliente con renta presunta?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¿Corresponde solicitar el aval al deudor?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¿Cuál es el plazo de gracia total? ¿La amortización posterior, es siempre en cuotas iguales y sucesivas?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Otros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 startAt="10"/>
              <a:defRPr/>
            </a:pPr>
            <a:r>
              <a:rPr lang="es-CL" dirty="0">
                <a:solidFill>
                  <a:prstClr val="black"/>
                </a:solidFill>
              </a:rPr>
              <a:t>¿Qué sucede con los actuales créditos del deudor? ¿Qué sucede con los intereses de esos créditos?</a:t>
            </a:r>
          </a:p>
          <a:p>
            <a:pPr marL="800100" lvl="1" indent="-342900" algn="just">
              <a:buFont typeface="+mj-lt"/>
              <a:buAutoNum type="arabicPeriod" startAt="10"/>
              <a:defRPr/>
            </a:pPr>
            <a:r>
              <a:rPr lang="es-CL" dirty="0">
                <a:solidFill>
                  <a:prstClr val="black"/>
                </a:solidFill>
              </a:rPr>
              <a:t>¿Qué sucede cuando el deudor tiene más de un banco? ¿Qué sucede si un banco no concurre al nuevo crédito Fogape?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Preguntas sobre financiamiento Covid-19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11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43757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1470" y="1912822"/>
            <a:ext cx="6950797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400" b="1" dirty="0">
                <a:solidFill>
                  <a:schemeClr val="bg1"/>
                </a:solidFill>
              </a:rPr>
              <a:t>Medidas de alivio financiero a clientes bancarios</a:t>
            </a: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CL" sz="2000" b="1" dirty="0">
                <a:solidFill>
                  <a:schemeClr val="bg1"/>
                </a:solidFill>
                <a:latin typeface="Helvetica"/>
                <a:cs typeface="Helvetica"/>
              </a:rPr>
              <a:t>Presentación de José Manuel Mena en la Cámara Nacional de Comercio</a:t>
            </a:r>
          </a:p>
          <a:p>
            <a:endParaRPr lang="es-MX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sz="2000" b="1" dirty="0">
                <a:solidFill>
                  <a:schemeClr val="bg1"/>
                </a:solidFill>
                <a:latin typeface="+mj-lt"/>
                <a:cs typeface="Helvetica"/>
              </a:rPr>
              <a:t>mayo de 2020</a:t>
            </a:r>
            <a:endParaRPr lang="es-ES_tradnl" sz="20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DEEA52-256E-A143-8B17-71024F2543D3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3D143C-6FFA-3F40-AEE3-AAF886F8E3C5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AF462D-987B-6449-8B2E-02486B448EEC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E9B295-3F3C-5042-93A5-0DC90BC2F80B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22462B1-6101-984F-AB38-ED999D2B1746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6C59B6-D212-3F40-B341-88A3005B6EDA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844A62-CD1E-734C-994D-510A25C65A94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3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Desde 18-Oct, la banca ha reprogramado y flexibilizado las condiciones crediticias a más de </a:t>
            </a:r>
            <a:r>
              <a:rPr lang="es-CL" sz="2000" b="1" dirty="0">
                <a:solidFill>
                  <a:prstClr val="black"/>
                </a:solidFill>
              </a:rPr>
              <a:t>300 mil clientes</a:t>
            </a:r>
            <a:r>
              <a:rPr lang="es-CL" sz="2000" dirty="0">
                <a:solidFill>
                  <a:prstClr val="black"/>
                </a:solidFill>
              </a:rPr>
              <a:t>, principalmente a PYMEs.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A partir de marzo 2020, se han cursado reprogramaciones a más de </a:t>
            </a:r>
            <a:r>
              <a:rPr lang="es-CL" sz="2000" b="1" dirty="0">
                <a:solidFill>
                  <a:prstClr val="black"/>
                </a:solidFill>
              </a:rPr>
              <a:t>930 mil clientes</a:t>
            </a:r>
            <a:r>
              <a:rPr lang="es-CL" sz="2000" b="1" baseline="30000" dirty="0">
                <a:solidFill>
                  <a:prstClr val="black"/>
                </a:solidFill>
              </a:rPr>
              <a:t>/1</a:t>
            </a:r>
            <a:r>
              <a:rPr lang="es-CL" sz="2000" dirty="0">
                <a:solidFill>
                  <a:prstClr val="black"/>
                </a:solidFill>
              </a:rPr>
              <a:t>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Personas (consumo): 526 mil (5,1% del total), por un monto de US$ 4.700 millones (15,2%)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Personas (hipotecario): 280 mil (23,4% del total), por un monto de US$ 21.800 millones (32,4%)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PYMEs (comercial): 128 mil (17,9% del total), por un monto de US$ 6.700 millones (32,4%)</a:t>
            </a:r>
          </a:p>
          <a:p>
            <a:pPr lvl="1" algn="just">
              <a:defRPr/>
            </a:pPr>
            <a:endParaRPr lang="es-CL" sz="2000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La banca ha estado acompañando a sus clientes que pasan dificultades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2</a:t>
            </a:fld>
            <a:endParaRPr lang="es-CL" sz="1400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DCE9FBF-A1BF-4CBA-9562-FADDD33045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622760"/>
              </p:ext>
            </p:extLst>
          </p:nvPr>
        </p:nvGraphicFramePr>
        <p:xfrm>
          <a:off x="-309937" y="39652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390139C-1C7B-46C4-969E-6D25344A5B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349774"/>
              </p:ext>
            </p:extLst>
          </p:nvPr>
        </p:nvGraphicFramePr>
        <p:xfrm>
          <a:off x="3973542" y="39652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62C9171-F41E-46FE-8501-B4852429F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60414"/>
              </p:ext>
            </p:extLst>
          </p:nvPr>
        </p:nvGraphicFramePr>
        <p:xfrm>
          <a:off x="8083963" y="3965249"/>
          <a:ext cx="4572000" cy="2549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DC22FE8-74E2-41F5-996F-36DD66A53492}"/>
              </a:ext>
            </a:extLst>
          </p:cNvPr>
          <p:cNvSpPr txBox="1"/>
          <p:nvPr/>
        </p:nvSpPr>
        <p:spPr>
          <a:xfrm>
            <a:off x="917824" y="3461568"/>
            <a:ext cx="211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bancaria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  <a:endParaRPr lang="es-CL" sz="1200" b="1" baseline="30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326C770-07B8-4967-8793-D6BBC3ABC588}"/>
              </a:ext>
            </a:extLst>
          </p:cNvPr>
          <p:cNvSpPr txBox="1"/>
          <p:nvPr/>
        </p:nvSpPr>
        <p:spPr>
          <a:xfrm>
            <a:off x="5201304" y="3498447"/>
            <a:ext cx="211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comercial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43630AF-7097-4EBA-AD43-43CA291E1FED}"/>
              </a:ext>
            </a:extLst>
          </p:cNvPr>
          <p:cNvSpPr txBox="1"/>
          <p:nvPr/>
        </p:nvSpPr>
        <p:spPr>
          <a:xfrm>
            <a:off x="9311724" y="3467351"/>
            <a:ext cx="2116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comercial personas jurídicas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B50A9069-7BB0-4E63-B13F-6DD953360D63}"/>
              </a:ext>
            </a:extLst>
          </p:cNvPr>
          <p:cNvSpPr/>
          <p:nvPr/>
        </p:nvSpPr>
        <p:spPr>
          <a:xfrm>
            <a:off x="3973542" y="4113682"/>
            <a:ext cx="413523" cy="22770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615D9346-E34E-42C7-BEEC-714C355C851D}"/>
              </a:ext>
            </a:extLst>
          </p:cNvPr>
          <p:cNvSpPr/>
          <p:nvPr/>
        </p:nvSpPr>
        <p:spPr>
          <a:xfrm>
            <a:off x="7746194" y="4113682"/>
            <a:ext cx="413523" cy="22770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879684-D2D0-254B-B87B-EC0DCBEEF07D}"/>
              </a:ext>
            </a:extLst>
          </p:cNvPr>
          <p:cNvSpPr txBox="1"/>
          <p:nvPr/>
        </p:nvSpPr>
        <p:spPr>
          <a:xfrm>
            <a:off x="338666" y="6464856"/>
            <a:ext cx="505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/>
              <a:t>/1 Cifras al 15 de mayo de 2020. Fuente: Comisión para el Mercado Financiero</a:t>
            </a:r>
          </a:p>
          <a:p>
            <a:r>
              <a:rPr lang="es-CL" sz="1200" dirty="0"/>
              <a:t>/2 Cifras a febrero 2020. Fuente: Comisión para el Mercado Financiero</a:t>
            </a:r>
          </a:p>
        </p:txBody>
      </p:sp>
    </p:spTree>
    <p:extLst>
      <p:ext uri="{BB962C8B-B14F-4D97-AF65-F5344CB8AC3E}">
        <p14:creationId xmlns:p14="http://schemas.microsoft.com/office/powerpoint/2010/main" val="35278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Línea FCIC (</a:t>
            </a:r>
            <a:r>
              <a:rPr lang="es-CL" dirty="0" err="1">
                <a:solidFill>
                  <a:prstClr val="black"/>
                </a:solidFill>
              </a:rPr>
              <a:t>BCCh</a:t>
            </a:r>
            <a:r>
              <a:rPr lang="es-CL" dirty="0">
                <a:solidFill>
                  <a:prstClr val="black"/>
                </a:solidFill>
              </a:rPr>
              <a:t>) aporta liquidez a 0.5% por 4 años, por hasta US$ 24.000 millones.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Financiamiento Covid-19 </a:t>
            </a:r>
            <a:r>
              <a:rPr lang="es-CL" dirty="0">
                <a:solidFill>
                  <a:prstClr val="black"/>
                </a:solidFill>
              </a:rPr>
              <a:t>(FOGAPE) permite entregar créditos a empresas con ventas netas anuales inferiores a 1 millón de UF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Hasta 3 meses de ventas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Destino de los recursos: capital de trabajo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u="sng" dirty="0">
                <a:solidFill>
                  <a:prstClr val="black"/>
                </a:solidFill>
              </a:rPr>
              <a:t>Incluye</a:t>
            </a:r>
            <a:r>
              <a:rPr lang="es-CL" dirty="0">
                <a:solidFill>
                  <a:prstClr val="black"/>
                </a:solidFill>
              </a:rPr>
              <a:t>: pago de remuneraciones, arriendos, suministros y facturas pendientes de liquidación, obligaciones tributarias, boletas de garantía, gastos de seguros, gastos asociados al otorgamiento de líneas, y cualquier otro gasto indispensable para el funcionamiento de la empresa.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u="sng" dirty="0">
                <a:solidFill>
                  <a:prstClr val="black"/>
                </a:solidFill>
              </a:rPr>
              <a:t>Exclusiones</a:t>
            </a:r>
            <a:r>
              <a:rPr lang="es-CL" dirty="0">
                <a:solidFill>
                  <a:prstClr val="black"/>
                </a:solidFill>
              </a:rPr>
              <a:t>: pago de dividendos, retiro de utilidades, préstamos a personas relacionadas, o cualquier otra forma de retiro de capital por parte de él o los dueños de la empresa; amortización, prepago o refinanciamiento de créditos vigentes o vencidos, ya sea de forma directa o indirecta; adquisición de activos fijos, salvo el reemplazo de activos esenciales para el funcionamiento de la empresa.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 debe hacer declaración jurada simple: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Haber sido afectada por la emergencia sanitaria producto de la pandemia Covid-19.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Venta neta anual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El destino de los recursos, y especialmente que no utilizará los recursos en los conceptos no permitidos.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Apoyo estatal para potenciar el alivio financiero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3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407685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FOGAPE garantiza créditos, diferenciando tamaños de empresas, y tiene un deducible que cada institución deberá soportar asociado a los financiamientos otorgados.</a:t>
            </a: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El uso de la garantía tiene una comisión anual de cargo de las instituciones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Financiamiento Covid-19	- Garantía Estatal (FOGAPE)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4</a:t>
            </a:fld>
            <a:endParaRPr lang="es-CL" sz="1400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ACE9ED3-8AAD-4561-A783-E148FDCC7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27489"/>
              </p:ext>
            </p:extLst>
          </p:nvPr>
        </p:nvGraphicFramePr>
        <p:xfrm>
          <a:off x="1388002" y="2091266"/>
          <a:ext cx="9718147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236">
                  <a:extLst>
                    <a:ext uri="{9D8B030D-6E8A-4147-A177-3AD203B41FA5}">
                      <a16:colId xmlns:a16="http://schemas.microsoft.com/office/drawing/2014/main" val="107757513"/>
                    </a:ext>
                  </a:extLst>
                </a:gridCol>
                <a:gridCol w="2103498">
                  <a:extLst>
                    <a:ext uri="{9D8B030D-6E8A-4147-A177-3AD203B41FA5}">
                      <a16:colId xmlns:a16="http://schemas.microsoft.com/office/drawing/2014/main" val="2475627835"/>
                    </a:ext>
                  </a:extLst>
                </a:gridCol>
                <a:gridCol w="3567413">
                  <a:extLst>
                    <a:ext uri="{9D8B030D-6E8A-4147-A177-3AD203B41FA5}">
                      <a16:colId xmlns:a16="http://schemas.microsoft.com/office/drawing/2014/main" val="2707132303"/>
                    </a:ext>
                  </a:extLst>
                </a:gridCol>
              </a:tblGrid>
              <a:tr h="538457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Ventas netas anuales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Cobertura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(% del saldo deudor)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Deducible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(% del saldo garantizado por institución)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948876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&lt; 25.000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85%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203751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25.000 UF &lt; VNA &lt;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80%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3,5%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726909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100.000 UF &lt; VNA &lt; 600.000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70%</a:t>
                      </a:r>
                      <a:endParaRPr lang="es-CL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2,5%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16635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600.000 UF &lt; VNA &lt; 1.000.000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60%</a:t>
                      </a:r>
                      <a:endParaRPr lang="es-C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6434"/>
                  </a:ext>
                </a:extLst>
              </a:tr>
            </a:tbl>
          </a:graphicData>
        </a:graphic>
      </p:graphicFrame>
      <p:graphicFrame>
        <p:nvGraphicFramePr>
          <p:cNvPr id="7" name="Tabla 5">
            <a:extLst>
              <a:ext uri="{FF2B5EF4-FFF2-40B4-BE49-F238E27FC236}">
                <a16:creationId xmlns:a16="http://schemas.microsoft.com/office/drawing/2014/main" id="{03F1B0E8-1527-4BF8-A536-C701A45EE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3764"/>
              </p:ext>
            </p:extLst>
          </p:nvPr>
        </p:nvGraphicFramePr>
        <p:xfrm>
          <a:off x="1388002" y="5019349"/>
          <a:ext cx="9718147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933">
                  <a:extLst>
                    <a:ext uri="{9D8B030D-6E8A-4147-A177-3AD203B41FA5}">
                      <a16:colId xmlns:a16="http://schemas.microsoft.com/office/drawing/2014/main" val="107757513"/>
                    </a:ext>
                  </a:extLst>
                </a:gridCol>
                <a:gridCol w="3574607">
                  <a:extLst>
                    <a:ext uri="{9D8B030D-6E8A-4147-A177-3AD203B41FA5}">
                      <a16:colId xmlns:a16="http://schemas.microsoft.com/office/drawing/2014/main" val="2475627835"/>
                    </a:ext>
                  </a:extLst>
                </a:gridCol>
                <a:gridCol w="3574607">
                  <a:extLst>
                    <a:ext uri="{9D8B030D-6E8A-4147-A177-3AD203B41FA5}">
                      <a16:colId xmlns:a16="http://schemas.microsoft.com/office/drawing/2014/main" val="27071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Ventas netas anuales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Financiamientos entregados hasta 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el 30 de junio de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Financiamientos entregados después del 30 de junio de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94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&lt;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20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&gt;=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0,2 %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72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1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Plazo: entre </a:t>
            </a:r>
            <a:r>
              <a:rPr lang="es-CL" b="1" dirty="0">
                <a:solidFill>
                  <a:prstClr val="black"/>
                </a:solidFill>
              </a:rPr>
              <a:t>24 y 48 meses</a:t>
            </a:r>
            <a:r>
              <a:rPr lang="es-CL" dirty="0">
                <a:solidFill>
                  <a:prstClr val="black"/>
                </a:solidFill>
              </a:rPr>
              <a:t>, incluido </a:t>
            </a:r>
            <a:r>
              <a:rPr lang="es-CL" b="1" dirty="0">
                <a:solidFill>
                  <a:prstClr val="black"/>
                </a:solidFill>
              </a:rPr>
              <a:t>6 meses de gracia </a:t>
            </a:r>
            <a:r>
              <a:rPr lang="es-CL" dirty="0">
                <a:solidFill>
                  <a:prstClr val="black"/>
                </a:solidFill>
              </a:rPr>
              <a:t>para el pago de la primera cuota.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Sin costo de prepago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Tasa máxima: </a:t>
            </a:r>
            <a:r>
              <a:rPr lang="es-CL" b="1" dirty="0">
                <a:solidFill>
                  <a:prstClr val="black"/>
                </a:solidFill>
              </a:rPr>
              <a:t>TPM + 3% </a:t>
            </a:r>
            <a:r>
              <a:rPr lang="es-CL" dirty="0">
                <a:solidFill>
                  <a:prstClr val="black"/>
                </a:solidFill>
              </a:rPr>
              <a:t>nominal anual (con TPM actual: 3,5% nominal anual)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Elegibilidad de empresas: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Empresas con ventas netas anuales &lt; 25.000 UF: no deben haber tenido mora en el sistema bancario superior a 30 días al 31 de octubre de 2019.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Empresas con ventas netas anuales &gt; 25.000 UF: no deben haber tenido mora en el sistema bancario superior a 30 días al 31 de marzo de 2020. 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Salvo que hayan dejado de estar en mora al momento de solicitar el financiamiento.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Los bancos reprogramarán los créditos comerciales vigentes, de manera </a:t>
            </a:r>
            <a:r>
              <a:rPr lang="es-CL" b="1" dirty="0">
                <a:solidFill>
                  <a:prstClr val="black"/>
                </a:solidFill>
              </a:rPr>
              <a:t>postergar cualquier amortización de capital que venza en los 6 meses siguientes, aunque manteniendo el pago de intereses a tasa pactada</a:t>
            </a:r>
            <a:r>
              <a:rPr lang="es-CL" dirty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No se reprogramarán créditos rotativos o contingentes, cartas de comercio exterior, </a:t>
            </a:r>
            <a:r>
              <a:rPr lang="es-CL" i="1" dirty="0" err="1">
                <a:solidFill>
                  <a:prstClr val="black"/>
                </a:solidFill>
              </a:rPr>
              <a:t>factoring</a:t>
            </a:r>
            <a:r>
              <a:rPr lang="es-CL" dirty="0">
                <a:solidFill>
                  <a:prstClr val="black"/>
                </a:solidFill>
              </a:rPr>
              <a:t>, boletas de garantía, operaciones de leasing y otros similares que debe calificar CMF. 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Bancos no modificarán las condiciones de líneas de crédito vigentes al 1 de abril de 2020.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Características del crédito Covid-19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5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94666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Ley </a:t>
            </a:r>
            <a:r>
              <a:rPr lang="es-CL" b="1" dirty="0" err="1">
                <a:solidFill>
                  <a:prstClr val="black"/>
                </a:solidFill>
              </a:rPr>
              <a:t>N°</a:t>
            </a:r>
            <a:r>
              <a:rPr lang="es-CL" b="1" dirty="0">
                <a:solidFill>
                  <a:prstClr val="black"/>
                </a:solidFill>
              </a:rPr>
              <a:t> 21.229</a:t>
            </a:r>
            <a:r>
              <a:rPr lang="es-CL" dirty="0">
                <a:solidFill>
                  <a:prstClr val="black"/>
                </a:solidFill>
              </a:rPr>
              <a:t>, publicada en DO el 24/04/20: aumenta capital de FOGAPE y flexibiliza temporalmente sus requisitos.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Decreto Exento </a:t>
            </a:r>
            <a:r>
              <a:rPr lang="es-CL" b="1" dirty="0" err="1">
                <a:solidFill>
                  <a:prstClr val="black"/>
                </a:solidFill>
              </a:rPr>
              <a:t>N°</a:t>
            </a:r>
            <a:r>
              <a:rPr lang="es-CL" b="1" dirty="0">
                <a:solidFill>
                  <a:prstClr val="black"/>
                </a:solidFill>
              </a:rPr>
              <a:t> 130</a:t>
            </a:r>
            <a:r>
              <a:rPr lang="es-CL" dirty="0">
                <a:solidFill>
                  <a:prstClr val="black"/>
                </a:solidFill>
              </a:rPr>
              <a:t>, publicada en DO el 25/04/20: reglamento de FOGAPE aplicable a líneas de garantía Covid-19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Bases de Licitación FOGAPE</a:t>
            </a:r>
            <a:r>
              <a:rPr lang="es-CL" dirty="0">
                <a:solidFill>
                  <a:prstClr val="black"/>
                </a:solidFill>
              </a:rPr>
              <a:t>: publicada en sistema </a:t>
            </a:r>
            <a:r>
              <a:rPr lang="es-CL" dirty="0" err="1">
                <a:solidFill>
                  <a:prstClr val="black"/>
                </a:solidFill>
              </a:rPr>
              <a:t>Fogape</a:t>
            </a:r>
            <a:r>
              <a:rPr lang="es-CL" dirty="0">
                <a:solidFill>
                  <a:prstClr val="black"/>
                </a:solidFill>
              </a:rPr>
              <a:t> el 27/04/20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Licitación FOGAPE: </a:t>
            </a:r>
            <a:r>
              <a:rPr lang="es-CL" dirty="0">
                <a:solidFill>
                  <a:prstClr val="black"/>
                </a:solidFill>
              </a:rPr>
              <a:t>28/04/20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Monto licitado: UF 30 millones (aprox. US$ 1.000 millones)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Monto demandado: UF 86,5 millones (aprox. US$ 2.800 millones)</a:t>
            </a:r>
          </a:p>
          <a:p>
            <a:pPr algn="just"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Acuerdos CMF</a:t>
            </a:r>
            <a:r>
              <a:rPr lang="es-CL" dirty="0">
                <a:solidFill>
                  <a:prstClr val="black"/>
                </a:solidFill>
              </a:rPr>
              <a:t>: Circular 2.252 a Bancos, del 30 de abril de 2020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Tratamiento de provisiones (27/04: amplían a 6 meses prorrogas créditos comerciales c/mora&lt;30 días)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Exclusiones de operaciones que pueden ser prorrogadas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Información a la Comisión (semanal y mensual)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Normativa necesaria para implementación de Financiamiento Covid-19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6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14213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4622" y="1143084"/>
            <a:ext cx="1166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400" dirty="0"/>
              <a:t>Número de operaciones cursadas a empresas según tramo de ventas anuales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7" y="173882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prstClr val="white"/>
                </a:solidFill>
              </a:rPr>
              <a:t>Carga operacional - elevada</a:t>
            </a:r>
            <a:endParaRPr lang="es-CL" sz="2400" b="1" dirty="0">
              <a:solidFill>
                <a:prstClr val="white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7</a:t>
            </a:fld>
            <a:endParaRPr lang="es-CL" sz="1400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B1B10B8D-67F6-4056-88CC-A70017478D14}"/>
              </a:ext>
            </a:extLst>
          </p:cNvPr>
          <p:cNvSpPr/>
          <p:nvPr/>
        </p:nvSpPr>
        <p:spPr>
          <a:xfrm>
            <a:off x="338666" y="5999450"/>
            <a:ext cx="502161" cy="4725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uadroTexto"/>
          <p:cNvSpPr txBox="1"/>
          <p:nvPr/>
        </p:nvSpPr>
        <p:spPr>
          <a:xfrm>
            <a:off x="2433710" y="1897078"/>
            <a:ext cx="264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Hasta 25 mil UF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752342" y="1918261"/>
            <a:ext cx="264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Hasta 100 mil UF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807195" y="5412671"/>
            <a:ext cx="685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/>
              <a:t>Fuente: Asociación de Bancos en base a Sinacofi (FOGAPE) y CMF (flujo mensual promedio).</a:t>
            </a:r>
            <a:endParaRPr lang="es-CL" sz="1400"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279EFDA4-9943-254C-A9C1-8B605EAD4D93}"/>
              </a:ext>
            </a:extLst>
          </p:cNvPr>
          <p:cNvGraphicFramePr>
            <a:graphicFrameLocks/>
          </p:cNvGraphicFramePr>
          <p:nvPr/>
        </p:nvGraphicFramePr>
        <p:xfrm>
          <a:off x="1185334" y="2246402"/>
          <a:ext cx="4501091" cy="3143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FDC67E3D-FF70-4849-A932-07CF35073F0F}"/>
              </a:ext>
            </a:extLst>
          </p:cNvPr>
          <p:cNvGraphicFramePr>
            <a:graphicFrameLocks/>
          </p:cNvGraphicFramePr>
          <p:nvPr/>
        </p:nvGraphicFramePr>
        <p:xfrm>
          <a:off x="6608762" y="2262178"/>
          <a:ext cx="4632325" cy="3127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CuadroTexto 5">
            <a:extLst>
              <a:ext uri="{FF2B5EF4-FFF2-40B4-BE49-F238E27FC236}">
                <a16:creationId xmlns:a16="http://schemas.microsoft.com/office/drawing/2014/main" id="{F623C1DB-5575-4FB2-BED7-B687BFB4D355}"/>
              </a:ext>
            </a:extLst>
          </p:cNvPr>
          <p:cNvSpPr txBox="1"/>
          <p:nvPr/>
        </p:nvSpPr>
        <p:spPr>
          <a:xfrm>
            <a:off x="960179" y="5761841"/>
            <a:ext cx="11047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/>
              <a:t>Las 46 mil operaciones cursadas en 15 días hábiles se comparan con un promedio de 21 mil operaciones mensuales.</a:t>
            </a:r>
          </a:p>
          <a:p>
            <a:r>
              <a:rPr lang="es-MX" i="1" dirty="0"/>
              <a:t>La disponibilidad de información de ventas es un issue –se estima que para 50% de los clientes no se dispone de acceso a la carpeta tributaria, especialmente en los de menor tamaño [1].</a:t>
            </a:r>
            <a:endParaRPr lang="es-CL" i="1" dirty="0"/>
          </a:p>
        </p:txBody>
      </p:sp>
      <p:sp>
        <p:nvSpPr>
          <p:cNvPr id="18" name="CuadroTexto 6">
            <a:extLst>
              <a:ext uri="{FF2B5EF4-FFF2-40B4-BE49-F238E27FC236}">
                <a16:creationId xmlns:a16="http://schemas.microsoft.com/office/drawing/2014/main" id="{1722C2CE-77EC-48D2-8B6F-CFC899B21754}"/>
              </a:ext>
            </a:extLst>
          </p:cNvPr>
          <p:cNvSpPr txBox="1"/>
          <p:nvPr/>
        </p:nvSpPr>
        <p:spPr>
          <a:xfrm>
            <a:off x="338666" y="6614371"/>
            <a:ext cx="10006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/>
              <a:t>[1] Información proporcionada por los bancos. La información fue extrapolada en el caso de BancoEstado, Scotiabank, BICE y Consorcio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96660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6389" y="1375889"/>
            <a:ext cx="11662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000" dirty="0"/>
              <a:t>Solicitudes aprobadas </a:t>
            </a:r>
          </a:p>
          <a:p>
            <a:pPr algn="ctr">
              <a:defRPr/>
            </a:pPr>
            <a:r>
              <a:rPr lang="es-MX" sz="2000" dirty="0"/>
              <a:t>(Número de solicitudes)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66389" y="162886"/>
            <a:ext cx="1005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prstClr val="white"/>
                </a:solidFill>
              </a:rPr>
              <a:t>El avance a nivel industria ha sido acelerado, a pesar de la complejidad de las operaciones</a:t>
            </a:r>
            <a:endParaRPr lang="es-CL" sz="2400" b="1" dirty="0">
              <a:solidFill>
                <a:prstClr val="white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8</a:t>
            </a:fld>
            <a:endParaRPr lang="es-CL" sz="1400" dirty="0"/>
          </a:p>
        </p:txBody>
      </p:sp>
      <p:sp>
        <p:nvSpPr>
          <p:cNvPr id="8" name="7 Rectángulo"/>
          <p:cNvSpPr/>
          <p:nvPr/>
        </p:nvSpPr>
        <p:spPr>
          <a:xfrm>
            <a:off x="1932611" y="6220531"/>
            <a:ext cx="48172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/>
              <a:t>Fuente: Asociación de Bancos en base a información de bancos.</a:t>
            </a:r>
            <a:endParaRPr lang="es-CL" sz="140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FC70EB2-AB5C-44CD-A8E6-E3ADC2485F32}"/>
              </a:ext>
            </a:extLst>
          </p:cNvPr>
          <p:cNvGraphicFramePr>
            <a:graphicFrameLocks/>
          </p:cNvGraphicFramePr>
          <p:nvPr/>
        </p:nvGraphicFramePr>
        <p:xfrm>
          <a:off x="2447820" y="2165090"/>
          <a:ext cx="7296360" cy="397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217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3400" y="1224696"/>
            <a:ext cx="5135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000" dirty="0"/>
              <a:t>Operaciones cursadas</a:t>
            </a:r>
          </a:p>
          <a:p>
            <a:pPr algn="ctr">
              <a:defRPr/>
            </a:pPr>
            <a:r>
              <a:rPr lang="es-MX" sz="2000" dirty="0"/>
              <a:t>(Número de operaciones)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7" y="289496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prstClr val="white"/>
                </a:solidFill>
              </a:rPr>
              <a:t>Las operaciones cursadas también han sido especialmente dinámicas</a:t>
            </a:r>
            <a:endParaRPr lang="es-CL" sz="2400" b="1" dirty="0">
              <a:solidFill>
                <a:prstClr val="white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9</a:t>
            </a:fld>
            <a:endParaRPr lang="es-CL"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D18A062-F42E-4933-9D0E-B8513CCD8F68}"/>
              </a:ext>
            </a:extLst>
          </p:cNvPr>
          <p:cNvSpPr txBox="1"/>
          <p:nvPr/>
        </p:nvSpPr>
        <p:spPr>
          <a:xfrm>
            <a:off x="6523066" y="1248107"/>
            <a:ext cx="5135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000" dirty="0"/>
              <a:t>Monto de operaciones cursadas</a:t>
            </a:r>
          </a:p>
          <a:p>
            <a:pPr algn="ctr">
              <a:defRPr/>
            </a:pPr>
            <a:r>
              <a:rPr lang="es-MX" sz="2000" dirty="0"/>
              <a:t>(Millones de UF)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12317" y="6406487"/>
            <a:ext cx="37287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/>
              <a:t>Fuente: Asociación de Bancos en base a Sinacofi.</a:t>
            </a:r>
            <a:endParaRPr lang="es-CL" sz="1400" dirty="0"/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3848D445-7925-45DB-9CCB-84DEEF62AEB6}"/>
              </a:ext>
            </a:extLst>
          </p:cNvPr>
          <p:cNvGraphicFramePr>
            <a:graphicFrameLocks/>
          </p:cNvGraphicFramePr>
          <p:nvPr/>
        </p:nvGraphicFramePr>
        <p:xfrm>
          <a:off x="509756" y="2161458"/>
          <a:ext cx="540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89CFE4A9-B9BA-4F9A-96B5-09BCF237D76C}"/>
              </a:ext>
            </a:extLst>
          </p:cNvPr>
          <p:cNvGraphicFramePr>
            <a:graphicFrameLocks/>
          </p:cNvGraphicFramePr>
          <p:nvPr/>
        </p:nvGraphicFramePr>
        <p:xfrm>
          <a:off x="6430944" y="2125511"/>
          <a:ext cx="540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227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RTAD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NTERIO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NTERIOR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19773FA3AE33428393684545E875D7" ma:contentTypeVersion="10" ma:contentTypeDescription="Create a new document." ma:contentTypeScope="" ma:versionID="2a5819d3af9b228158d26d3dcd7e7191">
  <xsd:schema xmlns:xsd="http://www.w3.org/2001/XMLSchema" xmlns:xs="http://www.w3.org/2001/XMLSchema" xmlns:p="http://schemas.microsoft.com/office/2006/metadata/properties" xmlns:ns3="5acfea05-4c4d-4b51-a42f-16a9e8bf2dcb" xmlns:ns4="f9614cbb-4a53-43eb-b9d0-67a6343412f2" targetNamespace="http://schemas.microsoft.com/office/2006/metadata/properties" ma:root="true" ma:fieldsID="893ad0358f6b1c489828848be1a73c1d" ns3:_="" ns4:_="">
    <xsd:import namespace="5acfea05-4c4d-4b51-a42f-16a9e8bf2dcb"/>
    <xsd:import namespace="f9614cbb-4a53-43eb-b9d0-67a6343412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fea05-4c4d-4b51-a42f-16a9e8bf2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14cbb-4a53-43eb-b9d0-67a6343412f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29952A-C2CC-4DA9-988A-A97EFC43C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fea05-4c4d-4b51-a42f-16a9e8bf2dcb"/>
    <ds:schemaRef ds:uri="f9614cbb-4a53-43eb-b9d0-67a634341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AE69F6-DD76-474F-AC1A-08E7DA56C15E}">
  <ds:schemaRefs>
    <ds:schemaRef ds:uri="http://purl.org/dc/elements/1.1/"/>
    <ds:schemaRef ds:uri="http://schemas.openxmlformats.org/package/2006/metadata/core-properties"/>
    <ds:schemaRef ds:uri="5acfea05-4c4d-4b51-a42f-16a9e8bf2dcb"/>
    <ds:schemaRef ds:uri="http://purl.org/dc/dcmitype/"/>
    <ds:schemaRef ds:uri="f9614cbb-4a53-43eb-b9d0-67a6343412f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0868614-3E25-48F5-A47A-531591404D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34862</TotalTime>
  <Words>1379</Words>
  <Application>Microsoft Macintosh PowerPoint</Application>
  <PresentationFormat>Panorámica</PresentationFormat>
  <Paragraphs>183</Paragraphs>
  <Slides>12</Slides>
  <Notes>12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12</vt:i4>
      </vt:variant>
      <vt:variant>
        <vt:lpstr>Presentaciones personalizadas</vt:lpstr>
      </vt:variant>
      <vt:variant>
        <vt:i4>5</vt:i4>
      </vt:variant>
    </vt:vector>
  </HeadingPairs>
  <TitlesOfParts>
    <vt:vector size="25" baseType="lpstr">
      <vt:lpstr>Arial</vt:lpstr>
      <vt:lpstr>Calibri</vt:lpstr>
      <vt:lpstr>Helvetica</vt:lpstr>
      <vt:lpstr>Wingdings</vt:lpstr>
      <vt:lpstr>PORTADA</vt:lpstr>
      <vt:lpstr>PORTADILLA</vt:lpstr>
      <vt:lpstr>INTERIOR 1</vt:lpstr>
      <vt:lpstr>INTERIOR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personalizada 1</vt:lpstr>
      <vt:lpstr>Presentación personalizada 2</vt:lpstr>
      <vt:lpstr>Presentación personalizada 3</vt:lpstr>
      <vt:lpstr>Presentación personalizada 4</vt:lpstr>
      <vt:lpstr>Presentación personalizada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Matías Bernier B.</dc:creator>
  <cp:keywords/>
  <dc:description/>
  <cp:lastModifiedBy>Matias Bernier Borquez</cp:lastModifiedBy>
  <cp:revision>2521</cp:revision>
  <cp:lastPrinted>2019-07-01T12:48:15Z</cp:lastPrinted>
  <dcterms:created xsi:type="dcterms:W3CDTF">2014-10-20T14:57:07Z</dcterms:created>
  <dcterms:modified xsi:type="dcterms:W3CDTF">2020-05-26T17:50:07Z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0x010100F519773FA3AE33428393684545E875D7</vt:lpwstr>
  </property>
</Properties>
</file>