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1" r:id="rId1"/>
  </p:sldMasterIdLst>
  <p:notesMasterIdLst>
    <p:notesMasterId r:id="rId12"/>
  </p:notesMasterIdLst>
  <p:sldIdLst>
    <p:sldId id="342" r:id="rId2"/>
    <p:sldId id="348" r:id="rId3"/>
    <p:sldId id="534" r:id="rId4"/>
    <p:sldId id="535" r:id="rId5"/>
    <p:sldId id="536" r:id="rId6"/>
    <p:sldId id="541" r:id="rId7"/>
    <p:sldId id="542" r:id="rId8"/>
    <p:sldId id="544" r:id="rId9"/>
    <p:sldId id="545" r:id="rId10"/>
    <p:sldId id="54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is Lizama Portal" initials="LLP" lastIdx="15" clrIdx="0">
    <p:extLst>
      <p:ext uri="{19B8F6BF-5375-455C-9EA6-DF929625EA0E}">
        <p15:presenceInfo xmlns:p15="http://schemas.microsoft.com/office/powerpoint/2012/main" userId="0766c1ffe03cfc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3D7C1-6990-42D5-AD43-736318052808}" type="datetimeFigureOut">
              <a:rPr lang="es-CL" smtClean="0"/>
              <a:t>20-04-2021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A34EEA-206B-40F0-8854-585717D1F86B}" type="slidenum">
              <a:rPr lang="es-CL" smtClean="0"/>
              <a:t>‹Nº›</a:t>
            </a:fld>
            <a:endParaRPr lang="es-CL"/>
          </a:p>
        </p:txBody>
      </p:sp>
    </p:spTree>
    <p:extLst>
      <p:ext uri="{BB962C8B-B14F-4D97-AF65-F5344CB8AC3E}">
        <p14:creationId xmlns:p14="http://schemas.microsoft.com/office/powerpoint/2010/main" val="148958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304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939391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74424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‹Nº›</a:t>
            </a:fld>
            <a:endParaRPr lang="en-US" dirty="0"/>
          </a:p>
        </p:txBody>
      </p:sp>
    </p:spTree>
    <p:extLst>
      <p:ext uri="{BB962C8B-B14F-4D97-AF65-F5344CB8AC3E}">
        <p14:creationId xmlns:p14="http://schemas.microsoft.com/office/powerpoint/2010/main" val="370896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6F077B-A50F-4D64-8574-E2D6A98A5553}"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269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8335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t>4/20/2021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92950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t>4/20/2021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17423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smtClean="0"/>
              <a:t>4/20/2021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900895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smtClean="0"/>
              <a:t>4/20/2021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17276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5B747F8-9654-4282-85D2-65F41AAE7A75}" type="datetimeFigureOut">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28055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smtClean="0"/>
              <a:t>4/20/2021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5670"/>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8">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10EFA2C-2DC7-43B9-BE33-82C9F9E171F4}"/>
              </a:ext>
            </a:extLst>
          </p:cNvPr>
          <p:cNvSpPr>
            <a:spLocks noGrp="1"/>
          </p:cNvSpPr>
          <p:nvPr>
            <p:ph type="ctrTitle"/>
          </p:nvPr>
        </p:nvSpPr>
        <p:spPr>
          <a:xfrm>
            <a:off x="5289754" y="639097"/>
            <a:ext cx="6253317" cy="3686015"/>
          </a:xfrm>
        </p:spPr>
        <p:txBody>
          <a:bodyPr>
            <a:noAutofit/>
          </a:bodyPr>
          <a:lstStyle/>
          <a:p>
            <a:r>
              <a:rPr lang="es-CL" sz="5400" b="1" dirty="0">
                <a:solidFill>
                  <a:srgbClr val="002060"/>
                </a:solidFill>
              </a:rPr>
              <a:t>Hacia una política general de protección en las plataformas digitales</a:t>
            </a:r>
            <a:endParaRPr lang="es-CL" sz="6000" b="1" dirty="0">
              <a:solidFill>
                <a:srgbClr val="002060"/>
              </a:solidFill>
            </a:endParaRPr>
          </a:p>
        </p:txBody>
      </p:sp>
      <p:sp>
        <p:nvSpPr>
          <p:cNvPr id="3" name="Subtítulo 2">
            <a:extLst>
              <a:ext uri="{FF2B5EF4-FFF2-40B4-BE49-F238E27FC236}">
                <a16:creationId xmlns:a16="http://schemas.microsoft.com/office/drawing/2014/main" id="{58697C97-38CC-483F-B3AA-6CB4C934B878}"/>
              </a:ext>
            </a:extLst>
          </p:cNvPr>
          <p:cNvSpPr>
            <a:spLocks noGrp="1"/>
          </p:cNvSpPr>
          <p:nvPr>
            <p:ph type="subTitle" idx="1"/>
          </p:nvPr>
        </p:nvSpPr>
        <p:spPr>
          <a:xfrm>
            <a:off x="5289753" y="4455621"/>
            <a:ext cx="6269347" cy="1238616"/>
          </a:xfrm>
        </p:spPr>
        <p:txBody>
          <a:bodyPr>
            <a:normAutofit/>
          </a:bodyPr>
          <a:lstStyle/>
          <a:p>
            <a:pPr>
              <a:spcBef>
                <a:spcPts val="600"/>
              </a:spcBef>
              <a:spcAft>
                <a:spcPts val="0"/>
              </a:spcAft>
            </a:pPr>
            <a:r>
              <a:rPr lang="es-CL" b="1" dirty="0">
                <a:solidFill>
                  <a:schemeClr val="tx1">
                    <a:lumMod val="85000"/>
                    <a:lumOff val="15000"/>
                  </a:schemeClr>
                </a:solidFill>
              </a:rPr>
              <a:t>Luis Lizama portal</a:t>
            </a:r>
          </a:p>
          <a:p>
            <a:pPr>
              <a:spcBef>
                <a:spcPts val="600"/>
              </a:spcBef>
              <a:spcAft>
                <a:spcPts val="0"/>
              </a:spcAft>
            </a:pPr>
            <a:r>
              <a:rPr lang="es-CL" sz="2000" b="1" cap="none" dirty="0">
                <a:solidFill>
                  <a:schemeClr val="tx1">
                    <a:lumMod val="85000"/>
                    <a:lumOff val="15000"/>
                  </a:schemeClr>
                </a:solidFill>
              </a:rPr>
              <a:t>Director del Departamento de Derecho del Trabajo y de la Seguridad Social</a:t>
            </a:r>
          </a:p>
        </p:txBody>
      </p:sp>
      <p:pic>
        <p:nvPicPr>
          <p:cNvPr id="4" name="Imagen 3">
            <a:extLst>
              <a:ext uri="{FF2B5EF4-FFF2-40B4-BE49-F238E27FC236}">
                <a16:creationId xmlns:a16="http://schemas.microsoft.com/office/drawing/2014/main" id="{251C2642-B491-48CE-B772-2197178B89BE}"/>
              </a:ext>
            </a:extLst>
          </p:cNvPr>
          <p:cNvPicPr>
            <a:picLocks noChangeAspect="1"/>
          </p:cNvPicPr>
          <p:nvPr/>
        </p:nvPicPr>
        <p:blipFill>
          <a:blip r:embed="rId2"/>
          <a:stretch>
            <a:fillRect/>
          </a:stretch>
        </p:blipFill>
        <p:spPr>
          <a:xfrm>
            <a:off x="633999" y="1954928"/>
            <a:ext cx="4001315" cy="2418516"/>
          </a:xfrm>
          <a:prstGeom prst="rect">
            <a:avLst/>
          </a:prstGeom>
        </p:spPr>
      </p:pic>
      <p:cxnSp>
        <p:nvCxnSpPr>
          <p:cNvPr id="34" name="Straight Connector 10">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35" name="Rectangle 12">
            <a:extLst>
              <a:ext uri="{FF2B5EF4-FFF2-40B4-BE49-F238E27FC236}">
                <a16:creationId xmlns:a16="http://schemas.microsoft.com/office/drawing/2014/main" id="{BC0D1FC6-352C-4C7D-825F-C4E2F6A80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14">
            <a:extLst>
              <a:ext uri="{FF2B5EF4-FFF2-40B4-BE49-F238E27FC236}">
                <a16:creationId xmlns:a16="http://schemas.microsoft.com/office/drawing/2014/main" id="{541AFC2C-CD98-4478-AB71-1A864026D9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60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Flexibilidad y seguridad para los prestadores de servicios</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a:bodyPr>
          <a:lstStyle/>
          <a:p>
            <a:pPr lvl="1">
              <a:buClr>
                <a:schemeClr val="accent2">
                  <a:lumMod val="75000"/>
                </a:schemeClr>
              </a:buClr>
              <a:buFont typeface="Arial" panose="020B0604020202020204" pitchFamily="34" charset="0"/>
              <a:buChar char="•"/>
            </a:pPr>
            <a:r>
              <a:rPr lang="es-MX" sz="2000" dirty="0"/>
              <a:t>Estándares básicos de protección para todos los prestadores de servicios de plataformas digitales:</a:t>
            </a:r>
          </a:p>
          <a:p>
            <a:pPr lvl="2">
              <a:buClr>
                <a:schemeClr val="accent2">
                  <a:lumMod val="75000"/>
                </a:schemeClr>
              </a:buClr>
              <a:buFont typeface="Arial" panose="020B0604020202020204" pitchFamily="34" charset="0"/>
              <a:buChar char="•"/>
            </a:pPr>
            <a:r>
              <a:rPr lang="es-MX" sz="1800" dirty="0"/>
              <a:t>Régimen de seguridad social de los independientes</a:t>
            </a:r>
          </a:p>
          <a:p>
            <a:pPr lvl="2">
              <a:buClr>
                <a:schemeClr val="accent2">
                  <a:lumMod val="75000"/>
                </a:schemeClr>
              </a:buClr>
              <a:buFont typeface="Arial" panose="020B0604020202020204" pitchFamily="34" charset="0"/>
              <a:buChar char="•"/>
            </a:pPr>
            <a:r>
              <a:rPr lang="es-MX" sz="1800" dirty="0"/>
              <a:t>Protección de datos personales [ratings portables]</a:t>
            </a:r>
          </a:p>
          <a:p>
            <a:pPr lvl="2">
              <a:buClr>
                <a:schemeClr val="accent2">
                  <a:lumMod val="75000"/>
                </a:schemeClr>
              </a:buClr>
              <a:buFont typeface="Arial" panose="020B0604020202020204" pitchFamily="34" charset="0"/>
              <a:buChar char="•"/>
            </a:pPr>
            <a:r>
              <a:rPr lang="es-MX" sz="1800" dirty="0"/>
              <a:t>Derechos fundamentales: no discriminación y libertad de trabajo</a:t>
            </a:r>
          </a:p>
          <a:p>
            <a:pPr lvl="2">
              <a:buClr>
                <a:schemeClr val="accent2">
                  <a:lumMod val="75000"/>
                </a:schemeClr>
              </a:buClr>
              <a:buFont typeface="Arial" panose="020B0604020202020204" pitchFamily="34" charset="0"/>
              <a:buChar char="•"/>
            </a:pPr>
            <a:r>
              <a:rPr lang="es-MX" sz="1800" dirty="0"/>
              <a:t>Derecho a la desconexión digital </a:t>
            </a:r>
          </a:p>
          <a:p>
            <a:pPr lvl="2">
              <a:buClr>
                <a:schemeClr val="accent2">
                  <a:lumMod val="75000"/>
                </a:schemeClr>
              </a:buClr>
              <a:buFont typeface="Arial" panose="020B0604020202020204" pitchFamily="34" charset="0"/>
              <a:buChar char="•"/>
            </a:pPr>
            <a:r>
              <a:rPr lang="es-MX" sz="1800" dirty="0"/>
              <a:t>Condiciones del servicio y retribución a los prestadores (oportunidad, transparencia, conocimiento previo)</a:t>
            </a:r>
          </a:p>
          <a:p>
            <a:pPr lvl="1">
              <a:buClr>
                <a:schemeClr val="accent2">
                  <a:lumMod val="75000"/>
                </a:schemeClr>
              </a:buClr>
              <a:buFont typeface="Arial" panose="020B0604020202020204" pitchFamily="34" charset="0"/>
              <a:buChar char="•"/>
            </a:pPr>
            <a:r>
              <a:rPr lang="es-MX" sz="2000" dirty="0"/>
              <a:t>El algoritmo controlado por las personas: </a:t>
            </a:r>
          </a:p>
          <a:p>
            <a:pPr lvl="2">
              <a:buClr>
                <a:schemeClr val="accent2">
                  <a:lumMod val="75000"/>
                </a:schemeClr>
              </a:buClr>
              <a:buFont typeface="Arial" panose="020B0604020202020204" pitchFamily="34" charset="0"/>
              <a:buChar char="•"/>
            </a:pPr>
            <a:r>
              <a:rPr lang="es-MX" sz="1800" dirty="0"/>
              <a:t>Las decisiones deben ser adoptadas por personas y no por algoritmos (OIT 2019)</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152235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Consideraciones generales</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a:bodyPr>
          <a:lstStyle/>
          <a:p>
            <a:pPr lvl="1">
              <a:buClr>
                <a:schemeClr val="accent2">
                  <a:lumMod val="75000"/>
                </a:schemeClr>
              </a:buClr>
              <a:buFont typeface="Arial" panose="020B0604020202020204" pitchFamily="34" charset="0"/>
              <a:buChar char="•"/>
            </a:pPr>
            <a:r>
              <a:rPr lang="es-MX" sz="2000" dirty="0"/>
              <a:t>Las plataformas digitales que intermedian entre consumidores y prestadores de servicios han desarrollado diversos modelos de negocios que son distintos entre si, y ello, dificulta el establecimiento de una regulación legal única</a:t>
            </a:r>
          </a:p>
          <a:p>
            <a:pPr lvl="1">
              <a:buClr>
                <a:schemeClr val="accent2">
                  <a:lumMod val="75000"/>
                </a:schemeClr>
              </a:buClr>
              <a:buFont typeface="Arial" panose="020B0604020202020204" pitchFamily="34" charset="0"/>
              <a:buChar char="•"/>
            </a:pPr>
            <a:r>
              <a:rPr lang="es-MX" sz="2000" dirty="0"/>
              <a:t>Este problema ha impedido que exista regulación a nivel legal en el derecho extranjero:</a:t>
            </a:r>
          </a:p>
          <a:p>
            <a:pPr lvl="2">
              <a:buClr>
                <a:schemeClr val="accent2">
                  <a:lumMod val="75000"/>
                </a:schemeClr>
              </a:buClr>
              <a:buFont typeface="Arial" panose="020B0604020202020204" pitchFamily="34" charset="0"/>
              <a:buChar char="•"/>
            </a:pPr>
            <a:r>
              <a:rPr lang="es-MX" sz="1800" dirty="0"/>
              <a:t>La ley El </a:t>
            </a:r>
            <a:r>
              <a:rPr lang="es-MX" sz="1800" dirty="0" err="1"/>
              <a:t>Kohmri</a:t>
            </a:r>
            <a:r>
              <a:rPr lang="es-MX" sz="1800" dirty="0"/>
              <a:t> en Francia (2016) modificada por la ley de movilidad (2019) establece que son trabajadores independientes</a:t>
            </a:r>
          </a:p>
          <a:p>
            <a:pPr lvl="2">
              <a:buClr>
                <a:schemeClr val="accent2">
                  <a:lumMod val="75000"/>
                </a:schemeClr>
              </a:buClr>
              <a:buFont typeface="Arial" panose="020B0604020202020204" pitchFamily="34" charset="0"/>
              <a:buChar char="•"/>
            </a:pPr>
            <a:r>
              <a:rPr lang="es-MX" sz="1800" dirty="0"/>
              <a:t>La ley de California AB5 (2019) establecía una presunción de laboralidad del trabajo en plataformas virtuales: fue anulada por referéndum del 3 de noviembre de 2020 por el 60% de los votantes</a:t>
            </a:r>
          </a:p>
          <a:p>
            <a:pPr lvl="1">
              <a:buClr>
                <a:schemeClr val="accent2">
                  <a:lumMod val="75000"/>
                </a:schemeClr>
              </a:buClr>
              <a:buFont typeface="Arial" panose="020B0604020202020204" pitchFamily="34" charset="0"/>
              <a:buChar char="•"/>
            </a:pPr>
            <a:r>
              <a:rPr lang="es-MX" sz="2000" dirty="0"/>
              <a:t>No hay contradicción entre flexibilidad y seguridad, o sea, es posible establecer estándares básicos de protección social para los prestadores de servicios de plataformas digitales sin distinguir entre trabajadores dependientes o autónomos</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1266967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7AA01BE-0F50-4735-8E16-4E746F96FDB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16626" y="909136"/>
            <a:ext cx="3565607" cy="503972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DD4F4848-2329-4E3F-A3FB-1D6AE443E8A1}"/>
              </a:ext>
            </a:extLst>
          </p:cNvPr>
          <p:cNvSpPr txBox="1"/>
          <p:nvPr/>
        </p:nvSpPr>
        <p:spPr>
          <a:xfrm>
            <a:off x="6186196" y="1362269"/>
            <a:ext cx="5178490" cy="4254760"/>
          </a:xfrm>
          <a:prstGeom prst="rect">
            <a:avLst/>
          </a:prstGeom>
          <a:noFill/>
        </p:spPr>
        <p:txBody>
          <a:bodyPr wrap="square" rtlCol="0">
            <a:spAutoFit/>
          </a:bodyPr>
          <a:lstStyle/>
          <a:p>
            <a:pPr lvl="1">
              <a:buFont typeface="Arial" panose="020B0604020202020204" pitchFamily="34" charset="0"/>
              <a:buChar char="•"/>
            </a:pPr>
            <a:r>
              <a:rPr lang="es-MX" sz="1600" dirty="0"/>
              <a:t>La plataforma digital actúa como intermediaria para facilitar el intercambio de </a:t>
            </a:r>
            <a:r>
              <a:rPr lang="es-MX" sz="1600" b="1" i="1" dirty="0"/>
              <a:t>bienes y servicios ya existentes pero infrautilizados</a:t>
            </a:r>
            <a:r>
              <a:rPr lang="es-MX" sz="1600" dirty="0"/>
              <a:t>, sin que necesariamente haya una contraprestación económica, aunque puede darse (por ejemplo, </a:t>
            </a:r>
            <a:r>
              <a:rPr lang="es-MX" sz="1600" dirty="0" err="1"/>
              <a:t>AirBnb</a:t>
            </a:r>
            <a:r>
              <a:rPr lang="es-MX" sz="1600" dirty="0"/>
              <a:t> o BlaBlaCar)</a:t>
            </a:r>
          </a:p>
          <a:p>
            <a:pPr lvl="1">
              <a:buFont typeface="Arial" panose="020B0604020202020204" pitchFamily="34" charset="0"/>
              <a:buChar char="•"/>
            </a:pPr>
            <a:r>
              <a:rPr lang="es-MX" sz="1600" dirty="0"/>
              <a:t>La plataforma sí se configura como una </a:t>
            </a:r>
            <a:r>
              <a:rPr lang="es-MX" sz="1600" b="1" i="1" dirty="0"/>
              <a:t>base de datos </a:t>
            </a:r>
            <a:r>
              <a:rPr lang="es-MX" sz="1600" dirty="0"/>
              <a:t>y un </a:t>
            </a:r>
            <a:r>
              <a:rPr lang="es-MX" sz="1600" b="1" i="1" dirty="0"/>
              <a:t>espacio de encuentro </a:t>
            </a:r>
            <a:r>
              <a:rPr lang="es-MX" sz="1600" dirty="0"/>
              <a:t>de ofertantes y demandantes, porque se limitaría a una conexión entre dos usuarios sin establecer condiciones respecto del tipo de transacción</a:t>
            </a:r>
          </a:p>
          <a:p>
            <a:pPr lvl="1">
              <a:buFont typeface="Arial" panose="020B0604020202020204" pitchFamily="34" charset="0"/>
              <a:buChar char="•"/>
            </a:pPr>
            <a:r>
              <a:rPr lang="es-MX" sz="1600" dirty="0"/>
              <a:t>En las plataformas propias de la economía colaborativa </a:t>
            </a:r>
            <a:r>
              <a:rPr lang="es-MX" sz="1600" b="1" i="1" dirty="0"/>
              <a:t>no hay discusión sobre el vínculo laboral </a:t>
            </a:r>
            <a:r>
              <a:rPr lang="es-MX" sz="1600" dirty="0"/>
              <a:t>entre la plataforma y quien otorga el servicio subyacente porque la plataforma es una </a:t>
            </a:r>
            <a:r>
              <a:rPr lang="es-MX" sz="1600" b="1" i="1" dirty="0"/>
              <a:t>auténtica intermediaria</a:t>
            </a:r>
            <a:r>
              <a:rPr lang="es-MX" sz="1600" dirty="0"/>
              <a:t> entre la persona que ofrece el servicio y quien lo demanda</a:t>
            </a:r>
            <a:endParaRPr lang="es-CL" sz="1600" dirty="0"/>
          </a:p>
        </p:txBody>
      </p:sp>
    </p:spTree>
    <p:extLst>
      <p:ext uri="{BB962C8B-B14F-4D97-AF65-F5344CB8AC3E}">
        <p14:creationId xmlns:p14="http://schemas.microsoft.com/office/powerpoint/2010/main" val="253260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A21F4E2-D282-49D6-AA87-1CE7A9B2AD3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15675" y="1111207"/>
            <a:ext cx="3716799" cy="5039728"/>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A199EEAA-438E-46A5-8D61-1FE8C9B478F5}"/>
              </a:ext>
            </a:extLst>
          </p:cNvPr>
          <p:cNvSpPr txBox="1"/>
          <p:nvPr/>
        </p:nvSpPr>
        <p:spPr>
          <a:xfrm>
            <a:off x="6030686" y="1679511"/>
            <a:ext cx="5389983" cy="2846580"/>
          </a:xfrm>
          <a:prstGeom prst="rect">
            <a:avLst/>
          </a:prstGeom>
          <a:noFill/>
        </p:spPr>
        <p:txBody>
          <a:bodyPr wrap="square" rtlCol="0">
            <a:spAutoFit/>
          </a:bodyPr>
          <a:lstStyle/>
          <a:p>
            <a:pPr lvl="1">
              <a:buFont typeface="Arial" panose="020B0604020202020204" pitchFamily="34" charset="0"/>
              <a:buChar char="•"/>
            </a:pPr>
            <a:r>
              <a:rPr lang="es-MX" sz="1800" dirty="0"/>
              <a:t>La plataforma también actúa como </a:t>
            </a:r>
            <a:r>
              <a:rPr lang="es-MX" sz="1800" b="1" i="1" dirty="0"/>
              <a:t>intermediaria de un profesional y un consumidor </a:t>
            </a:r>
            <a:r>
              <a:rPr lang="es-MX" sz="1800" dirty="0"/>
              <a:t>entre los que se establece una </a:t>
            </a:r>
            <a:r>
              <a:rPr lang="es-MX" sz="1800" b="1" i="1" dirty="0"/>
              <a:t>relación comercial con contraprestación económica </a:t>
            </a:r>
            <a:r>
              <a:rPr lang="es-MX" sz="1800" dirty="0"/>
              <a:t>(Didi, Uber, </a:t>
            </a:r>
            <a:r>
              <a:rPr lang="es-MX" sz="1800" dirty="0" err="1"/>
              <a:t>Rappi</a:t>
            </a:r>
            <a:r>
              <a:rPr lang="es-MX" sz="1800" dirty="0"/>
              <a:t> o Cornershop)</a:t>
            </a:r>
          </a:p>
          <a:p>
            <a:pPr lvl="1">
              <a:buFont typeface="Arial" panose="020B0604020202020204" pitchFamily="34" charset="0"/>
              <a:buChar char="•"/>
            </a:pPr>
            <a:r>
              <a:rPr lang="es-MX" sz="1800" dirty="0"/>
              <a:t>La discusión es si el </a:t>
            </a:r>
            <a:r>
              <a:rPr lang="es-MX" sz="1800" b="1" i="1" dirty="0"/>
              <a:t>servicio subyacente </a:t>
            </a:r>
            <a:r>
              <a:rPr lang="es-MX" sz="1800" dirty="0"/>
              <a:t>que se presta genera o no una relación laboral entre la plataforma digital y el prestador del servicio (en cuyo caso de debería tratar como economía de acceso)</a:t>
            </a:r>
          </a:p>
        </p:txBody>
      </p:sp>
    </p:spTree>
    <p:extLst>
      <p:ext uri="{BB962C8B-B14F-4D97-AF65-F5344CB8AC3E}">
        <p14:creationId xmlns:p14="http://schemas.microsoft.com/office/powerpoint/2010/main" val="29893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3FC1FF8-804A-4D43-8390-778595D9F9A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89104" y="999239"/>
            <a:ext cx="3716799" cy="5039728"/>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800A839F-52BC-42A9-BDF9-B71F140C9E65}"/>
              </a:ext>
            </a:extLst>
          </p:cNvPr>
          <p:cNvSpPr txBox="1"/>
          <p:nvPr/>
        </p:nvSpPr>
        <p:spPr>
          <a:xfrm>
            <a:off x="5896946" y="1632858"/>
            <a:ext cx="5393094" cy="3416320"/>
          </a:xfrm>
          <a:prstGeom prst="rect">
            <a:avLst/>
          </a:prstGeom>
          <a:noFill/>
        </p:spPr>
        <p:txBody>
          <a:bodyPr wrap="square" rtlCol="0">
            <a:spAutoFit/>
          </a:bodyPr>
          <a:lstStyle/>
          <a:p>
            <a:pPr lvl="1">
              <a:buFont typeface="Arial" panose="020B0604020202020204" pitchFamily="34" charset="0"/>
              <a:buChar char="•"/>
            </a:pPr>
            <a:r>
              <a:rPr lang="es-MX" sz="1800" dirty="0"/>
              <a:t>La plataforma digital </a:t>
            </a:r>
            <a:r>
              <a:rPr lang="es-MX" sz="1800" b="1" i="1" dirty="0"/>
              <a:t>no intermedia, sino que presta el servicio subyacente</a:t>
            </a:r>
            <a:r>
              <a:rPr lang="es-MX" sz="1800" dirty="0"/>
              <a:t>, como hacen </a:t>
            </a:r>
            <a:r>
              <a:rPr lang="es-MX" sz="1800" dirty="0" err="1"/>
              <a:t>Grin</a:t>
            </a:r>
            <a:r>
              <a:rPr lang="es-MX" sz="1800" dirty="0"/>
              <a:t>, </a:t>
            </a:r>
            <a:r>
              <a:rPr lang="es-MX" sz="1800" dirty="0" err="1"/>
              <a:t>Scoote</a:t>
            </a:r>
            <a:r>
              <a:rPr lang="es-MX" sz="1800" dirty="0"/>
              <a:t> o Lime</a:t>
            </a:r>
          </a:p>
          <a:p>
            <a:pPr lvl="1">
              <a:buFont typeface="Arial" panose="020B0604020202020204" pitchFamily="34" charset="0"/>
              <a:buChar char="•"/>
            </a:pPr>
            <a:r>
              <a:rPr lang="es-MX" sz="1800" dirty="0"/>
              <a:t>En estos casos, una empresa pone a disposición de los usuarios unos bienes o servicios para su uso temporal y con fines comerciales</a:t>
            </a:r>
          </a:p>
          <a:p>
            <a:pPr lvl="1">
              <a:buFont typeface="Arial" panose="020B0604020202020204" pitchFamily="34" charset="0"/>
              <a:buChar char="•"/>
            </a:pPr>
            <a:r>
              <a:rPr lang="es-MX" sz="1800" dirty="0"/>
              <a:t>En las plataformas propias de la economía de acceso </a:t>
            </a:r>
            <a:r>
              <a:rPr lang="es-MX" sz="1800" b="1" i="1" dirty="0"/>
              <a:t>no hay discusión sobre el vínculo laboral </a:t>
            </a:r>
            <a:r>
              <a:rPr lang="es-MX" sz="1800" dirty="0"/>
              <a:t>entre la plataforma y quien otorga el servicio subyacente porque la plataforma es quien realiza el servicio subyacente, y, consecuencialmente, es la empleadora de tales trabajadores</a:t>
            </a:r>
          </a:p>
        </p:txBody>
      </p:sp>
    </p:spTree>
    <p:extLst>
      <p:ext uri="{BB962C8B-B14F-4D97-AF65-F5344CB8AC3E}">
        <p14:creationId xmlns:p14="http://schemas.microsoft.com/office/powerpoint/2010/main" val="28246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Las definiciones son jurisprudenciales</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fontScale="92500" lnSpcReduction="10000"/>
          </a:bodyPr>
          <a:lstStyle/>
          <a:p>
            <a:pPr lvl="1">
              <a:buClr>
                <a:schemeClr val="accent2">
                  <a:lumMod val="75000"/>
                </a:schemeClr>
              </a:buClr>
              <a:buFont typeface="Arial" panose="020B0604020202020204" pitchFamily="34" charset="0"/>
              <a:buChar char="•"/>
            </a:pPr>
            <a:r>
              <a:rPr lang="es-MX" sz="2000" dirty="0"/>
              <a:t>La discusión en el derecho extranjero acerca de la laboralidad o no del trabajo en plataformas digitales ha planteado nuevos indicios de laboralidad o ha incorporado la idea de ajenidad (la interposición de una marca ajena entre el prestador de servicios y el cliente, impide que el prestador de servicios actúe en nombre propio en el mercado) y de dependencia económica (la irrelevancia patrimonial de la inversión del trabajador en relación con el negocio ya que las herramientas tecnológicas las aporta el empresario)</a:t>
            </a:r>
          </a:p>
          <a:p>
            <a:pPr lvl="1">
              <a:buClr>
                <a:schemeClr val="accent2">
                  <a:lumMod val="75000"/>
                </a:schemeClr>
              </a:buClr>
              <a:buFont typeface="Arial" panose="020B0604020202020204" pitchFamily="34" charset="0"/>
              <a:buChar char="•"/>
            </a:pPr>
            <a:r>
              <a:rPr lang="es-MX" sz="2000" dirty="0"/>
              <a:t>Hay nuevos indicios de laboralidad:</a:t>
            </a:r>
          </a:p>
          <a:p>
            <a:pPr lvl="2">
              <a:buClr>
                <a:schemeClr val="accent2">
                  <a:lumMod val="75000"/>
                </a:schemeClr>
              </a:buClr>
              <a:buFont typeface="Arial" panose="020B0604020202020204" pitchFamily="34" charset="0"/>
              <a:buChar char="•"/>
            </a:pPr>
            <a:r>
              <a:rPr lang="es-MX" sz="1800" dirty="0"/>
              <a:t>Reputación </a:t>
            </a:r>
            <a:r>
              <a:rPr lang="es-MX" sz="1800" i="1" dirty="0" err="1"/>
              <a:t>on</a:t>
            </a:r>
            <a:r>
              <a:rPr lang="es-MX" sz="1800" i="1" dirty="0"/>
              <a:t> line</a:t>
            </a:r>
            <a:r>
              <a:rPr lang="es-MX" sz="1800" dirty="0"/>
              <a:t>: la calidad de los servicios la asegura la tecnología no los controles de selección del trabajador y de desarrollo del trabajo, es el cliente el que efectúa el control de calidad –el trabajo es observable por el cliente en todo momento (GPS)– se podría decir que estos trabajadores están más subordinados que los trabajadores de la economía tradicional</a:t>
            </a:r>
          </a:p>
          <a:p>
            <a:pPr lvl="2">
              <a:buClr>
                <a:schemeClr val="accent2">
                  <a:lumMod val="75000"/>
                </a:schemeClr>
              </a:buClr>
              <a:buFont typeface="Arial" panose="020B0604020202020204" pitchFamily="34" charset="0"/>
              <a:buChar char="•"/>
            </a:pPr>
            <a:r>
              <a:rPr lang="es-MX" sz="1800" dirty="0"/>
              <a:t>Propiedad de la información: quién controla la información –datos clientes, precios, calidad servicio prestado– es muy probable que sea el empresario</a:t>
            </a:r>
          </a:p>
          <a:p>
            <a:pPr lvl="2">
              <a:buClr>
                <a:schemeClr val="accent2">
                  <a:lumMod val="75000"/>
                </a:schemeClr>
              </a:buClr>
              <a:buFont typeface="Arial" panose="020B0604020202020204" pitchFamily="34" charset="0"/>
              <a:buChar char="•"/>
            </a:pPr>
            <a:r>
              <a:rPr lang="es-MX" sz="1800" dirty="0"/>
              <a:t>La capacidad de crecimiento del negocio: cuando el prestador de servicios solamente aporta mano de obra sin que existan posibilidades de desarrollo empresarial</a:t>
            </a:r>
          </a:p>
          <a:p>
            <a:pPr lvl="2">
              <a:buClr>
                <a:schemeClr val="accent2">
                  <a:lumMod val="75000"/>
                </a:schemeClr>
              </a:buClr>
              <a:buFont typeface="Arial" panose="020B0604020202020204" pitchFamily="34" charset="0"/>
              <a:buChar char="•"/>
            </a:pPr>
            <a:r>
              <a:rPr lang="es-MX" sz="1800" i="1" dirty="0"/>
              <a:t>Know-How</a:t>
            </a:r>
          </a:p>
          <a:p>
            <a:pPr lvl="2">
              <a:buClr>
                <a:schemeClr val="accent2">
                  <a:lumMod val="75000"/>
                </a:schemeClr>
              </a:buClr>
              <a:buFont typeface="Arial" panose="020B0604020202020204" pitchFamily="34" charset="0"/>
              <a:buChar char="•"/>
            </a:pPr>
            <a:r>
              <a:rPr lang="es-MX" sz="1800" dirty="0"/>
              <a:t>La impartición de instrucciones detalladas y la existencia de un sistema de control más eficaz y menos costoso (los usuarios califican el trabajo) y la expulsión del prestador de la plataforma (la desconexión)</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1424907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La ley El </a:t>
            </a:r>
            <a:r>
              <a:rPr lang="es-ES" b="1" dirty="0" err="1">
                <a:solidFill>
                  <a:srgbClr val="002060"/>
                </a:solidFill>
              </a:rPr>
              <a:t>Kohmri</a:t>
            </a:r>
            <a:r>
              <a:rPr lang="es-ES" b="1" dirty="0">
                <a:solidFill>
                  <a:srgbClr val="002060"/>
                </a:solidFill>
              </a:rPr>
              <a:t> (2016) y </a:t>
            </a:r>
            <a:r>
              <a:rPr lang="es-MX" b="1" dirty="0">
                <a:solidFill>
                  <a:srgbClr val="002060"/>
                </a:solidFill>
              </a:rPr>
              <a:t>de orientación de las movilidades (2019) </a:t>
            </a:r>
            <a:r>
              <a:rPr lang="es-ES" b="1" dirty="0">
                <a:solidFill>
                  <a:srgbClr val="002060"/>
                </a:solidFill>
              </a:rPr>
              <a:t>en Francia</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a:bodyPr>
          <a:lstStyle/>
          <a:p>
            <a:pPr lvl="1">
              <a:buClr>
                <a:schemeClr val="accent2">
                  <a:lumMod val="75000"/>
                </a:schemeClr>
              </a:buClr>
              <a:buFont typeface="Arial" panose="020B0604020202020204" pitchFamily="34" charset="0"/>
              <a:buChar char="•"/>
            </a:pPr>
            <a:r>
              <a:rPr lang="es-MX" sz="2000" dirty="0"/>
              <a:t>La plataforma define las características del servicio prestado y fija el precio del servicio</a:t>
            </a:r>
          </a:p>
          <a:p>
            <a:pPr lvl="1">
              <a:buClr>
                <a:schemeClr val="accent2">
                  <a:lumMod val="75000"/>
                </a:schemeClr>
              </a:buClr>
              <a:buFont typeface="Arial" panose="020B0604020202020204" pitchFamily="34" charset="0"/>
              <a:buChar char="•"/>
            </a:pPr>
            <a:r>
              <a:rPr lang="es-MX" sz="2000" dirty="0"/>
              <a:t>La plataforma tiene un régimen de responsabilidad social fijado en una “Carta Social”: </a:t>
            </a:r>
          </a:p>
          <a:p>
            <a:pPr lvl="2">
              <a:buClr>
                <a:schemeClr val="accent2">
                  <a:lumMod val="75000"/>
                </a:schemeClr>
              </a:buClr>
              <a:buFont typeface="Arial" panose="020B0604020202020204" pitchFamily="34" charset="0"/>
              <a:buChar char="•"/>
            </a:pPr>
            <a:r>
              <a:rPr lang="es-MX" sz="1800" dirty="0"/>
              <a:t>Seguro de accidentes laborales </a:t>
            </a:r>
          </a:p>
          <a:p>
            <a:pPr lvl="2">
              <a:buClr>
                <a:schemeClr val="accent2">
                  <a:lumMod val="75000"/>
                </a:schemeClr>
              </a:buClr>
              <a:buFont typeface="Arial" panose="020B0604020202020204" pitchFamily="34" charset="0"/>
              <a:buChar char="•"/>
            </a:pPr>
            <a:r>
              <a:rPr lang="es-MX" sz="1800" dirty="0"/>
              <a:t>Formación profesional continua</a:t>
            </a:r>
          </a:p>
          <a:p>
            <a:pPr lvl="2">
              <a:buClr>
                <a:schemeClr val="accent2">
                  <a:lumMod val="75000"/>
                </a:schemeClr>
              </a:buClr>
              <a:buFont typeface="Arial" panose="020B0604020202020204" pitchFamily="34" charset="0"/>
              <a:buChar char="•"/>
            </a:pPr>
            <a:r>
              <a:rPr lang="es-MX" sz="1800" dirty="0"/>
              <a:t>Derecho a la suspensión concertada de prestación de servicios en defensa de intereses</a:t>
            </a:r>
          </a:p>
          <a:p>
            <a:pPr lvl="2">
              <a:buClr>
                <a:schemeClr val="accent2">
                  <a:lumMod val="75000"/>
                </a:schemeClr>
              </a:buClr>
              <a:buFont typeface="Arial" panose="020B0604020202020204" pitchFamily="34" charset="0"/>
              <a:buChar char="•"/>
            </a:pPr>
            <a:r>
              <a:rPr lang="es-MX" sz="1800" dirty="0"/>
              <a:t>Derecho a la constitución y afiliación a organizaciones sindicales</a:t>
            </a:r>
          </a:p>
          <a:p>
            <a:pPr lvl="2">
              <a:buClr>
                <a:schemeClr val="accent2">
                  <a:lumMod val="75000"/>
                </a:schemeClr>
              </a:buClr>
              <a:buFont typeface="Arial" panose="020B0604020202020204" pitchFamily="34" charset="0"/>
              <a:buChar char="•"/>
            </a:pPr>
            <a:r>
              <a:rPr lang="es-MX" sz="1800" dirty="0"/>
              <a:t>Las garantías complementarias que puede ofrecer la plataforma (riesgo de muerte, integridad física y maternidad)</a:t>
            </a:r>
          </a:p>
          <a:p>
            <a:pPr lvl="1">
              <a:buClr>
                <a:schemeClr val="accent2">
                  <a:lumMod val="75000"/>
                </a:schemeClr>
              </a:buClr>
              <a:buFont typeface="Arial" panose="020B0604020202020204" pitchFamily="34" charset="0"/>
              <a:buChar char="•"/>
            </a:pPr>
            <a:r>
              <a:rPr lang="es-MX" sz="2000" dirty="0"/>
              <a:t>El elemento que permite aplicar algunos derechos (ejemplo, formación profesional y seguro de accidentes laborales) es el “volumen de los negocios” realizados por el prestador de servicios fijado por el Decreto (7342.4)</a:t>
            </a:r>
          </a:p>
          <a:p>
            <a:pPr lvl="1">
              <a:buClr>
                <a:schemeClr val="accent2">
                  <a:lumMod val="75000"/>
                </a:schemeClr>
              </a:buClr>
              <a:buFont typeface="Arial" panose="020B0604020202020204" pitchFamily="34" charset="0"/>
              <a:buChar char="•"/>
            </a:pPr>
            <a:r>
              <a:rPr lang="es-MX" sz="2000" dirty="0"/>
              <a:t>El servicio debe ser prestado “sin obligación de exclusividad” y el prestador puede “usar libremente la plataforma” y “conectar o desconectarse sin horarios impuestos por la plataforma”</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4223269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La ley AB5 del Estado de California</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a:bodyPr>
          <a:lstStyle/>
          <a:p>
            <a:pPr lvl="1">
              <a:buClr>
                <a:schemeClr val="accent2">
                  <a:lumMod val="75000"/>
                </a:schemeClr>
              </a:buClr>
              <a:buFont typeface="Arial" panose="020B0604020202020204" pitchFamily="34" charset="0"/>
              <a:buChar char="•"/>
            </a:pPr>
            <a:r>
              <a:rPr lang="es-MX" sz="2000" dirty="0"/>
              <a:t>La </a:t>
            </a:r>
            <a:r>
              <a:rPr lang="es-MX" sz="2000" i="1" dirty="0"/>
              <a:t>AB5 </a:t>
            </a:r>
            <a:r>
              <a:rPr lang="es-MX" sz="2000" i="1" dirty="0" err="1"/>
              <a:t>Act</a:t>
            </a:r>
            <a:r>
              <a:rPr lang="es-MX" sz="2000" dirty="0"/>
              <a:t> consideraba como trabajador a todo aquel que no tenía una estructura productiva propia e independiente (se abandonaba la </a:t>
            </a:r>
            <a:r>
              <a:rPr lang="es-MX" sz="2000" b="1" i="1" dirty="0"/>
              <a:t>tesis de la dependencia jurídica </a:t>
            </a:r>
            <a:r>
              <a:rPr lang="es-MX" sz="2000" dirty="0"/>
              <a:t>y se incorporaba a nivel legal el </a:t>
            </a:r>
            <a:r>
              <a:rPr lang="es-MX" sz="2000" b="1" i="1" dirty="0"/>
              <a:t>test de la realidad económica</a:t>
            </a:r>
            <a:r>
              <a:rPr lang="es-MX" sz="2000" dirty="0"/>
              <a:t>)  </a:t>
            </a:r>
          </a:p>
          <a:p>
            <a:pPr lvl="1">
              <a:buClr>
                <a:schemeClr val="accent2">
                  <a:lumMod val="75000"/>
                </a:schemeClr>
              </a:buClr>
              <a:buFont typeface="Arial" panose="020B0604020202020204" pitchFamily="34" charset="0"/>
              <a:buChar char="•"/>
            </a:pPr>
            <a:r>
              <a:rPr lang="es-MX" sz="2000" dirty="0"/>
              <a:t>Para que un prestador de servicios fuese considerado un trabajador autónomo, el empleador debía probar lo siguiente:</a:t>
            </a:r>
          </a:p>
          <a:p>
            <a:pPr lvl="2">
              <a:buClr>
                <a:schemeClr val="accent2">
                  <a:lumMod val="75000"/>
                </a:schemeClr>
              </a:buClr>
              <a:buFont typeface="Arial" panose="020B0604020202020204" pitchFamily="34" charset="0"/>
              <a:buChar char="•"/>
            </a:pPr>
            <a:r>
              <a:rPr lang="es-MX" sz="1800" dirty="0"/>
              <a:t>Que el prestador estaba libre del control y dirección de la plataforma (dependencia jurídica)</a:t>
            </a:r>
          </a:p>
          <a:p>
            <a:pPr lvl="2">
              <a:buClr>
                <a:schemeClr val="accent2">
                  <a:lumMod val="75000"/>
                </a:schemeClr>
              </a:buClr>
              <a:buFont typeface="Arial" panose="020B0604020202020204" pitchFamily="34" charset="0"/>
              <a:buChar char="•"/>
            </a:pPr>
            <a:r>
              <a:rPr lang="es-MX" sz="1800" dirty="0"/>
              <a:t>Que prestaba servicios que no estaban incluidos en la actividad habitual de la plataforma</a:t>
            </a:r>
          </a:p>
          <a:p>
            <a:pPr lvl="2">
              <a:buClr>
                <a:schemeClr val="accent2">
                  <a:lumMod val="75000"/>
                </a:schemeClr>
              </a:buClr>
              <a:buFont typeface="Arial" panose="020B0604020202020204" pitchFamily="34" charset="0"/>
              <a:buChar char="•"/>
            </a:pPr>
            <a:r>
              <a:rPr lang="es-MX" sz="1800" dirty="0"/>
              <a:t>Que el prestador tenía una estructura empresarial independiente de la plataforma</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2019363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b="1" dirty="0">
                <a:solidFill>
                  <a:srgbClr val="002060"/>
                </a:solidFill>
              </a:rPr>
              <a:t>Los problemas de la regulación legal en Chile</a:t>
            </a:r>
            <a:endParaRPr lang="es-CL" b="1" dirty="0">
              <a:solidFill>
                <a:srgbClr val="002060"/>
              </a:solidFill>
            </a:endParaRPr>
          </a:p>
        </p:txBody>
      </p:sp>
      <p:sp>
        <p:nvSpPr>
          <p:cNvPr id="3" name="Marcador de contenido 2"/>
          <p:cNvSpPr>
            <a:spLocks noGrp="1"/>
          </p:cNvSpPr>
          <p:nvPr>
            <p:ph idx="1"/>
          </p:nvPr>
        </p:nvSpPr>
        <p:spPr>
          <a:xfrm>
            <a:off x="1097280" y="1845733"/>
            <a:ext cx="10058400" cy="4658761"/>
          </a:xfrm>
        </p:spPr>
        <p:txBody>
          <a:bodyPr>
            <a:normAutofit/>
          </a:bodyPr>
          <a:lstStyle/>
          <a:p>
            <a:pPr lvl="1">
              <a:buClr>
                <a:schemeClr val="accent2">
                  <a:lumMod val="75000"/>
                </a:schemeClr>
              </a:buClr>
              <a:buFont typeface="Arial" panose="020B0604020202020204" pitchFamily="34" charset="0"/>
              <a:buChar char="•"/>
            </a:pPr>
            <a:r>
              <a:rPr lang="es-MX" sz="2000" dirty="0"/>
              <a:t>La ley Bustos: </a:t>
            </a:r>
          </a:p>
          <a:p>
            <a:pPr lvl="2">
              <a:buClr>
                <a:schemeClr val="accent2">
                  <a:lumMod val="75000"/>
                </a:schemeClr>
              </a:buClr>
              <a:buFont typeface="Arial" panose="020B0604020202020204" pitchFamily="34" charset="0"/>
              <a:buChar char="•"/>
            </a:pPr>
            <a:r>
              <a:rPr lang="es-MX" sz="1800" dirty="0"/>
              <a:t>La aplicación retroactiva</a:t>
            </a:r>
          </a:p>
          <a:p>
            <a:pPr lvl="1">
              <a:buClr>
                <a:schemeClr val="accent2">
                  <a:lumMod val="75000"/>
                </a:schemeClr>
              </a:buClr>
              <a:buFont typeface="Arial" panose="020B0604020202020204" pitchFamily="34" charset="0"/>
              <a:buChar char="•"/>
            </a:pPr>
            <a:r>
              <a:rPr lang="es-MX" sz="2000" dirty="0"/>
              <a:t>La jornada laboral: </a:t>
            </a:r>
          </a:p>
          <a:p>
            <a:pPr lvl="2">
              <a:buClr>
                <a:schemeClr val="accent2">
                  <a:lumMod val="75000"/>
                </a:schemeClr>
              </a:buClr>
              <a:buFont typeface="Arial" panose="020B0604020202020204" pitchFamily="34" charset="0"/>
              <a:buChar char="•"/>
            </a:pPr>
            <a:r>
              <a:rPr lang="es-MX" sz="1800" dirty="0"/>
              <a:t>La exclusión del límite de jornada laboral o el trabajador sin jornada, o bien, el contrato de 0 horas</a:t>
            </a:r>
          </a:p>
          <a:p>
            <a:pPr lvl="2">
              <a:buClr>
                <a:schemeClr val="accent2">
                  <a:lumMod val="75000"/>
                </a:schemeClr>
              </a:buClr>
              <a:buFont typeface="Arial" panose="020B0604020202020204" pitchFamily="34" charset="0"/>
              <a:buChar char="•"/>
            </a:pPr>
            <a:r>
              <a:rPr lang="es-MX" sz="1800" dirty="0"/>
              <a:t>El comienzo y término de la prestación de servicio</a:t>
            </a:r>
          </a:p>
          <a:p>
            <a:pPr lvl="1">
              <a:buClr>
                <a:schemeClr val="accent2">
                  <a:lumMod val="75000"/>
                </a:schemeClr>
              </a:buClr>
              <a:buFont typeface="Arial" panose="020B0604020202020204" pitchFamily="34" charset="0"/>
              <a:buChar char="•"/>
            </a:pPr>
            <a:r>
              <a:rPr lang="es-MX" sz="2000" dirty="0"/>
              <a:t>La remuneración: </a:t>
            </a:r>
          </a:p>
          <a:p>
            <a:pPr lvl="2">
              <a:buClr>
                <a:schemeClr val="accent2">
                  <a:lumMod val="75000"/>
                </a:schemeClr>
              </a:buClr>
              <a:buFont typeface="Arial" panose="020B0604020202020204" pitchFamily="34" charset="0"/>
              <a:buChar char="•"/>
            </a:pPr>
            <a:r>
              <a:rPr lang="es-MX" sz="1800" dirty="0"/>
              <a:t>Se considera jornada completa la que tiene 30 o más horas semanales</a:t>
            </a:r>
          </a:p>
          <a:p>
            <a:pPr lvl="1">
              <a:buClr>
                <a:schemeClr val="accent2">
                  <a:lumMod val="75000"/>
                </a:schemeClr>
              </a:buClr>
              <a:buFont typeface="Arial" panose="020B0604020202020204" pitchFamily="34" charset="0"/>
              <a:buChar char="•"/>
            </a:pPr>
            <a:r>
              <a:rPr lang="es-MX" sz="2000" dirty="0"/>
              <a:t>La protección social:</a:t>
            </a:r>
          </a:p>
          <a:p>
            <a:pPr lvl="2">
              <a:buClr>
                <a:schemeClr val="accent2">
                  <a:lumMod val="75000"/>
                </a:schemeClr>
              </a:buClr>
              <a:buFont typeface="Arial" panose="020B0604020202020204" pitchFamily="34" charset="0"/>
              <a:buChar char="•"/>
            </a:pPr>
            <a:r>
              <a:rPr lang="es-MX" sz="1800" dirty="0"/>
              <a:t>El régimen de los trabajadores independientes</a:t>
            </a:r>
          </a:p>
          <a:p>
            <a:pPr lvl="1">
              <a:buClr>
                <a:schemeClr val="accent2">
                  <a:lumMod val="75000"/>
                </a:schemeClr>
              </a:buClr>
              <a:buFont typeface="Arial" panose="020B0604020202020204" pitchFamily="34" charset="0"/>
              <a:buChar char="•"/>
            </a:pPr>
            <a:endParaRPr lang="es-MX" sz="2000" dirty="0"/>
          </a:p>
        </p:txBody>
      </p:sp>
    </p:spTree>
    <p:extLst>
      <p:ext uri="{BB962C8B-B14F-4D97-AF65-F5344CB8AC3E}">
        <p14:creationId xmlns:p14="http://schemas.microsoft.com/office/powerpoint/2010/main" val="4221060813"/>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1258</TotalTime>
  <Words>1132</Words>
  <Application>Microsoft Office PowerPoint</Application>
  <PresentationFormat>Panorámica</PresentationFormat>
  <Paragraphs>60</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Retrospección</vt:lpstr>
      <vt:lpstr>Hacia una política general de protección en las plataformas digitales</vt:lpstr>
      <vt:lpstr>Consideraciones generales</vt:lpstr>
      <vt:lpstr>Presentación de PowerPoint</vt:lpstr>
      <vt:lpstr>Presentación de PowerPoint</vt:lpstr>
      <vt:lpstr>Presentación de PowerPoint</vt:lpstr>
      <vt:lpstr>Las definiciones son jurisprudenciales</vt:lpstr>
      <vt:lpstr>La ley El Kohmri (2016) y de orientación de las movilidades (2019) en Francia</vt:lpstr>
      <vt:lpstr>La ley AB5 del Estado de California</vt:lpstr>
      <vt:lpstr>Los problemas de la regulación legal en Chile</vt:lpstr>
      <vt:lpstr>Flexibilidad y seguridad para los prestadores de servicios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judicialización del conflicto colectivo</dc:title>
  <dc:creator>Luis Lizama Portal</dc:creator>
  <cp:lastModifiedBy>Luis Lizama Portal</cp:lastModifiedBy>
  <cp:revision>188</cp:revision>
  <dcterms:created xsi:type="dcterms:W3CDTF">2019-09-13T14:43:55Z</dcterms:created>
  <dcterms:modified xsi:type="dcterms:W3CDTF">2021-04-20T19:24:01Z</dcterms:modified>
</cp:coreProperties>
</file>