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
  </p:notesMasterIdLst>
  <p:sldIdLst>
    <p:sldId id="273" r:id="rId2"/>
    <p:sldId id="256" r:id="rId3"/>
    <p:sldId id="282" r:id="rId4"/>
    <p:sldId id="283" r:id="rId5"/>
    <p:sldId id="276" r:id="rId6"/>
    <p:sldId id="277"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50" autoAdjust="0"/>
  </p:normalViewPr>
  <p:slideViewPr>
    <p:cSldViewPr snapToGrid="0">
      <p:cViewPr varScale="1">
        <p:scale>
          <a:sx n="65" d="100"/>
          <a:sy n="65" d="100"/>
        </p:scale>
        <p:origin x="616" y="32"/>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B3AAA-5403-4499-AE74-A0A505A4F9E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AF485FE1-0C99-46D1-B8D4-8777F74E2172}">
      <dgm:prSet/>
      <dgm:spPr/>
      <dgm:t>
        <a:bodyPr/>
        <a:lstStyle/>
        <a:p>
          <a:pPr algn="just"/>
          <a:r>
            <a:rPr lang="es-ES_tradnl" noProof="0" dirty="0"/>
            <a:t>La Organización Internacional del Trabajo no tiene en la actualidad una posición sobre la regulación del trabajo en la economía de Plataforma. Pero sí está generando conocimiento al respecto de las formas de empleo derivadas de la revolución digital y del modelo de negocio sobre el que se asienta la economía de plataforma.</a:t>
          </a:r>
        </a:p>
      </dgm:t>
    </dgm:pt>
    <dgm:pt modelId="{60A3E709-FA51-452E-AE64-020E2F9A6B56}" type="parTrans" cxnId="{E2C4DAB9-89D1-4A23-AFDC-D695E2438D03}">
      <dgm:prSet/>
      <dgm:spPr/>
      <dgm:t>
        <a:bodyPr/>
        <a:lstStyle/>
        <a:p>
          <a:endParaRPr lang="en-US"/>
        </a:p>
      </dgm:t>
    </dgm:pt>
    <dgm:pt modelId="{494297B5-516C-4498-9CF2-DC82A0964DB5}" type="sibTrans" cxnId="{E2C4DAB9-89D1-4A23-AFDC-D695E2438D03}">
      <dgm:prSet/>
      <dgm:spPr/>
      <dgm:t>
        <a:bodyPr/>
        <a:lstStyle/>
        <a:p>
          <a:endParaRPr lang="en-US"/>
        </a:p>
      </dgm:t>
    </dgm:pt>
    <dgm:pt modelId="{6234C54F-1E94-4A50-96DF-60FA97F6FD3B}">
      <dgm:prSet/>
      <dgm:spPr/>
      <dgm:t>
        <a:bodyPr/>
        <a:lstStyle/>
        <a:p>
          <a:pPr algn="just"/>
          <a:r>
            <a:rPr lang="es-ES_tradnl" b="0" noProof="0" dirty="0"/>
            <a:t>En su 341.a reunión, el </a:t>
          </a:r>
          <a:r>
            <a:rPr lang="es-ES" b="0" dirty="0"/>
            <a:t>“</a:t>
          </a:r>
          <a:r>
            <a:rPr lang="es-ES" b="0" i="1" dirty="0"/>
            <a:t>El Consejo de Administración decide</a:t>
          </a:r>
          <a:r>
            <a:rPr lang="es-ES" b="0" dirty="0"/>
            <a:t> […] </a:t>
          </a:r>
          <a:r>
            <a:rPr lang="es-ES" b="0" i="1" dirty="0"/>
            <a:t>pedir a la Oficina que convoque una reunión tripartita de expertos sobre la cuestión del “trabajo decente en la economía de plataformas” en el transcurso de 2022</a:t>
          </a:r>
          <a:r>
            <a:rPr lang="es-ES" b="0" dirty="0"/>
            <a:t>”.</a:t>
          </a:r>
          <a:r>
            <a:rPr lang="es-ES_tradnl" b="0" noProof="0" dirty="0"/>
            <a:t> En caso de celebrarse, quizá sea en dicha reunión tripartita de expertos donde se establezca una primera posición de la OIT al respecto.</a:t>
          </a:r>
        </a:p>
      </dgm:t>
    </dgm:pt>
    <dgm:pt modelId="{632A0BD6-B5BA-495D-A51D-12DA0F25262C}" type="parTrans" cxnId="{6D65BCC8-E123-4B7D-A3F9-352BB60BBD1B}">
      <dgm:prSet/>
      <dgm:spPr/>
      <dgm:t>
        <a:bodyPr/>
        <a:lstStyle/>
        <a:p>
          <a:endParaRPr lang="en-US"/>
        </a:p>
      </dgm:t>
    </dgm:pt>
    <dgm:pt modelId="{D55B9034-1208-482E-9588-D7E5CC563AD5}" type="sibTrans" cxnId="{6D65BCC8-E123-4B7D-A3F9-352BB60BBD1B}">
      <dgm:prSet/>
      <dgm:spPr/>
      <dgm:t>
        <a:bodyPr/>
        <a:lstStyle/>
        <a:p>
          <a:endParaRPr lang="en-US"/>
        </a:p>
      </dgm:t>
    </dgm:pt>
    <dgm:pt modelId="{A4227B4F-8A67-5643-B6D2-B2FF0477D008}" type="pres">
      <dgm:prSet presAssocID="{764B3AAA-5403-4499-AE74-A0A505A4F9ED}" presName="linear" presStyleCnt="0">
        <dgm:presLayoutVars>
          <dgm:animLvl val="lvl"/>
          <dgm:resizeHandles val="exact"/>
        </dgm:presLayoutVars>
      </dgm:prSet>
      <dgm:spPr/>
      <dgm:t>
        <a:bodyPr/>
        <a:lstStyle/>
        <a:p>
          <a:endParaRPr lang="en-US"/>
        </a:p>
      </dgm:t>
    </dgm:pt>
    <dgm:pt modelId="{CF812326-678B-F74B-9C2B-932EC91A1765}" type="pres">
      <dgm:prSet presAssocID="{AF485FE1-0C99-46D1-B8D4-8777F74E2172}" presName="parentText" presStyleLbl="node1" presStyleIdx="0" presStyleCnt="2">
        <dgm:presLayoutVars>
          <dgm:chMax val="0"/>
          <dgm:bulletEnabled val="1"/>
        </dgm:presLayoutVars>
      </dgm:prSet>
      <dgm:spPr/>
      <dgm:t>
        <a:bodyPr/>
        <a:lstStyle/>
        <a:p>
          <a:endParaRPr lang="en-US"/>
        </a:p>
      </dgm:t>
    </dgm:pt>
    <dgm:pt modelId="{4AA4F37D-8D4F-A646-BB9F-E9873A3DBA4D}" type="pres">
      <dgm:prSet presAssocID="{494297B5-516C-4498-9CF2-DC82A0964DB5}" presName="spacer" presStyleCnt="0"/>
      <dgm:spPr/>
    </dgm:pt>
    <dgm:pt modelId="{0E1C5C19-17D0-6641-BF80-77F77B43F963}" type="pres">
      <dgm:prSet presAssocID="{6234C54F-1E94-4A50-96DF-60FA97F6FD3B}" presName="parentText" presStyleLbl="node1" presStyleIdx="1" presStyleCnt="2">
        <dgm:presLayoutVars>
          <dgm:chMax val="0"/>
          <dgm:bulletEnabled val="1"/>
        </dgm:presLayoutVars>
      </dgm:prSet>
      <dgm:spPr/>
      <dgm:t>
        <a:bodyPr/>
        <a:lstStyle/>
        <a:p>
          <a:endParaRPr lang="en-US"/>
        </a:p>
      </dgm:t>
    </dgm:pt>
  </dgm:ptLst>
  <dgm:cxnLst>
    <dgm:cxn modelId="{9E18463C-2B5D-9145-A240-62DDB10C1D1C}" type="presOf" srcId="{AF485FE1-0C99-46D1-B8D4-8777F74E2172}" destId="{CF812326-678B-F74B-9C2B-932EC91A1765}" srcOrd="0" destOrd="0" presId="urn:microsoft.com/office/officeart/2005/8/layout/vList2"/>
    <dgm:cxn modelId="{390E03B2-73C4-394C-B37D-75A1B4F9CB78}" type="presOf" srcId="{6234C54F-1E94-4A50-96DF-60FA97F6FD3B}" destId="{0E1C5C19-17D0-6641-BF80-77F77B43F963}" srcOrd="0" destOrd="0" presId="urn:microsoft.com/office/officeart/2005/8/layout/vList2"/>
    <dgm:cxn modelId="{E2C4DAB9-89D1-4A23-AFDC-D695E2438D03}" srcId="{764B3AAA-5403-4499-AE74-A0A505A4F9ED}" destId="{AF485FE1-0C99-46D1-B8D4-8777F74E2172}" srcOrd="0" destOrd="0" parTransId="{60A3E709-FA51-452E-AE64-020E2F9A6B56}" sibTransId="{494297B5-516C-4498-9CF2-DC82A0964DB5}"/>
    <dgm:cxn modelId="{6D65BCC8-E123-4B7D-A3F9-352BB60BBD1B}" srcId="{764B3AAA-5403-4499-AE74-A0A505A4F9ED}" destId="{6234C54F-1E94-4A50-96DF-60FA97F6FD3B}" srcOrd="1" destOrd="0" parTransId="{632A0BD6-B5BA-495D-A51D-12DA0F25262C}" sibTransId="{D55B9034-1208-482E-9588-D7E5CC563AD5}"/>
    <dgm:cxn modelId="{AAC6181E-D67A-4F43-8661-A4924379AC5F}" type="presOf" srcId="{764B3AAA-5403-4499-AE74-A0A505A4F9ED}" destId="{A4227B4F-8A67-5643-B6D2-B2FF0477D008}" srcOrd="0" destOrd="0" presId="urn:microsoft.com/office/officeart/2005/8/layout/vList2"/>
    <dgm:cxn modelId="{545F5F13-E4DD-494A-A465-D3DBED31990C}" type="presParOf" srcId="{A4227B4F-8A67-5643-B6D2-B2FF0477D008}" destId="{CF812326-678B-F74B-9C2B-932EC91A1765}" srcOrd="0" destOrd="0" presId="urn:microsoft.com/office/officeart/2005/8/layout/vList2"/>
    <dgm:cxn modelId="{7BB143E3-4412-7E46-AD47-DD06405E0BA8}" type="presParOf" srcId="{A4227B4F-8A67-5643-B6D2-B2FF0477D008}" destId="{4AA4F37D-8D4F-A646-BB9F-E9873A3DBA4D}" srcOrd="1" destOrd="0" presId="urn:microsoft.com/office/officeart/2005/8/layout/vList2"/>
    <dgm:cxn modelId="{6A1519E8-EC6B-7B41-9509-D5FA2F91CB51}" type="presParOf" srcId="{A4227B4F-8A67-5643-B6D2-B2FF0477D008}" destId="{0E1C5C19-17D0-6641-BF80-77F77B43F96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965A6-C577-4C28-B18D-8617A3F69A2C}"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C30D927D-5CDB-4C5D-B0E4-3BFCE7A49DD0}">
      <dgm:prSet/>
      <dgm:spPr/>
      <dgm:t>
        <a:bodyPr/>
        <a:lstStyle/>
        <a:p>
          <a:r>
            <a:rPr lang="es-ES" dirty="0"/>
            <a:t>Rasgos destacados en sentencias que clasifican como trabajo autónomo:</a:t>
          </a:r>
        </a:p>
        <a:p>
          <a:r>
            <a:rPr lang="es-ES" dirty="0"/>
            <a:t>la posibilidad que tiene el PSPD de ser sustituido supone que no se exige una prestación de carácter personal, que es la requerida para que exista un contrato de trabajo;</a:t>
          </a:r>
        </a:p>
        <a:p>
          <a:pPr>
            <a:buFont typeface="Wingdings" pitchFamily="2" charset="2"/>
            <a:buChar char="q"/>
          </a:pPr>
          <a:r>
            <a:rPr lang="es-ES" dirty="0"/>
            <a:t>el PSPD no trabaja en exclusiva para una plataforma, de forma que su actividad se asemeja más a la prestación de servicios para varios clientes propia de los autónomos;</a:t>
          </a:r>
        </a:p>
        <a:p>
          <a:pPr>
            <a:buFont typeface="Wingdings" pitchFamily="2" charset="2"/>
            <a:buChar char="q"/>
          </a:pPr>
          <a:r>
            <a:rPr lang="es-ES" dirty="0"/>
            <a:t>el PSPD goza de autonomía en la ejecución de su prestación, pues se conecta cuando lo desea a la plataforma y trabaja mediante ella cuanto y cuando lo desea, además de ser libre de aceptar o rechazar un servicio;</a:t>
          </a:r>
        </a:p>
        <a:p>
          <a:pPr>
            <a:buFont typeface="Wingdings" pitchFamily="2" charset="2"/>
            <a:buChar char="q"/>
          </a:pPr>
          <a:r>
            <a:rPr lang="es-ES" dirty="0"/>
            <a:t>el PSPD obtienen los beneficios que él desea, dado que de su voluntad en torno al tiempo que está conectado a la plataforma dependen también sus propias ganancias. </a:t>
          </a:r>
          <a:endParaRPr lang="en-US" dirty="0"/>
        </a:p>
      </dgm:t>
    </dgm:pt>
    <dgm:pt modelId="{7F7BB2D1-C89D-4F27-919E-4CCE8A8E7EA8}" type="parTrans" cxnId="{3BCA1DAC-31C0-42EA-871C-BD688FC54B37}">
      <dgm:prSet/>
      <dgm:spPr/>
      <dgm:t>
        <a:bodyPr/>
        <a:lstStyle/>
        <a:p>
          <a:endParaRPr lang="en-US"/>
        </a:p>
      </dgm:t>
    </dgm:pt>
    <dgm:pt modelId="{9FBFB861-D21A-4480-9B24-057DF70C5E79}" type="sibTrans" cxnId="{3BCA1DAC-31C0-42EA-871C-BD688FC54B37}">
      <dgm:prSet/>
      <dgm:spPr/>
      <dgm:t>
        <a:bodyPr/>
        <a:lstStyle/>
        <a:p>
          <a:endParaRPr lang="en-US"/>
        </a:p>
      </dgm:t>
    </dgm:pt>
    <dgm:pt modelId="{60692502-C9A4-4047-A5C7-53029AF3A105}">
      <dgm:prSet/>
      <dgm:spPr/>
      <dgm:t>
        <a:bodyPr/>
        <a:lstStyle/>
        <a:p>
          <a:r>
            <a:rPr lang="es-ES" dirty="0"/>
            <a:t>Rasgos destacados en sentencias que clasifican como trabajo dependiente:</a:t>
          </a:r>
        </a:p>
        <a:p>
          <a:r>
            <a:rPr lang="es-ES" dirty="0"/>
            <a:t>la geo-localización a que están sometidos los PSPD permite una trazabilidad y control total de la prestación de servicios que realizan para la plataforma, lo que es símbolo de dependencia del mismo con respecto de ella;</a:t>
          </a:r>
        </a:p>
        <a:p>
          <a:pPr>
            <a:buFont typeface="Wingdings" pitchFamily="2" charset="2"/>
            <a:buChar char="q"/>
          </a:pPr>
          <a:r>
            <a:rPr lang="es-ES" dirty="0"/>
            <a:t>la libertad de aceptar o rechazar los servicios no es tal si existe un sistema de puntuación y sanciones que permite entender que el PSPD está sometido al poder sancionador de la plataforma (</a:t>
          </a:r>
          <a:r>
            <a:rPr lang="es-ES" i="1" dirty="0" err="1"/>
            <a:t>algorithmic</a:t>
          </a:r>
          <a:r>
            <a:rPr lang="es-ES" i="1" dirty="0"/>
            <a:t> manager</a:t>
          </a:r>
          <a:r>
            <a:rPr lang="es-ES" dirty="0"/>
            <a:t>);</a:t>
          </a:r>
        </a:p>
        <a:p>
          <a:pPr>
            <a:buFont typeface="Wingdings" pitchFamily="2" charset="2"/>
            <a:buChar char="q"/>
          </a:pPr>
          <a:r>
            <a:rPr lang="es-ES" dirty="0"/>
            <a:t>el negocio que se pone en el mercado no es el del PSPD, sino el de la plataforma para la que presta servicios, pues es ella la que aparece como proveedora de los servicios ante el público, con la que contactan los consumidores, y la que define la política de precios y la estrategia de mercado, siendo el PSPD una parte integrante de este engranaje empresarial. </a:t>
          </a:r>
        </a:p>
      </dgm:t>
    </dgm:pt>
    <dgm:pt modelId="{62FDD4DB-50DA-4CF9-9AF2-14658BCA0B40}" type="parTrans" cxnId="{E3563359-E676-48B7-9C87-F468DAD7C951}">
      <dgm:prSet/>
      <dgm:spPr/>
      <dgm:t>
        <a:bodyPr/>
        <a:lstStyle/>
        <a:p>
          <a:endParaRPr lang="en-US"/>
        </a:p>
      </dgm:t>
    </dgm:pt>
    <dgm:pt modelId="{3D4DCD0E-1D04-4661-9D0A-4358506676B5}" type="sibTrans" cxnId="{E3563359-E676-48B7-9C87-F468DAD7C951}">
      <dgm:prSet/>
      <dgm:spPr/>
      <dgm:t>
        <a:bodyPr/>
        <a:lstStyle/>
        <a:p>
          <a:endParaRPr lang="en-US"/>
        </a:p>
      </dgm:t>
    </dgm:pt>
    <dgm:pt modelId="{198E0DAE-205D-B84F-9455-68E10CF18C45}" type="pres">
      <dgm:prSet presAssocID="{B21965A6-C577-4C28-B18D-8617A3F69A2C}" presName="diagram" presStyleCnt="0">
        <dgm:presLayoutVars>
          <dgm:dir/>
          <dgm:resizeHandles val="exact"/>
        </dgm:presLayoutVars>
      </dgm:prSet>
      <dgm:spPr/>
      <dgm:t>
        <a:bodyPr/>
        <a:lstStyle/>
        <a:p>
          <a:endParaRPr lang="en-US"/>
        </a:p>
      </dgm:t>
    </dgm:pt>
    <dgm:pt modelId="{071AE7C8-09D2-1942-9530-34DE4CC77747}" type="pres">
      <dgm:prSet presAssocID="{C30D927D-5CDB-4C5D-B0E4-3BFCE7A49DD0}" presName="node" presStyleLbl="node1" presStyleIdx="0" presStyleCnt="2">
        <dgm:presLayoutVars>
          <dgm:bulletEnabled val="1"/>
        </dgm:presLayoutVars>
      </dgm:prSet>
      <dgm:spPr/>
      <dgm:t>
        <a:bodyPr/>
        <a:lstStyle/>
        <a:p>
          <a:endParaRPr lang="en-US"/>
        </a:p>
      </dgm:t>
    </dgm:pt>
    <dgm:pt modelId="{15679ED1-8E1B-204F-8B29-049F1A791267}" type="pres">
      <dgm:prSet presAssocID="{9FBFB861-D21A-4480-9B24-057DF70C5E79}" presName="sibTrans" presStyleCnt="0"/>
      <dgm:spPr/>
    </dgm:pt>
    <dgm:pt modelId="{6913BF00-BBA0-8D41-AD9A-ED109B751BA0}" type="pres">
      <dgm:prSet presAssocID="{60692502-C9A4-4047-A5C7-53029AF3A105}" presName="node" presStyleLbl="node1" presStyleIdx="1" presStyleCnt="2">
        <dgm:presLayoutVars>
          <dgm:bulletEnabled val="1"/>
        </dgm:presLayoutVars>
      </dgm:prSet>
      <dgm:spPr/>
      <dgm:t>
        <a:bodyPr/>
        <a:lstStyle/>
        <a:p>
          <a:endParaRPr lang="en-US"/>
        </a:p>
      </dgm:t>
    </dgm:pt>
  </dgm:ptLst>
  <dgm:cxnLst>
    <dgm:cxn modelId="{39B17FC9-4C67-114C-A80E-1E715C608E10}" type="presOf" srcId="{C30D927D-5CDB-4C5D-B0E4-3BFCE7A49DD0}" destId="{071AE7C8-09D2-1942-9530-34DE4CC77747}" srcOrd="0" destOrd="0" presId="urn:microsoft.com/office/officeart/2005/8/layout/default"/>
    <dgm:cxn modelId="{3BCA1DAC-31C0-42EA-871C-BD688FC54B37}" srcId="{B21965A6-C577-4C28-B18D-8617A3F69A2C}" destId="{C30D927D-5CDB-4C5D-B0E4-3BFCE7A49DD0}" srcOrd="0" destOrd="0" parTransId="{7F7BB2D1-C89D-4F27-919E-4CCE8A8E7EA8}" sibTransId="{9FBFB861-D21A-4480-9B24-057DF70C5E79}"/>
    <dgm:cxn modelId="{5B77663A-A619-024D-8F64-CB34D74B8302}" type="presOf" srcId="{B21965A6-C577-4C28-B18D-8617A3F69A2C}" destId="{198E0DAE-205D-B84F-9455-68E10CF18C45}" srcOrd="0" destOrd="0" presId="urn:microsoft.com/office/officeart/2005/8/layout/default"/>
    <dgm:cxn modelId="{FFD6595C-CCDA-6141-B47A-45A0D72E4564}" type="presOf" srcId="{60692502-C9A4-4047-A5C7-53029AF3A105}" destId="{6913BF00-BBA0-8D41-AD9A-ED109B751BA0}" srcOrd="0" destOrd="0" presId="urn:microsoft.com/office/officeart/2005/8/layout/default"/>
    <dgm:cxn modelId="{E3563359-E676-48B7-9C87-F468DAD7C951}" srcId="{B21965A6-C577-4C28-B18D-8617A3F69A2C}" destId="{60692502-C9A4-4047-A5C7-53029AF3A105}" srcOrd="1" destOrd="0" parTransId="{62FDD4DB-50DA-4CF9-9AF2-14658BCA0B40}" sibTransId="{3D4DCD0E-1D04-4661-9D0A-4358506676B5}"/>
    <dgm:cxn modelId="{AED41638-40BF-844F-96E6-C94F592F8FB3}" type="presParOf" srcId="{198E0DAE-205D-B84F-9455-68E10CF18C45}" destId="{071AE7C8-09D2-1942-9530-34DE4CC77747}" srcOrd="0" destOrd="0" presId="urn:microsoft.com/office/officeart/2005/8/layout/default"/>
    <dgm:cxn modelId="{D7C928E4-132F-984F-AC7B-BF55F42B8F1A}" type="presParOf" srcId="{198E0DAE-205D-B84F-9455-68E10CF18C45}" destId="{15679ED1-8E1B-204F-8B29-049F1A791267}" srcOrd="1" destOrd="0" presId="urn:microsoft.com/office/officeart/2005/8/layout/default"/>
    <dgm:cxn modelId="{DDF7CC44-DCE9-2D42-A02E-557307F908EF}" type="presParOf" srcId="{198E0DAE-205D-B84F-9455-68E10CF18C45}" destId="{6913BF00-BBA0-8D41-AD9A-ED109B751BA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E8C58-6B37-4D5D-B909-375A1B4CB96B}"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D0B68C47-7213-4D0B-85E7-E6C08A9578E1}">
      <dgm:prSet custT="1"/>
      <dgm:spPr/>
      <dgm:t>
        <a:bodyPr/>
        <a:lstStyle/>
        <a:p>
          <a:r>
            <a:rPr lang="es-ES" sz="1000" dirty="0"/>
            <a:t>Una tercera posibilidad es el </a:t>
          </a:r>
          <a:r>
            <a:rPr lang="es-ES" sz="1000" b="1" dirty="0"/>
            <a:t>fortalecimiento de la presunción de existencia de trabajo dependiente</a:t>
          </a:r>
          <a:r>
            <a:rPr lang="es-ES" sz="1000" dirty="0"/>
            <a:t> que está recogida en buena parte de los ordenamientos jurídico-laborales, con la finalidad de facilitar la declaración de los trabajadores de la economía de plataforma como trabajadores dependientes y adjudicarles, así, los derechos laborales y de protección social de los mismos. Esta opción está en línea con la </a:t>
          </a:r>
          <a:r>
            <a:rPr lang="es-ES" sz="1000" b="1" dirty="0"/>
            <a:t>Recomendación 198 OIT sobre la relación de trabajo</a:t>
          </a:r>
          <a:r>
            <a:rPr lang="es-ES" sz="1000" dirty="0"/>
            <a:t>.</a:t>
          </a:r>
          <a:endParaRPr lang="en-US" sz="1000" dirty="0"/>
        </a:p>
      </dgm:t>
    </dgm:pt>
    <dgm:pt modelId="{220F8713-DDC9-49BA-B3B3-5E53B50037BD}" type="parTrans" cxnId="{3F7853BC-9063-41A0-8AE2-9BE1419918D3}">
      <dgm:prSet/>
      <dgm:spPr/>
      <dgm:t>
        <a:bodyPr/>
        <a:lstStyle/>
        <a:p>
          <a:endParaRPr lang="en-US"/>
        </a:p>
      </dgm:t>
    </dgm:pt>
    <dgm:pt modelId="{02C6B7B5-AAEF-447E-AE71-1ACC40681DFD}" type="sibTrans" cxnId="{3F7853BC-9063-41A0-8AE2-9BE1419918D3}">
      <dgm:prSet/>
      <dgm:spPr/>
      <dgm:t>
        <a:bodyPr/>
        <a:lstStyle/>
        <a:p>
          <a:endParaRPr lang="en-US"/>
        </a:p>
      </dgm:t>
    </dgm:pt>
    <dgm:pt modelId="{C9F254BC-3728-4F58-82C8-FF6AE1D3EC08}">
      <dgm:prSet custT="1"/>
      <dgm:spPr/>
      <dgm:t>
        <a:bodyPr/>
        <a:lstStyle/>
        <a:p>
          <a:r>
            <a:rPr lang="es-ES" sz="1200" dirty="0"/>
            <a:t>Finalmente, existe la alternativa de </a:t>
          </a:r>
          <a:r>
            <a:rPr lang="es-ES" sz="1200" b="1" dirty="0"/>
            <a:t>trascender la clasificación como trabajadores dependientes o autónomos a los efectos de adjudicarles derechos laborales y de protección social, lo que significa adjudicar tales derechos y protección social sin tener en cuenta si son trabajadores dependientes o son autónomos</a:t>
          </a:r>
          <a:r>
            <a:rPr lang="es-ES" sz="1200" dirty="0"/>
            <a:t>.</a:t>
          </a:r>
          <a:endParaRPr lang="en-US" sz="1200" dirty="0"/>
        </a:p>
      </dgm:t>
    </dgm:pt>
    <dgm:pt modelId="{ED0646EB-0C46-4981-8566-4940E38CFB8E}" type="parTrans" cxnId="{CA4C9274-45F6-4CBF-A820-8DD6B72E16BA}">
      <dgm:prSet/>
      <dgm:spPr/>
      <dgm:t>
        <a:bodyPr/>
        <a:lstStyle/>
        <a:p>
          <a:endParaRPr lang="en-US"/>
        </a:p>
      </dgm:t>
    </dgm:pt>
    <dgm:pt modelId="{7E048061-C064-4806-8B8F-437723A378AA}" type="sibTrans" cxnId="{CA4C9274-45F6-4CBF-A820-8DD6B72E16BA}">
      <dgm:prSet/>
      <dgm:spPr/>
      <dgm:t>
        <a:bodyPr/>
        <a:lstStyle/>
        <a:p>
          <a:endParaRPr lang="en-US"/>
        </a:p>
      </dgm:t>
    </dgm:pt>
    <dgm:pt modelId="{AE237F3C-2BBF-B345-AC5C-001B62C75210}">
      <dgm:prSet custT="1"/>
      <dgm:spPr/>
      <dgm:t>
        <a:bodyPr/>
        <a:lstStyle/>
        <a:p>
          <a:r>
            <a:rPr lang="es-ES" sz="900" dirty="0"/>
            <a:t>La primera es la </a:t>
          </a:r>
          <a:r>
            <a:rPr lang="es-ES" sz="900" b="1" dirty="0"/>
            <a:t>no intervención por parte del legislador</a:t>
          </a:r>
          <a:r>
            <a:rPr lang="es-ES" sz="900" dirty="0"/>
            <a:t>, esto es, que no haya una regulación expresa del trabajo en la economía de plataforma y, por tanto, que la clasificación como trabajadores dependientes o autónomos y el correspondiente régimen jurídico-laboral aplicable quede al albur de las decisiones judiciales. Una solución posible, pero que puede generar una intensa inseguridad jurídica tanto para los trabajadores como para las plataformas, en la medida en que las reglas del juego varían en función de la perspectiva que adopten los órganos judiciales en cada caso en concreto.</a:t>
          </a:r>
        </a:p>
      </dgm:t>
    </dgm:pt>
    <dgm:pt modelId="{5580BDEA-CA57-2E4A-9C97-E49364D1FAF8}" type="parTrans" cxnId="{3E896860-55F3-8947-98BF-E2A409A03CEA}">
      <dgm:prSet/>
      <dgm:spPr/>
      <dgm:t>
        <a:bodyPr/>
        <a:lstStyle/>
        <a:p>
          <a:endParaRPr lang="es-ES"/>
        </a:p>
      </dgm:t>
    </dgm:pt>
    <dgm:pt modelId="{1AC4B4D0-FC6F-C441-8009-7BA9E672B779}" type="sibTrans" cxnId="{3E896860-55F3-8947-98BF-E2A409A03CEA}">
      <dgm:prSet/>
      <dgm:spPr/>
      <dgm:t>
        <a:bodyPr/>
        <a:lstStyle/>
        <a:p>
          <a:endParaRPr lang="es-ES"/>
        </a:p>
      </dgm:t>
    </dgm:pt>
    <dgm:pt modelId="{343D243A-D336-6441-8DED-6F4B2B5DBDE7}">
      <dgm:prSet/>
      <dgm:spPr/>
      <dgm:t>
        <a:bodyPr/>
        <a:lstStyle/>
        <a:p>
          <a:r>
            <a:rPr lang="es-ES"/>
            <a:t>Una segunda solución es </a:t>
          </a:r>
          <a:r>
            <a:rPr lang="es-ES" b="1"/>
            <a:t>crear figuras intermedias entre el trabajo dependiente y el trabajo autónomo</a:t>
          </a:r>
          <a:r>
            <a:rPr lang="es-ES"/>
            <a:t>, como puede ser la del worker en Reino Unido o la del trabajador autónomo económicamente dependiente de España. La idea de una figura intermedia está basada en la consideración de que el trabajo en la economía de plataforma puede no adaptarse a los rasgos propios del trabajo dependiente, tal como están regulados en la actualidad, ni a aquellas otras del trabajo autónomo y que, por ello, es necesario contar con una regulación específica para esta clase de empleos. Es una solución a evaluar, aunque debe tenerse en cuenta que, de multiplicarse las figuras en que es posible encuadrar al trabajador, se multiplica también la inseguridad jurídica que puede existir a la hora de clasificarlo dentro de una u otra figura. Por otra parte, la creación de figuras intermedias, a las que se adjudica una intensidad de derechos laborales y de protección social también intermedia, pueden producir un efecto huida desde la relación de trabajo dependiente hacia ellas. </a:t>
          </a:r>
        </a:p>
      </dgm:t>
    </dgm:pt>
    <dgm:pt modelId="{11A3839D-F7E1-FE4D-A88B-71BEBF484BAB}" type="parTrans" cxnId="{EA9B77BC-2784-B147-9BC8-6FECB7ABE860}">
      <dgm:prSet/>
      <dgm:spPr/>
      <dgm:t>
        <a:bodyPr/>
        <a:lstStyle/>
        <a:p>
          <a:endParaRPr lang="es-ES"/>
        </a:p>
      </dgm:t>
    </dgm:pt>
    <dgm:pt modelId="{9C4642FF-81A9-2844-8DC1-53C268811CF6}" type="sibTrans" cxnId="{EA9B77BC-2784-B147-9BC8-6FECB7ABE860}">
      <dgm:prSet/>
      <dgm:spPr/>
      <dgm:t>
        <a:bodyPr/>
        <a:lstStyle/>
        <a:p>
          <a:endParaRPr lang="es-ES"/>
        </a:p>
      </dgm:t>
    </dgm:pt>
    <dgm:pt modelId="{A56A78BF-5615-3543-B5B4-9B3F180544FE}" type="pres">
      <dgm:prSet presAssocID="{92BE8C58-6B37-4D5D-B909-375A1B4CB96B}" presName="diagram" presStyleCnt="0">
        <dgm:presLayoutVars>
          <dgm:dir/>
          <dgm:resizeHandles val="exact"/>
        </dgm:presLayoutVars>
      </dgm:prSet>
      <dgm:spPr/>
      <dgm:t>
        <a:bodyPr/>
        <a:lstStyle/>
        <a:p>
          <a:endParaRPr lang="en-US"/>
        </a:p>
      </dgm:t>
    </dgm:pt>
    <dgm:pt modelId="{53CB5C69-A9F2-F44F-8D54-0DEF6F6DAB5F}" type="pres">
      <dgm:prSet presAssocID="{AE237F3C-2BBF-B345-AC5C-001B62C75210}" presName="node" presStyleLbl="node1" presStyleIdx="0" presStyleCnt="4">
        <dgm:presLayoutVars>
          <dgm:bulletEnabled val="1"/>
        </dgm:presLayoutVars>
      </dgm:prSet>
      <dgm:spPr/>
      <dgm:t>
        <a:bodyPr/>
        <a:lstStyle/>
        <a:p>
          <a:endParaRPr lang="en-US"/>
        </a:p>
      </dgm:t>
    </dgm:pt>
    <dgm:pt modelId="{72102A24-1231-8E49-8F85-08DE777E6915}" type="pres">
      <dgm:prSet presAssocID="{1AC4B4D0-FC6F-C441-8009-7BA9E672B779}" presName="sibTrans" presStyleCnt="0"/>
      <dgm:spPr/>
    </dgm:pt>
    <dgm:pt modelId="{611BB68B-D1BE-3D44-A217-1FD059F54506}" type="pres">
      <dgm:prSet presAssocID="{343D243A-D336-6441-8DED-6F4B2B5DBDE7}" presName="node" presStyleLbl="node1" presStyleIdx="1" presStyleCnt="4">
        <dgm:presLayoutVars>
          <dgm:bulletEnabled val="1"/>
        </dgm:presLayoutVars>
      </dgm:prSet>
      <dgm:spPr/>
      <dgm:t>
        <a:bodyPr/>
        <a:lstStyle/>
        <a:p>
          <a:endParaRPr lang="en-US"/>
        </a:p>
      </dgm:t>
    </dgm:pt>
    <dgm:pt modelId="{57D9E969-6783-2A42-8CF5-534C6E7FB176}" type="pres">
      <dgm:prSet presAssocID="{9C4642FF-81A9-2844-8DC1-53C268811CF6}" presName="sibTrans" presStyleCnt="0"/>
      <dgm:spPr/>
    </dgm:pt>
    <dgm:pt modelId="{2515B90C-22F8-D24E-9EF2-0C3869285AF2}" type="pres">
      <dgm:prSet presAssocID="{D0B68C47-7213-4D0B-85E7-E6C08A9578E1}" presName="node" presStyleLbl="node1" presStyleIdx="2" presStyleCnt="4">
        <dgm:presLayoutVars>
          <dgm:bulletEnabled val="1"/>
        </dgm:presLayoutVars>
      </dgm:prSet>
      <dgm:spPr/>
      <dgm:t>
        <a:bodyPr/>
        <a:lstStyle/>
        <a:p>
          <a:endParaRPr lang="en-US"/>
        </a:p>
      </dgm:t>
    </dgm:pt>
    <dgm:pt modelId="{055296EE-A999-4548-B5DE-551366D35E6A}" type="pres">
      <dgm:prSet presAssocID="{02C6B7B5-AAEF-447E-AE71-1ACC40681DFD}" presName="sibTrans" presStyleCnt="0"/>
      <dgm:spPr/>
    </dgm:pt>
    <dgm:pt modelId="{E8CB1EDC-BFAC-2449-89AD-DEF6B9C77C00}" type="pres">
      <dgm:prSet presAssocID="{C9F254BC-3728-4F58-82C8-FF6AE1D3EC08}" presName="node" presStyleLbl="node1" presStyleIdx="3" presStyleCnt="4">
        <dgm:presLayoutVars>
          <dgm:bulletEnabled val="1"/>
        </dgm:presLayoutVars>
      </dgm:prSet>
      <dgm:spPr/>
      <dgm:t>
        <a:bodyPr/>
        <a:lstStyle/>
        <a:p>
          <a:endParaRPr lang="en-US"/>
        </a:p>
      </dgm:t>
    </dgm:pt>
  </dgm:ptLst>
  <dgm:cxnLst>
    <dgm:cxn modelId="{2C4C051D-800E-4541-873E-33ADE80D1914}" type="presOf" srcId="{92BE8C58-6B37-4D5D-B909-375A1B4CB96B}" destId="{A56A78BF-5615-3543-B5B4-9B3F180544FE}" srcOrd="0" destOrd="0" presId="urn:microsoft.com/office/officeart/2005/8/layout/default"/>
    <dgm:cxn modelId="{3F7853BC-9063-41A0-8AE2-9BE1419918D3}" srcId="{92BE8C58-6B37-4D5D-B909-375A1B4CB96B}" destId="{D0B68C47-7213-4D0B-85E7-E6C08A9578E1}" srcOrd="2" destOrd="0" parTransId="{220F8713-DDC9-49BA-B3B3-5E53B50037BD}" sibTransId="{02C6B7B5-AAEF-447E-AE71-1ACC40681DFD}"/>
    <dgm:cxn modelId="{3E896860-55F3-8947-98BF-E2A409A03CEA}" srcId="{92BE8C58-6B37-4D5D-B909-375A1B4CB96B}" destId="{AE237F3C-2BBF-B345-AC5C-001B62C75210}" srcOrd="0" destOrd="0" parTransId="{5580BDEA-CA57-2E4A-9C97-E49364D1FAF8}" sibTransId="{1AC4B4D0-FC6F-C441-8009-7BA9E672B779}"/>
    <dgm:cxn modelId="{E5F71868-055D-BD46-B410-CE8CADA15CCA}" type="presOf" srcId="{AE237F3C-2BBF-B345-AC5C-001B62C75210}" destId="{53CB5C69-A9F2-F44F-8D54-0DEF6F6DAB5F}" srcOrd="0" destOrd="0" presId="urn:microsoft.com/office/officeart/2005/8/layout/default"/>
    <dgm:cxn modelId="{740EDACF-D8F1-F74D-9BFA-5D1A69B3CB92}" type="presOf" srcId="{C9F254BC-3728-4F58-82C8-FF6AE1D3EC08}" destId="{E8CB1EDC-BFAC-2449-89AD-DEF6B9C77C00}" srcOrd="0" destOrd="0" presId="urn:microsoft.com/office/officeart/2005/8/layout/default"/>
    <dgm:cxn modelId="{CA4C9274-45F6-4CBF-A820-8DD6B72E16BA}" srcId="{92BE8C58-6B37-4D5D-B909-375A1B4CB96B}" destId="{C9F254BC-3728-4F58-82C8-FF6AE1D3EC08}" srcOrd="3" destOrd="0" parTransId="{ED0646EB-0C46-4981-8566-4940E38CFB8E}" sibTransId="{7E048061-C064-4806-8B8F-437723A378AA}"/>
    <dgm:cxn modelId="{F1C3DFCD-6DC4-A248-B083-22AEF0ECD2C5}" type="presOf" srcId="{D0B68C47-7213-4D0B-85E7-E6C08A9578E1}" destId="{2515B90C-22F8-D24E-9EF2-0C3869285AF2}" srcOrd="0" destOrd="0" presId="urn:microsoft.com/office/officeart/2005/8/layout/default"/>
    <dgm:cxn modelId="{56E3C124-DBEA-D044-B54F-ECA5C62017B9}" type="presOf" srcId="{343D243A-D336-6441-8DED-6F4B2B5DBDE7}" destId="{611BB68B-D1BE-3D44-A217-1FD059F54506}" srcOrd="0" destOrd="0" presId="urn:microsoft.com/office/officeart/2005/8/layout/default"/>
    <dgm:cxn modelId="{EA9B77BC-2784-B147-9BC8-6FECB7ABE860}" srcId="{92BE8C58-6B37-4D5D-B909-375A1B4CB96B}" destId="{343D243A-D336-6441-8DED-6F4B2B5DBDE7}" srcOrd="1" destOrd="0" parTransId="{11A3839D-F7E1-FE4D-A88B-71BEBF484BAB}" sibTransId="{9C4642FF-81A9-2844-8DC1-53C268811CF6}"/>
    <dgm:cxn modelId="{26C86DCE-21F8-E04B-BDE8-8185B88F1F8C}" type="presParOf" srcId="{A56A78BF-5615-3543-B5B4-9B3F180544FE}" destId="{53CB5C69-A9F2-F44F-8D54-0DEF6F6DAB5F}" srcOrd="0" destOrd="0" presId="urn:microsoft.com/office/officeart/2005/8/layout/default"/>
    <dgm:cxn modelId="{775AB38D-444C-D546-BC60-AD82992AD765}" type="presParOf" srcId="{A56A78BF-5615-3543-B5B4-9B3F180544FE}" destId="{72102A24-1231-8E49-8F85-08DE777E6915}" srcOrd="1" destOrd="0" presId="urn:microsoft.com/office/officeart/2005/8/layout/default"/>
    <dgm:cxn modelId="{5D2AA379-5E27-EA43-B373-4BF62E428145}" type="presParOf" srcId="{A56A78BF-5615-3543-B5B4-9B3F180544FE}" destId="{611BB68B-D1BE-3D44-A217-1FD059F54506}" srcOrd="2" destOrd="0" presId="urn:microsoft.com/office/officeart/2005/8/layout/default"/>
    <dgm:cxn modelId="{B162BD05-FE02-7A44-9430-BC404C30F08B}" type="presParOf" srcId="{A56A78BF-5615-3543-B5B4-9B3F180544FE}" destId="{57D9E969-6783-2A42-8CF5-534C6E7FB176}" srcOrd="3" destOrd="0" presId="urn:microsoft.com/office/officeart/2005/8/layout/default"/>
    <dgm:cxn modelId="{B6978587-7D9A-D843-AC99-5343D427C1A9}" type="presParOf" srcId="{A56A78BF-5615-3543-B5B4-9B3F180544FE}" destId="{2515B90C-22F8-D24E-9EF2-0C3869285AF2}" srcOrd="4" destOrd="0" presId="urn:microsoft.com/office/officeart/2005/8/layout/default"/>
    <dgm:cxn modelId="{2FECE0B3-896F-F04F-87F4-AE0FA4A2C397}" type="presParOf" srcId="{A56A78BF-5615-3543-B5B4-9B3F180544FE}" destId="{055296EE-A999-4548-B5DE-551366D35E6A}" srcOrd="5" destOrd="0" presId="urn:microsoft.com/office/officeart/2005/8/layout/default"/>
    <dgm:cxn modelId="{C083D20E-84D1-4240-94FA-F71AD71E93E9}" type="presParOf" srcId="{A56A78BF-5615-3543-B5B4-9B3F180544FE}" destId="{E8CB1EDC-BFAC-2449-89AD-DEF6B9C77C0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12326-678B-F74B-9C2B-932EC91A1765}">
      <dsp:nvSpPr>
        <dsp:cNvPr id="0" name=""/>
        <dsp:cNvSpPr/>
      </dsp:nvSpPr>
      <dsp:spPr>
        <a:xfrm>
          <a:off x="0" y="337206"/>
          <a:ext cx="11210924" cy="137548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_tradnl" sz="2000" kern="1200" noProof="0" dirty="0"/>
            <a:t>La Organización Internacional del Trabajo no tiene en la actualidad una posición sobre la regulación del trabajo en la economía de Plataforma. Pero sí está generando conocimiento al respecto de las formas de empleo derivadas de la revolución digital y del modelo de negocio sobre el que se asienta la economía de plataforma.</a:t>
          </a:r>
        </a:p>
      </dsp:txBody>
      <dsp:txXfrm>
        <a:off x="67145" y="404351"/>
        <a:ext cx="11076634" cy="1241191"/>
      </dsp:txXfrm>
    </dsp:sp>
    <dsp:sp modelId="{0E1C5C19-17D0-6641-BF80-77F77B43F963}">
      <dsp:nvSpPr>
        <dsp:cNvPr id="0" name=""/>
        <dsp:cNvSpPr/>
      </dsp:nvSpPr>
      <dsp:spPr>
        <a:xfrm>
          <a:off x="0" y="1770287"/>
          <a:ext cx="11210924" cy="137548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_tradnl" sz="2000" b="0" kern="1200" noProof="0" dirty="0"/>
            <a:t>En su 341.a reunión, el </a:t>
          </a:r>
          <a:r>
            <a:rPr lang="es-ES" sz="2000" b="0" kern="1200" dirty="0"/>
            <a:t>“</a:t>
          </a:r>
          <a:r>
            <a:rPr lang="es-ES" sz="2000" b="0" i="1" kern="1200" dirty="0"/>
            <a:t>El Consejo de Administración decide</a:t>
          </a:r>
          <a:r>
            <a:rPr lang="es-ES" sz="2000" b="0" kern="1200" dirty="0"/>
            <a:t> […] </a:t>
          </a:r>
          <a:r>
            <a:rPr lang="es-ES" sz="2000" b="0" i="1" kern="1200" dirty="0"/>
            <a:t>pedir a la Oficina que convoque una reunión tripartita de expertos sobre la cuestión del “trabajo decente en la economía de plataformas” en el transcurso de 2022</a:t>
          </a:r>
          <a:r>
            <a:rPr lang="es-ES" sz="2000" b="0" kern="1200" dirty="0"/>
            <a:t>”.</a:t>
          </a:r>
          <a:r>
            <a:rPr lang="es-ES_tradnl" sz="2000" b="0" kern="1200" noProof="0" dirty="0"/>
            <a:t> En caso de celebrarse, quizá sea en dicha reunión tripartita de expertos donde se establezca una primera posición de la OIT al respecto.</a:t>
          </a:r>
        </a:p>
      </dsp:txBody>
      <dsp:txXfrm>
        <a:off x="67145" y="1837432"/>
        <a:ext cx="11076634" cy="1241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AE7C8-09D2-1942-9530-34DE4CC77747}">
      <dsp:nvSpPr>
        <dsp:cNvPr id="0" name=""/>
        <dsp:cNvSpPr/>
      </dsp:nvSpPr>
      <dsp:spPr>
        <a:xfrm>
          <a:off x="1368" y="140317"/>
          <a:ext cx="5337231" cy="32023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a:t>Rasgos destacados en sentencias que clasifican como trabajo autónomo:</a:t>
          </a:r>
        </a:p>
        <a:p>
          <a:pPr lvl="0" algn="ctr" defTabSz="577850">
            <a:lnSpc>
              <a:spcPct val="90000"/>
            </a:lnSpc>
            <a:spcBef>
              <a:spcPct val="0"/>
            </a:spcBef>
            <a:spcAft>
              <a:spcPct val="35000"/>
            </a:spcAft>
          </a:pPr>
          <a:r>
            <a:rPr lang="es-ES" sz="1300" kern="1200" dirty="0"/>
            <a:t>la posibilidad que tiene el PSPD de ser sustituido supone que no se exige una prestación de carácter personal, que es la requerida para que exista un contrato de trabajo;</a:t>
          </a:r>
        </a:p>
        <a:p>
          <a:pPr lvl="0" algn="ctr" defTabSz="577850">
            <a:lnSpc>
              <a:spcPct val="90000"/>
            </a:lnSpc>
            <a:spcBef>
              <a:spcPct val="0"/>
            </a:spcBef>
            <a:spcAft>
              <a:spcPct val="35000"/>
            </a:spcAft>
            <a:buFont typeface="Wingdings" pitchFamily="2" charset="2"/>
            <a:buChar char="q"/>
          </a:pPr>
          <a:r>
            <a:rPr lang="es-ES" sz="1300" kern="1200" dirty="0"/>
            <a:t>el PSPD no trabaja en exclusiva para una plataforma, de forma que su actividad se asemeja más a la prestación de servicios para varios clientes propia de los autónomos;</a:t>
          </a:r>
        </a:p>
        <a:p>
          <a:pPr lvl="0" algn="ctr" defTabSz="577850">
            <a:lnSpc>
              <a:spcPct val="90000"/>
            </a:lnSpc>
            <a:spcBef>
              <a:spcPct val="0"/>
            </a:spcBef>
            <a:spcAft>
              <a:spcPct val="35000"/>
            </a:spcAft>
            <a:buFont typeface="Wingdings" pitchFamily="2" charset="2"/>
            <a:buChar char="q"/>
          </a:pPr>
          <a:r>
            <a:rPr lang="es-ES" sz="1300" kern="1200" dirty="0"/>
            <a:t>el PSPD goza de autonomía en la ejecución de su prestación, pues se conecta cuando lo desea a la plataforma y trabaja mediante ella cuanto y cuando lo desea, además de ser libre de aceptar o rechazar un servicio;</a:t>
          </a:r>
        </a:p>
        <a:p>
          <a:pPr lvl="0" algn="ctr" defTabSz="577850">
            <a:lnSpc>
              <a:spcPct val="90000"/>
            </a:lnSpc>
            <a:spcBef>
              <a:spcPct val="0"/>
            </a:spcBef>
            <a:spcAft>
              <a:spcPct val="35000"/>
            </a:spcAft>
            <a:buFont typeface="Wingdings" pitchFamily="2" charset="2"/>
            <a:buChar char="q"/>
          </a:pPr>
          <a:r>
            <a:rPr lang="es-ES" sz="1300" kern="1200" dirty="0"/>
            <a:t>el PSPD obtienen los beneficios que él desea, dado que de su voluntad en torno al tiempo que está conectado a la plataforma dependen también sus propias ganancias. </a:t>
          </a:r>
          <a:endParaRPr lang="en-US" sz="1300" kern="1200" dirty="0"/>
        </a:p>
      </dsp:txBody>
      <dsp:txXfrm>
        <a:off x="1368" y="140317"/>
        <a:ext cx="5337231" cy="3202339"/>
      </dsp:txXfrm>
    </dsp:sp>
    <dsp:sp modelId="{6913BF00-BBA0-8D41-AD9A-ED109B751BA0}">
      <dsp:nvSpPr>
        <dsp:cNvPr id="0" name=""/>
        <dsp:cNvSpPr/>
      </dsp:nvSpPr>
      <dsp:spPr>
        <a:xfrm>
          <a:off x="5872323" y="140317"/>
          <a:ext cx="5337231" cy="32023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a:t>Rasgos destacados en sentencias que clasifican como trabajo dependiente:</a:t>
          </a:r>
        </a:p>
        <a:p>
          <a:pPr lvl="0" algn="ctr" defTabSz="577850">
            <a:lnSpc>
              <a:spcPct val="90000"/>
            </a:lnSpc>
            <a:spcBef>
              <a:spcPct val="0"/>
            </a:spcBef>
            <a:spcAft>
              <a:spcPct val="35000"/>
            </a:spcAft>
          </a:pPr>
          <a:r>
            <a:rPr lang="es-ES" sz="1300" kern="1200" dirty="0"/>
            <a:t>la geo-localización a que están sometidos los PSPD permite una trazabilidad y control total de la prestación de servicios que realizan para la plataforma, lo que es símbolo de dependencia del mismo con respecto de ella;</a:t>
          </a:r>
        </a:p>
        <a:p>
          <a:pPr lvl="0" algn="ctr" defTabSz="577850">
            <a:lnSpc>
              <a:spcPct val="90000"/>
            </a:lnSpc>
            <a:spcBef>
              <a:spcPct val="0"/>
            </a:spcBef>
            <a:spcAft>
              <a:spcPct val="35000"/>
            </a:spcAft>
            <a:buFont typeface="Wingdings" pitchFamily="2" charset="2"/>
            <a:buChar char="q"/>
          </a:pPr>
          <a:r>
            <a:rPr lang="es-ES" sz="1300" kern="1200" dirty="0"/>
            <a:t>la libertad de aceptar o rechazar los servicios no es tal si existe un sistema de puntuación y sanciones que permite entender que el PSPD está sometido al poder sancionador de la plataforma (</a:t>
          </a:r>
          <a:r>
            <a:rPr lang="es-ES" sz="1300" i="1" kern="1200" dirty="0" err="1"/>
            <a:t>algorithmic</a:t>
          </a:r>
          <a:r>
            <a:rPr lang="es-ES" sz="1300" i="1" kern="1200" dirty="0"/>
            <a:t> manager</a:t>
          </a:r>
          <a:r>
            <a:rPr lang="es-ES" sz="1300" kern="1200" dirty="0"/>
            <a:t>);</a:t>
          </a:r>
        </a:p>
        <a:p>
          <a:pPr lvl="0" algn="ctr" defTabSz="577850">
            <a:lnSpc>
              <a:spcPct val="90000"/>
            </a:lnSpc>
            <a:spcBef>
              <a:spcPct val="0"/>
            </a:spcBef>
            <a:spcAft>
              <a:spcPct val="35000"/>
            </a:spcAft>
            <a:buFont typeface="Wingdings" pitchFamily="2" charset="2"/>
            <a:buChar char="q"/>
          </a:pPr>
          <a:r>
            <a:rPr lang="es-ES" sz="1300" kern="1200" dirty="0"/>
            <a:t>el negocio que se pone en el mercado no es el del PSPD, sino el de la plataforma para la que presta servicios, pues es ella la que aparece como proveedora de los servicios ante el público, con la que contactan los consumidores, y la que define la política de precios y la estrategia de mercado, siendo el PSPD una parte integrante de este engranaje empresarial. </a:t>
          </a:r>
        </a:p>
      </dsp:txBody>
      <dsp:txXfrm>
        <a:off x="5872323" y="140317"/>
        <a:ext cx="5337231" cy="3202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B5C69-A9F2-F44F-8D54-0DEF6F6DAB5F}">
      <dsp:nvSpPr>
        <dsp:cNvPr id="0" name=""/>
        <dsp:cNvSpPr/>
      </dsp:nvSpPr>
      <dsp:spPr>
        <a:xfrm>
          <a:off x="1015989" y="2391"/>
          <a:ext cx="2868420" cy="17210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a:t>La primera es la </a:t>
          </a:r>
          <a:r>
            <a:rPr lang="es-ES" sz="900" b="1" kern="1200" dirty="0"/>
            <a:t>no intervención por parte del legislador</a:t>
          </a:r>
          <a:r>
            <a:rPr lang="es-ES" sz="900" kern="1200" dirty="0"/>
            <a:t>, esto es, que no haya una regulación expresa del trabajo en la economía de plataforma y, por tanto, que la clasificación como trabajadores dependientes o autónomos y el correspondiente régimen jurídico-laboral aplicable quede al albur de las decisiones judiciales. Una solución posible, pero que puede generar una intensa inseguridad jurídica tanto para los trabajadores como para las plataformas, en la medida en que las reglas del juego varían en función de la perspectiva que adopten los órganos judiciales en cada caso en concreto.</a:t>
          </a:r>
        </a:p>
      </dsp:txBody>
      <dsp:txXfrm>
        <a:off x="1015989" y="2391"/>
        <a:ext cx="2868420" cy="1721052"/>
      </dsp:txXfrm>
    </dsp:sp>
    <dsp:sp modelId="{611BB68B-D1BE-3D44-A217-1FD059F54506}">
      <dsp:nvSpPr>
        <dsp:cNvPr id="0" name=""/>
        <dsp:cNvSpPr/>
      </dsp:nvSpPr>
      <dsp:spPr>
        <a:xfrm>
          <a:off x="4171251" y="2391"/>
          <a:ext cx="2868420" cy="17210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Una segunda solución es </a:t>
          </a:r>
          <a:r>
            <a:rPr lang="es-ES" sz="700" b="1" kern="1200"/>
            <a:t>crear figuras intermedias entre el trabajo dependiente y el trabajo autónomo</a:t>
          </a:r>
          <a:r>
            <a:rPr lang="es-ES" sz="700" kern="1200"/>
            <a:t>, como puede ser la del worker en Reino Unido o la del trabajador autónomo económicamente dependiente de España. La idea de una figura intermedia está basada en la consideración de que el trabajo en la economía de plataforma puede no adaptarse a los rasgos propios del trabajo dependiente, tal como están regulados en la actualidad, ni a aquellas otras del trabajo autónomo y que, por ello, es necesario contar con una regulación específica para esta clase de empleos. Es una solución a evaluar, aunque debe tenerse en cuenta que, de multiplicarse las figuras en que es posible encuadrar al trabajador, se multiplica también la inseguridad jurídica que puede existir a la hora de clasificarlo dentro de una u otra figura. Por otra parte, la creación de figuras intermedias, a las que se adjudica una intensidad de derechos laborales y de protección social también intermedia, pueden producir un efecto huida desde la relación de trabajo dependiente hacia ellas. </a:t>
          </a:r>
        </a:p>
      </dsp:txBody>
      <dsp:txXfrm>
        <a:off x="4171251" y="2391"/>
        <a:ext cx="2868420" cy="1721052"/>
      </dsp:txXfrm>
    </dsp:sp>
    <dsp:sp modelId="{2515B90C-22F8-D24E-9EF2-0C3869285AF2}">
      <dsp:nvSpPr>
        <dsp:cNvPr id="0" name=""/>
        <dsp:cNvSpPr/>
      </dsp:nvSpPr>
      <dsp:spPr>
        <a:xfrm>
          <a:off x="7326514" y="2391"/>
          <a:ext cx="2868420" cy="17210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Una tercera posibilidad es el </a:t>
          </a:r>
          <a:r>
            <a:rPr lang="es-ES" sz="1000" b="1" kern="1200" dirty="0"/>
            <a:t>fortalecimiento de la presunción de existencia de trabajo dependiente</a:t>
          </a:r>
          <a:r>
            <a:rPr lang="es-ES" sz="1000" kern="1200" dirty="0"/>
            <a:t> que está recogida en buena parte de los ordenamientos jurídico-laborales, con la finalidad de facilitar la declaración de los trabajadores de la economía de plataforma como trabajadores dependientes y adjudicarles, así, los derechos laborales y de protección social de los mismos. Esta opción está en línea con la </a:t>
          </a:r>
          <a:r>
            <a:rPr lang="es-ES" sz="1000" b="1" kern="1200" dirty="0"/>
            <a:t>Recomendación 198 OIT sobre la relación de trabajo</a:t>
          </a:r>
          <a:r>
            <a:rPr lang="es-ES" sz="1000" kern="1200" dirty="0"/>
            <a:t>.</a:t>
          </a:r>
          <a:endParaRPr lang="en-US" sz="1000" kern="1200" dirty="0"/>
        </a:p>
      </dsp:txBody>
      <dsp:txXfrm>
        <a:off x="7326514" y="2391"/>
        <a:ext cx="2868420" cy="1721052"/>
      </dsp:txXfrm>
    </dsp:sp>
    <dsp:sp modelId="{E8CB1EDC-BFAC-2449-89AD-DEF6B9C77C00}">
      <dsp:nvSpPr>
        <dsp:cNvPr id="0" name=""/>
        <dsp:cNvSpPr/>
      </dsp:nvSpPr>
      <dsp:spPr>
        <a:xfrm>
          <a:off x="4171251" y="2010286"/>
          <a:ext cx="2868420" cy="17210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Finalmente, existe la alternativa de </a:t>
          </a:r>
          <a:r>
            <a:rPr lang="es-ES" sz="1200" b="1" kern="1200" dirty="0"/>
            <a:t>trascender la clasificación como trabajadores dependientes o autónomos a los efectos de adjudicarles derechos laborales y de protección social, lo que significa adjudicar tales derechos y protección social sin tener en cuenta si son trabajadores dependientes o son autónomos</a:t>
          </a:r>
          <a:r>
            <a:rPr lang="es-ES" sz="1200" kern="1200" dirty="0"/>
            <a:t>.</a:t>
          </a:r>
          <a:endParaRPr lang="en-US" sz="1200" kern="1200" dirty="0"/>
        </a:p>
      </dsp:txBody>
      <dsp:txXfrm>
        <a:off x="4171251" y="2010286"/>
        <a:ext cx="2868420" cy="17210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a:t>
            </a:fld>
            <a:endParaRPr lang="en-GB"/>
          </a:p>
        </p:txBody>
      </p:sp>
    </p:spTree>
    <p:extLst>
      <p:ext uri="{BB962C8B-B14F-4D97-AF65-F5344CB8AC3E}">
        <p14:creationId xmlns:p14="http://schemas.microsoft.com/office/powerpoint/2010/main" val="4076952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s-ES"/>
              <a:t>Haga clic para modificar el estilo de título del patrón</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s-ES"/>
              <a:t>Date: Monday / 01 / October / 2019</a:t>
            </a:r>
            <a:endParaRPr lang="en-GB"/>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rodriguezfernandez@ilo.org</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noAutofit/>
          </a:bodyPr>
          <a:lstStyle/>
          <a:p>
            <a:r>
              <a:rPr lang="es-ES"/>
              <a:t>Date: Monday / 01 / October / 2019</a:t>
            </a:r>
            <a:endParaRPr lang="en-GB"/>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rodriguezfernandez@ilo.org</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noAutofit/>
          </a:bodyPr>
          <a:lstStyle/>
          <a:p>
            <a:r>
              <a:rPr lang="es-ES"/>
              <a:t>Date: Monday / 01 / October / 2019</a:t>
            </a:r>
            <a:endParaRPr lang="en-GB"/>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rodriguezfernandez@ilo.org</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noAutofit/>
          </a:bodyPr>
          <a:lstStyle/>
          <a:p>
            <a:r>
              <a:rPr lang="es-ES"/>
              <a:t>Date: Monday / 01 / October / 2019</a:t>
            </a:r>
            <a:endParaRPr lang="en-GB"/>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rodriguezfernandez@ilo.org</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noAutofit/>
          </a:bodyPr>
          <a:lstStyle/>
          <a:p>
            <a:r>
              <a:rPr lang="es-ES"/>
              <a:t>Date: Monday / 01 / October / 2019</a:t>
            </a:r>
            <a:endParaRPr lang="en-GB"/>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rodriguezfernandez@ilo.org</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799" y="516811"/>
            <a:ext cx="1401516" cy="493450"/>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noAutofit/>
          </a:bodyPr>
          <a:lstStyle/>
          <a:p>
            <a:r>
              <a:rPr lang="es-ES"/>
              <a:t>Date: Monday / 01 / October / 2019</a:t>
            </a:r>
            <a:endParaRPr lang="en-GB"/>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rodriguezfernandez@ilo.org</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Date Placeholder 2"/>
          <p:cNvSpPr>
            <a:spLocks noGrp="1"/>
          </p:cNvSpPr>
          <p:nvPr>
            <p:ph type="dt" sz="half" idx="10"/>
          </p:nvPr>
        </p:nvSpPr>
        <p:spPr/>
        <p:txBody>
          <a:bodyPr/>
          <a:lstStyle/>
          <a:p>
            <a:r>
              <a:rPr lang="es-ES"/>
              <a:t>Date: Monday / 01 / October / 2019</a:t>
            </a:r>
            <a:endParaRPr lang="en-GB"/>
          </a:p>
        </p:txBody>
      </p:sp>
      <p:sp>
        <p:nvSpPr>
          <p:cNvPr id="4" name="Footer Placeholder 3"/>
          <p:cNvSpPr>
            <a:spLocks noGrp="1"/>
          </p:cNvSpPr>
          <p:nvPr>
            <p:ph type="ftr" sz="quarter" idx="11"/>
          </p:nvPr>
        </p:nvSpPr>
        <p:spPr/>
        <p:txBody>
          <a:bodyPr/>
          <a:lstStyle/>
          <a:p>
            <a:r>
              <a:rPr lang="es-ES"/>
              <a:t>rodriguezfernandez@ilo.org</a:t>
            </a:r>
            <a:endParaRPr lang="en-GB" dirty="0"/>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S"/>
              <a:t>Date: Monday / 01 / October / 2019</a:t>
            </a:r>
            <a:endParaRPr lang="en-GB"/>
          </a:p>
        </p:txBody>
      </p:sp>
      <p:sp>
        <p:nvSpPr>
          <p:cNvPr id="3" name="Footer Placeholder 2"/>
          <p:cNvSpPr>
            <a:spLocks noGrp="1"/>
          </p:cNvSpPr>
          <p:nvPr>
            <p:ph type="ftr" sz="quarter" idx="11"/>
          </p:nvPr>
        </p:nvSpPr>
        <p:spPr/>
        <p:txBody>
          <a:bodyPr/>
          <a:lstStyle/>
          <a:p>
            <a:r>
              <a:rPr lang="es-ES"/>
              <a:t>rodriguezfernandez@ilo.org</a:t>
            </a:r>
            <a:endParaRPr lang="en-GB" dirty="0"/>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p:cNvSpPr>
            <a:spLocks noGrp="1"/>
          </p:cNvSpPr>
          <p:nvPr>
            <p:ph type="dt" sz="half" idx="10"/>
          </p:nvPr>
        </p:nvSpPr>
        <p:spPr/>
        <p:txBody>
          <a:bodyPr/>
          <a:lstStyle/>
          <a:p>
            <a:r>
              <a:rPr lang="es-ES"/>
              <a:t>Date: Monday / 01 / October / 2019</a:t>
            </a:r>
            <a:endParaRPr lang="en-GB"/>
          </a:p>
        </p:txBody>
      </p:sp>
      <p:sp>
        <p:nvSpPr>
          <p:cNvPr id="5" name="Footer Placeholder 4"/>
          <p:cNvSpPr>
            <a:spLocks noGrp="1"/>
          </p:cNvSpPr>
          <p:nvPr>
            <p:ph type="ftr" sz="quarter" idx="11"/>
          </p:nvPr>
        </p:nvSpPr>
        <p:spPr/>
        <p:txBody>
          <a:bodyPr/>
          <a:lstStyle/>
          <a:p>
            <a:r>
              <a:rPr lang="es-ES"/>
              <a:t>rodriguezfernandez@ilo.org</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idx="1"/>
          </p:nvPr>
        </p:nvSpPr>
        <p:spPr>
          <a:xfrm>
            <a:off x="490539" y="2393950"/>
            <a:ext cx="7311862" cy="34829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p:cNvSpPr>
            <a:spLocks noGrp="1"/>
          </p:cNvSpPr>
          <p:nvPr>
            <p:ph type="dt" sz="half" idx="10"/>
          </p:nvPr>
        </p:nvSpPr>
        <p:spPr/>
        <p:txBody>
          <a:bodyPr/>
          <a:lstStyle/>
          <a:p>
            <a:r>
              <a:rPr lang="es-ES"/>
              <a:t>Date: Monday / 01 / October / 2019</a:t>
            </a:r>
            <a:endParaRPr lang="en-GB"/>
          </a:p>
        </p:txBody>
      </p:sp>
      <p:sp>
        <p:nvSpPr>
          <p:cNvPr id="5" name="Footer Placeholder 4"/>
          <p:cNvSpPr>
            <a:spLocks noGrp="1"/>
          </p:cNvSpPr>
          <p:nvPr>
            <p:ph type="ftr" sz="quarter" idx="11"/>
          </p:nvPr>
        </p:nvSpPr>
        <p:spPr/>
        <p:txBody>
          <a:bodyPr/>
          <a:lstStyle/>
          <a:p>
            <a:r>
              <a:rPr lang="es-ES"/>
              <a:t>rodriguezfernandez@ilo.org</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s-ES"/>
              <a:t>Haga clic para modificar los estilos de texto del patrón</a:t>
            </a:r>
          </a:p>
          <a:p>
            <a:pPr lvl="1"/>
            <a:r>
              <a:rPr lang="es-ES"/>
              <a:t>Segundo nivel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idx="1"/>
          </p:nvPr>
        </p:nvSpPr>
        <p:spPr>
          <a:xfrm>
            <a:off x="490539" y="2393950"/>
            <a:ext cx="7311862" cy="34829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p:cNvSpPr>
            <a:spLocks noGrp="1"/>
          </p:cNvSpPr>
          <p:nvPr>
            <p:ph type="dt" sz="half" idx="10"/>
          </p:nvPr>
        </p:nvSpPr>
        <p:spPr/>
        <p:txBody>
          <a:bodyPr/>
          <a:lstStyle/>
          <a:p>
            <a:r>
              <a:rPr lang="es-ES"/>
              <a:t>Date: Monday / 01 / October / 2019</a:t>
            </a:r>
            <a:endParaRPr lang="en-GB"/>
          </a:p>
        </p:txBody>
      </p:sp>
      <p:sp>
        <p:nvSpPr>
          <p:cNvPr id="5" name="Footer Placeholder 4"/>
          <p:cNvSpPr>
            <a:spLocks noGrp="1"/>
          </p:cNvSpPr>
          <p:nvPr>
            <p:ph type="ftr" sz="quarter" idx="11"/>
          </p:nvPr>
        </p:nvSpPr>
        <p:spPr/>
        <p:txBody>
          <a:bodyPr/>
          <a:lstStyle/>
          <a:p>
            <a:r>
              <a:rPr lang="es-ES"/>
              <a:t>rodriguezfernandez@ilo.org</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idx="1"/>
          </p:nvPr>
        </p:nvSpPr>
        <p:spPr>
          <a:xfrm>
            <a:off x="490539" y="2393950"/>
            <a:ext cx="7311862" cy="34829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p:cNvSpPr>
            <a:spLocks noGrp="1"/>
          </p:cNvSpPr>
          <p:nvPr>
            <p:ph type="dt" sz="half" idx="10"/>
          </p:nvPr>
        </p:nvSpPr>
        <p:spPr/>
        <p:txBody>
          <a:bodyPr/>
          <a:lstStyle/>
          <a:p>
            <a:r>
              <a:rPr lang="es-ES"/>
              <a:t>Date: Monday / 01 / October / 2019</a:t>
            </a:r>
            <a:endParaRPr lang="en-GB"/>
          </a:p>
        </p:txBody>
      </p:sp>
      <p:sp>
        <p:nvSpPr>
          <p:cNvPr id="5" name="Footer Placeholder 4"/>
          <p:cNvSpPr>
            <a:spLocks noGrp="1"/>
          </p:cNvSpPr>
          <p:nvPr>
            <p:ph type="ftr" sz="quarter" idx="11"/>
          </p:nvPr>
        </p:nvSpPr>
        <p:spPr/>
        <p:txBody>
          <a:bodyPr/>
          <a:lstStyle/>
          <a:p>
            <a:r>
              <a:rPr lang="es-ES"/>
              <a:t>rodriguezfernandez@ilo.org</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s-ES"/>
              <a:t>Haga clic para modificar los estilos de texto del patrón</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Date Placeholder 4"/>
          <p:cNvSpPr>
            <a:spLocks noGrp="1"/>
          </p:cNvSpPr>
          <p:nvPr>
            <p:ph type="dt" sz="half" idx="10"/>
          </p:nvPr>
        </p:nvSpPr>
        <p:spPr/>
        <p:txBody>
          <a:bodyPr/>
          <a:lstStyle/>
          <a:p>
            <a:r>
              <a:rPr lang="es-ES"/>
              <a:t>Date: Monday / 01 / October / 2019</a:t>
            </a:r>
            <a:endParaRPr lang="en-GB"/>
          </a:p>
        </p:txBody>
      </p:sp>
      <p:sp>
        <p:nvSpPr>
          <p:cNvPr id="6" name="Footer Placeholder 5"/>
          <p:cNvSpPr>
            <a:spLocks noGrp="1"/>
          </p:cNvSpPr>
          <p:nvPr>
            <p:ph type="ftr" sz="quarter" idx="11"/>
          </p:nvPr>
        </p:nvSpPr>
        <p:spPr/>
        <p:txBody>
          <a:bodyPr/>
          <a:lstStyle/>
          <a:p>
            <a:r>
              <a:rPr lang="es-ES"/>
              <a:t>rodriguezfernandez@ilo.org</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Date Placeholder 4"/>
          <p:cNvSpPr>
            <a:spLocks noGrp="1"/>
          </p:cNvSpPr>
          <p:nvPr>
            <p:ph type="dt" sz="half" idx="10"/>
          </p:nvPr>
        </p:nvSpPr>
        <p:spPr/>
        <p:txBody>
          <a:bodyPr/>
          <a:lstStyle/>
          <a:p>
            <a:r>
              <a:rPr lang="es-ES"/>
              <a:t>Date: Monday / 01 / October / 2019</a:t>
            </a:r>
            <a:endParaRPr lang="en-GB"/>
          </a:p>
        </p:txBody>
      </p:sp>
      <p:sp>
        <p:nvSpPr>
          <p:cNvPr id="6" name="Footer Placeholder 5"/>
          <p:cNvSpPr>
            <a:spLocks noGrp="1"/>
          </p:cNvSpPr>
          <p:nvPr>
            <p:ph type="ftr" sz="quarter" idx="11"/>
          </p:nvPr>
        </p:nvSpPr>
        <p:spPr/>
        <p:txBody>
          <a:bodyPr/>
          <a:lstStyle/>
          <a:p>
            <a:r>
              <a:rPr lang="es-ES"/>
              <a:t>rodriguezfernandez@ilo.org</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Date Placeholder 4"/>
          <p:cNvSpPr>
            <a:spLocks noGrp="1"/>
          </p:cNvSpPr>
          <p:nvPr>
            <p:ph type="dt" sz="half" idx="10"/>
          </p:nvPr>
        </p:nvSpPr>
        <p:spPr/>
        <p:txBody>
          <a:bodyPr/>
          <a:lstStyle/>
          <a:p>
            <a:r>
              <a:rPr lang="es-ES"/>
              <a:t>Date: Monday / 01 / October / 2019</a:t>
            </a:r>
            <a:endParaRPr lang="en-GB"/>
          </a:p>
        </p:txBody>
      </p:sp>
      <p:sp>
        <p:nvSpPr>
          <p:cNvPr id="6" name="Footer Placeholder 5"/>
          <p:cNvSpPr>
            <a:spLocks noGrp="1"/>
          </p:cNvSpPr>
          <p:nvPr>
            <p:ph type="ftr" sz="quarter" idx="11"/>
          </p:nvPr>
        </p:nvSpPr>
        <p:spPr/>
        <p:txBody>
          <a:bodyPr/>
          <a:lstStyle/>
          <a:p>
            <a:r>
              <a:rPr lang="es-ES"/>
              <a:t>rodriguezfernandez@ilo.org</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Date Placeholder 2"/>
          <p:cNvSpPr>
            <a:spLocks noGrp="1"/>
          </p:cNvSpPr>
          <p:nvPr>
            <p:ph type="dt" sz="half" idx="10"/>
          </p:nvPr>
        </p:nvSpPr>
        <p:spPr/>
        <p:txBody>
          <a:bodyPr/>
          <a:lstStyle/>
          <a:p>
            <a:r>
              <a:rPr lang="es-ES"/>
              <a:t>Date: Monday / 01 / October / 2019</a:t>
            </a:r>
            <a:endParaRPr lang="en-GB"/>
          </a:p>
        </p:txBody>
      </p:sp>
      <p:sp>
        <p:nvSpPr>
          <p:cNvPr id="4" name="Footer Placeholder 3"/>
          <p:cNvSpPr>
            <a:spLocks noGrp="1"/>
          </p:cNvSpPr>
          <p:nvPr>
            <p:ph type="ftr" sz="quarter" idx="11"/>
          </p:nvPr>
        </p:nvSpPr>
        <p:spPr/>
        <p:txBody>
          <a:bodyPr/>
          <a:lstStyle/>
          <a:p>
            <a:r>
              <a:rPr lang="es-ES"/>
              <a:t>rodriguezfernandez@ilo.org</a:t>
            </a:r>
            <a:endParaRPr lang="en-GB" dirty="0"/>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s-ES"/>
              <a:t>Haga clic en el icono para agregar una imagen</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s-ES"/>
              <a:t>Haga clic para modificar el estilo de título del patrón</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s-ES"/>
              <a:t>Date: Monday / 01 / October / 2019</a:t>
            </a:r>
            <a:endParaRPr lang="en-GB"/>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s-ES"/>
              <a:t>rodriguezfernandez@ilo.org</a:t>
            </a:r>
            <a:endParaRPr lang="en-GB" dirty="0"/>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Lst>
  <p:hf sldNum="0"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Trabajadores de Plataformas Digitales y el futuro de la regulación</a:t>
            </a:r>
            <a:br>
              <a:rPr lang="es-ES_tradnl" dirty="0"/>
            </a:br>
            <a:r>
              <a:rPr lang="es-ES_tradnl" dirty="0"/>
              <a:t>CNC, Chile 01/06/2021</a:t>
            </a:r>
            <a:br>
              <a:rPr lang="es-ES_tradnl" dirty="0"/>
            </a:br>
            <a:endParaRPr lang="es-ES_tradnl" dirty="0"/>
          </a:p>
        </p:txBody>
      </p:sp>
      <p:sp>
        <p:nvSpPr>
          <p:cNvPr id="3" name="Date Placeholder 2"/>
          <p:cNvSpPr>
            <a:spLocks noGrp="1"/>
          </p:cNvSpPr>
          <p:nvPr>
            <p:ph type="dt" sz="half" idx="10"/>
          </p:nvPr>
        </p:nvSpPr>
        <p:spPr/>
        <p:txBody>
          <a:bodyPr/>
          <a:lstStyle/>
          <a:p>
            <a:r>
              <a:rPr lang="es-ES"/>
              <a:t>Date: Monday / 01 / October / 2019</a:t>
            </a:r>
            <a:endParaRPr lang="en-GB"/>
          </a:p>
        </p:txBody>
      </p:sp>
      <p:sp>
        <p:nvSpPr>
          <p:cNvPr id="4" name="Footer Placeholder 3"/>
          <p:cNvSpPr>
            <a:spLocks noGrp="1"/>
          </p:cNvSpPr>
          <p:nvPr>
            <p:ph type="ftr" sz="quarter" idx="11"/>
          </p:nvPr>
        </p:nvSpPr>
        <p:spPr/>
        <p:txBody>
          <a:bodyPr/>
          <a:lstStyle/>
          <a:p>
            <a:r>
              <a:rPr lang="es-ES" dirty="0" err="1"/>
              <a:t>rodriguezfernandez@ilo.org</a:t>
            </a:r>
            <a:endParaRPr lang="en-GB" dirty="0"/>
          </a:p>
        </p:txBody>
      </p:sp>
      <p:sp>
        <p:nvSpPr>
          <p:cNvPr id="6" name="Text Placeholder 5"/>
          <p:cNvSpPr>
            <a:spLocks noGrp="1"/>
          </p:cNvSpPr>
          <p:nvPr>
            <p:ph type="body" sz="quarter" idx="13"/>
          </p:nvPr>
        </p:nvSpPr>
        <p:spPr/>
        <p:txBody>
          <a:bodyPr/>
          <a:lstStyle/>
          <a:p>
            <a:pPr marL="0" indent="0">
              <a:buNone/>
            </a:pPr>
            <a:endParaRPr lang="en-GB" dirty="0"/>
          </a:p>
          <a:p>
            <a:pPr marL="0" indent="0">
              <a:buNone/>
            </a:pPr>
            <a:r>
              <a:rPr lang="es-ES_tradnl" sz="2000" b="1" dirty="0">
                <a:solidFill>
                  <a:schemeClr val="accent1"/>
                </a:solidFill>
              </a:rPr>
              <a:t>Evidencias sobre la realidad laboral de las Apps. Estudios sobre la realidad laboral.</a:t>
            </a:r>
          </a:p>
          <a:p>
            <a:pPr marL="0" indent="0">
              <a:spcBef>
                <a:spcPts val="0"/>
              </a:spcBef>
              <a:buNone/>
            </a:pPr>
            <a:r>
              <a:rPr lang="en-GB" sz="1400" dirty="0">
                <a:solidFill>
                  <a:schemeClr val="accent1"/>
                </a:solidFill>
              </a:rPr>
              <a:t>Luz Rodríguez</a:t>
            </a:r>
          </a:p>
          <a:p>
            <a:pPr marL="0" indent="0">
              <a:spcBef>
                <a:spcPts val="0"/>
              </a:spcBef>
              <a:buNone/>
            </a:pPr>
            <a:r>
              <a:rPr lang="en-GB" sz="1400" dirty="0">
                <a:solidFill>
                  <a:schemeClr val="accent1"/>
                </a:solidFill>
              </a:rPr>
              <a:t>Senior Specialist in Labour Market Institutions</a:t>
            </a:r>
          </a:p>
          <a:p>
            <a:pPr marL="0" indent="0">
              <a:spcBef>
                <a:spcPts val="0"/>
              </a:spcBef>
              <a:buNone/>
            </a:pPr>
            <a:r>
              <a:rPr lang="en-GB" sz="1400" dirty="0">
                <a:solidFill>
                  <a:schemeClr val="accent1"/>
                </a:solidFill>
              </a:rPr>
              <a:t>INWORK</a:t>
            </a:r>
          </a:p>
          <a:p>
            <a:pPr marL="0" indent="0">
              <a:buNone/>
            </a:pPr>
            <a:endParaRPr lang="en-GB" dirty="0"/>
          </a:p>
        </p:txBody>
      </p:sp>
      <p:pic>
        <p:nvPicPr>
          <p:cNvPr id="10" name="Marcador de posición de imagen 9">
            <a:extLst>
              <a:ext uri="{FF2B5EF4-FFF2-40B4-BE49-F238E27FC236}">
                <a16:creationId xmlns:a16="http://schemas.microsoft.com/office/drawing/2014/main" id="{35DF0A3A-5A28-FD46-BF16-081E1F99D0B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8082" r="8082"/>
          <a:stretch>
            <a:fillRect/>
          </a:stretch>
        </p:blipFill>
        <p:spPr/>
      </p:pic>
    </p:spTree>
    <p:extLst>
      <p:ext uri="{BB962C8B-B14F-4D97-AF65-F5344CB8AC3E}">
        <p14:creationId xmlns:p14="http://schemas.microsoft.com/office/powerpoint/2010/main" val="4083374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538" y="1423195"/>
            <a:ext cx="11210924" cy="720000"/>
          </a:xfrm>
        </p:spPr>
        <p:txBody>
          <a:bodyPr anchor="t">
            <a:normAutofit/>
          </a:bodyPr>
          <a:lstStyle/>
          <a:p>
            <a:r>
              <a:rPr lang="es-ES_tradnl" sz="2800" dirty="0"/>
              <a:t>Puntos de partida</a:t>
            </a:r>
          </a:p>
        </p:txBody>
      </p:sp>
      <p:sp>
        <p:nvSpPr>
          <p:cNvPr id="11" name="Footer Placeholder 10"/>
          <p:cNvSpPr>
            <a:spLocks noGrp="1"/>
          </p:cNvSpPr>
          <p:nvPr>
            <p:ph type="ftr" sz="quarter" idx="11"/>
          </p:nvPr>
        </p:nvSpPr>
        <p:spPr>
          <a:xfrm>
            <a:off x="490538" y="6337302"/>
            <a:ext cx="5605462" cy="180000"/>
          </a:xfrm>
        </p:spPr>
        <p:txBody>
          <a:bodyPr anchor="t">
            <a:normAutofit/>
          </a:bodyPr>
          <a:lstStyle/>
          <a:p>
            <a:pPr>
              <a:spcAft>
                <a:spcPts val="600"/>
              </a:spcAft>
            </a:pPr>
            <a:r>
              <a:rPr lang="es-ES"/>
              <a:t>rodriguezfernandez@ilo.org</a:t>
            </a:r>
            <a:endParaRPr lang="en-GB"/>
          </a:p>
        </p:txBody>
      </p:sp>
      <p:graphicFrame>
        <p:nvGraphicFramePr>
          <p:cNvPr id="13" name="Content Placeholder 4">
            <a:extLst>
              <a:ext uri="{FF2B5EF4-FFF2-40B4-BE49-F238E27FC236}">
                <a16:creationId xmlns:a16="http://schemas.microsoft.com/office/drawing/2014/main" id="{A8CDE3D5-3F6E-44AE-90A4-CB14CF46995D}"/>
              </a:ext>
            </a:extLst>
          </p:cNvPr>
          <p:cNvGraphicFramePr>
            <a:graphicFrameLocks noGrp="1"/>
          </p:cNvGraphicFramePr>
          <p:nvPr>
            <p:ph idx="1"/>
            <p:extLst>
              <p:ext uri="{D42A27DB-BD31-4B8C-83A1-F6EECF244321}">
                <p14:modId xmlns:p14="http://schemas.microsoft.com/office/powerpoint/2010/main" val="3520122532"/>
              </p:ext>
            </p:extLst>
          </p:nvPr>
        </p:nvGraphicFramePr>
        <p:xfrm>
          <a:off x="490538" y="2393950"/>
          <a:ext cx="11210924" cy="348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ate Placeholder 9"/>
          <p:cNvSpPr>
            <a:spLocks noGrp="1"/>
          </p:cNvSpPr>
          <p:nvPr>
            <p:ph type="dt" sz="half" idx="10"/>
          </p:nvPr>
        </p:nvSpPr>
        <p:spPr/>
        <p:txBody>
          <a:bodyPr/>
          <a:lstStyle/>
          <a:p>
            <a:pPr>
              <a:spcAft>
                <a:spcPts val="600"/>
              </a:spcAft>
            </a:pPr>
            <a:r>
              <a:rPr lang="es-ES"/>
              <a:t>Date: Monday / 01 / October / 2019</a:t>
            </a:r>
            <a:endParaRPr lang="en-GB"/>
          </a:p>
        </p:txBody>
      </p:sp>
    </p:spTree>
    <p:extLst>
      <p:ext uri="{BB962C8B-B14F-4D97-AF65-F5344CB8AC3E}">
        <p14:creationId xmlns:p14="http://schemas.microsoft.com/office/powerpoint/2010/main" val="243705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78AD6DA-349B-4E4E-A65F-9B66FF700C52}"/>
              </a:ext>
            </a:extLst>
          </p:cNvPr>
          <p:cNvSpPr>
            <a:spLocks noGrp="1"/>
          </p:cNvSpPr>
          <p:nvPr>
            <p:ph type="title"/>
          </p:nvPr>
        </p:nvSpPr>
        <p:spPr>
          <a:xfrm>
            <a:off x="490538" y="1423195"/>
            <a:ext cx="11210924" cy="720000"/>
          </a:xfrm>
        </p:spPr>
        <p:txBody>
          <a:bodyPr anchor="t">
            <a:normAutofit/>
          </a:bodyPr>
          <a:lstStyle/>
          <a:p>
            <a:r>
              <a:rPr lang="es-ES_tradnl"/>
              <a:t>Trabajadores en plataformas de reparto en Chile</a:t>
            </a:r>
            <a:br>
              <a:rPr lang="es-ES_tradnl"/>
            </a:br>
            <a:r>
              <a:rPr lang="es-ES_tradnl"/>
              <a:t>Fuente: Asenjo Cruz y Coddou Mc Manus (2021)</a:t>
            </a:r>
          </a:p>
        </p:txBody>
      </p:sp>
      <p:pic>
        <p:nvPicPr>
          <p:cNvPr id="7" name="Imagen 6" descr="Tabla&#10;&#10;Descripción generada automáticamente">
            <a:extLst>
              <a:ext uri="{FF2B5EF4-FFF2-40B4-BE49-F238E27FC236}">
                <a16:creationId xmlns:a16="http://schemas.microsoft.com/office/drawing/2014/main" id="{5751DBA7-D0F7-004C-AA5B-D97D2C31A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882" y="2393950"/>
            <a:ext cx="6634236" cy="3482975"/>
          </a:xfrm>
          <a:prstGeom prst="rect">
            <a:avLst/>
          </a:prstGeom>
          <a:noFill/>
        </p:spPr>
      </p:pic>
      <p:sp>
        <p:nvSpPr>
          <p:cNvPr id="5" name="Marcador de pie de página 4">
            <a:extLst>
              <a:ext uri="{FF2B5EF4-FFF2-40B4-BE49-F238E27FC236}">
                <a16:creationId xmlns:a16="http://schemas.microsoft.com/office/drawing/2014/main" id="{777CF56B-1104-364B-815E-88CCF610F55B}"/>
              </a:ext>
            </a:extLst>
          </p:cNvPr>
          <p:cNvSpPr>
            <a:spLocks noGrp="1"/>
          </p:cNvSpPr>
          <p:nvPr>
            <p:ph type="ftr" sz="quarter" idx="11"/>
          </p:nvPr>
        </p:nvSpPr>
        <p:spPr>
          <a:xfrm>
            <a:off x="490538" y="6337302"/>
            <a:ext cx="5605462" cy="180000"/>
          </a:xfrm>
        </p:spPr>
        <p:txBody>
          <a:bodyPr anchor="t">
            <a:normAutofit/>
          </a:bodyPr>
          <a:lstStyle/>
          <a:p>
            <a:pPr>
              <a:spcAft>
                <a:spcPts val="600"/>
              </a:spcAft>
            </a:pPr>
            <a:r>
              <a:rPr lang="es-ES"/>
              <a:t>rodriguezfernandez@ilo.org</a:t>
            </a:r>
            <a:endParaRPr lang="en-GB"/>
          </a:p>
        </p:txBody>
      </p:sp>
      <p:sp>
        <p:nvSpPr>
          <p:cNvPr id="4" name="Marcador de fecha 3">
            <a:extLst>
              <a:ext uri="{FF2B5EF4-FFF2-40B4-BE49-F238E27FC236}">
                <a16:creationId xmlns:a16="http://schemas.microsoft.com/office/drawing/2014/main" id="{1D60A76B-62C1-D449-9232-04C3D3692A8F}"/>
              </a:ext>
            </a:extLst>
          </p:cNvPr>
          <p:cNvSpPr>
            <a:spLocks noGrp="1"/>
          </p:cNvSpPr>
          <p:nvPr>
            <p:ph type="dt" sz="half" idx="10"/>
          </p:nvPr>
        </p:nvSpPr>
        <p:spPr/>
        <p:txBody>
          <a:bodyPr/>
          <a:lstStyle/>
          <a:p>
            <a:pPr>
              <a:spcAft>
                <a:spcPts val="600"/>
              </a:spcAft>
            </a:pPr>
            <a:r>
              <a:rPr lang="es-ES"/>
              <a:t>Date: Monday / 01 / October / 2019</a:t>
            </a:r>
            <a:endParaRPr lang="en-GB"/>
          </a:p>
        </p:txBody>
      </p:sp>
    </p:spTree>
    <p:extLst>
      <p:ext uri="{BB962C8B-B14F-4D97-AF65-F5344CB8AC3E}">
        <p14:creationId xmlns:p14="http://schemas.microsoft.com/office/powerpoint/2010/main" val="2390150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AF272-699A-F84B-A664-0019D4C33D32}"/>
              </a:ext>
            </a:extLst>
          </p:cNvPr>
          <p:cNvSpPr>
            <a:spLocks noGrp="1"/>
          </p:cNvSpPr>
          <p:nvPr>
            <p:ph type="title"/>
          </p:nvPr>
        </p:nvSpPr>
        <p:spPr/>
        <p:txBody>
          <a:bodyPr/>
          <a:lstStyle/>
          <a:p>
            <a:r>
              <a:rPr lang="es-ES" dirty="0"/>
              <a:t>La esencial diversidad de las plataformas digitales</a:t>
            </a:r>
          </a:p>
        </p:txBody>
      </p:sp>
      <p:sp>
        <p:nvSpPr>
          <p:cNvPr id="3" name="Marcador de contenido 2">
            <a:extLst>
              <a:ext uri="{FF2B5EF4-FFF2-40B4-BE49-F238E27FC236}">
                <a16:creationId xmlns:a16="http://schemas.microsoft.com/office/drawing/2014/main" id="{C05B4ABB-D753-9E41-A8F9-16CE38C8A779}"/>
              </a:ext>
            </a:extLst>
          </p:cNvPr>
          <p:cNvSpPr>
            <a:spLocks noGrp="1"/>
          </p:cNvSpPr>
          <p:nvPr>
            <p:ph idx="1"/>
          </p:nvPr>
        </p:nvSpPr>
        <p:spPr/>
        <p:txBody>
          <a:bodyPr/>
          <a:lstStyle/>
          <a:p>
            <a:pPr marL="285750" indent="-285750" algn="just">
              <a:buFont typeface="Wingdings" pitchFamily="2" charset="2"/>
              <a:buChar char="q"/>
            </a:pPr>
            <a:r>
              <a:rPr lang="es-ES" sz="1600" dirty="0">
                <a:solidFill>
                  <a:schemeClr val="accent1"/>
                </a:solidFill>
              </a:rPr>
              <a:t>Existen plataformas digitales que localizan su trabajo, como sucede en los casos del reparto, el transporte o el cuidado de personas (trabajo es visible).</a:t>
            </a:r>
          </a:p>
          <a:p>
            <a:pPr marL="285750" indent="-285750" algn="just">
              <a:buFont typeface="Wingdings" pitchFamily="2" charset="2"/>
              <a:buChar char="q"/>
            </a:pPr>
            <a:r>
              <a:rPr lang="es-ES" sz="1600" dirty="0">
                <a:solidFill>
                  <a:schemeClr val="accent1"/>
                </a:solidFill>
              </a:rPr>
              <a:t>Pero hay otro tipo de plataformas digitales que operan </a:t>
            </a:r>
            <a:r>
              <a:rPr lang="es-ES" sz="1600" i="1" dirty="0" err="1">
                <a:solidFill>
                  <a:schemeClr val="accent1"/>
                </a:solidFill>
              </a:rPr>
              <a:t>on</a:t>
            </a:r>
            <a:r>
              <a:rPr lang="es-ES" sz="1600" i="1" dirty="0">
                <a:solidFill>
                  <a:schemeClr val="accent1"/>
                </a:solidFill>
              </a:rPr>
              <a:t> line</a:t>
            </a:r>
            <a:r>
              <a:rPr lang="es-ES" sz="1600" dirty="0">
                <a:solidFill>
                  <a:schemeClr val="accent1"/>
                </a:solidFill>
              </a:rPr>
              <a:t>, es decir, esparcen tareas a lo largo del mundo y los trabajadores realizan las mismas, en muchas ocasiones desde su propio domicilio (conexión aquí entre teletrabajo y trabajo de plataforma). Las tareas que se realizan a través de estas plataformas son muy heterogéneas, desde diseño de software, traducción de artículos, consultoría económica o jurídica, hasta revisión de imágenes o mensajes de las redes sociales (trabajo es invisible).</a:t>
            </a:r>
          </a:p>
          <a:p>
            <a:pPr marL="285750" indent="-285750" algn="just">
              <a:buFont typeface="Wingdings" pitchFamily="2" charset="2"/>
              <a:buChar char="q"/>
            </a:pPr>
            <a:r>
              <a:rPr lang="es-ES" sz="1600" dirty="0">
                <a:solidFill>
                  <a:schemeClr val="accent1"/>
                </a:solidFill>
              </a:rPr>
              <a:t>Tener en cuenta esta diferencia es fundamental: si la mirada si centra en el trabajo visible en plataformas y sus rasgos, puede suceder que las regulaciones no se adapten a los rasgos presentes en el trabajo “invisible” mediante plataforma.</a:t>
            </a:r>
          </a:p>
        </p:txBody>
      </p:sp>
      <p:sp>
        <p:nvSpPr>
          <p:cNvPr id="4" name="Marcador de fecha 3">
            <a:extLst>
              <a:ext uri="{FF2B5EF4-FFF2-40B4-BE49-F238E27FC236}">
                <a16:creationId xmlns:a16="http://schemas.microsoft.com/office/drawing/2014/main" id="{01FF573F-6426-6444-8FF4-3A2013F9E886}"/>
              </a:ext>
            </a:extLst>
          </p:cNvPr>
          <p:cNvSpPr>
            <a:spLocks noGrp="1"/>
          </p:cNvSpPr>
          <p:nvPr>
            <p:ph type="dt" sz="half" idx="10"/>
          </p:nvPr>
        </p:nvSpPr>
        <p:spPr/>
        <p:txBody>
          <a:bodyPr/>
          <a:lstStyle/>
          <a:p>
            <a:r>
              <a:rPr lang="es-ES"/>
              <a:t>Date: Monday / 01 / October / 2019</a:t>
            </a:r>
            <a:endParaRPr lang="en-GB"/>
          </a:p>
        </p:txBody>
      </p:sp>
      <p:sp>
        <p:nvSpPr>
          <p:cNvPr id="5" name="Marcador de pie de página 4">
            <a:extLst>
              <a:ext uri="{FF2B5EF4-FFF2-40B4-BE49-F238E27FC236}">
                <a16:creationId xmlns:a16="http://schemas.microsoft.com/office/drawing/2014/main" id="{B116B84C-4C34-5C49-9A36-BED77C9BE185}"/>
              </a:ext>
            </a:extLst>
          </p:cNvPr>
          <p:cNvSpPr>
            <a:spLocks noGrp="1"/>
          </p:cNvSpPr>
          <p:nvPr>
            <p:ph type="ftr" sz="quarter" idx="11"/>
          </p:nvPr>
        </p:nvSpPr>
        <p:spPr/>
        <p:txBody>
          <a:bodyPr/>
          <a:lstStyle/>
          <a:p>
            <a:r>
              <a:rPr lang="es-ES"/>
              <a:t>rodriguezfernandez@ilo.org</a:t>
            </a:r>
            <a:endParaRPr lang="en-GB" dirty="0"/>
          </a:p>
        </p:txBody>
      </p:sp>
    </p:spTree>
    <p:extLst>
      <p:ext uri="{BB962C8B-B14F-4D97-AF65-F5344CB8AC3E}">
        <p14:creationId xmlns:p14="http://schemas.microsoft.com/office/powerpoint/2010/main" val="1822758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86E7C-70FA-7C48-BD6C-2B469829AB4E}"/>
              </a:ext>
            </a:extLst>
          </p:cNvPr>
          <p:cNvSpPr>
            <a:spLocks noGrp="1"/>
          </p:cNvSpPr>
          <p:nvPr>
            <p:ph type="title"/>
          </p:nvPr>
        </p:nvSpPr>
        <p:spPr>
          <a:xfrm>
            <a:off x="490538" y="1423195"/>
            <a:ext cx="11210924" cy="720000"/>
          </a:xfrm>
        </p:spPr>
        <p:txBody>
          <a:bodyPr anchor="t">
            <a:normAutofit/>
          </a:bodyPr>
          <a:lstStyle/>
          <a:p>
            <a:r>
              <a:rPr lang="es-ES" dirty="0"/>
              <a:t>A lo largo de todo el mundo encontramos sentencias contradictorias sobre la clasificación de los trabajadores de plataforma</a:t>
            </a:r>
          </a:p>
        </p:txBody>
      </p:sp>
      <p:sp>
        <p:nvSpPr>
          <p:cNvPr id="5" name="Marcador de pie de página 4">
            <a:extLst>
              <a:ext uri="{FF2B5EF4-FFF2-40B4-BE49-F238E27FC236}">
                <a16:creationId xmlns:a16="http://schemas.microsoft.com/office/drawing/2014/main" id="{B326854A-6DA3-BA46-B91A-0F95A3E679C9}"/>
              </a:ext>
            </a:extLst>
          </p:cNvPr>
          <p:cNvSpPr>
            <a:spLocks noGrp="1"/>
          </p:cNvSpPr>
          <p:nvPr>
            <p:ph type="ftr" sz="quarter" idx="11"/>
          </p:nvPr>
        </p:nvSpPr>
        <p:spPr>
          <a:xfrm>
            <a:off x="490538" y="6337302"/>
            <a:ext cx="5605462" cy="180000"/>
          </a:xfrm>
        </p:spPr>
        <p:txBody>
          <a:bodyPr anchor="t">
            <a:normAutofit/>
          </a:bodyPr>
          <a:lstStyle/>
          <a:p>
            <a:pPr>
              <a:spcAft>
                <a:spcPts val="600"/>
              </a:spcAft>
            </a:pPr>
            <a:r>
              <a:rPr lang="es-ES"/>
              <a:t>rodriguezfernandez@ilo.org</a:t>
            </a:r>
            <a:endParaRPr lang="en-GB"/>
          </a:p>
        </p:txBody>
      </p:sp>
      <p:graphicFrame>
        <p:nvGraphicFramePr>
          <p:cNvPr id="7" name="Marcador de contenido 2">
            <a:extLst>
              <a:ext uri="{FF2B5EF4-FFF2-40B4-BE49-F238E27FC236}">
                <a16:creationId xmlns:a16="http://schemas.microsoft.com/office/drawing/2014/main" id="{4E666E67-995B-41CA-9870-7E15CCCD8F53}"/>
              </a:ext>
            </a:extLst>
          </p:cNvPr>
          <p:cNvGraphicFramePr>
            <a:graphicFrameLocks noGrp="1"/>
          </p:cNvGraphicFramePr>
          <p:nvPr>
            <p:ph idx="1"/>
            <p:extLst>
              <p:ext uri="{D42A27DB-BD31-4B8C-83A1-F6EECF244321}">
                <p14:modId xmlns:p14="http://schemas.microsoft.com/office/powerpoint/2010/main" val="100408017"/>
              </p:ext>
            </p:extLst>
          </p:nvPr>
        </p:nvGraphicFramePr>
        <p:xfrm>
          <a:off x="490538" y="2393950"/>
          <a:ext cx="11210924" cy="348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a:extLst>
              <a:ext uri="{FF2B5EF4-FFF2-40B4-BE49-F238E27FC236}">
                <a16:creationId xmlns:a16="http://schemas.microsoft.com/office/drawing/2014/main" id="{61F15C31-1CB8-A246-BB25-E1FE04344895}"/>
              </a:ext>
            </a:extLst>
          </p:cNvPr>
          <p:cNvSpPr>
            <a:spLocks noGrp="1"/>
          </p:cNvSpPr>
          <p:nvPr>
            <p:ph type="dt" sz="half" idx="10"/>
          </p:nvPr>
        </p:nvSpPr>
        <p:spPr/>
        <p:txBody>
          <a:bodyPr/>
          <a:lstStyle/>
          <a:p>
            <a:pPr>
              <a:spcAft>
                <a:spcPts val="600"/>
              </a:spcAft>
            </a:pPr>
            <a:r>
              <a:rPr lang="es-ES"/>
              <a:t>Date: Monday / 01 / October / 2019</a:t>
            </a:r>
            <a:endParaRPr lang="en-GB"/>
          </a:p>
        </p:txBody>
      </p:sp>
    </p:spTree>
    <p:extLst>
      <p:ext uri="{BB962C8B-B14F-4D97-AF65-F5344CB8AC3E}">
        <p14:creationId xmlns:p14="http://schemas.microsoft.com/office/powerpoint/2010/main" val="1584279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D3DC5-80A6-7C43-8875-5B12DA0232AE}"/>
              </a:ext>
            </a:extLst>
          </p:cNvPr>
          <p:cNvSpPr>
            <a:spLocks noGrp="1"/>
          </p:cNvSpPr>
          <p:nvPr>
            <p:ph type="title"/>
          </p:nvPr>
        </p:nvSpPr>
        <p:spPr>
          <a:xfrm>
            <a:off x="490538" y="1423195"/>
            <a:ext cx="11210924" cy="720000"/>
          </a:xfrm>
        </p:spPr>
        <p:txBody>
          <a:bodyPr anchor="t">
            <a:normAutofit/>
          </a:bodyPr>
          <a:lstStyle/>
          <a:p>
            <a:r>
              <a:rPr lang="es-ES" dirty="0"/>
              <a:t>Opciones de protección del trabajo en la economía de plataforma</a:t>
            </a:r>
          </a:p>
        </p:txBody>
      </p:sp>
      <p:sp>
        <p:nvSpPr>
          <p:cNvPr id="5" name="Marcador de pie de página 4">
            <a:extLst>
              <a:ext uri="{FF2B5EF4-FFF2-40B4-BE49-F238E27FC236}">
                <a16:creationId xmlns:a16="http://schemas.microsoft.com/office/drawing/2014/main" id="{4EB986FD-6D58-8E45-9B28-177B528BB9E7}"/>
              </a:ext>
            </a:extLst>
          </p:cNvPr>
          <p:cNvSpPr>
            <a:spLocks noGrp="1"/>
          </p:cNvSpPr>
          <p:nvPr>
            <p:ph type="ftr" sz="quarter" idx="11"/>
          </p:nvPr>
        </p:nvSpPr>
        <p:spPr>
          <a:xfrm>
            <a:off x="490538" y="6337302"/>
            <a:ext cx="5605462" cy="180000"/>
          </a:xfrm>
        </p:spPr>
        <p:txBody>
          <a:bodyPr anchor="t">
            <a:normAutofit/>
          </a:bodyPr>
          <a:lstStyle/>
          <a:p>
            <a:pPr>
              <a:spcAft>
                <a:spcPts val="600"/>
              </a:spcAft>
            </a:pPr>
            <a:r>
              <a:rPr lang="es-ES"/>
              <a:t>rodriguezfernandez@ilo.org</a:t>
            </a:r>
            <a:endParaRPr lang="en-GB"/>
          </a:p>
        </p:txBody>
      </p:sp>
      <p:graphicFrame>
        <p:nvGraphicFramePr>
          <p:cNvPr id="7" name="Marcador de contenido 2">
            <a:extLst>
              <a:ext uri="{FF2B5EF4-FFF2-40B4-BE49-F238E27FC236}">
                <a16:creationId xmlns:a16="http://schemas.microsoft.com/office/drawing/2014/main" id="{195C4F3F-7A8C-45FE-9214-AE8CB8EAD6E0}"/>
              </a:ext>
            </a:extLst>
          </p:cNvPr>
          <p:cNvGraphicFramePr>
            <a:graphicFrameLocks noGrp="1"/>
          </p:cNvGraphicFramePr>
          <p:nvPr>
            <p:ph idx="1"/>
            <p:extLst>
              <p:ext uri="{D42A27DB-BD31-4B8C-83A1-F6EECF244321}">
                <p14:modId xmlns:p14="http://schemas.microsoft.com/office/powerpoint/2010/main" val="2496546411"/>
              </p:ext>
            </p:extLst>
          </p:nvPr>
        </p:nvGraphicFramePr>
        <p:xfrm>
          <a:off x="490538" y="2143196"/>
          <a:ext cx="11210924" cy="3733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a:extLst>
              <a:ext uri="{FF2B5EF4-FFF2-40B4-BE49-F238E27FC236}">
                <a16:creationId xmlns:a16="http://schemas.microsoft.com/office/drawing/2014/main" id="{F382ECCA-8309-2E4B-954E-7EB6FBFB126F}"/>
              </a:ext>
            </a:extLst>
          </p:cNvPr>
          <p:cNvSpPr>
            <a:spLocks noGrp="1"/>
          </p:cNvSpPr>
          <p:nvPr>
            <p:ph type="dt" sz="half" idx="10"/>
          </p:nvPr>
        </p:nvSpPr>
        <p:spPr/>
        <p:txBody>
          <a:bodyPr/>
          <a:lstStyle/>
          <a:p>
            <a:pPr>
              <a:spcAft>
                <a:spcPts val="600"/>
              </a:spcAft>
            </a:pPr>
            <a:r>
              <a:rPr lang="es-ES"/>
              <a:t>Date: Monday / 01 / October / 2019</a:t>
            </a:r>
            <a:endParaRPr lang="en-GB"/>
          </a:p>
        </p:txBody>
      </p:sp>
    </p:spTree>
    <p:extLst>
      <p:ext uri="{BB962C8B-B14F-4D97-AF65-F5344CB8AC3E}">
        <p14:creationId xmlns:p14="http://schemas.microsoft.com/office/powerpoint/2010/main" val="1387234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3B2FC-8770-B24B-B1CA-7E1CD8864984}"/>
              </a:ext>
            </a:extLst>
          </p:cNvPr>
          <p:cNvSpPr>
            <a:spLocks noGrp="1"/>
          </p:cNvSpPr>
          <p:nvPr>
            <p:ph type="title"/>
          </p:nvPr>
        </p:nvSpPr>
        <p:spPr>
          <a:xfrm>
            <a:off x="490538" y="2872800"/>
            <a:ext cx="7200000" cy="608525"/>
          </a:xfrm>
        </p:spPr>
        <p:txBody>
          <a:bodyPr anchor="t">
            <a:normAutofit/>
          </a:bodyPr>
          <a:lstStyle/>
          <a:p>
            <a:r>
              <a:rPr lang="es-ES" dirty="0"/>
              <a:t>Muchas gracias</a:t>
            </a:r>
          </a:p>
        </p:txBody>
      </p:sp>
      <p:sp>
        <p:nvSpPr>
          <p:cNvPr id="3" name="Marcador de texto 2">
            <a:extLst>
              <a:ext uri="{FF2B5EF4-FFF2-40B4-BE49-F238E27FC236}">
                <a16:creationId xmlns:a16="http://schemas.microsoft.com/office/drawing/2014/main" id="{FBB967B3-6338-F540-AA28-4D354526E0E5}"/>
              </a:ext>
            </a:extLst>
          </p:cNvPr>
          <p:cNvSpPr>
            <a:spLocks noGrp="1"/>
          </p:cNvSpPr>
          <p:nvPr>
            <p:ph type="body" idx="1"/>
          </p:nvPr>
        </p:nvSpPr>
        <p:spPr>
          <a:xfrm>
            <a:off x="490538" y="3481324"/>
            <a:ext cx="5868000" cy="648000"/>
          </a:xfrm>
        </p:spPr>
        <p:txBody>
          <a:bodyPr>
            <a:normAutofit/>
          </a:bodyPr>
          <a:lstStyle/>
          <a:p>
            <a:r>
              <a:rPr lang="es-ES" sz="2800"/>
              <a:t>Ha sido un honor estar con Ustedes</a:t>
            </a:r>
          </a:p>
        </p:txBody>
      </p:sp>
      <p:sp>
        <p:nvSpPr>
          <p:cNvPr id="4" name="Marcador de fecha 3">
            <a:extLst>
              <a:ext uri="{FF2B5EF4-FFF2-40B4-BE49-F238E27FC236}">
                <a16:creationId xmlns:a16="http://schemas.microsoft.com/office/drawing/2014/main" id="{4E29649B-BEFF-9C48-AB42-E70B611549BA}"/>
              </a:ext>
            </a:extLst>
          </p:cNvPr>
          <p:cNvSpPr>
            <a:spLocks noGrp="1"/>
          </p:cNvSpPr>
          <p:nvPr>
            <p:ph type="dt" sz="half" idx="10"/>
          </p:nvPr>
        </p:nvSpPr>
        <p:spPr/>
        <p:txBody>
          <a:bodyPr/>
          <a:lstStyle/>
          <a:p>
            <a:pPr>
              <a:spcAft>
                <a:spcPts val="600"/>
              </a:spcAft>
            </a:pPr>
            <a:r>
              <a:rPr lang="es-ES"/>
              <a:t>Date: Monday / 01 / October / 2019</a:t>
            </a:r>
            <a:endParaRPr lang="en-GB"/>
          </a:p>
        </p:txBody>
      </p:sp>
      <p:sp>
        <p:nvSpPr>
          <p:cNvPr id="5" name="Marcador de pie de página 4">
            <a:extLst>
              <a:ext uri="{FF2B5EF4-FFF2-40B4-BE49-F238E27FC236}">
                <a16:creationId xmlns:a16="http://schemas.microsoft.com/office/drawing/2014/main" id="{4B1B5787-217F-4D4E-959A-21DFF132C632}"/>
              </a:ext>
            </a:extLst>
          </p:cNvPr>
          <p:cNvSpPr>
            <a:spLocks noGrp="1"/>
          </p:cNvSpPr>
          <p:nvPr>
            <p:ph type="ftr" sz="quarter" idx="11"/>
          </p:nvPr>
        </p:nvSpPr>
        <p:spPr/>
        <p:txBody>
          <a:bodyPr/>
          <a:lstStyle/>
          <a:p>
            <a:pPr>
              <a:spcAft>
                <a:spcPts val="600"/>
              </a:spcAft>
            </a:pPr>
            <a:r>
              <a:rPr lang="en-GB"/>
              <a:t>rodriguezfernandez@ilo.org</a:t>
            </a:r>
          </a:p>
        </p:txBody>
      </p:sp>
    </p:spTree>
    <p:extLst>
      <p:ext uri="{BB962C8B-B14F-4D97-AF65-F5344CB8AC3E}">
        <p14:creationId xmlns:p14="http://schemas.microsoft.com/office/powerpoint/2010/main" val="2149773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1C2288-CFEF-4F93-B5BB-5DDBEBB64353}" vid="{7F958106-6AC3-4891-A1B1-8705B12EFF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ILO 2020</Template>
  <TotalTime>384</TotalTime>
  <Words>1155</Words>
  <Application>Microsoft Office PowerPoint</Application>
  <PresentationFormat>Widescreen</PresentationFormat>
  <Paragraphs>46</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Wingdings</vt:lpstr>
      <vt:lpstr>Wingdings 3</vt:lpstr>
      <vt:lpstr>ILO 2020</vt:lpstr>
      <vt:lpstr>Trabajadores de Plataformas Digitales y el futuro de la regulación CNC, Chile 01/06/2021 </vt:lpstr>
      <vt:lpstr>Puntos de partida</vt:lpstr>
      <vt:lpstr>Trabajadores en plataformas de reparto en Chile Fuente: Asenjo Cruz y Coddou Mc Manus (2021)</vt:lpstr>
      <vt:lpstr>La esencial diversidad de las plataformas digitales</vt:lpstr>
      <vt:lpstr>A lo largo de todo el mundo encontramos sentencias contradictorias sobre la clasificación de los trabajadores de plataforma</vt:lpstr>
      <vt:lpstr>Opciones de protección del trabajo en la economía de plataforma</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Digitalization of the workplace, with focus on digital labour platforms</dc:title>
  <dc:creator>María Luz Rodríguez Fernández</dc:creator>
  <cp:lastModifiedBy>Rodriguez Fernandez, Maria Luz</cp:lastModifiedBy>
  <cp:revision>46</cp:revision>
  <dcterms:created xsi:type="dcterms:W3CDTF">2021-05-27T10:29:37Z</dcterms:created>
  <dcterms:modified xsi:type="dcterms:W3CDTF">2021-07-01T09:48:21Z</dcterms:modified>
</cp:coreProperties>
</file>