
<file path=[Content_Types].xml><?xml version="1.0" encoding="utf-8"?>
<Types xmlns="http://schemas.openxmlformats.org/package/2006/content-types">
  <Default Extension="crdownload" ContentType="image/png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2"/>
  </p:notesMasterIdLst>
  <p:sldIdLst>
    <p:sldId id="256" r:id="rId5"/>
    <p:sldId id="4277" r:id="rId6"/>
    <p:sldId id="4331" r:id="rId7"/>
    <p:sldId id="4334" r:id="rId8"/>
    <p:sldId id="4341" r:id="rId9"/>
    <p:sldId id="4337" r:id="rId10"/>
    <p:sldId id="4330" r:id="rId11"/>
    <p:sldId id="4333" r:id="rId12"/>
    <p:sldId id="289" r:id="rId13"/>
    <p:sldId id="291" r:id="rId14"/>
    <p:sldId id="4342" r:id="rId15"/>
    <p:sldId id="4321" r:id="rId16"/>
    <p:sldId id="4343" r:id="rId17"/>
    <p:sldId id="4315" r:id="rId18"/>
    <p:sldId id="4344" r:id="rId19"/>
    <p:sldId id="4319" r:id="rId20"/>
    <p:sldId id="4347" r:id="rId21"/>
  </p:sldIdLst>
  <p:sldSz cx="24384000" cy="13716000"/>
  <p:notesSz cx="6858000" cy="9144000"/>
  <p:embeddedFontLst>
    <p:embeddedFont>
      <p:font typeface="Barlow" panose="020B0604020202020204" charset="0"/>
      <p:regular r:id="rId23"/>
      <p:bold r:id="rId24"/>
    </p:embeddedFont>
    <p:embeddedFont>
      <p:font typeface="Barlow Bold" panose="020B0604020202020204" charset="0"/>
      <p:bold r:id="rId25"/>
      <p:italic r:id="rId26"/>
    </p:embeddedFont>
    <p:embeddedFont>
      <p:font typeface="Barlow Medium" panose="020B0604020202020204" charset="0"/>
      <p:regular r:id="rId27"/>
    </p:embeddedFont>
    <p:embeddedFont>
      <p:font typeface="Barlow Regular" panose="020B0604020202020204" charset="0"/>
      <p:regular r:id="rId28"/>
      <p:bold r:id="rId29"/>
      <p:boldItalic r:id="rId30"/>
    </p:embeddedFont>
    <p:embeddedFont>
      <p:font typeface="Barlow SemiBold" panose="020B0604020202020204" charset="0"/>
      <p:regular r:id="rId31"/>
      <p:bold r:id="rId32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75"/>
        <a:ea typeface="Helvetica 75"/>
        <a:cs typeface="Helvetica 75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75"/>
        <a:ea typeface="Helvetica 75"/>
        <a:cs typeface="Helvetica 75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75"/>
        <a:ea typeface="Helvetica 75"/>
        <a:cs typeface="Helvetica 75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75"/>
        <a:ea typeface="Helvetica 75"/>
        <a:cs typeface="Helvetica 75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75"/>
        <a:ea typeface="Helvetica 75"/>
        <a:cs typeface="Helvetica 75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75"/>
        <a:ea typeface="Helvetica 75"/>
        <a:cs typeface="Helvetica 75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75"/>
        <a:ea typeface="Helvetica 75"/>
        <a:cs typeface="Helvetica 75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75"/>
        <a:ea typeface="Helvetica 75"/>
        <a:cs typeface="Helvetica 75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75"/>
        <a:ea typeface="Helvetica 75"/>
        <a:cs typeface="Helvetica 75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CBF1"/>
    <a:srgbClr val="FF3D00"/>
    <a:srgbClr val="10069F"/>
    <a:srgbClr val="42E8B4"/>
    <a:srgbClr val="FD6C98"/>
    <a:srgbClr val="CCCCCC"/>
    <a:srgbClr val="FF1300"/>
    <a:srgbClr val="969696"/>
    <a:srgbClr val="EB4F27"/>
    <a:srgbClr val="FE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80" autoAdjust="0"/>
    <p:restoredTop sz="95448" autoAdjust="0"/>
  </p:normalViewPr>
  <p:slideViewPr>
    <p:cSldViewPr snapToGrid="0">
      <p:cViewPr varScale="1">
        <p:scale>
          <a:sx n="43" d="100"/>
          <a:sy n="43" d="100"/>
        </p:scale>
        <p:origin x="85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Juan Pérez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 Juan Pérez</a:t>
            </a:r>
          </a:p>
        </p:txBody>
      </p:sp>
      <p:sp>
        <p:nvSpPr>
          <p:cNvPr id="94" name="“Escribe una cita aquí”"/>
          <p:cNvSpPr txBox="1"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“Escribe una cita aquí” </a:t>
            </a:r>
          </a:p>
        </p:txBody>
      </p:sp>
      <p:sp>
        <p:nvSpPr>
          <p:cNvPr id="9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n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C765582-5E6D-4852-889B-C66B1D50F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B308-08A3-484B-97C9-BD7F6558D64A}" type="datetimeFigureOut">
              <a:rPr lang="es-CL" smtClean="0"/>
              <a:t>03-09-2021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FFC0E66-15BE-43E8-BFD9-2A709CA1B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AC6A0BA-79D9-4D19-9AE9-B5CB0EA67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250-E32F-4F78-9321-35C05B347B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0758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n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o del título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2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el título"/>
          <p:cNvSpPr txBox="1"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n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el título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4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7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n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7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 de texto 1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n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n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n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9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003A9F"/>
          </a:solidFill>
          <a:uFillTx/>
          <a:latin typeface="+mj-lt"/>
          <a:ea typeface="+mj-ea"/>
          <a:cs typeface="+mj-cs"/>
          <a:sym typeface="Barlow Bold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003A9F"/>
          </a:solidFill>
          <a:uFillTx/>
          <a:latin typeface="+mj-lt"/>
          <a:ea typeface="+mj-ea"/>
          <a:cs typeface="+mj-cs"/>
          <a:sym typeface="Barlow Bold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003A9F"/>
          </a:solidFill>
          <a:uFillTx/>
          <a:latin typeface="+mj-lt"/>
          <a:ea typeface="+mj-ea"/>
          <a:cs typeface="+mj-cs"/>
          <a:sym typeface="Barlow Bold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003A9F"/>
          </a:solidFill>
          <a:uFillTx/>
          <a:latin typeface="+mj-lt"/>
          <a:ea typeface="+mj-ea"/>
          <a:cs typeface="+mj-cs"/>
          <a:sym typeface="Barlow Bold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003A9F"/>
          </a:solidFill>
          <a:uFillTx/>
          <a:latin typeface="+mj-lt"/>
          <a:ea typeface="+mj-ea"/>
          <a:cs typeface="+mj-cs"/>
          <a:sym typeface="Barlow Bold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003A9F"/>
          </a:solidFill>
          <a:uFillTx/>
          <a:latin typeface="+mj-lt"/>
          <a:ea typeface="+mj-ea"/>
          <a:cs typeface="+mj-cs"/>
          <a:sym typeface="Barlow Bold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003A9F"/>
          </a:solidFill>
          <a:uFillTx/>
          <a:latin typeface="+mj-lt"/>
          <a:ea typeface="+mj-ea"/>
          <a:cs typeface="+mj-cs"/>
          <a:sym typeface="Barlow Bold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003A9F"/>
          </a:solidFill>
          <a:uFillTx/>
          <a:latin typeface="+mj-lt"/>
          <a:ea typeface="+mj-ea"/>
          <a:cs typeface="+mj-cs"/>
          <a:sym typeface="Barlow Bold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003A9F"/>
          </a:solidFill>
          <a:uFillTx/>
          <a:latin typeface="+mj-lt"/>
          <a:ea typeface="+mj-ea"/>
          <a:cs typeface="+mj-cs"/>
          <a:sym typeface="Barlow Bold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jpeg"/><Relationship Id="rId18" Type="http://schemas.openxmlformats.org/officeDocument/2006/relationships/image" Target="../media/image46.png"/><Relationship Id="rId3" Type="http://schemas.openxmlformats.org/officeDocument/2006/relationships/image" Target="../media/image31.pn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8.jpeg"/><Relationship Id="rId16" Type="http://schemas.openxmlformats.org/officeDocument/2006/relationships/image" Target="../media/image44.JP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5" Type="http://schemas.openxmlformats.org/officeDocument/2006/relationships/image" Target="../media/image43.JPG"/><Relationship Id="rId10" Type="http://schemas.openxmlformats.org/officeDocument/2006/relationships/image" Target="../media/image38.png"/><Relationship Id="rId19" Type="http://schemas.openxmlformats.org/officeDocument/2006/relationships/image" Target="../media/image47.JP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31.png"/><Relationship Id="rId7" Type="http://schemas.openxmlformats.org/officeDocument/2006/relationships/image" Target="../media/image53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31.png"/><Relationship Id="rId7" Type="http://schemas.openxmlformats.org/officeDocument/2006/relationships/image" Target="../media/image53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emf"/><Relationship Id="rId5" Type="http://schemas.openxmlformats.org/officeDocument/2006/relationships/image" Target="../media/image51.emf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31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image" Target="../media/image11.jpeg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crdownload"/><Relationship Id="rId19" Type="http://schemas.openxmlformats.org/officeDocument/2006/relationships/image" Target="../media/image70.png"/><Relationship Id="rId4" Type="http://schemas.openxmlformats.org/officeDocument/2006/relationships/image" Target="../media/image2.emf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13" Type="http://schemas.openxmlformats.org/officeDocument/2006/relationships/image" Target="../media/image80.png"/><Relationship Id="rId3" Type="http://schemas.openxmlformats.org/officeDocument/2006/relationships/image" Target="../media/image31.png"/><Relationship Id="rId7" Type="http://schemas.openxmlformats.org/officeDocument/2006/relationships/image" Target="../media/image74.png"/><Relationship Id="rId12" Type="http://schemas.openxmlformats.org/officeDocument/2006/relationships/image" Target="../media/image79.svg"/><Relationship Id="rId2" Type="http://schemas.openxmlformats.org/officeDocument/2006/relationships/image" Target="../media/image8.jpeg"/><Relationship Id="rId16" Type="http://schemas.openxmlformats.org/officeDocument/2006/relationships/image" Target="../media/image8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sv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10" Type="http://schemas.openxmlformats.org/officeDocument/2006/relationships/image" Target="../media/image77.svg"/><Relationship Id="rId4" Type="http://schemas.openxmlformats.org/officeDocument/2006/relationships/image" Target="../media/image2.emf"/><Relationship Id="rId9" Type="http://schemas.openxmlformats.org/officeDocument/2006/relationships/image" Target="../media/image76.png"/><Relationship Id="rId14" Type="http://schemas.openxmlformats.org/officeDocument/2006/relationships/image" Target="../media/image81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svg"/><Relationship Id="rId18" Type="http://schemas.openxmlformats.org/officeDocument/2006/relationships/image" Target="../media/image97.png"/><Relationship Id="rId3" Type="http://schemas.openxmlformats.org/officeDocument/2006/relationships/image" Target="../media/image84.emf"/><Relationship Id="rId7" Type="http://schemas.openxmlformats.org/officeDocument/2006/relationships/image" Target="../media/image86.svg"/><Relationship Id="rId12" Type="http://schemas.openxmlformats.org/officeDocument/2006/relationships/image" Target="../media/image91.png"/><Relationship Id="rId17" Type="http://schemas.openxmlformats.org/officeDocument/2006/relationships/image" Target="../media/image96.svg"/><Relationship Id="rId2" Type="http://schemas.openxmlformats.org/officeDocument/2006/relationships/image" Target="../media/image8.jpe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5.png"/><Relationship Id="rId11" Type="http://schemas.openxmlformats.org/officeDocument/2006/relationships/image" Target="../media/image90.svg"/><Relationship Id="rId5" Type="http://schemas.openxmlformats.org/officeDocument/2006/relationships/image" Target="../media/image31.png"/><Relationship Id="rId15" Type="http://schemas.openxmlformats.org/officeDocument/2006/relationships/image" Target="../media/image94.svg"/><Relationship Id="rId10" Type="http://schemas.openxmlformats.org/officeDocument/2006/relationships/image" Target="../media/image89.png"/><Relationship Id="rId19" Type="http://schemas.openxmlformats.org/officeDocument/2006/relationships/image" Target="../media/image98.svg"/><Relationship Id="rId4" Type="http://schemas.openxmlformats.org/officeDocument/2006/relationships/image" Target="../media/image2.emf"/><Relationship Id="rId9" Type="http://schemas.openxmlformats.org/officeDocument/2006/relationships/image" Target="../media/image88.svg"/><Relationship Id="rId14" Type="http://schemas.openxmlformats.org/officeDocument/2006/relationships/image" Target="../media/image9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17" Type="http://schemas.openxmlformats.org/officeDocument/2006/relationships/image" Target="../media/image2.emf"/><Relationship Id="rId2" Type="http://schemas.openxmlformats.org/officeDocument/2006/relationships/image" Target="../media/image8.jpeg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795A479-18E2-554E-8445-06906723C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2FA894-8585-2B4E-98AA-249A4A8195FA}"/>
              </a:ext>
            </a:extLst>
          </p:cNvPr>
          <p:cNvSpPr txBox="1"/>
          <p:nvPr/>
        </p:nvSpPr>
        <p:spPr>
          <a:xfrm>
            <a:off x="2460812" y="5054622"/>
            <a:ext cx="14415247" cy="36067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en-US" sz="7500" b="0" dirty="0">
                <a:solidFill>
                  <a:schemeClr val="bg1"/>
                </a:solidFill>
                <a:latin typeface="+mn-lt"/>
                <a:ea typeface="+mn-ea"/>
              </a:rPr>
              <a:t>HERRAMIENTAS TECNOLÓGICAS</a:t>
            </a:r>
          </a:p>
          <a:p>
            <a:pPr algn="l"/>
            <a:r>
              <a:rPr lang="en-US" sz="7500" b="0" dirty="0">
                <a:solidFill>
                  <a:schemeClr val="bg1"/>
                </a:solidFill>
                <a:latin typeface="+mn-lt"/>
                <a:ea typeface="+mn-ea"/>
              </a:rPr>
              <a:t>PARA FACILITAR EL DESARROLLO</a:t>
            </a:r>
          </a:p>
          <a:p>
            <a:pPr algn="l"/>
            <a:r>
              <a:rPr lang="en-US" sz="7500" b="0" dirty="0">
                <a:solidFill>
                  <a:srgbClr val="42E8B4"/>
                </a:solidFill>
                <a:latin typeface="+mj-lt"/>
                <a:ea typeface="+mn-ea"/>
              </a:rPr>
              <a:t>DE TU NEGOCIO: ¿CUÁL ELEGIR?</a:t>
            </a:r>
            <a:endParaRPr kumimoji="0" lang="en-US" sz="7500" b="0" i="0" u="none" strike="noStrike" cap="none" spc="0" normalizeH="0" baseline="0" dirty="0">
              <a:ln>
                <a:noFill/>
              </a:ln>
              <a:solidFill>
                <a:srgbClr val="42E8B4"/>
              </a:solidFill>
              <a:effectLst/>
              <a:uFillTx/>
              <a:latin typeface="+mj-lt"/>
              <a:ea typeface="+mn-ea"/>
              <a:sym typeface="Helvetica Neue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DC6A55-492C-5948-AA4F-7F31226A3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5823" y="801221"/>
            <a:ext cx="5130800" cy="95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49D1EA-470C-934C-AA61-4FA07BB33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803"/>
            <a:ext cx="24384000" cy="13716000"/>
          </a:xfrm>
          <a:prstGeom prst="rect">
            <a:avLst/>
          </a:prstGeom>
        </p:spPr>
      </p:pic>
      <p:pic>
        <p:nvPicPr>
          <p:cNvPr id="774" name="image66.png" descr="image66.png"/>
          <p:cNvPicPr>
            <a:picLocks noChangeAspect="1"/>
          </p:cNvPicPr>
          <p:nvPr/>
        </p:nvPicPr>
        <p:blipFill>
          <a:blip r:embed="rId3"/>
          <a:srcRect l="56314" t="15275" r="4746" b="15276"/>
          <a:stretch>
            <a:fillRect/>
          </a:stretch>
        </p:blipFill>
        <p:spPr>
          <a:xfrm>
            <a:off x="21449250" y="256554"/>
            <a:ext cx="2292729" cy="2292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5"/>
                  <a:pt x="2881" y="3015"/>
                </a:cubicBezTo>
                <a:cubicBezTo>
                  <a:pt x="-961" y="7037"/>
                  <a:pt x="-961" y="13557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7"/>
                  <a:pt x="20639" y="7037"/>
                  <a:pt x="16797" y="3015"/>
                </a:cubicBezTo>
                <a:cubicBezTo>
                  <a:pt x="14875" y="1005"/>
                  <a:pt x="12357" y="0"/>
                  <a:pt x="9839" y="0"/>
                </a:cubicBezTo>
                <a:close/>
              </a:path>
            </a:pathLst>
          </a:custGeom>
          <a:ln w="12700">
            <a:solidFill>
              <a:srgbClr val="D9D9D9"/>
            </a:solidFill>
            <a:miter lim="400000"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CF9C8EA-2230-1A48-941F-38E5529A1AF4}"/>
              </a:ext>
            </a:extLst>
          </p:cNvPr>
          <p:cNvGrpSpPr/>
          <p:nvPr/>
        </p:nvGrpSpPr>
        <p:grpSpPr>
          <a:xfrm>
            <a:off x="926073" y="5628670"/>
            <a:ext cx="1568440" cy="2531934"/>
            <a:chOff x="1627018" y="3421051"/>
            <a:chExt cx="1568440" cy="2531934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88577DFC-54D0-0D4E-94D0-5656D6649358}"/>
                </a:ext>
              </a:extLst>
            </p:cNvPr>
            <p:cNvSpPr/>
            <p:nvPr/>
          </p:nvSpPr>
          <p:spPr>
            <a:xfrm>
              <a:off x="1627018" y="3421051"/>
              <a:ext cx="1568440" cy="2531934"/>
            </a:xfrm>
            <a:prstGeom prst="round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54" name="Imagen 1" descr="Imagen que contiene carretilla&#10;&#10;Descripción generada automáticamente">
              <a:extLst>
                <a:ext uri="{FF2B5EF4-FFF2-40B4-BE49-F238E27FC236}">
                  <a16:creationId xmlns:a16="http://schemas.microsoft.com/office/drawing/2014/main" id="{FFF2D4A5-F9DB-8A40-94B9-821657822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02491" y="3644094"/>
              <a:ext cx="1170545" cy="1170545"/>
            </a:xfrm>
            <a:prstGeom prst="rect">
              <a:avLst/>
            </a:prstGeom>
          </p:spPr>
        </p:pic>
        <p:sp>
          <p:nvSpPr>
            <p:cNvPr id="62" name="CuadroTexto 4">
              <a:extLst>
                <a:ext uri="{FF2B5EF4-FFF2-40B4-BE49-F238E27FC236}">
                  <a16:creationId xmlns:a16="http://schemas.microsoft.com/office/drawing/2014/main" id="{D6CDAF27-F84A-1046-BDD4-D03371CCED52}"/>
                </a:ext>
              </a:extLst>
            </p:cNvPr>
            <p:cNvSpPr txBox="1"/>
            <p:nvPr/>
          </p:nvSpPr>
          <p:spPr>
            <a:xfrm>
              <a:off x="1627018" y="4998478"/>
              <a:ext cx="15684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lang="es-CL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defRPr sz="2800" b="0">
                  <a:solidFill>
                    <a:srgbClr val="2106A6"/>
                  </a:solidFill>
                  <a:latin typeface="Barlow SemiBold" panose="00000700000000000000" pitchFamily="2" charset="0"/>
                </a:defRPr>
              </a:lvl1pPr>
            </a:lstStyle>
            <a:p>
              <a:r>
                <a:rPr lang="es-CL" sz="2000" dirty="0">
                  <a:solidFill>
                    <a:srgbClr val="10069F"/>
                  </a:solidFill>
                </a:rPr>
                <a:t>Tu Negocio Digital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45C44A2-F759-CD43-91F0-75F8FD2D6E2C}"/>
              </a:ext>
            </a:extLst>
          </p:cNvPr>
          <p:cNvGrpSpPr/>
          <p:nvPr/>
        </p:nvGrpSpPr>
        <p:grpSpPr>
          <a:xfrm>
            <a:off x="3112215" y="5627867"/>
            <a:ext cx="1565992" cy="2533540"/>
            <a:chOff x="3477883" y="5590427"/>
            <a:chExt cx="1565992" cy="2533540"/>
          </a:xfrm>
        </p:grpSpPr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599D1F4B-07C1-7643-8DE5-6C1C15ACDB0C}"/>
                </a:ext>
              </a:extLst>
            </p:cNvPr>
            <p:cNvSpPr/>
            <p:nvPr/>
          </p:nvSpPr>
          <p:spPr>
            <a:xfrm>
              <a:off x="3477884" y="5590427"/>
              <a:ext cx="1565991" cy="2533540"/>
            </a:xfrm>
            <a:prstGeom prst="round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63" name="Imagen 5" descr="Icono&#10;&#10;Descripción generada automáticamente">
              <a:extLst>
                <a:ext uri="{FF2B5EF4-FFF2-40B4-BE49-F238E27FC236}">
                  <a16:creationId xmlns:a16="http://schemas.microsoft.com/office/drawing/2014/main" id="{96FC4C72-81DB-4F44-964C-150C17464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286" y="5883435"/>
              <a:ext cx="1411087" cy="1197083"/>
            </a:xfrm>
            <a:prstGeom prst="rect">
              <a:avLst/>
            </a:prstGeom>
          </p:spPr>
        </p:pic>
        <p:sp>
          <p:nvSpPr>
            <p:cNvPr id="64" name="CuadroTexto 6">
              <a:extLst>
                <a:ext uri="{FF2B5EF4-FFF2-40B4-BE49-F238E27FC236}">
                  <a16:creationId xmlns:a16="http://schemas.microsoft.com/office/drawing/2014/main" id="{3094D72D-CD5E-F840-83AB-6B42AFEF5E04}"/>
                </a:ext>
              </a:extLst>
            </p:cNvPr>
            <p:cNvSpPr txBox="1"/>
            <p:nvPr/>
          </p:nvSpPr>
          <p:spPr>
            <a:xfrm>
              <a:off x="3477883" y="7167854"/>
              <a:ext cx="1565991" cy="70788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defRPr sz="6000" b="0">
                  <a:solidFill>
                    <a:srgbClr val="2106A6"/>
                  </a:solidFill>
                  <a:latin typeface="Barlow SemiBold" panose="00000700000000000000" pitchFamily="2" charset="0"/>
                </a:defRPr>
              </a:lvl1pPr>
            </a:lstStyle>
            <a:p>
              <a:r>
                <a:rPr lang="es-CL" sz="2000" dirty="0">
                  <a:solidFill>
                    <a:srgbClr val="10069F"/>
                  </a:solidFill>
                </a:rPr>
                <a:t>Email Marketing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3FBBEDE-CA0D-A943-AA40-A167B43010C8}"/>
              </a:ext>
            </a:extLst>
          </p:cNvPr>
          <p:cNvGrpSpPr/>
          <p:nvPr/>
        </p:nvGrpSpPr>
        <p:grpSpPr>
          <a:xfrm>
            <a:off x="5243634" y="5627867"/>
            <a:ext cx="1565991" cy="2533540"/>
            <a:chOff x="3068619" y="5603227"/>
            <a:chExt cx="1565991" cy="2533540"/>
          </a:xfrm>
        </p:grpSpPr>
        <p:sp>
          <p:nvSpPr>
            <p:cNvPr id="120" name="Rounded Rectangle 119">
              <a:extLst>
                <a:ext uri="{FF2B5EF4-FFF2-40B4-BE49-F238E27FC236}">
                  <a16:creationId xmlns:a16="http://schemas.microsoft.com/office/drawing/2014/main" id="{E634188C-5A76-F54C-9D1C-9A75D17DCF73}"/>
                </a:ext>
              </a:extLst>
            </p:cNvPr>
            <p:cNvSpPr/>
            <p:nvPr/>
          </p:nvSpPr>
          <p:spPr>
            <a:xfrm>
              <a:off x="3068619" y="5603227"/>
              <a:ext cx="1565991" cy="2533540"/>
            </a:xfrm>
            <a:prstGeom prst="round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59" name="Imagen 3" descr="Imagen que contiene dibujo, alimentos&#10;&#10;Descripción generada automáticamente">
              <a:extLst>
                <a:ext uri="{FF2B5EF4-FFF2-40B4-BE49-F238E27FC236}">
                  <a16:creationId xmlns:a16="http://schemas.microsoft.com/office/drawing/2014/main" id="{A739C96A-0700-C847-956A-777A14FB8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90891" y="5746700"/>
              <a:ext cx="1259946" cy="1259946"/>
            </a:xfrm>
            <a:prstGeom prst="rect">
              <a:avLst/>
            </a:prstGeom>
          </p:spPr>
        </p:pic>
        <p:sp>
          <p:nvSpPr>
            <p:cNvPr id="58" name="CuadroTexto 2">
              <a:extLst>
                <a:ext uri="{FF2B5EF4-FFF2-40B4-BE49-F238E27FC236}">
                  <a16:creationId xmlns:a16="http://schemas.microsoft.com/office/drawing/2014/main" id="{28ACB93D-CC8B-8B49-A5D9-54749488F359}"/>
                </a:ext>
              </a:extLst>
            </p:cNvPr>
            <p:cNvSpPr txBox="1"/>
            <p:nvPr/>
          </p:nvSpPr>
          <p:spPr>
            <a:xfrm>
              <a:off x="3068620" y="7253624"/>
              <a:ext cx="1565987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s-CL" sz="2000" b="0" dirty="0" err="1">
                  <a:solidFill>
                    <a:srgbClr val="10069F"/>
                  </a:solidFill>
                  <a:latin typeface="Barlow SemiBold" panose="00000700000000000000" pitchFamily="2" charset="0"/>
                </a:rPr>
                <a:t>Chatbot</a:t>
              </a:r>
              <a:endParaRPr lang="es-CL" sz="2000" b="0" dirty="0">
                <a:solidFill>
                  <a:srgbClr val="10069F"/>
                </a:solidFill>
                <a:latin typeface="Barlow SemiBold" panose="00000700000000000000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2038043-E887-0B43-8C5C-AA7305926F49}"/>
              </a:ext>
            </a:extLst>
          </p:cNvPr>
          <p:cNvGrpSpPr/>
          <p:nvPr/>
        </p:nvGrpSpPr>
        <p:grpSpPr>
          <a:xfrm>
            <a:off x="9430840" y="5627867"/>
            <a:ext cx="1859570" cy="2533540"/>
            <a:chOff x="7255825" y="5603227"/>
            <a:chExt cx="1859570" cy="2533540"/>
          </a:xfrm>
        </p:grpSpPr>
        <p:sp>
          <p:nvSpPr>
            <p:cNvPr id="122" name="Rounded Rectangle 121">
              <a:extLst>
                <a:ext uri="{FF2B5EF4-FFF2-40B4-BE49-F238E27FC236}">
                  <a16:creationId xmlns:a16="http://schemas.microsoft.com/office/drawing/2014/main" id="{191D4367-465A-CB49-AEE3-B02054D86B0F}"/>
                </a:ext>
              </a:extLst>
            </p:cNvPr>
            <p:cNvSpPr/>
            <p:nvPr/>
          </p:nvSpPr>
          <p:spPr>
            <a:xfrm>
              <a:off x="7388353" y="5603227"/>
              <a:ext cx="1565991" cy="2533540"/>
            </a:xfrm>
            <a:prstGeom prst="round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65" name="Imagen 7" descr="Icono&#10;&#10;Descripción generada automáticamente">
              <a:extLst>
                <a:ext uri="{FF2B5EF4-FFF2-40B4-BE49-F238E27FC236}">
                  <a16:creationId xmlns:a16="http://schemas.microsoft.com/office/drawing/2014/main" id="{F0F6435E-BBD4-2F4D-BD6A-0F010277F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3830" y="5775073"/>
              <a:ext cx="1134018" cy="1134018"/>
            </a:xfrm>
            <a:prstGeom prst="rect">
              <a:avLst/>
            </a:prstGeom>
          </p:spPr>
        </p:pic>
        <p:sp>
          <p:nvSpPr>
            <p:cNvPr id="66" name="CuadroTexto 8">
              <a:extLst>
                <a:ext uri="{FF2B5EF4-FFF2-40B4-BE49-F238E27FC236}">
                  <a16:creationId xmlns:a16="http://schemas.microsoft.com/office/drawing/2014/main" id="{51317687-965D-8446-B757-BE26DF4E6EDE}"/>
                </a:ext>
              </a:extLst>
            </p:cNvPr>
            <p:cNvSpPr txBox="1"/>
            <p:nvPr/>
          </p:nvSpPr>
          <p:spPr>
            <a:xfrm>
              <a:off x="7255825" y="7181297"/>
              <a:ext cx="1859570" cy="70788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defRPr sz="6000" b="0">
                  <a:solidFill>
                    <a:srgbClr val="2106A6"/>
                  </a:solidFill>
                  <a:latin typeface="Barlow SemiBold" panose="00000700000000000000" pitchFamily="2" charset="0"/>
                </a:defRPr>
              </a:lvl1pPr>
            </a:lstStyle>
            <a:p>
              <a:r>
                <a:rPr lang="es-CL" sz="1850" dirty="0">
                  <a:solidFill>
                    <a:srgbClr val="10069F"/>
                  </a:solidFill>
                </a:rPr>
                <a:t>Agendamiento</a:t>
              </a:r>
              <a:r>
                <a:rPr lang="es-CL" sz="2000" dirty="0">
                  <a:solidFill>
                    <a:srgbClr val="10069F"/>
                  </a:solidFill>
                </a:rPr>
                <a:t> Digital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11B670B-6AA6-4241-BCB0-64E6EC2F63AD}"/>
              </a:ext>
            </a:extLst>
          </p:cNvPr>
          <p:cNvGrpSpPr/>
          <p:nvPr/>
        </p:nvGrpSpPr>
        <p:grpSpPr>
          <a:xfrm>
            <a:off x="11723235" y="5627867"/>
            <a:ext cx="1565991" cy="2533540"/>
            <a:chOff x="9548220" y="5615420"/>
            <a:chExt cx="1565991" cy="2533540"/>
          </a:xfrm>
        </p:grpSpPr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8C7777BC-F991-D74B-A090-997D53F3DC83}"/>
                </a:ext>
              </a:extLst>
            </p:cNvPr>
            <p:cNvSpPr/>
            <p:nvPr/>
          </p:nvSpPr>
          <p:spPr>
            <a:xfrm>
              <a:off x="9548220" y="5615420"/>
              <a:ext cx="1565991" cy="2533540"/>
            </a:xfrm>
            <a:prstGeom prst="round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67" name="Imagen 9" descr="Icono&#10;&#10;Descripción generada automáticamente">
              <a:extLst>
                <a:ext uri="{FF2B5EF4-FFF2-40B4-BE49-F238E27FC236}">
                  <a16:creationId xmlns:a16="http://schemas.microsoft.com/office/drawing/2014/main" id="{96DE626B-F0AA-C24C-8524-5E29AA3F9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5343" y="5732402"/>
              <a:ext cx="1160305" cy="1160305"/>
            </a:xfrm>
            <a:prstGeom prst="rect">
              <a:avLst/>
            </a:prstGeom>
          </p:spPr>
        </p:pic>
        <p:sp>
          <p:nvSpPr>
            <p:cNvPr id="68" name="CuadroTexto 10">
              <a:extLst>
                <a:ext uri="{FF2B5EF4-FFF2-40B4-BE49-F238E27FC236}">
                  <a16:creationId xmlns:a16="http://schemas.microsoft.com/office/drawing/2014/main" id="{9EA70999-F8DD-2D4C-845F-64C96EFAB26A}"/>
                </a:ext>
              </a:extLst>
            </p:cNvPr>
            <p:cNvSpPr txBox="1"/>
            <p:nvPr/>
          </p:nvSpPr>
          <p:spPr>
            <a:xfrm>
              <a:off x="9548220" y="6987652"/>
              <a:ext cx="1565988" cy="101566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lang="es-CL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defRPr sz="2800" b="0">
                  <a:solidFill>
                    <a:srgbClr val="2106A6"/>
                  </a:solidFill>
                  <a:latin typeface="Barlow SemiBold" panose="00000700000000000000" pitchFamily="2" charset="0"/>
                </a:defRPr>
              </a:lvl1pPr>
            </a:lstStyle>
            <a:p>
              <a:r>
                <a:rPr lang="es-CL" sz="2000" dirty="0">
                  <a:solidFill>
                    <a:srgbClr val="10069F"/>
                  </a:solidFill>
                </a:rPr>
                <a:t>Gestión Redes Sociales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BFB687-DAB4-AD47-9F57-C176BACAE7F2}"/>
              </a:ext>
            </a:extLst>
          </p:cNvPr>
          <p:cNvGrpSpPr/>
          <p:nvPr/>
        </p:nvGrpSpPr>
        <p:grpSpPr>
          <a:xfrm>
            <a:off x="13883099" y="5627867"/>
            <a:ext cx="1565994" cy="2533540"/>
            <a:chOff x="11708084" y="5627715"/>
            <a:chExt cx="1565994" cy="2533540"/>
          </a:xfrm>
        </p:grpSpPr>
        <p:sp>
          <p:nvSpPr>
            <p:cNvPr id="124" name="Rounded Rectangle 123">
              <a:extLst>
                <a:ext uri="{FF2B5EF4-FFF2-40B4-BE49-F238E27FC236}">
                  <a16:creationId xmlns:a16="http://schemas.microsoft.com/office/drawing/2014/main" id="{5517E2FD-1019-1F4B-9460-578C5B49B5BD}"/>
                </a:ext>
              </a:extLst>
            </p:cNvPr>
            <p:cNvSpPr/>
            <p:nvPr/>
          </p:nvSpPr>
          <p:spPr>
            <a:xfrm>
              <a:off x="11708087" y="5627715"/>
              <a:ext cx="1565991" cy="2533540"/>
            </a:xfrm>
            <a:prstGeom prst="round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70" name="Imagen 12" descr="Icono&#10;&#10;Descripción generada automáticamente">
              <a:extLst>
                <a:ext uri="{FF2B5EF4-FFF2-40B4-BE49-F238E27FC236}">
                  <a16:creationId xmlns:a16="http://schemas.microsoft.com/office/drawing/2014/main" id="{6F5C84C7-6B2D-184A-83B7-9C431AB9E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97478" y="5750091"/>
              <a:ext cx="1183981" cy="1183981"/>
            </a:xfrm>
            <a:prstGeom prst="rect">
              <a:avLst/>
            </a:prstGeom>
          </p:spPr>
        </p:pic>
        <p:sp>
          <p:nvSpPr>
            <p:cNvPr id="69" name="CuadroTexto 11">
              <a:extLst>
                <a:ext uri="{FF2B5EF4-FFF2-40B4-BE49-F238E27FC236}">
                  <a16:creationId xmlns:a16="http://schemas.microsoft.com/office/drawing/2014/main" id="{8C107553-E9F6-634D-99A7-AA12AF51B5AB}"/>
                </a:ext>
              </a:extLst>
            </p:cNvPr>
            <p:cNvSpPr txBox="1"/>
            <p:nvPr/>
          </p:nvSpPr>
          <p:spPr>
            <a:xfrm>
              <a:off x="11708084" y="7128625"/>
              <a:ext cx="1565990" cy="70788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s-CL" sz="2000" b="0" dirty="0">
                  <a:solidFill>
                    <a:srgbClr val="10069F"/>
                  </a:solidFill>
                  <a:latin typeface="Barlow SemiBold" panose="00000700000000000000" pitchFamily="2" charset="0"/>
                </a:rPr>
                <a:t>Sales Manager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BA5541-1F06-E448-88B1-FC8A973ABB69}"/>
              </a:ext>
            </a:extLst>
          </p:cNvPr>
          <p:cNvGrpSpPr/>
          <p:nvPr/>
        </p:nvGrpSpPr>
        <p:grpSpPr>
          <a:xfrm>
            <a:off x="8380226" y="5615167"/>
            <a:ext cx="1566003" cy="2533540"/>
            <a:chOff x="8380226" y="8213561"/>
            <a:chExt cx="1566003" cy="2533540"/>
          </a:xfrm>
        </p:grpSpPr>
        <p:sp>
          <p:nvSpPr>
            <p:cNvPr id="132" name="Rounded Rectangle 131">
              <a:extLst>
                <a:ext uri="{FF2B5EF4-FFF2-40B4-BE49-F238E27FC236}">
                  <a16:creationId xmlns:a16="http://schemas.microsoft.com/office/drawing/2014/main" id="{B69D1C79-F5E9-C147-A15E-84BA4FB32AE6}"/>
                </a:ext>
              </a:extLst>
            </p:cNvPr>
            <p:cNvSpPr/>
            <p:nvPr/>
          </p:nvSpPr>
          <p:spPr>
            <a:xfrm>
              <a:off x="8380238" y="8213561"/>
              <a:ext cx="1565991" cy="2533540"/>
            </a:xfrm>
            <a:prstGeom prst="round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80" name="Imagen 28" descr="Icono&#10;&#10;Descripción generada automáticamente">
              <a:extLst>
                <a:ext uri="{FF2B5EF4-FFF2-40B4-BE49-F238E27FC236}">
                  <a16:creationId xmlns:a16="http://schemas.microsoft.com/office/drawing/2014/main" id="{7675ACE5-3585-444F-968B-B431E5AF1C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087"/>
            <a:stretch/>
          </p:blipFill>
          <p:spPr>
            <a:xfrm>
              <a:off x="8702690" y="8331146"/>
              <a:ext cx="1000871" cy="1207135"/>
            </a:xfrm>
            <a:prstGeom prst="rect">
              <a:avLst/>
            </a:prstGeom>
          </p:spPr>
        </p:pic>
        <p:sp>
          <p:nvSpPr>
            <p:cNvPr id="71" name="CuadroTexto 19">
              <a:extLst>
                <a:ext uri="{FF2B5EF4-FFF2-40B4-BE49-F238E27FC236}">
                  <a16:creationId xmlns:a16="http://schemas.microsoft.com/office/drawing/2014/main" id="{913F4603-8D89-F548-9392-96C721E8460D}"/>
                </a:ext>
              </a:extLst>
            </p:cNvPr>
            <p:cNvSpPr txBox="1"/>
            <p:nvPr/>
          </p:nvSpPr>
          <p:spPr>
            <a:xfrm>
              <a:off x="8380226" y="9690683"/>
              <a:ext cx="1566000" cy="70788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s-CL" sz="2000" b="0" dirty="0">
                  <a:solidFill>
                    <a:srgbClr val="10069F"/>
                  </a:solidFill>
                  <a:latin typeface="Barlow SemiBold" panose="00000700000000000000" pitchFamily="2" charset="0"/>
                </a:rPr>
                <a:t>Contratos Digitales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84F645C-D2AB-C04D-A90D-480696A2BAF6}"/>
              </a:ext>
            </a:extLst>
          </p:cNvPr>
          <p:cNvGrpSpPr/>
          <p:nvPr/>
        </p:nvGrpSpPr>
        <p:grpSpPr>
          <a:xfrm>
            <a:off x="18202829" y="5627867"/>
            <a:ext cx="1565998" cy="2533540"/>
            <a:chOff x="18202829" y="5627715"/>
            <a:chExt cx="1565998" cy="2533540"/>
          </a:xfrm>
        </p:grpSpPr>
        <p:sp>
          <p:nvSpPr>
            <p:cNvPr id="126" name="Rounded Rectangle 125">
              <a:extLst>
                <a:ext uri="{FF2B5EF4-FFF2-40B4-BE49-F238E27FC236}">
                  <a16:creationId xmlns:a16="http://schemas.microsoft.com/office/drawing/2014/main" id="{C1914137-52AE-B94B-B8F7-2260484EBD7B}"/>
                </a:ext>
              </a:extLst>
            </p:cNvPr>
            <p:cNvSpPr/>
            <p:nvPr/>
          </p:nvSpPr>
          <p:spPr>
            <a:xfrm>
              <a:off x="18202836" y="5627715"/>
              <a:ext cx="1565991" cy="2533540"/>
            </a:xfrm>
            <a:prstGeom prst="round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77" name="Picture 9" descr="Prueba gratis Office 365 - Movilidad Profesional HP">
              <a:extLst>
                <a:ext uri="{FF2B5EF4-FFF2-40B4-BE49-F238E27FC236}">
                  <a16:creationId xmlns:a16="http://schemas.microsoft.com/office/drawing/2014/main" id="{F76E6A71-B425-E842-82FF-B4593BCC5B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906" r="77221" b="23603"/>
            <a:stretch/>
          </p:blipFill>
          <p:spPr bwMode="auto">
            <a:xfrm>
              <a:off x="18493028" y="5711856"/>
              <a:ext cx="1107124" cy="126434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CuadroTexto 20">
              <a:extLst>
                <a:ext uri="{FF2B5EF4-FFF2-40B4-BE49-F238E27FC236}">
                  <a16:creationId xmlns:a16="http://schemas.microsoft.com/office/drawing/2014/main" id="{E47C31E6-D4C0-C64E-9D10-2E445AD4A79B}"/>
                </a:ext>
              </a:extLst>
            </p:cNvPr>
            <p:cNvSpPr txBox="1"/>
            <p:nvPr/>
          </p:nvSpPr>
          <p:spPr>
            <a:xfrm>
              <a:off x="18202829" y="7126574"/>
              <a:ext cx="1565998" cy="70788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lang="es-CL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defRPr sz="2800" b="0">
                  <a:solidFill>
                    <a:srgbClr val="2106A6"/>
                  </a:solidFill>
                  <a:latin typeface="Barlow SemiBold" panose="00000700000000000000" pitchFamily="2" charset="0"/>
                </a:defRPr>
              </a:lvl1pPr>
            </a:lstStyle>
            <a:p>
              <a:r>
                <a:rPr lang="es-CL" sz="2000" dirty="0">
                  <a:solidFill>
                    <a:srgbClr val="10069F"/>
                  </a:solidFill>
                </a:rPr>
                <a:t>Microsoft 365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244DC05-367A-4248-B64F-E4A378694B5C}"/>
              </a:ext>
            </a:extLst>
          </p:cNvPr>
          <p:cNvGrpSpPr/>
          <p:nvPr/>
        </p:nvGrpSpPr>
        <p:grpSpPr>
          <a:xfrm>
            <a:off x="6220364" y="5615167"/>
            <a:ext cx="1565998" cy="2533540"/>
            <a:chOff x="6220364" y="8200761"/>
            <a:chExt cx="1565998" cy="2533540"/>
          </a:xfrm>
        </p:grpSpPr>
        <p:sp>
          <p:nvSpPr>
            <p:cNvPr id="131" name="Rounded Rectangle 130">
              <a:extLst>
                <a:ext uri="{FF2B5EF4-FFF2-40B4-BE49-F238E27FC236}">
                  <a16:creationId xmlns:a16="http://schemas.microsoft.com/office/drawing/2014/main" id="{63D358DE-6A39-7449-A32E-F589CAD5B4FE}"/>
                </a:ext>
              </a:extLst>
            </p:cNvPr>
            <p:cNvSpPr/>
            <p:nvPr/>
          </p:nvSpPr>
          <p:spPr>
            <a:xfrm>
              <a:off x="6220371" y="8200761"/>
              <a:ext cx="1565991" cy="2533540"/>
            </a:xfrm>
            <a:prstGeom prst="round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81" name="Imagen 29" descr="Icono&#10;&#10;Descripción generada automáticamente">
              <a:extLst>
                <a:ext uri="{FF2B5EF4-FFF2-40B4-BE49-F238E27FC236}">
                  <a16:creationId xmlns:a16="http://schemas.microsoft.com/office/drawing/2014/main" id="{6396A9D3-22B0-FA40-9CD9-4D00E381C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9957" y="8364364"/>
              <a:ext cx="1173917" cy="1173917"/>
            </a:xfrm>
            <a:prstGeom prst="rect">
              <a:avLst/>
            </a:prstGeom>
          </p:spPr>
        </p:pic>
        <p:sp>
          <p:nvSpPr>
            <p:cNvPr id="73" name="CuadroTexto 21">
              <a:extLst>
                <a:ext uri="{FF2B5EF4-FFF2-40B4-BE49-F238E27FC236}">
                  <a16:creationId xmlns:a16="http://schemas.microsoft.com/office/drawing/2014/main" id="{DF1E92C7-1BA9-614D-B26A-E7F671C50151}"/>
                </a:ext>
              </a:extLst>
            </p:cNvPr>
            <p:cNvSpPr txBox="1"/>
            <p:nvPr/>
          </p:nvSpPr>
          <p:spPr>
            <a:xfrm>
              <a:off x="6220364" y="9679279"/>
              <a:ext cx="1565993" cy="70788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defRPr sz="6000" b="0">
                  <a:solidFill>
                    <a:srgbClr val="2106A6"/>
                  </a:solidFill>
                  <a:latin typeface="Barlow SemiBold" panose="00000700000000000000" pitchFamily="2" charset="0"/>
                </a:defRPr>
              </a:lvl1pPr>
            </a:lstStyle>
            <a:p>
              <a:r>
                <a:rPr lang="es-CL" sz="2000" dirty="0">
                  <a:solidFill>
                    <a:srgbClr val="10069F"/>
                  </a:solidFill>
                </a:rPr>
                <a:t>Finanzas Digitales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5BEE08E-B3BD-D64F-8896-D97A6E683CCF}"/>
              </a:ext>
            </a:extLst>
          </p:cNvPr>
          <p:cNvGrpSpPr/>
          <p:nvPr/>
        </p:nvGrpSpPr>
        <p:grpSpPr>
          <a:xfrm>
            <a:off x="20362697" y="5627867"/>
            <a:ext cx="1565998" cy="2533540"/>
            <a:chOff x="20362697" y="5627715"/>
            <a:chExt cx="1565998" cy="2533540"/>
          </a:xfrm>
        </p:grpSpPr>
        <p:sp>
          <p:nvSpPr>
            <p:cNvPr id="127" name="Rounded Rectangle 126">
              <a:extLst>
                <a:ext uri="{FF2B5EF4-FFF2-40B4-BE49-F238E27FC236}">
                  <a16:creationId xmlns:a16="http://schemas.microsoft.com/office/drawing/2014/main" id="{FBA1B5DE-5A3E-9D46-B792-F30DFD1CE180}"/>
                </a:ext>
              </a:extLst>
            </p:cNvPr>
            <p:cNvSpPr/>
            <p:nvPr/>
          </p:nvSpPr>
          <p:spPr>
            <a:xfrm>
              <a:off x="20362703" y="5627715"/>
              <a:ext cx="1565991" cy="2533540"/>
            </a:xfrm>
            <a:prstGeom prst="round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78" name="Picture 12" descr="Google presenta G Suite Enterprise, con mejoras de seguridad y ...">
              <a:extLst>
                <a:ext uri="{FF2B5EF4-FFF2-40B4-BE49-F238E27FC236}">
                  <a16:creationId xmlns:a16="http://schemas.microsoft.com/office/drawing/2014/main" id="{4ADC134C-A2A2-6D47-AA9D-A5FAD7EB2E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30" t="31514" r="62904" b="28470"/>
            <a:stretch/>
          </p:blipFill>
          <p:spPr bwMode="auto">
            <a:xfrm>
              <a:off x="20568898" y="5843686"/>
              <a:ext cx="1221447" cy="119680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CuadroTexto 22">
              <a:extLst>
                <a:ext uri="{FF2B5EF4-FFF2-40B4-BE49-F238E27FC236}">
                  <a16:creationId xmlns:a16="http://schemas.microsoft.com/office/drawing/2014/main" id="{E31295F2-A5D7-DC40-A362-0A34F03880AC}"/>
                </a:ext>
              </a:extLst>
            </p:cNvPr>
            <p:cNvSpPr txBox="1"/>
            <p:nvPr/>
          </p:nvSpPr>
          <p:spPr>
            <a:xfrm>
              <a:off x="20362697" y="7154837"/>
              <a:ext cx="1565998" cy="70788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defRPr sz="6000" b="0">
                  <a:solidFill>
                    <a:srgbClr val="2106A6"/>
                  </a:solidFill>
                  <a:latin typeface="Barlow SemiBold" panose="00000700000000000000" pitchFamily="2" charset="0"/>
                </a:defRPr>
              </a:lvl1pPr>
            </a:lstStyle>
            <a:p>
              <a:r>
                <a:rPr lang="es-CL" sz="2000" dirty="0">
                  <a:solidFill>
                    <a:srgbClr val="10069F"/>
                  </a:solidFill>
                </a:rPr>
                <a:t>Google </a:t>
              </a:r>
              <a:r>
                <a:rPr lang="es-CL" sz="2000" dirty="0" err="1">
                  <a:solidFill>
                    <a:srgbClr val="10069F"/>
                  </a:solidFill>
                </a:rPr>
                <a:t>Workspace</a:t>
              </a:r>
              <a:endParaRPr lang="es-CL" sz="2000" dirty="0">
                <a:solidFill>
                  <a:srgbClr val="10069F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12D14A6-DFD7-D248-8E42-F4592B57DA52}"/>
              </a:ext>
            </a:extLst>
          </p:cNvPr>
          <p:cNvGrpSpPr/>
          <p:nvPr/>
        </p:nvGrpSpPr>
        <p:grpSpPr>
          <a:xfrm>
            <a:off x="10540090" y="5615167"/>
            <a:ext cx="1566006" cy="2533540"/>
            <a:chOff x="10540090" y="8225754"/>
            <a:chExt cx="1566006" cy="2533540"/>
          </a:xfrm>
        </p:grpSpPr>
        <p:sp>
          <p:nvSpPr>
            <p:cNvPr id="133" name="Rounded Rectangle 132">
              <a:extLst>
                <a:ext uri="{FF2B5EF4-FFF2-40B4-BE49-F238E27FC236}">
                  <a16:creationId xmlns:a16="http://schemas.microsoft.com/office/drawing/2014/main" id="{2A05D9FF-89BC-EE40-A582-3BD714A7B118}"/>
                </a:ext>
              </a:extLst>
            </p:cNvPr>
            <p:cNvSpPr/>
            <p:nvPr/>
          </p:nvSpPr>
          <p:spPr>
            <a:xfrm>
              <a:off x="10540105" y="8225754"/>
              <a:ext cx="1565991" cy="2533540"/>
            </a:xfrm>
            <a:prstGeom prst="round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79" name="Imagen 27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BF7EF8A0-E9D4-4945-8252-37BEA341A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790472" y="8388996"/>
              <a:ext cx="1090876" cy="1090876"/>
            </a:xfrm>
            <a:prstGeom prst="rect">
              <a:avLst/>
            </a:prstGeom>
          </p:spPr>
        </p:pic>
        <p:sp>
          <p:nvSpPr>
            <p:cNvPr id="75" name="CuadroTexto 23">
              <a:extLst>
                <a:ext uri="{FF2B5EF4-FFF2-40B4-BE49-F238E27FC236}">
                  <a16:creationId xmlns:a16="http://schemas.microsoft.com/office/drawing/2014/main" id="{7CAAAF98-3163-4E4C-B5D1-467544D033D7}"/>
                </a:ext>
              </a:extLst>
            </p:cNvPr>
            <p:cNvSpPr txBox="1"/>
            <p:nvPr/>
          </p:nvSpPr>
          <p:spPr>
            <a:xfrm>
              <a:off x="10540090" y="9721119"/>
              <a:ext cx="1566002" cy="70788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lang="es-CL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defRPr sz="2800" b="0">
                  <a:solidFill>
                    <a:srgbClr val="2106A6"/>
                  </a:solidFill>
                  <a:latin typeface="Barlow SemiBold" panose="00000700000000000000" pitchFamily="2" charset="0"/>
                </a:defRPr>
              </a:lvl1pPr>
            </a:lstStyle>
            <a:p>
              <a:r>
                <a:rPr lang="es-CL" sz="2000" dirty="0">
                  <a:solidFill>
                    <a:srgbClr val="10069F"/>
                  </a:solidFill>
                </a:rPr>
                <a:t>RRHH Digital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5FAA953-E1B3-F14E-A68E-CB8954893363}"/>
              </a:ext>
            </a:extLst>
          </p:cNvPr>
          <p:cNvGrpSpPr/>
          <p:nvPr/>
        </p:nvGrpSpPr>
        <p:grpSpPr>
          <a:xfrm>
            <a:off x="7403497" y="5627867"/>
            <a:ext cx="1565995" cy="2533540"/>
            <a:chOff x="5228482" y="5590427"/>
            <a:chExt cx="1565995" cy="2533540"/>
          </a:xfrm>
        </p:grpSpPr>
        <p:sp>
          <p:nvSpPr>
            <p:cNvPr id="121" name="Rounded Rectangle 120">
              <a:extLst>
                <a:ext uri="{FF2B5EF4-FFF2-40B4-BE49-F238E27FC236}">
                  <a16:creationId xmlns:a16="http://schemas.microsoft.com/office/drawing/2014/main" id="{91511C57-A2FE-3043-949F-89EBB1FBB424}"/>
                </a:ext>
              </a:extLst>
            </p:cNvPr>
            <p:cNvSpPr/>
            <p:nvPr/>
          </p:nvSpPr>
          <p:spPr>
            <a:xfrm>
              <a:off x="5228486" y="5590427"/>
              <a:ext cx="1565991" cy="2533540"/>
            </a:xfrm>
            <a:prstGeom prst="round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91" name="Imagen 47" descr="Icono&#10;&#10;Descripción generada automáticamente">
              <a:extLst>
                <a:ext uri="{FF2B5EF4-FFF2-40B4-BE49-F238E27FC236}">
                  <a16:creationId xmlns:a16="http://schemas.microsoft.com/office/drawing/2014/main" id="{E5E563FB-C441-C74B-98B8-A0EF923A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3838" y="5751134"/>
              <a:ext cx="1067257" cy="1122843"/>
            </a:xfrm>
            <a:prstGeom prst="rect">
              <a:avLst/>
            </a:prstGeom>
          </p:spPr>
        </p:pic>
        <p:sp>
          <p:nvSpPr>
            <p:cNvPr id="83" name="CuadroTexto 38">
              <a:extLst>
                <a:ext uri="{FF2B5EF4-FFF2-40B4-BE49-F238E27FC236}">
                  <a16:creationId xmlns:a16="http://schemas.microsoft.com/office/drawing/2014/main" id="{3C0E943B-6B3E-CD49-970A-611382FF4271}"/>
                </a:ext>
              </a:extLst>
            </p:cNvPr>
            <p:cNvSpPr txBox="1"/>
            <p:nvPr/>
          </p:nvSpPr>
          <p:spPr>
            <a:xfrm>
              <a:off x="5228482" y="7184099"/>
              <a:ext cx="1565991" cy="70788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lang="es-CL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defRPr sz="2800" b="0">
                  <a:solidFill>
                    <a:srgbClr val="2106A6"/>
                  </a:solidFill>
                  <a:latin typeface="Barlow SemiBold" panose="00000700000000000000" pitchFamily="2" charset="0"/>
                </a:defRPr>
              </a:lvl1pPr>
            </a:lstStyle>
            <a:p>
              <a:r>
                <a:rPr lang="es-CL" sz="2000" dirty="0">
                  <a:solidFill>
                    <a:srgbClr val="10069F"/>
                  </a:solidFill>
                </a:rPr>
                <a:t>Seguridad Virtual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EDFF412-84D0-5948-9310-864D199705F0}"/>
              </a:ext>
            </a:extLst>
          </p:cNvPr>
          <p:cNvGrpSpPr/>
          <p:nvPr/>
        </p:nvGrpSpPr>
        <p:grpSpPr>
          <a:xfrm>
            <a:off x="16042962" y="5627867"/>
            <a:ext cx="1565998" cy="2533540"/>
            <a:chOff x="16042962" y="5627715"/>
            <a:chExt cx="1565998" cy="2533540"/>
          </a:xfrm>
        </p:grpSpPr>
        <p:sp>
          <p:nvSpPr>
            <p:cNvPr id="125" name="Rounded Rectangle 124">
              <a:extLst>
                <a:ext uri="{FF2B5EF4-FFF2-40B4-BE49-F238E27FC236}">
                  <a16:creationId xmlns:a16="http://schemas.microsoft.com/office/drawing/2014/main" id="{39C2E2D4-0B07-4B4F-88AB-C5948841D4FE}"/>
                </a:ext>
              </a:extLst>
            </p:cNvPr>
            <p:cNvSpPr/>
            <p:nvPr/>
          </p:nvSpPr>
          <p:spPr>
            <a:xfrm>
              <a:off x="16042969" y="5627715"/>
              <a:ext cx="1565991" cy="2533540"/>
            </a:xfrm>
            <a:prstGeom prst="round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92" name="Imagen 48" descr="Icono&#10;&#10;Descripción generada automáticamente">
              <a:extLst>
                <a:ext uri="{FF2B5EF4-FFF2-40B4-BE49-F238E27FC236}">
                  <a16:creationId xmlns:a16="http://schemas.microsoft.com/office/drawing/2014/main" id="{3A429EA1-35AF-0E4B-9420-B0B23D37A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58424" y="5843686"/>
              <a:ext cx="1037057" cy="1132518"/>
            </a:xfrm>
            <a:prstGeom prst="rect">
              <a:avLst/>
            </a:prstGeom>
          </p:spPr>
        </p:pic>
        <p:sp>
          <p:nvSpPr>
            <p:cNvPr id="84" name="CuadroTexto 39">
              <a:extLst>
                <a:ext uri="{FF2B5EF4-FFF2-40B4-BE49-F238E27FC236}">
                  <a16:creationId xmlns:a16="http://schemas.microsoft.com/office/drawing/2014/main" id="{65B3237C-09B0-6F4D-84FA-955D55566CAD}"/>
                </a:ext>
              </a:extLst>
            </p:cNvPr>
            <p:cNvSpPr txBox="1"/>
            <p:nvPr/>
          </p:nvSpPr>
          <p:spPr>
            <a:xfrm>
              <a:off x="16042962" y="7036388"/>
              <a:ext cx="1565998" cy="101566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defRPr sz="6000" b="0">
                  <a:solidFill>
                    <a:srgbClr val="2106A6"/>
                  </a:solidFill>
                  <a:latin typeface="Barlow SemiBold" panose="00000700000000000000" pitchFamily="2" charset="0"/>
                </a:defRPr>
              </a:lvl1pPr>
            </a:lstStyle>
            <a:p>
              <a:r>
                <a:rPr lang="es-CL" sz="2000" b="0" dirty="0">
                  <a:solidFill>
                    <a:srgbClr val="10069F"/>
                  </a:solidFill>
                  <a:latin typeface="Barlow SemiBold" panose="00000700000000000000" pitchFamily="2" charset="0"/>
                </a:rPr>
                <a:t>Seguridad Virtual Mobile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6D0901F-DF68-DE48-A108-9229CA5CA2B6}"/>
              </a:ext>
            </a:extLst>
          </p:cNvPr>
          <p:cNvGrpSpPr/>
          <p:nvPr/>
        </p:nvGrpSpPr>
        <p:grpSpPr>
          <a:xfrm>
            <a:off x="19179573" y="5615167"/>
            <a:ext cx="1569376" cy="2533540"/>
            <a:chOff x="19179573" y="8238049"/>
            <a:chExt cx="1569376" cy="2533540"/>
          </a:xfrm>
        </p:grpSpPr>
        <p:sp>
          <p:nvSpPr>
            <p:cNvPr id="137" name="Rounded Rectangle 136">
              <a:extLst>
                <a:ext uri="{FF2B5EF4-FFF2-40B4-BE49-F238E27FC236}">
                  <a16:creationId xmlns:a16="http://schemas.microsoft.com/office/drawing/2014/main" id="{44819DD7-592F-6F40-9690-D37E1B6B1ED7}"/>
                </a:ext>
              </a:extLst>
            </p:cNvPr>
            <p:cNvSpPr/>
            <p:nvPr/>
          </p:nvSpPr>
          <p:spPr>
            <a:xfrm>
              <a:off x="19179573" y="8238049"/>
              <a:ext cx="1565991" cy="2533540"/>
            </a:xfrm>
            <a:prstGeom prst="round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89" name="Imagen 45" descr="Icono&#10;&#10;Descripción generada automáticamente">
              <a:extLst>
                <a:ext uri="{FF2B5EF4-FFF2-40B4-BE49-F238E27FC236}">
                  <a16:creationId xmlns:a16="http://schemas.microsoft.com/office/drawing/2014/main" id="{ADBBE22E-1B50-9741-9FA5-B5ECB0EEF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36033" y="8347010"/>
              <a:ext cx="1229686" cy="1229686"/>
            </a:xfrm>
            <a:prstGeom prst="rect">
              <a:avLst/>
            </a:prstGeom>
          </p:spPr>
        </p:pic>
        <p:sp>
          <p:nvSpPr>
            <p:cNvPr id="85" name="CuadroTexto 40">
              <a:extLst>
                <a:ext uri="{FF2B5EF4-FFF2-40B4-BE49-F238E27FC236}">
                  <a16:creationId xmlns:a16="http://schemas.microsoft.com/office/drawing/2014/main" id="{5AB011DE-A4FD-124F-9FC1-E323F9BE5CF0}"/>
                </a:ext>
              </a:extLst>
            </p:cNvPr>
            <p:cNvSpPr txBox="1"/>
            <p:nvPr/>
          </p:nvSpPr>
          <p:spPr>
            <a:xfrm>
              <a:off x="19182926" y="9848095"/>
              <a:ext cx="1566023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defRPr sz="6000" b="0">
                  <a:solidFill>
                    <a:srgbClr val="2106A6"/>
                  </a:solidFill>
                  <a:latin typeface="Barlow SemiBold" panose="00000700000000000000" pitchFamily="2" charset="0"/>
                </a:defRPr>
              </a:lvl1pPr>
            </a:lstStyle>
            <a:p>
              <a:r>
                <a:rPr lang="es-CL" sz="2000" dirty="0">
                  <a:solidFill>
                    <a:srgbClr val="10069F"/>
                  </a:solidFill>
                </a:rPr>
                <a:t>Entel One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3BCFE5A-01B5-0143-8D74-77E9F82E1168}"/>
              </a:ext>
            </a:extLst>
          </p:cNvPr>
          <p:cNvGrpSpPr/>
          <p:nvPr/>
        </p:nvGrpSpPr>
        <p:grpSpPr>
          <a:xfrm>
            <a:off x="12699953" y="5615167"/>
            <a:ext cx="1566010" cy="2533540"/>
            <a:chOff x="12699953" y="8238049"/>
            <a:chExt cx="1566010" cy="2533540"/>
          </a:xfrm>
        </p:grpSpPr>
        <p:sp>
          <p:nvSpPr>
            <p:cNvPr id="134" name="Rounded Rectangle 133">
              <a:extLst>
                <a:ext uri="{FF2B5EF4-FFF2-40B4-BE49-F238E27FC236}">
                  <a16:creationId xmlns:a16="http://schemas.microsoft.com/office/drawing/2014/main" id="{6E166CE1-AE62-EA45-86F7-43D29595CEEF}"/>
                </a:ext>
              </a:extLst>
            </p:cNvPr>
            <p:cNvSpPr/>
            <p:nvPr/>
          </p:nvSpPr>
          <p:spPr>
            <a:xfrm>
              <a:off x="12699972" y="8238049"/>
              <a:ext cx="1565991" cy="2533540"/>
            </a:xfrm>
            <a:prstGeom prst="round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87" name="Imagen 43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5AABAD4F-6AF1-A140-B52F-DAC3FA766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998056" y="8437755"/>
              <a:ext cx="1057763" cy="1003519"/>
            </a:xfrm>
            <a:prstGeom prst="rect">
              <a:avLst/>
            </a:prstGeom>
          </p:spPr>
        </p:pic>
        <p:sp>
          <p:nvSpPr>
            <p:cNvPr id="86" name="CuadroTexto 42">
              <a:extLst>
                <a:ext uri="{FF2B5EF4-FFF2-40B4-BE49-F238E27FC236}">
                  <a16:creationId xmlns:a16="http://schemas.microsoft.com/office/drawing/2014/main" id="{72FFAA5A-57E2-3341-B4A6-4B48F154A461}"/>
                </a:ext>
              </a:extLst>
            </p:cNvPr>
            <p:cNvSpPr txBox="1"/>
            <p:nvPr/>
          </p:nvSpPr>
          <p:spPr>
            <a:xfrm>
              <a:off x="12699953" y="9687420"/>
              <a:ext cx="1566006" cy="70788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s-CL" sz="2000" b="0" dirty="0" err="1">
                  <a:solidFill>
                    <a:srgbClr val="10069F"/>
                  </a:solidFill>
                  <a:latin typeface="Barlow SemiBold" panose="00000700000000000000" pitchFamily="2" charset="0"/>
                </a:rPr>
                <a:t>Clinic</a:t>
              </a:r>
              <a:r>
                <a:rPr lang="es-CL" sz="2000" b="0" dirty="0">
                  <a:solidFill>
                    <a:srgbClr val="10069F"/>
                  </a:solidFill>
                  <a:latin typeface="Barlow SemiBold" panose="00000700000000000000" pitchFamily="2" charset="0"/>
                </a:rPr>
                <a:t> Manager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33782AD-E61D-F74C-9F91-FC031FB5B652}"/>
              </a:ext>
            </a:extLst>
          </p:cNvPr>
          <p:cNvGrpSpPr/>
          <p:nvPr/>
        </p:nvGrpSpPr>
        <p:grpSpPr>
          <a:xfrm>
            <a:off x="14859816" y="5615167"/>
            <a:ext cx="1566014" cy="2533540"/>
            <a:chOff x="14859816" y="8238049"/>
            <a:chExt cx="1566014" cy="2533540"/>
          </a:xfrm>
        </p:grpSpPr>
        <p:sp>
          <p:nvSpPr>
            <p:cNvPr id="135" name="Rounded Rectangle 134">
              <a:extLst>
                <a:ext uri="{FF2B5EF4-FFF2-40B4-BE49-F238E27FC236}">
                  <a16:creationId xmlns:a16="http://schemas.microsoft.com/office/drawing/2014/main" id="{E04160D7-5529-7340-9AC8-66E28F3DB394}"/>
                </a:ext>
              </a:extLst>
            </p:cNvPr>
            <p:cNvSpPr/>
            <p:nvPr/>
          </p:nvSpPr>
          <p:spPr>
            <a:xfrm>
              <a:off x="14859839" y="8238049"/>
              <a:ext cx="1565991" cy="2533540"/>
            </a:xfrm>
            <a:prstGeom prst="round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97" name="Imagen 67" descr="Icono&#10;&#10;Descripción generada automáticamente">
              <a:extLst>
                <a:ext uri="{FF2B5EF4-FFF2-40B4-BE49-F238E27FC236}">
                  <a16:creationId xmlns:a16="http://schemas.microsoft.com/office/drawing/2014/main" id="{D2971849-09B3-1D44-B5B0-640A4B9B1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29380" y="8446620"/>
              <a:ext cx="999854" cy="943788"/>
            </a:xfrm>
            <a:prstGeom prst="rect">
              <a:avLst/>
            </a:prstGeom>
          </p:spPr>
        </p:pic>
        <p:sp>
          <p:nvSpPr>
            <p:cNvPr id="94" name="CuadroTexto 60">
              <a:extLst>
                <a:ext uri="{FF2B5EF4-FFF2-40B4-BE49-F238E27FC236}">
                  <a16:creationId xmlns:a16="http://schemas.microsoft.com/office/drawing/2014/main" id="{A14706A6-4ADA-BA48-B07A-4057AA35ED11}"/>
                </a:ext>
              </a:extLst>
            </p:cNvPr>
            <p:cNvSpPr txBox="1"/>
            <p:nvPr/>
          </p:nvSpPr>
          <p:spPr>
            <a:xfrm>
              <a:off x="14859816" y="9694207"/>
              <a:ext cx="1566010" cy="70788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defRPr sz="6000" b="0">
                  <a:solidFill>
                    <a:srgbClr val="2106A6"/>
                  </a:solidFill>
                  <a:latin typeface="Barlow SemiBold" panose="00000700000000000000" pitchFamily="2" charset="0"/>
                </a:defRPr>
              </a:lvl1pPr>
            </a:lstStyle>
            <a:p>
              <a:r>
                <a:rPr lang="es-CL" sz="2000" dirty="0" err="1">
                  <a:solidFill>
                    <a:srgbClr val="10069F"/>
                  </a:solidFill>
                </a:rPr>
                <a:t>Delivery</a:t>
              </a:r>
              <a:r>
                <a:rPr lang="es-CL" sz="2000" dirty="0">
                  <a:solidFill>
                    <a:srgbClr val="10069F"/>
                  </a:solidFill>
                </a:rPr>
                <a:t> </a:t>
              </a:r>
              <a:r>
                <a:rPr lang="es-CL" sz="2000" dirty="0" err="1">
                  <a:solidFill>
                    <a:srgbClr val="10069F"/>
                  </a:solidFill>
                </a:rPr>
                <a:t>Multicourier</a:t>
              </a:r>
              <a:endParaRPr lang="es-CL" sz="2000" dirty="0">
                <a:solidFill>
                  <a:srgbClr val="10069F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1FF5B7-05C6-654F-87A0-E93ED18FD54A}"/>
              </a:ext>
            </a:extLst>
          </p:cNvPr>
          <p:cNvGrpSpPr/>
          <p:nvPr/>
        </p:nvGrpSpPr>
        <p:grpSpPr>
          <a:xfrm>
            <a:off x="17019678" y="5615167"/>
            <a:ext cx="1566019" cy="2533540"/>
            <a:chOff x="17019678" y="8238049"/>
            <a:chExt cx="1566019" cy="2533540"/>
          </a:xfrm>
        </p:grpSpPr>
        <p:sp>
          <p:nvSpPr>
            <p:cNvPr id="136" name="Rounded Rectangle 135">
              <a:extLst>
                <a:ext uri="{FF2B5EF4-FFF2-40B4-BE49-F238E27FC236}">
                  <a16:creationId xmlns:a16="http://schemas.microsoft.com/office/drawing/2014/main" id="{659EBDA9-6A14-DD41-B5DA-315594D23876}"/>
                </a:ext>
              </a:extLst>
            </p:cNvPr>
            <p:cNvSpPr/>
            <p:nvPr/>
          </p:nvSpPr>
          <p:spPr>
            <a:xfrm>
              <a:off x="17019706" y="8238049"/>
              <a:ext cx="1565991" cy="2533540"/>
            </a:xfrm>
            <a:prstGeom prst="round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95" name="Imagen 64" descr="Icono&#10;&#10;Descripción generada automáticamente">
              <a:extLst>
                <a:ext uri="{FF2B5EF4-FFF2-40B4-BE49-F238E27FC236}">
                  <a16:creationId xmlns:a16="http://schemas.microsoft.com/office/drawing/2014/main" id="{CEC4915B-DAB9-3347-B342-5FF1E41B7E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3531" b="24647"/>
            <a:stretch/>
          </p:blipFill>
          <p:spPr>
            <a:xfrm>
              <a:off x="17435855" y="8364364"/>
              <a:ext cx="724872" cy="1175438"/>
            </a:xfrm>
            <a:prstGeom prst="rect">
              <a:avLst/>
            </a:prstGeom>
          </p:spPr>
        </p:pic>
        <p:sp>
          <p:nvSpPr>
            <p:cNvPr id="96" name="CuadroTexto 65">
              <a:extLst>
                <a:ext uri="{FF2B5EF4-FFF2-40B4-BE49-F238E27FC236}">
                  <a16:creationId xmlns:a16="http://schemas.microsoft.com/office/drawing/2014/main" id="{18678359-6117-274F-8F16-A26A72952016}"/>
                </a:ext>
              </a:extLst>
            </p:cNvPr>
            <p:cNvSpPr txBox="1"/>
            <p:nvPr/>
          </p:nvSpPr>
          <p:spPr>
            <a:xfrm>
              <a:off x="17019678" y="9643940"/>
              <a:ext cx="1566015" cy="101566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s-CL" sz="2000" b="0" dirty="0">
                  <a:solidFill>
                    <a:srgbClr val="10069F"/>
                  </a:solidFill>
                  <a:latin typeface="Barlow SemiBold" panose="00000700000000000000" pitchFamily="2" charset="0"/>
                </a:rPr>
                <a:t>Facturación y boleta electrónica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536BCF0-BAF8-C44A-8F8A-E2C061F754B2}"/>
              </a:ext>
            </a:extLst>
          </p:cNvPr>
          <p:cNvGrpSpPr/>
          <p:nvPr/>
        </p:nvGrpSpPr>
        <p:grpSpPr>
          <a:xfrm>
            <a:off x="21336059" y="5615167"/>
            <a:ext cx="1569376" cy="2533540"/>
            <a:chOff x="21336059" y="8238049"/>
            <a:chExt cx="1569376" cy="2533540"/>
          </a:xfrm>
        </p:grpSpPr>
        <p:sp>
          <p:nvSpPr>
            <p:cNvPr id="138" name="Rounded Rectangle 137">
              <a:extLst>
                <a:ext uri="{FF2B5EF4-FFF2-40B4-BE49-F238E27FC236}">
                  <a16:creationId xmlns:a16="http://schemas.microsoft.com/office/drawing/2014/main" id="{6E97369A-DD34-C147-B811-87E5FF87D1CB}"/>
                </a:ext>
              </a:extLst>
            </p:cNvPr>
            <p:cNvSpPr/>
            <p:nvPr/>
          </p:nvSpPr>
          <p:spPr>
            <a:xfrm>
              <a:off x="21339444" y="8238049"/>
              <a:ext cx="1565991" cy="2533540"/>
            </a:xfrm>
            <a:prstGeom prst="round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88" name="Imagen 44" descr="Icono&#10;&#10;Descripción generada automáticamente">
              <a:extLst>
                <a:ext uri="{FF2B5EF4-FFF2-40B4-BE49-F238E27FC236}">
                  <a16:creationId xmlns:a16="http://schemas.microsoft.com/office/drawing/2014/main" id="{87884918-B4DC-E545-A8FF-8B67C0288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54355" y="8437755"/>
              <a:ext cx="952090" cy="952090"/>
            </a:xfrm>
            <a:prstGeom prst="rect">
              <a:avLst/>
            </a:prstGeom>
          </p:spPr>
        </p:pic>
        <p:sp>
          <p:nvSpPr>
            <p:cNvPr id="98" name="CuadroTexto 37">
              <a:extLst>
                <a:ext uri="{FF2B5EF4-FFF2-40B4-BE49-F238E27FC236}">
                  <a16:creationId xmlns:a16="http://schemas.microsoft.com/office/drawing/2014/main" id="{C98B44E0-8A3B-7B4F-B10E-D236177C6F85}"/>
                </a:ext>
              </a:extLst>
            </p:cNvPr>
            <p:cNvSpPr txBox="1"/>
            <p:nvPr/>
          </p:nvSpPr>
          <p:spPr>
            <a:xfrm>
              <a:off x="21336059" y="9848095"/>
              <a:ext cx="1569376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s-CL" sz="2000" b="0" dirty="0">
                  <a:solidFill>
                    <a:srgbClr val="10069F"/>
                  </a:solidFill>
                  <a:latin typeface="Barlow SemiBold" panose="00000700000000000000" pitchFamily="2" charset="0"/>
                </a:rPr>
                <a:t>Touch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F301DE2-883F-C547-A18E-5AF3319288D5}"/>
              </a:ext>
            </a:extLst>
          </p:cNvPr>
          <p:cNvGrpSpPr/>
          <p:nvPr/>
        </p:nvGrpSpPr>
        <p:grpSpPr>
          <a:xfrm>
            <a:off x="4060499" y="5615167"/>
            <a:ext cx="1565996" cy="2533540"/>
            <a:chOff x="4060499" y="8213561"/>
            <a:chExt cx="1565996" cy="2533540"/>
          </a:xfrm>
        </p:grpSpPr>
        <p:sp>
          <p:nvSpPr>
            <p:cNvPr id="130" name="Rounded Rectangle 129">
              <a:extLst>
                <a:ext uri="{FF2B5EF4-FFF2-40B4-BE49-F238E27FC236}">
                  <a16:creationId xmlns:a16="http://schemas.microsoft.com/office/drawing/2014/main" id="{FE7675C0-E8B8-B84D-8911-B1B1F8667F7A}"/>
                </a:ext>
              </a:extLst>
            </p:cNvPr>
            <p:cNvSpPr/>
            <p:nvPr/>
          </p:nvSpPr>
          <p:spPr>
            <a:xfrm>
              <a:off x="4060504" y="8213561"/>
              <a:ext cx="1565991" cy="2533540"/>
            </a:xfrm>
            <a:prstGeom prst="round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90" name="Imagen 46" descr="Icono&#10;&#10;Descripción generada automáticamente">
              <a:extLst>
                <a:ext uri="{FF2B5EF4-FFF2-40B4-BE49-F238E27FC236}">
                  <a16:creationId xmlns:a16="http://schemas.microsoft.com/office/drawing/2014/main" id="{B8374884-0D74-304D-8D6D-E0B5A334D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0919" y="8437755"/>
              <a:ext cx="1126211" cy="1126211"/>
            </a:xfrm>
            <a:prstGeom prst="rect">
              <a:avLst/>
            </a:prstGeom>
          </p:spPr>
        </p:pic>
        <p:sp>
          <p:nvSpPr>
            <p:cNvPr id="99" name="CuadroTexto 41">
              <a:extLst>
                <a:ext uri="{FF2B5EF4-FFF2-40B4-BE49-F238E27FC236}">
                  <a16:creationId xmlns:a16="http://schemas.microsoft.com/office/drawing/2014/main" id="{58AB74DD-763B-864E-875F-F27FB16AAF4E}"/>
                </a:ext>
              </a:extLst>
            </p:cNvPr>
            <p:cNvSpPr txBox="1"/>
            <p:nvPr/>
          </p:nvSpPr>
          <p:spPr>
            <a:xfrm>
              <a:off x="4060499" y="9817472"/>
              <a:ext cx="1565991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lang="es-CL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defRPr sz="2800" b="0">
                  <a:solidFill>
                    <a:srgbClr val="2106A6"/>
                  </a:solidFill>
                  <a:latin typeface="Barlow SemiBold" panose="00000700000000000000" pitchFamily="2" charset="0"/>
                </a:defRPr>
              </a:lvl1pPr>
            </a:lstStyle>
            <a:p>
              <a:r>
                <a:rPr lang="es-CL" sz="2000" dirty="0" err="1">
                  <a:solidFill>
                    <a:srgbClr val="10069F"/>
                  </a:solidFill>
                </a:rPr>
                <a:t>Facturanet</a:t>
              </a:r>
              <a:endParaRPr lang="es-CL" sz="2000" dirty="0">
                <a:solidFill>
                  <a:srgbClr val="10069F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5F35D9-22BF-E84D-A0FF-29FAAD31F7BD}"/>
              </a:ext>
            </a:extLst>
          </p:cNvPr>
          <p:cNvGrpSpPr/>
          <p:nvPr/>
        </p:nvGrpSpPr>
        <p:grpSpPr>
          <a:xfrm>
            <a:off x="1900633" y="5615167"/>
            <a:ext cx="1565991" cy="2533540"/>
            <a:chOff x="1900633" y="8213561"/>
            <a:chExt cx="1565991" cy="2533540"/>
          </a:xfrm>
        </p:grpSpPr>
        <p:sp>
          <p:nvSpPr>
            <p:cNvPr id="141" name="Rounded Rectangle 140">
              <a:extLst>
                <a:ext uri="{FF2B5EF4-FFF2-40B4-BE49-F238E27FC236}">
                  <a16:creationId xmlns:a16="http://schemas.microsoft.com/office/drawing/2014/main" id="{4137DE26-7029-D045-AD51-775CABFAE6FA}"/>
                </a:ext>
              </a:extLst>
            </p:cNvPr>
            <p:cNvSpPr/>
            <p:nvPr/>
          </p:nvSpPr>
          <p:spPr>
            <a:xfrm>
              <a:off x="1900633" y="8213561"/>
              <a:ext cx="1565991" cy="2533540"/>
            </a:xfrm>
            <a:prstGeom prst="round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82" name="Imagen 30" descr="Icono&#10;&#10;Descripción generada automáticamente">
              <a:extLst>
                <a:ext uri="{FF2B5EF4-FFF2-40B4-BE49-F238E27FC236}">
                  <a16:creationId xmlns:a16="http://schemas.microsoft.com/office/drawing/2014/main" id="{0EA13A56-A9F1-F54F-B3FB-E8DEA64BE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634" y="8347010"/>
              <a:ext cx="893501" cy="1106486"/>
            </a:xfrm>
            <a:prstGeom prst="rect">
              <a:avLst/>
            </a:prstGeom>
          </p:spPr>
        </p:pic>
        <p:sp>
          <p:nvSpPr>
            <p:cNvPr id="76" name="CuadroTexto 24">
              <a:extLst>
                <a:ext uri="{FF2B5EF4-FFF2-40B4-BE49-F238E27FC236}">
                  <a16:creationId xmlns:a16="http://schemas.microsoft.com/office/drawing/2014/main" id="{193C1072-7A20-5F44-9151-1B42620EDBDB}"/>
                </a:ext>
              </a:extLst>
            </p:cNvPr>
            <p:cNvSpPr txBox="1"/>
            <p:nvPr/>
          </p:nvSpPr>
          <p:spPr>
            <a:xfrm>
              <a:off x="1900633" y="9613213"/>
              <a:ext cx="1565991" cy="70788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s-CL" sz="2000" b="0" dirty="0">
                  <a:solidFill>
                    <a:srgbClr val="10069F"/>
                  </a:solidFill>
                  <a:latin typeface="Barlow SemiBold" panose="00000700000000000000" pitchFamily="2" charset="0"/>
                </a:rPr>
                <a:t>Formularios Digitales </a:t>
              </a:r>
            </a:p>
          </p:txBody>
        </p:sp>
      </p:grpSp>
      <p:pic>
        <p:nvPicPr>
          <p:cNvPr id="119" name="Picture 118">
            <a:extLst>
              <a:ext uri="{FF2B5EF4-FFF2-40B4-BE49-F238E27FC236}">
                <a16:creationId xmlns:a16="http://schemas.microsoft.com/office/drawing/2014/main" id="{EBB2CBA3-2ACA-EA48-A767-F8DF688188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78" b="43287"/>
          <a:stretch/>
        </p:blipFill>
        <p:spPr>
          <a:xfrm flipV="1">
            <a:off x="0" y="5298837"/>
            <a:ext cx="24384000" cy="3118327"/>
          </a:xfrm>
          <a:prstGeom prst="rect">
            <a:avLst/>
          </a:prstGeom>
        </p:spPr>
      </p:pic>
      <p:sp>
        <p:nvSpPr>
          <p:cNvPr id="93" name="La forma de interactuar en las Empresas ha evolucionado">
            <a:extLst>
              <a:ext uri="{FF2B5EF4-FFF2-40B4-BE49-F238E27FC236}">
                <a16:creationId xmlns:a16="http://schemas.microsoft.com/office/drawing/2014/main" id="{EEAC9596-4CFC-2E41-B1D4-B463A61B28A9}"/>
              </a:ext>
            </a:extLst>
          </p:cNvPr>
          <p:cNvSpPr txBox="1"/>
          <p:nvPr/>
        </p:nvSpPr>
        <p:spPr>
          <a:xfrm>
            <a:off x="4016110" y="5862536"/>
            <a:ext cx="16351781" cy="1990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>
              <a:defRPr sz="6000" b="0">
                <a:solidFill>
                  <a:srgbClr val="003A9F"/>
                </a:solidFill>
                <a:latin typeface="+mj-lt"/>
                <a:ea typeface="+mj-ea"/>
                <a:cs typeface="+mj-cs"/>
                <a:sym typeface="Barlow Bold"/>
              </a:defRPr>
            </a:pPr>
            <a:r>
              <a:rPr lang="es-CL" sz="6000" dirty="0">
                <a:solidFill>
                  <a:schemeClr val="bg1"/>
                </a:solidFill>
                <a:latin typeface="Barlow SemiBold" panose="00000700000000000000" pitchFamily="2" charset="0"/>
              </a:rPr>
              <a:t>Todas las </a:t>
            </a:r>
            <a:r>
              <a:rPr lang="es-CL" sz="6000" dirty="0">
                <a:solidFill>
                  <a:srgbClr val="42E8B4"/>
                </a:solidFill>
                <a:latin typeface="Barlow SemiBold" panose="00000700000000000000" pitchFamily="2" charset="0"/>
              </a:rPr>
              <a:t>herramientas digitales </a:t>
            </a:r>
            <a:r>
              <a:rPr lang="es-CL" sz="6000" dirty="0">
                <a:solidFill>
                  <a:schemeClr val="bg1"/>
                </a:solidFill>
                <a:latin typeface="Barlow SemiBold" panose="00000700000000000000" pitchFamily="2" charset="0"/>
              </a:rPr>
              <a:t>que tu negocio necesita, en un solo lugar</a:t>
            </a:r>
            <a:endParaRPr sz="6000" dirty="0">
              <a:solidFill>
                <a:schemeClr val="bg1"/>
              </a:solidFill>
              <a:latin typeface="Barlow SemiBold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125E-6 -2.03704E-6 L 2.8125E-6 -0.22731 " pathEditMode="relative" rAng="0" ptsTypes="AA">
                                      <p:cBhvr>
                                        <p:cTn id="1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7 -2.03704E-6 L -5.20833E-7 -0.22673 " pathEditMode="relative" rAng="0" ptsTypes="AA">
                                      <p:cBhvr>
                                        <p:cTn id="14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03704E-6 L 4.58333E-6 -0.22673 " pathEditMode="relative" rAng="0" ptsTypes="AA">
                                      <p:cBhvr>
                                        <p:cTn id="1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875E-6 -2.03704E-6 L -2.1875E-6 -0.22581 " pathEditMode="relative" rAng="0" ptsTypes="AA">
                                      <p:cBhvr>
                                        <p:cTn id="20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03704E-6 L 2.08333E-7 -0.22673 " pathEditMode="relative" rAng="0" ptsTypes="AA">
                                      <p:cBhvr>
                                        <p:cTn id="2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03704E-6 L -6.25E-7 -0.22581 " pathEditMode="relative" rAng="0" ptsTypes="AA">
                                      <p:cBhvr>
                                        <p:cTn id="2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"/>
                            </p:stCondLst>
                            <p:childTnLst>
                              <p:par>
                                <p:cTn id="2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03704E-6 L -2.29167E-6 -0.22859 " pathEditMode="relative" rAng="0" ptsTypes="AA">
                                      <p:cBhvr>
                                        <p:cTn id="2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"/>
                            </p:stCondLst>
                            <p:childTnLst>
                              <p:par>
                                <p:cTn id="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375E-7 -2.03704E-6 L 9.375E-7 -0.23044 " pathEditMode="relative" rAng="0" ptsTypes="AA">
                                      <p:cBhvr>
                                        <p:cTn id="32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"/>
                            </p:stCondLst>
                            <p:childTnLst>
                              <p:par>
                                <p:cTn id="3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9167E-7 -2.03704E-6 L -7.29167E-7 -0.23044 " pathEditMode="relative" rAng="0" ptsTypes="AA">
                                      <p:cBhvr>
                                        <p:cTn id="35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"/>
                            </p:stCondLst>
                            <p:childTnLst>
                              <p:par>
                                <p:cTn id="3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03704E-6 L 2.5E-6 -0.23044 " pathEditMode="relative" rAng="0" ptsTypes="AA">
                                      <p:cBhvr>
                                        <p:cTn id="3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52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88889E-6 L -1.45833E-6 0.21527 " pathEditMode="relative" rAng="0" ptsTypes="AA">
                                      <p:cBhvr>
                                        <p:cTn id="40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88889E-6 L 1.11022E-16 0.21527 " pathEditMode="relative" rAng="0" ptsTypes="AA">
                                      <p:cBhvr>
                                        <p:cTn id="43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88889E-6 L 1.875E-6 0.21527 " pathEditMode="relative" rAng="0" ptsTypes="AA">
                                      <p:cBhvr>
                                        <p:cTn id="46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4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88889E-6 L 3.54167E-6 0.21527 " pathEditMode="relative" rAng="0" ptsTypes="AA">
                                      <p:cBhvr>
                                        <p:cTn id="49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6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7 3.88889E-6 L 3.125E-7 0.21527 " pathEditMode="relative" rAng="0" ptsTypes="AA">
                                      <p:cBhvr>
                                        <p:cTn id="52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8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88889E-6 L -2.91667E-6 0.21608 " pathEditMode="relative" rAng="0" ptsTypes="AA">
                                      <p:cBhvr>
                                        <p:cTn id="55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7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88889E-6 L -1.25E-6 0.21701 " pathEditMode="relative" rAng="0" ptsTypes="AA">
                                      <p:cBhvr>
                                        <p:cTn id="5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200"/>
                            </p:stCondLst>
                            <p:childTnLst>
                              <p:par>
                                <p:cTn id="6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7917E-6 3.88889E-6 L -4.47917E-6 0.21794 " pathEditMode="relative" rAng="0" ptsTypes="AA">
                                      <p:cBhvr>
                                        <p:cTn id="61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40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125E-6 3.88889E-6 L -2.8125E-6 0.22083 " pathEditMode="relative" rAng="0" ptsTypes="AA">
                                      <p:cBhvr>
                                        <p:cTn id="64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6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88889E-6 L 3.95833E-6 0.21701 " pathEditMode="relative" rAng="0" ptsTypes="AA">
                                      <p:cBhvr>
                                        <p:cTn id="6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>
            <a:extLst>
              <a:ext uri="{FF2B5EF4-FFF2-40B4-BE49-F238E27FC236}">
                <a16:creationId xmlns:a16="http://schemas.microsoft.com/office/drawing/2014/main" id="{C5DD2D3B-9145-C743-BE11-C6B5D7B83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104" name="image66.png" descr="image66.png">
            <a:extLst>
              <a:ext uri="{FF2B5EF4-FFF2-40B4-BE49-F238E27FC236}">
                <a16:creationId xmlns:a16="http://schemas.microsoft.com/office/drawing/2014/main" id="{2AB1F97E-A05D-3D47-990C-59626932F0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314" t="15275" r="4746" b="15276"/>
          <a:stretch>
            <a:fillRect/>
          </a:stretch>
        </p:blipFill>
        <p:spPr>
          <a:xfrm>
            <a:off x="21449250" y="256554"/>
            <a:ext cx="2292729" cy="2292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5"/>
                  <a:pt x="2881" y="3015"/>
                </a:cubicBezTo>
                <a:cubicBezTo>
                  <a:pt x="-961" y="7037"/>
                  <a:pt x="-961" y="13557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7"/>
                  <a:pt x="20639" y="7037"/>
                  <a:pt x="16797" y="3015"/>
                </a:cubicBezTo>
                <a:cubicBezTo>
                  <a:pt x="14875" y="1005"/>
                  <a:pt x="12357" y="0"/>
                  <a:pt x="9839" y="0"/>
                </a:cubicBezTo>
                <a:close/>
              </a:path>
            </a:pathLst>
          </a:custGeom>
          <a:ln w="12700">
            <a:solidFill>
              <a:srgbClr val="D9D9D9"/>
            </a:solidFill>
            <a:miter lim="400000"/>
          </a:ln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827C3127-1ADD-F143-AA7C-F890755A7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97271" y="12175775"/>
            <a:ext cx="5130800" cy="952500"/>
          </a:xfrm>
          <a:prstGeom prst="rect">
            <a:avLst/>
          </a:prstGeom>
        </p:spPr>
      </p:pic>
      <p:sp>
        <p:nvSpPr>
          <p:cNvPr id="57" name="La forma de interactuar en las Empresas ha evolucionado">
            <a:extLst>
              <a:ext uri="{FF2B5EF4-FFF2-40B4-BE49-F238E27FC236}">
                <a16:creationId xmlns:a16="http://schemas.microsoft.com/office/drawing/2014/main" id="{2E917B57-CC53-4145-A901-2CA6C595FD87}"/>
              </a:ext>
            </a:extLst>
          </p:cNvPr>
          <p:cNvSpPr txBox="1"/>
          <p:nvPr/>
        </p:nvSpPr>
        <p:spPr>
          <a:xfrm>
            <a:off x="2010600" y="821974"/>
            <a:ext cx="11780351" cy="1067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6000" b="0">
                <a:solidFill>
                  <a:srgbClr val="003A9F"/>
                </a:solidFill>
                <a:latin typeface="+mj-lt"/>
                <a:ea typeface="+mj-ea"/>
                <a:cs typeface="+mj-cs"/>
                <a:sym typeface="Barlow Bold"/>
              </a:defRPr>
            </a:pPr>
            <a:r>
              <a:rPr lang="es-CL" sz="6000" b="0" dirty="0">
                <a:solidFill>
                  <a:schemeClr val="bg1"/>
                </a:solidFill>
                <a:latin typeface="Barlow SemiBold" panose="00000700000000000000" pitchFamily="2" charset="0"/>
                <a:sym typeface="Barlow Bold"/>
              </a:rPr>
              <a:t>¿Por qué contratar con Entel?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D0307A-EE25-AE46-94A3-1C98677069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42032" y="7627681"/>
            <a:ext cx="6157188" cy="40938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4A9FFA-7A0A-DE4A-ABC2-46185C65D3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9682" y="7613491"/>
            <a:ext cx="6172200" cy="411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298118-44FA-A34C-AC53-A7FA2A3A32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42032" y="3306037"/>
            <a:ext cx="6157188" cy="4093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28B12D-DE58-1240-85D6-2AC1D16DB2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4694" y="3306787"/>
            <a:ext cx="6157188" cy="40938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0A23804-13AE-A34B-9A53-7752FBB5CF9D}"/>
              </a:ext>
            </a:extLst>
          </p:cNvPr>
          <p:cNvSpPr/>
          <p:nvPr/>
        </p:nvSpPr>
        <p:spPr>
          <a:xfrm>
            <a:off x="6315363" y="4230339"/>
            <a:ext cx="530651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CL" sz="7000" dirty="0">
                <a:solidFill>
                  <a:schemeClr val="bg1"/>
                </a:solidFill>
                <a:latin typeface="Barlow Medium" panose="00000600000000000000" pitchFamily="2" charset="0"/>
              </a:rPr>
              <a:t>Todo en un</a:t>
            </a:r>
          </a:p>
          <a:p>
            <a:pPr algn="l"/>
            <a:r>
              <a:rPr lang="es-CL" sz="7000" dirty="0">
                <a:solidFill>
                  <a:schemeClr val="bg1"/>
                </a:solidFill>
                <a:latin typeface="Barlow Medium" panose="00000600000000000000" pitchFamily="2" charset="0"/>
              </a:rPr>
              <a:t>solo lugar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34A169-9EC4-1040-9AF2-4136EEDA29C7}"/>
              </a:ext>
            </a:extLst>
          </p:cNvPr>
          <p:cNvSpPr/>
          <p:nvPr/>
        </p:nvSpPr>
        <p:spPr>
          <a:xfrm>
            <a:off x="12581964" y="4230339"/>
            <a:ext cx="50258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CL" sz="7000" dirty="0">
                <a:solidFill>
                  <a:schemeClr val="bg1"/>
                </a:solidFill>
                <a:latin typeface="Barlow Medium" panose="00000600000000000000" pitchFamily="2" charset="0"/>
              </a:rPr>
              <a:t>Facturación en pesos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E9C5BC-D0C7-A744-A200-B8F74CBC9B43}"/>
              </a:ext>
            </a:extLst>
          </p:cNvPr>
          <p:cNvSpPr/>
          <p:nvPr/>
        </p:nvSpPr>
        <p:spPr>
          <a:xfrm>
            <a:off x="5974842" y="8551233"/>
            <a:ext cx="54476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CL" sz="7000" dirty="0">
                <a:solidFill>
                  <a:schemeClr val="bg1"/>
                </a:solidFill>
                <a:latin typeface="Barlow Medium" panose="00000600000000000000" pitchFamily="2" charset="0"/>
              </a:rPr>
              <a:t>Contratación Online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C882D6-61E6-0A4C-90EC-39B187DBFE11}"/>
              </a:ext>
            </a:extLst>
          </p:cNvPr>
          <p:cNvSpPr/>
          <p:nvPr/>
        </p:nvSpPr>
        <p:spPr>
          <a:xfrm>
            <a:off x="12958073" y="8547507"/>
            <a:ext cx="40236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CL" sz="7000" dirty="0">
                <a:solidFill>
                  <a:schemeClr val="bg1"/>
                </a:solidFill>
                <a:latin typeface="Barlow Medium" panose="00000600000000000000" pitchFamily="2" charset="0"/>
              </a:rPr>
              <a:t>Respaldo de Entel </a:t>
            </a:r>
          </a:p>
        </p:txBody>
      </p:sp>
    </p:spTree>
    <p:extLst>
      <p:ext uri="{BB962C8B-B14F-4D97-AF65-F5344CB8AC3E}">
        <p14:creationId xmlns:p14="http://schemas.microsoft.com/office/powerpoint/2010/main" val="152372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7701BA8-7E01-C844-A126-CAA7B8C2A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3" name="La forma de interactuar en las Empresas ha evolucionado">
            <a:extLst>
              <a:ext uri="{FF2B5EF4-FFF2-40B4-BE49-F238E27FC236}">
                <a16:creationId xmlns:a16="http://schemas.microsoft.com/office/drawing/2014/main" id="{12BF02EA-7DD9-B349-AB0C-1F7C3930009C}"/>
              </a:ext>
            </a:extLst>
          </p:cNvPr>
          <p:cNvSpPr txBox="1"/>
          <p:nvPr/>
        </p:nvSpPr>
        <p:spPr>
          <a:xfrm>
            <a:off x="2010600" y="821974"/>
            <a:ext cx="11780351" cy="1067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1pPr>
            <a:lvl2pPr marL="0" marR="0" indent="2286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2pPr>
            <a:lvl3pPr marL="0" marR="0" indent="4572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3pPr>
            <a:lvl4pPr marL="0" marR="0" indent="6858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4pPr>
            <a:lvl5pPr marL="0" marR="0" indent="9144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5pPr>
            <a:lvl6pPr marL="0" marR="0" indent="11430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6pPr>
            <a:lvl7pPr marL="0" marR="0" indent="13716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7pPr>
            <a:lvl8pPr marL="0" marR="0" indent="16002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8pPr>
            <a:lvl9pPr marL="0" marR="0" indent="18288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9pPr>
          </a:lstStyle>
          <a:p>
            <a:pPr algn="l">
              <a:defRPr sz="6000" b="0">
                <a:solidFill>
                  <a:srgbClr val="003A9F"/>
                </a:solidFill>
                <a:latin typeface="+mj-lt"/>
                <a:ea typeface="+mj-ea"/>
                <a:cs typeface="+mj-cs"/>
                <a:sym typeface="Barlow Bold"/>
              </a:defRPr>
            </a:pPr>
            <a:r>
              <a:rPr lang="es-CL" sz="6000" b="0" dirty="0">
                <a:solidFill>
                  <a:schemeClr val="bg1"/>
                </a:solidFill>
                <a:latin typeface="Barlow SemiBold" panose="00000700000000000000" pitchFamily="2" charset="0"/>
                <a:sym typeface="Barlow Bold"/>
              </a:rPr>
              <a:t>¿Por qué contratar con Entel?</a:t>
            </a:r>
          </a:p>
        </p:txBody>
      </p:sp>
      <p:pic>
        <p:nvPicPr>
          <p:cNvPr id="25" name="image66.png">
            <a:extLst>
              <a:ext uri="{FF2B5EF4-FFF2-40B4-BE49-F238E27FC236}">
                <a16:creationId xmlns:a16="http://schemas.microsoft.com/office/drawing/2014/main" id="{5DA225C9-35AF-FB49-BAE5-EFC2E52EDB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314" t="15275" r="4746" b="15276"/>
          <a:stretch>
            <a:fillRect/>
          </a:stretch>
        </p:blipFill>
        <p:spPr>
          <a:xfrm>
            <a:off x="21449250" y="256554"/>
            <a:ext cx="2292729" cy="2292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5"/>
                  <a:pt x="2881" y="3015"/>
                </a:cubicBezTo>
                <a:cubicBezTo>
                  <a:pt x="-961" y="7037"/>
                  <a:pt x="-961" y="13557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7"/>
                  <a:pt x="20639" y="7037"/>
                  <a:pt x="16797" y="3015"/>
                </a:cubicBezTo>
                <a:cubicBezTo>
                  <a:pt x="14875" y="1005"/>
                  <a:pt x="12357" y="0"/>
                  <a:pt x="9839" y="0"/>
                </a:cubicBezTo>
                <a:close/>
              </a:path>
            </a:pathLst>
          </a:custGeom>
          <a:ln w="12700">
            <a:solidFill>
              <a:srgbClr val="D9D9D9"/>
            </a:solidFill>
            <a:miter lim="400000"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4284DD9-1595-8041-8D45-26CE9BF2B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97271" y="12175775"/>
            <a:ext cx="5130800" cy="9525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3F33DED-6B4A-BF4A-8254-710AC1D22F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42032" y="7627681"/>
            <a:ext cx="6157188" cy="40938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B8803A8-8ED2-D34C-AC09-CF3256D532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5622" y="7613491"/>
            <a:ext cx="6172200" cy="41148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19C7E2D-122C-3942-8397-CDCE29270C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42032" y="3306037"/>
            <a:ext cx="6157188" cy="40938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F296D82-7AB9-414C-84A4-44478DFF9D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4694" y="3306787"/>
            <a:ext cx="6157188" cy="409387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4F812D7-0F52-3548-8B0E-C91B576181FE}"/>
              </a:ext>
            </a:extLst>
          </p:cNvPr>
          <p:cNvSpPr/>
          <p:nvPr/>
        </p:nvSpPr>
        <p:spPr>
          <a:xfrm>
            <a:off x="6315363" y="4230339"/>
            <a:ext cx="5306519" cy="2246769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1pPr>
            <a:lvl2pPr marL="0" marR="0" indent="2286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2pPr>
            <a:lvl3pPr marL="0" marR="0" indent="4572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3pPr>
            <a:lvl4pPr marL="0" marR="0" indent="6858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4pPr>
            <a:lvl5pPr marL="0" marR="0" indent="9144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5pPr>
            <a:lvl6pPr marL="0" marR="0" indent="11430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6pPr>
            <a:lvl7pPr marL="0" marR="0" indent="13716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7pPr>
            <a:lvl8pPr marL="0" marR="0" indent="16002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8pPr>
            <a:lvl9pPr marL="0" marR="0" indent="18288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9pPr>
          </a:lstStyle>
          <a:p>
            <a:pPr algn="l"/>
            <a:r>
              <a:rPr lang="es-CL" sz="7000" dirty="0">
                <a:solidFill>
                  <a:schemeClr val="bg1"/>
                </a:solidFill>
                <a:latin typeface="Barlow Medium" panose="00000600000000000000" pitchFamily="2" charset="0"/>
              </a:rPr>
              <a:t>Todo en un</a:t>
            </a:r>
          </a:p>
          <a:p>
            <a:pPr algn="l"/>
            <a:r>
              <a:rPr lang="es-CL" sz="7000" dirty="0">
                <a:solidFill>
                  <a:schemeClr val="bg1"/>
                </a:solidFill>
                <a:latin typeface="Barlow Medium" panose="00000600000000000000" pitchFamily="2" charset="0"/>
              </a:rPr>
              <a:t>solo lugar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61B7B01-79EE-9B4E-9CA4-261A2D1D1B84}"/>
              </a:ext>
            </a:extLst>
          </p:cNvPr>
          <p:cNvSpPr/>
          <p:nvPr/>
        </p:nvSpPr>
        <p:spPr>
          <a:xfrm>
            <a:off x="12581964" y="4230339"/>
            <a:ext cx="5025868" cy="2246769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1pPr>
            <a:lvl2pPr marL="0" marR="0" indent="2286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2pPr>
            <a:lvl3pPr marL="0" marR="0" indent="4572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3pPr>
            <a:lvl4pPr marL="0" marR="0" indent="6858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4pPr>
            <a:lvl5pPr marL="0" marR="0" indent="9144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5pPr>
            <a:lvl6pPr marL="0" marR="0" indent="11430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6pPr>
            <a:lvl7pPr marL="0" marR="0" indent="13716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7pPr>
            <a:lvl8pPr marL="0" marR="0" indent="16002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8pPr>
            <a:lvl9pPr marL="0" marR="0" indent="18288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9pPr>
          </a:lstStyle>
          <a:p>
            <a:pPr algn="l"/>
            <a:r>
              <a:rPr lang="es-CL" sz="7000" dirty="0">
                <a:solidFill>
                  <a:schemeClr val="bg1"/>
                </a:solidFill>
                <a:latin typeface="Barlow Medium" panose="00000600000000000000" pitchFamily="2" charset="0"/>
              </a:rPr>
              <a:t>Facturación en pesos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7F140B3-DD48-AB4C-A446-8E68FFFC00DC}"/>
              </a:ext>
            </a:extLst>
          </p:cNvPr>
          <p:cNvSpPr/>
          <p:nvPr/>
        </p:nvSpPr>
        <p:spPr>
          <a:xfrm>
            <a:off x="5974842" y="8551233"/>
            <a:ext cx="5447663" cy="2246769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1pPr>
            <a:lvl2pPr marL="0" marR="0" indent="2286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2pPr>
            <a:lvl3pPr marL="0" marR="0" indent="4572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3pPr>
            <a:lvl4pPr marL="0" marR="0" indent="6858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4pPr>
            <a:lvl5pPr marL="0" marR="0" indent="9144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5pPr>
            <a:lvl6pPr marL="0" marR="0" indent="11430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6pPr>
            <a:lvl7pPr marL="0" marR="0" indent="13716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7pPr>
            <a:lvl8pPr marL="0" marR="0" indent="16002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8pPr>
            <a:lvl9pPr marL="0" marR="0" indent="18288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9pPr>
          </a:lstStyle>
          <a:p>
            <a:pPr algn="l"/>
            <a:r>
              <a:rPr lang="es-CL" sz="7000" dirty="0">
                <a:solidFill>
                  <a:schemeClr val="bg1"/>
                </a:solidFill>
                <a:latin typeface="Barlow Medium" panose="00000600000000000000" pitchFamily="2" charset="0"/>
              </a:rPr>
              <a:t>Contratación Online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044B050-F709-9143-8F8A-DF15C1672C0A}"/>
              </a:ext>
            </a:extLst>
          </p:cNvPr>
          <p:cNvSpPr/>
          <p:nvPr/>
        </p:nvSpPr>
        <p:spPr>
          <a:xfrm>
            <a:off x="12958073" y="8547507"/>
            <a:ext cx="4023681" cy="2246769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1pPr>
            <a:lvl2pPr marL="0" marR="0" indent="2286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2pPr>
            <a:lvl3pPr marL="0" marR="0" indent="4572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3pPr>
            <a:lvl4pPr marL="0" marR="0" indent="6858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4pPr>
            <a:lvl5pPr marL="0" marR="0" indent="9144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5pPr>
            <a:lvl6pPr marL="0" marR="0" indent="11430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6pPr>
            <a:lvl7pPr marL="0" marR="0" indent="13716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7pPr>
            <a:lvl8pPr marL="0" marR="0" indent="16002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8pPr>
            <a:lvl9pPr marL="0" marR="0" indent="18288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9pPr>
          </a:lstStyle>
          <a:p>
            <a:pPr algn="l"/>
            <a:r>
              <a:rPr lang="es-CL" sz="7000" dirty="0">
                <a:solidFill>
                  <a:schemeClr val="bg1"/>
                </a:solidFill>
                <a:latin typeface="Barlow Medium" panose="00000600000000000000" pitchFamily="2" charset="0"/>
              </a:rPr>
              <a:t>Respaldo de Entel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D2006CC-DC0F-C54F-9A4E-172DA5D08E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42032" y="7627681"/>
            <a:ext cx="6157188" cy="4093875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DF161E20-C170-FF47-9923-9D2AAF1C6D2A}"/>
              </a:ext>
            </a:extLst>
          </p:cNvPr>
          <p:cNvSpPr/>
          <p:nvPr/>
        </p:nvSpPr>
        <p:spPr>
          <a:xfrm>
            <a:off x="12671531" y="8285429"/>
            <a:ext cx="4626744" cy="2554545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1pPr>
            <a:lvl2pPr marL="0" marR="0" indent="2286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2pPr>
            <a:lvl3pPr marL="0" marR="0" indent="4572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3pPr>
            <a:lvl4pPr marL="0" marR="0" indent="6858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4pPr>
            <a:lvl5pPr marL="0" marR="0" indent="9144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5pPr>
            <a:lvl6pPr marL="0" marR="0" indent="11430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6pPr>
            <a:lvl7pPr marL="0" marR="0" indent="13716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7pPr>
            <a:lvl8pPr marL="0" marR="0" indent="16002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8pPr>
            <a:lvl9pPr marL="0" marR="0" indent="18288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9pPr>
          </a:lstStyle>
          <a:p>
            <a:pPr algn="l"/>
            <a:r>
              <a:rPr lang="es-CL" b="0" dirty="0">
                <a:solidFill>
                  <a:schemeClr val="bg1"/>
                </a:solidFill>
                <a:latin typeface="Barlow" panose="00000500000000000000" pitchFamily="2" charset="0"/>
              </a:rPr>
              <a:t>Entel ha seleccionado las </a:t>
            </a:r>
            <a:r>
              <a:rPr lang="es-CL" b="0" dirty="0">
                <a:solidFill>
                  <a:schemeClr val="bg1"/>
                </a:solidFill>
                <a:latin typeface="Barlow SemiBold" panose="00000700000000000000" pitchFamily="2" charset="0"/>
              </a:rPr>
              <a:t>mejores empresas del entorno digital</a:t>
            </a:r>
            <a:r>
              <a:rPr lang="es-CL" b="0" dirty="0">
                <a:solidFill>
                  <a:schemeClr val="bg1"/>
                </a:solidFill>
                <a:latin typeface="Barlow" panose="00000500000000000000" pitchFamily="2" charset="0"/>
              </a:rPr>
              <a:t>, para que tu única preocupación sea operar tu negocio.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256BEF5-5AFA-DD4E-9031-CBE3A5B2DC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5961" y="7613491"/>
            <a:ext cx="6172200" cy="41148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70AA5C75-300E-D94D-BBAD-4B615E33C025}"/>
              </a:ext>
            </a:extLst>
          </p:cNvPr>
          <p:cNvSpPr/>
          <p:nvPr/>
        </p:nvSpPr>
        <p:spPr>
          <a:xfrm>
            <a:off x="6191968" y="8171852"/>
            <a:ext cx="4960714" cy="3046988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1pPr>
            <a:lvl2pPr marL="0" marR="0" indent="2286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2pPr>
            <a:lvl3pPr marL="0" marR="0" indent="4572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3pPr>
            <a:lvl4pPr marL="0" marR="0" indent="6858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4pPr>
            <a:lvl5pPr marL="0" marR="0" indent="9144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5pPr>
            <a:lvl6pPr marL="0" marR="0" indent="11430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6pPr>
            <a:lvl7pPr marL="0" marR="0" indent="13716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7pPr>
            <a:lvl8pPr marL="0" marR="0" indent="16002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8pPr>
            <a:lvl9pPr marL="0" marR="0" indent="18288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9pPr>
          </a:lstStyle>
          <a:p>
            <a:pPr algn="l"/>
            <a:r>
              <a:rPr lang="es-CL" b="0" dirty="0">
                <a:solidFill>
                  <a:schemeClr val="bg1"/>
                </a:solidFill>
                <a:latin typeface="Barlow" panose="00000500000000000000" pitchFamily="2" charset="0"/>
              </a:rPr>
              <a:t>Contrata los </a:t>
            </a:r>
            <a:r>
              <a:rPr lang="es-CL" b="0" dirty="0">
                <a:solidFill>
                  <a:schemeClr val="bg1"/>
                </a:solidFill>
                <a:latin typeface="Barlow SemiBold" panose="00000700000000000000" pitchFamily="2" charset="0"/>
              </a:rPr>
              <a:t>servicios en línea</a:t>
            </a:r>
            <a:r>
              <a:rPr lang="es-CL" b="0" dirty="0">
                <a:solidFill>
                  <a:schemeClr val="bg1"/>
                </a:solidFill>
                <a:latin typeface="Barlow" panose="00000500000000000000" pitchFamily="2" charset="0"/>
              </a:rPr>
              <a:t>, con asesoría de expertos que te guiarán y aconsejarán sobre qué software y plan elegir para tu empresa.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CCDDEC8-B3F6-0944-AE71-DB2FB4924F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42032" y="3306037"/>
            <a:ext cx="6157188" cy="4093875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9CEF68D7-333F-FA4F-88B2-D148EA47D092}"/>
              </a:ext>
            </a:extLst>
          </p:cNvPr>
          <p:cNvSpPr/>
          <p:nvPr/>
        </p:nvSpPr>
        <p:spPr>
          <a:xfrm>
            <a:off x="12477034" y="4051833"/>
            <a:ext cx="5302036" cy="3046988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1pPr>
            <a:lvl2pPr marL="0" marR="0" indent="2286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2pPr>
            <a:lvl3pPr marL="0" marR="0" indent="4572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3pPr>
            <a:lvl4pPr marL="0" marR="0" indent="6858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4pPr>
            <a:lvl5pPr marL="0" marR="0" indent="9144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5pPr>
            <a:lvl6pPr marL="0" marR="0" indent="11430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6pPr>
            <a:lvl7pPr marL="0" marR="0" indent="13716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7pPr>
            <a:lvl8pPr marL="0" marR="0" indent="16002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8pPr>
            <a:lvl9pPr marL="0" marR="0" indent="18288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9pPr>
          </a:lstStyle>
          <a:p>
            <a:pPr algn="l"/>
            <a:r>
              <a:rPr lang="es-CL" b="0" dirty="0">
                <a:solidFill>
                  <a:schemeClr val="bg1"/>
                </a:solidFill>
                <a:latin typeface="Barlow" panose="00000500000000000000" pitchFamily="2" charset="0"/>
              </a:rPr>
              <a:t>Cuenta con </a:t>
            </a:r>
            <a:r>
              <a:rPr lang="es-CL" b="0" dirty="0">
                <a:solidFill>
                  <a:schemeClr val="bg1"/>
                </a:solidFill>
                <a:latin typeface="Barlow SemiBold" panose="00000700000000000000" pitchFamily="2" charset="0"/>
              </a:rPr>
              <a:t>facturación en pesos</a:t>
            </a:r>
            <a:r>
              <a:rPr lang="es-CL" b="0" dirty="0">
                <a:solidFill>
                  <a:schemeClr val="bg1"/>
                </a:solidFill>
                <a:latin typeface="Barlow" panose="00000500000000000000" pitchFamily="2" charset="0"/>
              </a:rPr>
              <a:t>, pudiendo acceder a beneficios tributarios sobre la factura, sin tarjeta de crédito y con múltiples opciones de pago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55FDA57-030F-8349-B5C0-28EEE2093B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4694" y="3306787"/>
            <a:ext cx="6157188" cy="4093875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F8947802-BC0A-7E4B-B64E-6727046AF744}"/>
              </a:ext>
            </a:extLst>
          </p:cNvPr>
          <p:cNvSpPr/>
          <p:nvPr/>
        </p:nvSpPr>
        <p:spPr>
          <a:xfrm>
            <a:off x="6307922" y="4193125"/>
            <a:ext cx="4844760" cy="2554545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1pPr>
            <a:lvl2pPr marL="0" marR="0" indent="2286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2pPr>
            <a:lvl3pPr marL="0" marR="0" indent="4572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3pPr>
            <a:lvl4pPr marL="0" marR="0" indent="6858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4pPr>
            <a:lvl5pPr marL="0" marR="0" indent="9144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5pPr>
            <a:lvl6pPr marL="0" marR="0" indent="11430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6pPr>
            <a:lvl7pPr marL="0" marR="0" indent="13716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7pPr>
            <a:lvl8pPr marL="0" marR="0" indent="16002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8pPr>
            <a:lvl9pPr marL="0" marR="0" indent="18288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75"/>
                <a:ea typeface="Helvetica 75"/>
                <a:cs typeface="Helvetica 75"/>
                <a:sym typeface="Helvetica Neue"/>
              </a:defRPr>
            </a:lvl9pPr>
          </a:lstStyle>
          <a:p>
            <a:pPr algn="l"/>
            <a:r>
              <a:rPr lang="es-CL" b="0" dirty="0">
                <a:solidFill>
                  <a:schemeClr val="bg1"/>
                </a:solidFill>
                <a:latin typeface="Barlow" panose="00000500000000000000" pitchFamily="2" charset="0"/>
              </a:rPr>
              <a:t>Contrata tus servicios de </a:t>
            </a:r>
            <a:r>
              <a:rPr lang="es-CL" b="0" dirty="0">
                <a:solidFill>
                  <a:schemeClr val="bg1"/>
                </a:solidFill>
                <a:latin typeface="Barlow SemiBold" panose="00000700000000000000" pitchFamily="2" charset="0"/>
              </a:rPr>
              <a:t>conectividad, telefonía y servicios digitales en un solo lugar, </a:t>
            </a:r>
            <a:r>
              <a:rPr lang="es-CL" b="0" dirty="0">
                <a:solidFill>
                  <a:schemeClr val="bg1"/>
                </a:solidFill>
                <a:latin typeface="Barlow" panose="00000500000000000000" pitchFamily="2" charset="0"/>
              </a:rPr>
              <a:t>con pago unificado de servicios.</a:t>
            </a:r>
          </a:p>
        </p:txBody>
      </p:sp>
    </p:spTree>
    <p:extLst>
      <p:ext uri="{BB962C8B-B14F-4D97-AF65-F5344CB8AC3E}">
        <p14:creationId xmlns:p14="http://schemas.microsoft.com/office/powerpoint/2010/main" val="91872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39" grpId="2"/>
      <p:bldP spid="40" grpId="0"/>
      <p:bldP spid="40" grpId="1"/>
      <p:bldP spid="40" grpId="2"/>
      <p:bldP spid="41" grpId="0"/>
      <p:bldP spid="41" grpId="1"/>
      <p:bldP spid="41" grpId="2"/>
      <p:bldP spid="42" grpId="0"/>
      <p:bldP spid="42" grpId="1"/>
      <p:bldP spid="42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26792E-AB9E-8342-8C37-46E2444C3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24384000" cy="13716000"/>
          </a:xfrm>
          <a:prstGeom prst="rect">
            <a:avLst/>
          </a:prstGeom>
        </p:spPr>
      </p:pic>
      <p:pic>
        <p:nvPicPr>
          <p:cNvPr id="106" name="image66.png" descr="image66.png">
            <a:extLst>
              <a:ext uri="{FF2B5EF4-FFF2-40B4-BE49-F238E27FC236}">
                <a16:creationId xmlns:a16="http://schemas.microsoft.com/office/drawing/2014/main" id="{FFCFBB5B-FA6A-264A-BE3A-83E9D9B08A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314" t="15275" r="4746" b="15276"/>
          <a:stretch>
            <a:fillRect/>
          </a:stretch>
        </p:blipFill>
        <p:spPr>
          <a:xfrm>
            <a:off x="21449250" y="256554"/>
            <a:ext cx="2292729" cy="2292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5"/>
                  <a:pt x="2881" y="3015"/>
                </a:cubicBezTo>
                <a:cubicBezTo>
                  <a:pt x="-961" y="7037"/>
                  <a:pt x="-961" y="13557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7"/>
                  <a:pt x="20639" y="7037"/>
                  <a:pt x="16797" y="3015"/>
                </a:cubicBezTo>
                <a:cubicBezTo>
                  <a:pt x="14875" y="1005"/>
                  <a:pt x="12357" y="0"/>
                  <a:pt x="9839" y="0"/>
                </a:cubicBezTo>
                <a:close/>
              </a:path>
            </a:pathLst>
          </a:custGeom>
          <a:ln w="12700">
            <a:solidFill>
              <a:srgbClr val="D9D9D9"/>
            </a:solidFill>
            <a:miter lim="400000"/>
          </a:ln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C9BB0C7C-8CC7-AA43-919F-DC2F86A90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97271" y="12175775"/>
            <a:ext cx="5130800" cy="952500"/>
          </a:xfrm>
          <a:prstGeom prst="rect">
            <a:avLst/>
          </a:prstGeom>
        </p:spPr>
      </p:pic>
      <p:sp>
        <p:nvSpPr>
          <p:cNvPr id="7" name="La forma de interactuar en las Empresas ha evolucionado">
            <a:extLst>
              <a:ext uri="{FF2B5EF4-FFF2-40B4-BE49-F238E27FC236}">
                <a16:creationId xmlns:a16="http://schemas.microsoft.com/office/drawing/2014/main" id="{B66376E1-60D4-CB47-B654-28104A5D205D}"/>
              </a:ext>
            </a:extLst>
          </p:cNvPr>
          <p:cNvSpPr txBox="1"/>
          <p:nvPr/>
        </p:nvSpPr>
        <p:spPr>
          <a:xfrm>
            <a:off x="1483612" y="665860"/>
            <a:ext cx="11780351" cy="1067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6000" b="0">
                <a:solidFill>
                  <a:srgbClr val="003A9F"/>
                </a:solidFill>
                <a:latin typeface="+mj-lt"/>
                <a:ea typeface="+mj-ea"/>
                <a:cs typeface="+mj-cs"/>
                <a:sym typeface="Barlow Bold"/>
              </a:defRPr>
            </a:pPr>
            <a:r>
              <a:rPr lang="es-CL" sz="6000" b="0" dirty="0">
                <a:solidFill>
                  <a:schemeClr val="bg1"/>
                </a:solidFill>
                <a:latin typeface="Barlow SemiBold" panose="00000700000000000000" pitchFamily="2" charset="0"/>
                <a:sym typeface="Barlow Bold"/>
              </a:rPr>
              <a:t>Digital </a:t>
            </a:r>
            <a:r>
              <a:rPr lang="es-CL" sz="6000" b="0" dirty="0" err="1">
                <a:solidFill>
                  <a:schemeClr val="bg1"/>
                </a:solidFill>
                <a:latin typeface="Barlow SemiBold" panose="00000700000000000000" pitchFamily="2" charset="0"/>
                <a:sym typeface="Barlow Bold"/>
              </a:rPr>
              <a:t>Market</a:t>
            </a:r>
            <a:endParaRPr lang="es-CL" sz="6000" b="0" dirty="0">
              <a:solidFill>
                <a:srgbClr val="42E8B4"/>
              </a:solidFill>
              <a:latin typeface="Barlow SemiBold" panose="00000700000000000000" pitchFamily="2" charset="0"/>
              <a:sym typeface="Barlow Bold"/>
            </a:endParaRPr>
          </a:p>
        </p:txBody>
      </p:sp>
      <p:sp>
        <p:nvSpPr>
          <p:cNvPr id="23" name="CuadroTexto 1">
            <a:extLst>
              <a:ext uri="{FF2B5EF4-FFF2-40B4-BE49-F238E27FC236}">
                <a16:creationId xmlns:a16="http://schemas.microsoft.com/office/drawing/2014/main" id="{83F896B4-51F0-064B-B987-17D4051410E3}"/>
              </a:ext>
            </a:extLst>
          </p:cNvPr>
          <p:cNvSpPr txBox="1"/>
          <p:nvPr/>
        </p:nvSpPr>
        <p:spPr>
          <a:xfrm>
            <a:off x="2452818" y="4674047"/>
            <a:ext cx="5549596" cy="11599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6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Barlow Medium" panose="00000600000000000000" pitchFamily="2" charset="0"/>
                <a:sym typeface="Helvetica Neue"/>
              </a:rPr>
              <a:t>Videollamadas</a:t>
            </a:r>
          </a:p>
        </p:txBody>
      </p:sp>
      <p:sp>
        <p:nvSpPr>
          <p:cNvPr id="24" name="CuadroTexto 13">
            <a:extLst>
              <a:ext uri="{FF2B5EF4-FFF2-40B4-BE49-F238E27FC236}">
                <a16:creationId xmlns:a16="http://schemas.microsoft.com/office/drawing/2014/main" id="{C0B18F66-B01A-4449-A7E3-36D78811CE6F}"/>
              </a:ext>
            </a:extLst>
          </p:cNvPr>
          <p:cNvSpPr txBox="1"/>
          <p:nvPr/>
        </p:nvSpPr>
        <p:spPr>
          <a:xfrm>
            <a:off x="15751226" y="4674047"/>
            <a:ext cx="7830669" cy="11599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6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Barlow Medium" panose="00000600000000000000" pitchFamily="2" charset="0"/>
                <a:sym typeface="Helvetica Neue"/>
              </a:rPr>
              <a:t>Documentos en línea</a:t>
            </a:r>
          </a:p>
        </p:txBody>
      </p:sp>
      <p:sp>
        <p:nvSpPr>
          <p:cNvPr id="25" name="CuadroTexto 14">
            <a:extLst>
              <a:ext uri="{FF2B5EF4-FFF2-40B4-BE49-F238E27FC236}">
                <a16:creationId xmlns:a16="http://schemas.microsoft.com/office/drawing/2014/main" id="{FD51E5BE-199E-CB4A-83F5-22FC8D69C9D9}"/>
              </a:ext>
            </a:extLst>
          </p:cNvPr>
          <p:cNvSpPr txBox="1"/>
          <p:nvPr/>
        </p:nvSpPr>
        <p:spPr>
          <a:xfrm>
            <a:off x="15931563" y="9163723"/>
            <a:ext cx="7469993" cy="11599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6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Barlow Medium" panose="00000600000000000000" pitchFamily="2" charset="0"/>
                <a:sym typeface="Helvetica Neue"/>
              </a:rPr>
              <a:t>Respaldo en la nube</a:t>
            </a:r>
          </a:p>
        </p:txBody>
      </p:sp>
      <p:sp>
        <p:nvSpPr>
          <p:cNvPr id="26" name="CuadroTexto 15">
            <a:extLst>
              <a:ext uri="{FF2B5EF4-FFF2-40B4-BE49-F238E27FC236}">
                <a16:creationId xmlns:a16="http://schemas.microsoft.com/office/drawing/2014/main" id="{8531CC40-C35F-BF40-BEF2-BC2BFF50C5FF}"/>
              </a:ext>
            </a:extLst>
          </p:cNvPr>
          <p:cNvSpPr txBox="1"/>
          <p:nvPr/>
        </p:nvSpPr>
        <p:spPr>
          <a:xfrm>
            <a:off x="16374347" y="6759730"/>
            <a:ext cx="6120265" cy="11599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6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Barlow Medium" panose="00000600000000000000" pitchFamily="2" charset="0"/>
                <a:sym typeface="Helvetica Neue"/>
              </a:rPr>
              <a:t>Chat con equipo</a:t>
            </a:r>
          </a:p>
        </p:txBody>
      </p:sp>
      <p:sp>
        <p:nvSpPr>
          <p:cNvPr id="27" name="CuadroTexto 17">
            <a:extLst>
              <a:ext uri="{FF2B5EF4-FFF2-40B4-BE49-F238E27FC236}">
                <a16:creationId xmlns:a16="http://schemas.microsoft.com/office/drawing/2014/main" id="{5372B045-240C-9144-8C56-88D560812949}"/>
              </a:ext>
            </a:extLst>
          </p:cNvPr>
          <p:cNvSpPr txBox="1"/>
          <p:nvPr/>
        </p:nvSpPr>
        <p:spPr>
          <a:xfrm>
            <a:off x="676987" y="6918885"/>
            <a:ext cx="7075654" cy="11599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6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Barlow Medium" panose="00000600000000000000" pitchFamily="2" charset="0"/>
                <a:sym typeface="Helvetica Neue"/>
              </a:rPr>
              <a:t>Correo electrónico</a:t>
            </a:r>
          </a:p>
        </p:txBody>
      </p:sp>
      <p:sp>
        <p:nvSpPr>
          <p:cNvPr id="28" name="CuadroTexto 18">
            <a:extLst>
              <a:ext uri="{FF2B5EF4-FFF2-40B4-BE49-F238E27FC236}">
                <a16:creationId xmlns:a16="http://schemas.microsoft.com/office/drawing/2014/main" id="{153C5233-7840-1649-931F-45EE1648B872}"/>
              </a:ext>
            </a:extLst>
          </p:cNvPr>
          <p:cNvSpPr txBox="1"/>
          <p:nvPr/>
        </p:nvSpPr>
        <p:spPr>
          <a:xfrm>
            <a:off x="3512943" y="9163723"/>
            <a:ext cx="4111702" cy="11599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6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Barlow Medium" panose="00000600000000000000" pitchFamily="2" charset="0"/>
                <a:sym typeface="Helvetica Neue"/>
              </a:rPr>
              <a:t>Calendario</a:t>
            </a: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B25DDF10-7CF2-DB42-8AE5-3BB4944D3FF4}"/>
              </a:ext>
            </a:extLst>
          </p:cNvPr>
          <p:cNvCxnSpPr/>
          <p:nvPr/>
        </p:nvCxnSpPr>
        <p:spPr>
          <a:xfrm rot="10800000">
            <a:off x="2581836" y="5833979"/>
            <a:ext cx="6555643" cy="728186"/>
          </a:xfrm>
          <a:prstGeom prst="bentConnector3">
            <a:avLst/>
          </a:prstGeom>
          <a:noFill/>
          <a:ln w="50800" cap="rnd">
            <a:solidFill>
              <a:srgbClr val="2FCBF1"/>
            </a:solidFill>
            <a:prstDash val="sysDot"/>
            <a:miter lim="400000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A93CE944-5A00-184E-95CD-CD7306196F22}"/>
              </a:ext>
            </a:extLst>
          </p:cNvPr>
          <p:cNvCxnSpPr/>
          <p:nvPr/>
        </p:nvCxnSpPr>
        <p:spPr>
          <a:xfrm flipV="1">
            <a:off x="15464117" y="8053221"/>
            <a:ext cx="6909471" cy="481229"/>
          </a:xfrm>
          <a:prstGeom prst="bentConnector3">
            <a:avLst/>
          </a:prstGeom>
          <a:noFill/>
          <a:ln w="50800" cap="rnd">
            <a:solidFill>
              <a:srgbClr val="42E8B4"/>
            </a:solidFill>
            <a:prstDash val="sysDot"/>
            <a:miter lim="400000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9F24F909-E6EC-F945-83C1-20404168D6C4}"/>
              </a:ext>
            </a:extLst>
          </p:cNvPr>
          <p:cNvCxnSpPr/>
          <p:nvPr/>
        </p:nvCxnSpPr>
        <p:spPr>
          <a:xfrm flipV="1">
            <a:off x="14584532" y="5883445"/>
            <a:ext cx="8817024" cy="505926"/>
          </a:xfrm>
          <a:prstGeom prst="bentConnector3">
            <a:avLst/>
          </a:prstGeom>
          <a:noFill/>
          <a:ln w="50800" cap="rnd">
            <a:solidFill>
              <a:srgbClr val="FF3D00"/>
            </a:solidFill>
            <a:prstDash val="sysDot"/>
            <a:miter lim="400000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69127A81-541F-6944-91E6-C284EF906F9A}"/>
              </a:ext>
            </a:extLst>
          </p:cNvPr>
          <p:cNvCxnSpPr/>
          <p:nvPr/>
        </p:nvCxnSpPr>
        <p:spPr>
          <a:xfrm rot="10800000">
            <a:off x="867200" y="8147718"/>
            <a:ext cx="7911589" cy="575636"/>
          </a:xfrm>
          <a:prstGeom prst="bentConnector3">
            <a:avLst/>
          </a:prstGeom>
          <a:noFill/>
          <a:ln w="50800" cap="rnd">
            <a:solidFill>
              <a:srgbClr val="FF3D00"/>
            </a:solidFill>
            <a:prstDash val="sysDot"/>
            <a:miter lim="400000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A3880121-190B-784E-A174-556827D2A3B9}"/>
              </a:ext>
            </a:extLst>
          </p:cNvPr>
          <p:cNvCxnSpPr/>
          <p:nvPr/>
        </p:nvCxnSpPr>
        <p:spPr>
          <a:xfrm rot="10800000">
            <a:off x="3620520" y="10395225"/>
            <a:ext cx="6397539" cy="502183"/>
          </a:xfrm>
          <a:prstGeom prst="bentConnector3">
            <a:avLst/>
          </a:prstGeom>
          <a:noFill/>
          <a:ln w="50800" cap="rnd">
            <a:solidFill>
              <a:srgbClr val="42E8B4"/>
            </a:solidFill>
            <a:prstDash val="sysDot"/>
            <a:miter lim="400000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01796E25-7275-614C-B21B-8784B49B20E4}"/>
              </a:ext>
            </a:extLst>
          </p:cNvPr>
          <p:cNvCxnSpPr/>
          <p:nvPr/>
        </p:nvCxnSpPr>
        <p:spPr>
          <a:xfrm flipV="1">
            <a:off x="14240435" y="10351426"/>
            <a:ext cx="9066991" cy="533480"/>
          </a:xfrm>
          <a:prstGeom prst="bentConnector3">
            <a:avLst/>
          </a:prstGeom>
          <a:noFill/>
          <a:ln w="50800" cap="rnd">
            <a:solidFill>
              <a:srgbClr val="2FCBF1"/>
            </a:solidFill>
            <a:prstDash val="sysDot"/>
            <a:miter lim="400000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0FFE3402-E125-EC4B-B06A-E31E565F29FF}"/>
              </a:ext>
            </a:extLst>
          </p:cNvPr>
          <p:cNvSpPr/>
          <p:nvPr/>
        </p:nvSpPr>
        <p:spPr>
          <a:xfrm>
            <a:off x="8420100" y="4396565"/>
            <a:ext cx="7543800" cy="7543800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innerShdw blurRad="698500" dist="177800" dir="18900000">
              <a:srgbClr val="10069F">
                <a:alpha val="50000"/>
              </a:srgbClr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BCF42DC-13C3-F246-82CA-DB120383C3BE}"/>
              </a:ext>
            </a:extLst>
          </p:cNvPr>
          <p:cNvSpPr/>
          <p:nvPr/>
        </p:nvSpPr>
        <p:spPr>
          <a:xfrm>
            <a:off x="8420100" y="4396565"/>
            <a:ext cx="7543800" cy="7543800"/>
          </a:xfrm>
          <a:prstGeom prst="ellipse">
            <a:avLst/>
          </a:prstGeom>
          <a:noFill/>
          <a:ln w="76200" cap="flat">
            <a:solidFill>
              <a:srgbClr val="2FCBF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CuadroTexto 24">
            <a:extLst>
              <a:ext uri="{FF2B5EF4-FFF2-40B4-BE49-F238E27FC236}">
                <a16:creationId xmlns:a16="http://schemas.microsoft.com/office/drawing/2014/main" id="{1175380E-AB9E-5348-9D28-D5F9AEC1FF0C}"/>
              </a:ext>
            </a:extLst>
          </p:cNvPr>
          <p:cNvSpPr txBox="1"/>
          <p:nvPr/>
        </p:nvSpPr>
        <p:spPr>
          <a:xfrm>
            <a:off x="9137478" y="7341949"/>
            <a:ext cx="6109044" cy="13753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8000" b="0" i="0" u="none" strike="noStrike" cap="none" spc="0" normalizeH="0" baseline="0" dirty="0">
                <a:ln>
                  <a:noFill/>
                </a:ln>
                <a:solidFill>
                  <a:srgbClr val="2FCBF1"/>
                </a:solidFill>
                <a:effectLst/>
                <a:uFillTx/>
                <a:latin typeface="Barlow SemiBold" panose="00000700000000000000" pitchFamily="2" charset="0"/>
                <a:sym typeface="Helvetica Neue"/>
              </a:rPr>
              <a:t>Colaboración</a:t>
            </a:r>
          </a:p>
        </p:txBody>
      </p:sp>
      <p:sp>
        <p:nvSpPr>
          <p:cNvPr id="21" name="La forma de interactuar en las Empresas ha evolucionado">
            <a:extLst>
              <a:ext uri="{FF2B5EF4-FFF2-40B4-BE49-F238E27FC236}">
                <a16:creationId xmlns:a16="http://schemas.microsoft.com/office/drawing/2014/main" id="{AAFA4FC4-A96E-1443-93B8-7378B4EDFF03}"/>
              </a:ext>
            </a:extLst>
          </p:cNvPr>
          <p:cNvSpPr txBox="1"/>
          <p:nvPr/>
        </p:nvSpPr>
        <p:spPr>
          <a:xfrm>
            <a:off x="1483612" y="1589190"/>
            <a:ext cx="11780351" cy="1067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6000" b="0">
                <a:solidFill>
                  <a:srgbClr val="003A9F"/>
                </a:solidFill>
                <a:latin typeface="+mj-lt"/>
                <a:ea typeface="+mj-ea"/>
                <a:cs typeface="+mj-cs"/>
                <a:sym typeface="Barlow Bold"/>
              </a:defRPr>
            </a:pPr>
            <a:r>
              <a:rPr lang="es-CL" sz="6000" b="0" dirty="0">
                <a:solidFill>
                  <a:srgbClr val="42E8B4"/>
                </a:solidFill>
                <a:latin typeface="Barlow SemiBold" panose="00000700000000000000" pitchFamily="2" charset="0"/>
                <a:sym typeface="Barlow Bold"/>
              </a:rPr>
              <a:t>Herramientas de colaboración</a:t>
            </a:r>
          </a:p>
        </p:txBody>
      </p:sp>
    </p:spTree>
    <p:extLst>
      <p:ext uri="{BB962C8B-B14F-4D97-AF65-F5344CB8AC3E}">
        <p14:creationId xmlns:p14="http://schemas.microsoft.com/office/powerpoint/2010/main" val="66912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9" grpId="0" animBg="1"/>
      <p:bldP spid="10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72D295-D243-CA48-9B1C-780B63298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24384000" cy="13716000"/>
          </a:xfrm>
          <a:prstGeom prst="rect">
            <a:avLst/>
          </a:prstGeom>
        </p:spPr>
      </p:pic>
      <p:pic>
        <p:nvPicPr>
          <p:cNvPr id="5" name="image66.png" descr="image66.png">
            <a:extLst>
              <a:ext uri="{FF2B5EF4-FFF2-40B4-BE49-F238E27FC236}">
                <a16:creationId xmlns:a16="http://schemas.microsoft.com/office/drawing/2014/main" id="{E90A57D0-1195-574B-8E27-C49D69C362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314" t="15275" r="4746" b="15276"/>
          <a:stretch>
            <a:fillRect/>
          </a:stretch>
        </p:blipFill>
        <p:spPr>
          <a:xfrm>
            <a:off x="21449250" y="256554"/>
            <a:ext cx="2292729" cy="2292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5"/>
                  <a:pt x="2881" y="3015"/>
                </a:cubicBezTo>
                <a:cubicBezTo>
                  <a:pt x="-961" y="7037"/>
                  <a:pt x="-961" y="13557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7"/>
                  <a:pt x="20639" y="7037"/>
                  <a:pt x="16797" y="3015"/>
                </a:cubicBezTo>
                <a:cubicBezTo>
                  <a:pt x="14875" y="1005"/>
                  <a:pt x="12357" y="0"/>
                  <a:pt x="9839" y="0"/>
                </a:cubicBezTo>
                <a:close/>
              </a:path>
            </a:pathLst>
          </a:custGeom>
          <a:ln w="12700">
            <a:solidFill>
              <a:srgbClr val="D9D9D9"/>
            </a:solidFill>
            <a:miter lim="400000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5A4FA0-BC66-ED4E-91D5-2CD1677B3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97271" y="12175775"/>
            <a:ext cx="5130800" cy="952500"/>
          </a:xfrm>
          <a:prstGeom prst="rect">
            <a:avLst/>
          </a:prstGeom>
        </p:spPr>
      </p:pic>
      <p:sp>
        <p:nvSpPr>
          <p:cNvPr id="9" name="La forma de interactuar en las Empresas ha evolucionado">
            <a:extLst>
              <a:ext uri="{FF2B5EF4-FFF2-40B4-BE49-F238E27FC236}">
                <a16:creationId xmlns:a16="http://schemas.microsoft.com/office/drawing/2014/main" id="{42AE9938-8081-3D48-A131-070C512E3227}"/>
              </a:ext>
            </a:extLst>
          </p:cNvPr>
          <p:cNvSpPr txBox="1"/>
          <p:nvPr/>
        </p:nvSpPr>
        <p:spPr>
          <a:xfrm>
            <a:off x="1483612" y="665860"/>
            <a:ext cx="11780351" cy="1990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6000" b="0">
                <a:solidFill>
                  <a:srgbClr val="003A9F"/>
                </a:solidFill>
                <a:latin typeface="+mj-lt"/>
                <a:ea typeface="+mj-ea"/>
                <a:cs typeface="+mj-cs"/>
                <a:sym typeface="Barlow Bold"/>
              </a:defRPr>
            </a:pPr>
            <a:r>
              <a:rPr lang="es-CL" sz="6000" b="0" dirty="0">
                <a:solidFill>
                  <a:schemeClr val="bg1"/>
                </a:solidFill>
                <a:latin typeface="Barlow SemiBold" panose="00000700000000000000" pitchFamily="2" charset="0"/>
                <a:sym typeface="Barlow Bold"/>
              </a:rPr>
              <a:t>Digital Market</a:t>
            </a:r>
          </a:p>
          <a:p>
            <a:pPr algn="l">
              <a:defRPr sz="6000" b="0">
                <a:solidFill>
                  <a:srgbClr val="003A9F"/>
                </a:solidFill>
                <a:latin typeface="+mj-lt"/>
                <a:ea typeface="+mj-ea"/>
                <a:cs typeface="+mj-cs"/>
                <a:sym typeface="Barlow Bold"/>
              </a:defRPr>
            </a:pPr>
            <a:r>
              <a:rPr lang="es-CL" sz="6000" b="0" dirty="0">
                <a:solidFill>
                  <a:srgbClr val="42E8B4"/>
                </a:solidFill>
                <a:latin typeface="Barlow SemiBold" panose="00000700000000000000" pitchFamily="2" charset="0"/>
                <a:sym typeface="Barlow Bold"/>
              </a:rPr>
              <a:t>Herramientas de colaboración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A118F53-DE45-B243-B37B-301E7BFEBC76}"/>
              </a:ext>
            </a:extLst>
          </p:cNvPr>
          <p:cNvSpPr/>
          <p:nvPr/>
        </p:nvSpPr>
        <p:spPr>
          <a:xfrm>
            <a:off x="8420100" y="4396565"/>
            <a:ext cx="7543800" cy="7543800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innerShdw blurRad="698500" dist="177800" dir="18900000">
              <a:srgbClr val="10069F">
                <a:alpha val="50000"/>
              </a:srgbClr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00CB852-A0E0-DF4A-AB38-E3350E78995A}"/>
              </a:ext>
            </a:extLst>
          </p:cNvPr>
          <p:cNvSpPr/>
          <p:nvPr/>
        </p:nvSpPr>
        <p:spPr>
          <a:xfrm>
            <a:off x="8420100" y="4396565"/>
            <a:ext cx="7543800" cy="7543800"/>
          </a:xfrm>
          <a:prstGeom prst="ellipse">
            <a:avLst/>
          </a:prstGeom>
          <a:noFill/>
          <a:ln w="76200" cap="flat">
            <a:solidFill>
              <a:srgbClr val="2FCBF1"/>
            </a:solidFill>
            <a:miter lim="4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CuadroTexto 24">
            <a:extLst>
              <a:ext uri="{FF2B5EF4-FFF2-40B4-BE49-F238E27FC236}">
                <a16:creationId xmlns:a16="http://schemas.microsoft.com/office/drawing/2014/main" id="{B31B8A00-125C-5F46-9794-2F43D5B38899}"/>
              </a:ext>
            </a:extLst>
          </p:cNvPr>
          <p:cNvSpPr txBox="1"/>
          <p:nvPr/>
        </p:nvSpPr>
        <p:spPr>
          <a:xfrm>
            <a:off x="9137478" y="7341949"/>
            <a:ext cx="6109044" cy="13753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8000" b="0" i="0" u="none" strike="noStrike" cap="none" spc="0" normalizeH="0" baseline="0" dirty="0">
                <a:ln>
                  <a:noFill/>
                </a:ln>
                <a:solidFill>
                  <a:srgbClr val="2FCBF1"/>
                </a:solidFill>
                <a:effectLst/>
                <a:uFillTx/>
                <a:latin typeface="Barlow SemiBold" panose="00000700000000000000" pitchFamily="2" charset="0"/>
                <a:sym typeface="Helvetica Neue"/>
              </a:rPr>
              <a:t>Colaboración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9C975-BFA5-2646-8561-EB0E34A5E1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328" y="5216659"/>
            <a:ext cx="1320551" cy="132055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F8690DC-B94B-B245-92E4-799CBA90EF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838" y="3697762"/>
            <a:ext cx="1419592" cy="132055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4BD98E8-9F6E-3441-A014-385E688AB6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368" y="4065376"/>
            <a:ext cx="2638606" cy="149478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0CBD1AC-CA50-6848-ACE0-CF1DD0EF45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94" y="6090490"/>
            <a:ext cx="1344340" cy="125145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56BDC4C-CC7D-4D44-80A4-2D7A6AAF0F1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748" y="8346043"/>
            <a:ext cx="1373762" cy="134230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D7B4F4F-2D77-974D-B6D7-447CC43F7CB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388" y="7815882"/>
            <a:ext cx="2522989" cy="252298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C823F38-6D0B-CD4D-880D-7102F2F79B5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843" y="10890004"/>
            <a:ext cx="1581515" cy="101217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2F7ACFE-16D4-674C-9748-1FC5484FE78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138" y="11015716"/>
            <a:ext cx="1435708" cy="125145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90468A5-4C06-E042-A3F2-9AB2C648E27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597" y="3697762"/>
            <a:ext cx="1386303" cy="100738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7D1EEB9-2786-6044-963A-E12A9C91C28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778" y="4186450"/>
            <a:ext cx="1286956" cy="125263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E25AD36-7528-0546-AC04-8C6F2590090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1825" y="5439087"/>
            <a:ext cx="1641341" cy="1641341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261C2FA2-7B47-DA43-A6A0-EF4A94A5A73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520" y="6336035"/>
            <a:ext cx="1245318" cy="1638072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7591E425-6F1C-EB47-9324-CBCD04616EF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9736" y="6822892"/>
            <a:ext cx="1442469" cy="1442469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8644DC2-7F0A-824A-BC35-8A53A58A647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8608" y="8530030"/>
            <a:ext cx="1023535" cy="1407361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61457947-06CC-914A-A2D7-5385F801DF3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7136" y="9366853"/>
            <a:ext cx="1523151" cy="1523151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EA0DB6AD-1209-CC4F-9F15-CE56744F629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053" y="10338185"/>
            <a:ext cx="1415786" cy="127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3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53A87D26-3223-834C-950A-21E64F41D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24384000" cy="13716000"/>
          </a:xfrm>
          <a:prstGeom prst="rect">
            <a:avLst/>
          </a:prstGeom>
        </p:spPr>
      </p:pic>
      <p:pic>
        <p:nvPicPr>
          <p:cNvPr id="64" name="image66.png" descr="image66.png">
            <a:extLst>
              <a:ext uri="{FF2B5EF4-FFF2-40B4-BE49-F238E27FC236}">
                <a16:creationId xmlns:a16="http://schemas.microsoft.com/office/drawing/2014/main" id="{BCF43264-0FB4-1C46-8DD8-B48C8DD37D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314" t="15275" r="4746" b="15276"/>
          <a:stretch>
            <a:fillRect/>
          </a:stretch>
        </p:blipFill>
        <p:spPr>
          <a:xfrm>
            <a:off x="21449250" y="256554"/>
            <a:ext cx="2292729" cy="2292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5"/>
                  <a:pt x="2881" y="3015"/>
                </a:cubicBezTo>
                <a:cubicBezTo>
                  <a:pt x="-961" y="7037"/>
                  <a:pt x="-961" y="13557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7"/>
                  <a:pt x="20639" y="7037"/>
                  <a:pt x="16797" y="3015"/>
                </a:cubicBezTo>
                <a:cubicBezTo>
                  <a:pt x="14875" y="1005"/>
                  <a:pt x="12357" y="0"/>
                  <a:pt x="9839" y="0"/>
                </a:cubicBezTo>
                <a:close/>
              </a:path>
            </a:pathLst>
          </a:custGeom>
          <a:ln w="12700">
            <a:solidFill>
              <a:srgbClr val="D9D9D9"/>
            </a:solidFill>
            <a:miter lim="400000"/>
          </a:ln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8F3372A-3EE1-1A48-B443-52B3A97FA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97271" y="12175775"/>
            <a:ext cx="5130800" cy="9525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F599E6E-125D-524F-AC5F-F9D938CA05B2}"/>
              </a:ext>
            </a:extLst>
          </p:cNvPr>
          <p:cNvGrpSpPr/>
          <p:nvPr/>
        </p:nvGrpSpPr>
        <p:grpSpPr>
          <a:xfrm>
            <a:off x="8615595" y="3446114"/>
            <a:ext cx="7161793" cy="1920892"/>
            <a:chOff x="8615595" y="3656638"/>
            <a:chExt cx="7161793" cy="1920892"/>
          </a:xfrm>
        </p:grpSpPr>
        <p:sp>
          <p:nvSpPr>
            <p:cNvPr id="8" name="Rectángulo: esquinas redondeadas 50">
              <a:extLst>
                <a:ext uri="{FF2B5EF4-FFF2-40B4-BE49-F238E27FC236}">
                  <a16:creationId xmlns:a16="http://schemas.microsoft.com/office/drawing/2014/main" id="{CC780B22-48B0-854A-A2BD-C2AB1D36CF48}"/>
                </a:ext>
              </a:extLst>
            </p:cNvPr>
            <p:cNvSpPr/>
            <p:nvPr/>
          </p:nvSpPr>
          <p:spPr>
            <a:xfrm>
              <a:off x="8615595" y="3656638"/>
              <a:ext cx="7161793" cy="1920892"/>
            </a:xfrm>
            <a:prstGeom prst="roundRect">
              <a:avLst/>
            </a:prstGeom>
            <a:solidFill>
              <a:srgbClr val="42E8B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L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" name="CuadroTexto 51">
              <a:extLst>
                <a:ext uri="{FF2B5EF4-FFF2-40B4-BE49-F238E27FC236}">
                  <a16:creationId xmlns:a16="http://schemas.microsoft.com/office/drawing/2014/main" id="{993505A4-11CF-5E4B-9894-DC6275DB5A45}"/>
                </a:ext>
              </a:extLst>
            </p:cNvPr>
            <p:cNvSpPr txBox="1"/>
            <p:nvPr/>
          </p:nvSpPr>
          <p:spPr>
            <a:xfrm>
              <a:off x="9428324" y="4101707"/>
              <a:ext cx="553633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800" hangingPunct="1"/>
              <a:r>
                <a:rPr lang="es-CL" sz="5400" b="0" kern="1200" dirty="0">
                  <a:solidFill>
                    <a:schemeClr val="bg1"/>
                  </a:solidFill>
                  <a:latin typeface="Barlow Medium" panose="00000600000000000000" pitchFamily="2" charset="0"/>
                  <a:ea typeface="+mn-ea"/>
                  <a:cs typeface="+mn-cs"/>
                </a:rPr>
                <a:t>Tu </a:t>
              </a:r>
              <a:r>
                <a:rPr lang="es-CL" sz="5400" b="0" kern="1200" dirty="0" err="1">
                  <a:solidFill>
                    <a:schemeClr val="bg1"/>
                  </a:solidFill>
                  <a:latin typeface="Barlow Medium" panose="00000600000000000000" pitchFamily="2" charset="0"/>
                  <a:ea typeface="+mn-ea"/>
                  <a:cs typeface="+mn-cs"/>
                </a:rPr>
                <a:t>eCommerce</a:t>
              </a:r>
              <a:endParaRPr lang="es-CL" sz="5400" b="0" kern="1200" dirty="0">
                <a:solidFill>
                  <a:schemeClr val="bg1"/>
                </a:solidFill>
                <a:latin typeface="Barlow Medium" panose="00000600000000000000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D314B8E-B283-8F45-BBBB-5D462D2472A4}"/>
              </a:ext>
            </a:extLst>
          </p:cNvPr>
          <p:cNvGrpSpPr/>
          <p:nvPr/>
        </p:nvGrpSpPr>
        <p:grpSpPr>
          <a:xfrm>
            <a:off x="16017700" y="3446114"/>
            <a:ext cx="7161793" cy="1920892"/>
            <a:chOff x="16017700" y="3656638"/>
            <a:chExt cx="7161793" cy="1920892"/>
          </a:xfrm>
        </p:grpSpPr>
        <p:sp>
          <p:nvSpPr>
            <p:cNvPr id="10" name="Rectángulo: esquinas redondeadas 52">
              <a:extLst>
                <a:ext uri="{FF2B5EF4-FFF2-40B4-BE49-F238E27FC236}">
                  <a16:creationId xmlns:a16="http://schemas.microsoft.com/office/drawing/2014/main" id="{A725A0C9-F48E-474A-95B3-B9EEABF51A86}"/>
                </a:ext>
              </a:extLst>
            </p:cNvPr>
            <p:cNvSpPr/>
            <p:nvPr/>
          </p:nvSpPr>
          <p:spPr>
            <a:xfrm>
              <a:off x="16017700" y="3656638"/>
              <a:ext cx="7161793" cy="1920892"/>
            </a:xfrm>
            <a:prstGeom prst="roundRect">
              <a:avLst/>
            </a:prstGeom>
            <a:solidFill>
              <a:srgbClr val="FF3D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L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" name="CuadroTexto 53">
              <a:extLst>
                <a:ext uri="{FF2B5EF4-FFF2-40B4-BE49-F238E27FC236}">
                  <a16:creationId xmlns:a16="http://schemas.microsoft.com/office/drawing/2014/main" id="{6ED8CF8A-6CAD-9D43-8065-B4E1F8033083}"/>
                </a:ext>
              </a:extLst>
            </p:cNvPr>
            <p:cNvSpPr txBox="1"/>
            <p:nvPr/>
          </p:nvSpPr>
          <p:spPr>
            <a:xfrm>
              <a:off x="16548768" y="4101707"/>
              <a:ext cx="60996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828800" hangingPunct="1"/>
              <a:r>
                <a:rPr lang="es-CL" sz="5400" b="0" kern="1200" dirty="0">
                  <a:solidFill>
                    <a:schemeClr val="bg1"/>
                  </a:solidFill>
                  <a:latin typeface="Barlow Medium" panose="00000600000000000000" pitchFamily="2" charset="0"/>
                  <a:ea typeface="+mn-ea"/>
                  <a:cs typeface="+mn-cs"/>
                </a:rPr>
                <a:t>Tu </a:t>
              </a:r>
              <a:r>
                <a:rPr lang="es-CL" sz="5400" b="0" kern="1200" dirty="0" err="1">
                  <a:solidFill>
                    <a:schemeClr val="bg1"/>
                  </a:solidFill>
                  <a:latin typeface="Barlow Medium" panose="00000600000000000000" pitchFamily="2" charset="0"/>
                  <a:ea typeface="+mn-ea"/>
                  <a:cs typeface="+mn-cs"/>
                </a:rPr>
                <a:t>eCommerce</a:t>
              </a:r>
              <a:r>
                <a:rPr lang="es-CL" sz="5400" b="0" kern="1200" dirty="0">
                  <a:solidFill>
                    <a:schemeClr val="bg1"/>
                  </a:solidFill>
                  <a:latin typeface="Barlow Medium" panose="00000600000000000000" pitchFamily="2" charset="0"/>
                  <a:ea typeface="+mn-ea"/>
                  <a:cs typeface="+mn-cs"/>
                </a:rPr>
                <a:t> Full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3C4523-C007-C345-8CF6-5E0C1160C437}"/>
              </a:ext>
            </a:extLst>
          </p:cNvPr>
          <p:cNvGrpSpPr/>
          <p:nvPr/>
        </p:nvGrpSpPr>
        <p:grpSpPr>
          <a:xfrm>
            <a:off x="1203332" y="3446114"/>
            <a:ext cx="7161793" cy="1920892"/>
            <a:chOff x="1203332" y="3656638"/>
            <a:chExt cx="7161793" cy="1920892"/>
          </a:xfrm>
        </p:grpSpPr>
        <p:sp>
          <p:nvSpPr>
            <p:cNvPr id="6" name="Rectángulo: esquinas redondeadas 1">
              <a:extLst>
                <a:ext uri="{FF2B5EF4-FFF2-40B4-BE49-F238E27FC236}">
                  <a16:creationId xmlns:a16="http://schemas.microsoft.com/office/drawing/2014/main" id="{EE6315D4-C5E4-514D-8415-9D724492315F}"/>
                </a:ext>
              </a:extLst>
            </p:cNvPr>
            <p:cNvSpPr/>
            <p:nvPr/>
          </p:nvSpPr>
          <p:spPr>
            <a:xfrm>
              <a:off x="1203332" y="3656638"/>
              <a:ext cx="7161793" cy="1920892"/>
            </a:xfrm>
            <a:prstGeom prst="roundRect">
              <a:avLst/>
            </a:prstGeom>
            <a:solidFill>
              <a:srgbClr val="2FCBF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L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" name="CuadroTexto 47">
              <a:extLst>
                <a:ext uri="{FF2B5EF4-FFF2-40B4-BE49-F238E27FC236}">
                  <a16:creationId xmlns:a16="http://schemas.microsoft.com/office/drawing/2014/main" id="{59E49B6A-2694-E744-B09D-F463C3FE0B4B}"/>
                </a:ext>
              </a:extLst>
            </p:cNvPr>
            <p:cNvSpPr txBox="1"/>
            <p:nvPr/>
          </p:nvSpPr>
          <p:spPr>
            <a:xfrm>
              <a:off x="2984855" y="4101707"/>
              <a:ext cx="35987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828800" hangingPunct="1"/>
              <a:r>
                <a:rPr lang="es-CL" sz="5400" b="0" kern="1200" dirty="0">
                  <a:solidFill>
                    <a:schemeClr val="bg1"/>
                  </a:solidFill>
                  <a:latin typeface="Barlow Medium" panose="00000600000000000000" pitchFamily="2" charset="0"/>
                  <a:ea typeface="+mn-ea"/>
                  <a:cs typeface="+mn-cs"/>
                </a:rPr>
                <a:t>Tu Vitrina</a:t>
              </a:r>
            </a:p>
          </p:txBody>
        </p:sp>
      </p:grpSp>
      <p:sp>
        <p:nvSpPr>
          <p:cNvPr id="16" name="CuadroTexto 36">
            <a:extLst>
              <a:ext uri="{FF2B5EF4-FFF2-40B4-BE49-F238E27FC236}">
                <a16:creationId xmlns:a16="http://schemas.microsoft.com/office/drawing/2014/main" id="{122A7536-1A82-1F4A-9B48-9F6EC37A223E}"/>
              </a:ext>
            </a:extLst>
          </p:cNvPr>
          <p:cNvSpPr txBox="1"/>
          <p:nvPr/>
        </p:nvSpPr>
        <p:spPr>
          <a:xfrm>
            <a:off x="3668643" y="6404739"/>
            <a:ext cx="8161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es-CL" sz="5400" b="0" kern="1200" dirty="0">
                <a:solidFill>
                  <a:schemeClr val="bg1"/>
                </a:solidFill>
                <a:latin typeface="Barlow Medium" panose="00000600000000000000" pitchFamily="2" charset="0"/>
                <a:ea typeface="+mn-ea"/>
                <a:cs typeface="+mn-cs"/>
              </a:rPr>
              <a:t>Publicamos tu página web</a:t>
            </a:r>
          </a:p>
        </p:txBody>
      </p:sp>
      <p:sp>
        <p:nvSpPr>
          <p:cNvPr id="17" name="CuadroTexto 37">
            <a:extLst>
              <a:ext uri="{FF2B5EF4-FFF2-40B4-BE49-F238E27FC236}">
                <a16:creationId xmlns:a16="http://schemas.microsoft.com/office/drawing/2014/main" id="{70A0D487-8867-E04E-8EBB-BD0AFD543545}"/>
              </a:ext>
            </a:extLst>
          </p:cNvPr>
          <p:cNvSpPr txBox="1"/>
          <p:nvPr/>
        </p:nvSpPr>
        <p:spPr>
          <a:xfrm>
            <a:off x="3668644" y="8063954"/>
            <a:ext cx="78348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es-CL" sz="5400" b="0" kern="1200" dirty="0">
                <a:solidFill>
                  <a:schemeClr val="bg1"/>
                </a:solidFill>
                <a:latin typeface="Barlow Medium" panose="00000600000000000000" pitchFamily="2" charset="0"/>
                <a:ea typeface="+mn-ea"/>
                <a:cs typeface="+mn-cs"/>
              </a:rPr>
              <a:t>Cargamos tus primeros productos</a:t>
            </a:r>
          </a:p>
        </p:txBody>
      </p:sp>
      <p:sp>
        <p:nvSpPr>
          <p:cNvPr id="18" name="CuadroTexto 38">
            <a:extLst>
              <a:ext uri="{FF2B5EF4-FFF2-40B4-BE49-F238E27FC236}">
                <a16:creationId xmlns:a16="http://schemas.microsoft.com/office/drawing/2014/main" id="{D0C25841-A225-B745-9FE6-EA18B7B6DE68}"/>
              </a:ext>
            </a:extLst>
          </p:cNvPr>
          <p:cNvSpPr txBox="1"/>
          <p:nvPr/>
        </p:nvSpPr>
        <p:spPr>
          <a:xfrm>
            <a:off x="3668644" y="10474018"/>
            <a:ext cx="73820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es-CL" sz="5400" b="0" kern="1200" dirty="0">
                <a:solidFill>
                  <a:schemeClr val="bg1"/>
                </a:solidFill>
                <a:latin typeface="Barlow Medium" panose="00000600000000000000" pitchFamily="2" charset="0"/>
                <a:ea typeface="+mn-ea"/>
                <a:cs typeface="+mn-cs"/>
              </a:rPr>
              <a:t>Te enseñamos a editar tu página</a:t>
            </a:r>
          </a:p>
        </p:txBody>
      </p:sp>
      <p:sp>
        <p:nvSpPr>
          <p:cNvPr id="21" name="CuadroTexto 41">
            <a:extLst>
              <a:ext uri="{FF2B5EF4-FFF2-40B4-BE49-F238E27FC236}">
                <a16:creationId xmlns:a16="http://schemas.microsoft.com/office/drawing/2014/main" id="{2231EB51-277E-264B-90E0-A62FB5917CD9}"/>
              </a:ext>
            </a:extLst>
          </p:cNvPr>
          <p:cNvSpPr txBox="1"/>
          <p:nvPr/>
        </p:nvSpPr>
        <p:spPr>
          <a:xfrm>
            <a:off x="15055917" y="6404739"/>
            <a:ext cx="7818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es-CL" sz="5400" b="0" kern="1200" dirty="0">
                <a:solidFill>
                  <a:schemeClr val="bg1"/>
                </a:solidFill>
                <a:latin typeface="Barlow Medium" panose="00000600000000000000" pitchFamily="2" charset="0"/>
                <a:ea typeface="+mn-ea"/>
                <a:cs typeface="+mn-cs"/>
              </a:rPr>
              <a:t>Optimización móvil</a:t>
            </a:r>
          </a:p>
        </p:txBody>
      </p:sp>
      <p:sp>
        <p:nvSpPr>
          <p:cNvPr id="22" name="CuadroTexto 42">
            <a:extLst>
              <a:ext uri="{FF2B5EF4-FFF2-40B4-BE49-F238E27FC236}">
                <a16:creationId xmlns:a16="http://schemas.microsoft.com/office/drawing/2014/main" id="{13F771DB-6DB6-8643-B864-F079E27B1CBB}"/>
              </a:ext>
            </a:extLst>
          </p:cNvPr>
          <p:cNvSpPr txBox="1"/>
          <p:nvPr/>
        </p:nvSpPr>
        <p:spPr>
          <a:xfrm>
            <a:off x="15055917" y="8479452"/>
            <a:ext cx="7834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es-CL" sz="5400" b="0" kern="1200" dirty="0">
                <a:solidFill>
                  <a:schemeClr val="bg1"/>
                </a:solidFill>
                <a:latin typeface="Barlow Medium" panose="00000600000000000000" pitchFamily="2" charset="0"/>
                <a:ea typeface="+mn-ea"/>
                <a:cs typeface="+mn-cs"/>
              </a:rPr>
              <a:t>Transacciones seguras</a:t>
            </a:r>
          </a:p>
        </p:txBody>
      </p:sp>
      <p:sp>
        <p:nvSpPr>
          <p:cNvPr id="23" name="CuadroTexto 43">
            <a:extLst>
              <a:ext uri="{FF2B5EF4-FFF2-40B4-BE49-F238E27FC236}">
                <a16:creationId xmlns:a16="http://schemas.microsoft.com/office/drawing/2014/main" id="{EEEE200A-2D89-FE4C-BECB-931F1F94DD76}"/>
              </a:ext>
            </a:extLst>
          </p:cNvPr>
          <p:cNvSpPr txBox="1"/>
          <p:nvPr/>
        </p:nvSpPr>
        <p:spPr>
          <a:xfrm>
            <a:off x="15055917" y="10795387"/>
            <a:ext cx="7818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es-CL" sz="5400" b="0" kern="1200" dirty="0">
                <a:solidFill>
                  <a:schemeClr val="bg1"/>
                </a:solidFill>
                <a:latin typeface="Barlow Medium" panose="00000600000000000000" pitchFamily="2" charset="0"/>
                <a:ea typeface="+mn-ea"/>
                <a:cs typeface="+mn-cs"/>
              </a:rPr>
              <a:t>Todo lo que necesitas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DF31254E-E1D1-0544-9738-0F3AE6C298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40569" y="8210288"/>
            <a:ext cx="1517875" cy="1461658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845771D3-F91E-FB4F-895D-C8279D8AF3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42465" y="6298623"/>
            <a:ext cx="1514083" cy="1135562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6ACEA900-2B5A-AF4F-AD57-C87EFAF3F0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42465" y="10648214"/>
            <a:ext cx="1514083" cy="1405934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3C300A24-EC56-0F40-BE3D-7B3DD01A3B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213442" y="6121151"/>
            <a:ext cx="1490507" cy="1490507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8455CAEB-544C-5C4C-966D-1C566A8195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213442" y="8195864"/>
            <a:ext cx="1490507" cy="1490507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91C29CAA-F049-524B-B293-B2E1506466D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3208579" y="10601065"/>
            <a:ext cx="1500233" cy="1500233"/>
          </a:xfrm>
          <a:prstGeom prst="rect">
            <a:avLst/>
          </a:prstGeom>
        </p:spPr>
      </p:pic>
      <p:sp>
        <p:nvSpPr>
          <p:cNvPr id="28" name="La forma de interactuar en las Empresas ha evolucionado">
            <a:extLst>
              <a:ext uri="{FF2B5EF4-FFF2-40B4-BE49-F238E27FC236}">
                <a16:creationId xmlns:a16="http://schemas.microsoft.com/office/drawing/2014/main" id="{4DF2E17E-0BE3-2642-B7D2-7C272B47151A}"/>
              </a:ext>
            </a:extLst>
          </p:cNvPr>
          <p:cNvSpPr txBox="1"/>
          <p:nvPr/>
        </p:nvSpPr>
        <p:spPr>
          <a:xfrm>
            <a:off x="1483612" y="665860"/>
            <a:ext cx="11780351" cy="1067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6000" b="0">
                <a:solidFill>
                  <a:srgbClr val="003A9F"/>
                </a:solidFill>
                <a:latin typeface="+mj-lt"/>
                <a:ea typeface="+mj-ea"/>
                <a:cs typeface="+mj-cs"/>
                <a:sym typeface="Barlow Bold"/>
              </a:defRPr>
            </a:pPr>
            <a:r>
              <a:rPr lang="es-CL" sz="6000" b="0" dirty="0">
                <a:solidFill>
                  <a:schemeClr val="bg1"/>
                </a:solidFill>
                <a:latin typeface="Barlow SemiBold" panose="00000700000000000000" pitchFamily="2" charset="0"/>
                <a:sym typeface="Barlow Bold"/>
              </a:rPr>
              <a:t>Digital </a:t>
            </a:r>
            <a:r>
              <a:rPr lang="es-CL" sz="6000" b="0" dirty="0" err="1">
                <a:solidFill>
                  <a:schemeClr val="bg1"/>
                </a:solidFill>
                <a:latin typeface="Barlow SemiBold" panose="00000700000000000000" pitchFamily="2" charset="0"/>
                <a:sym typeface="Barlow Bold"/>
              </a:rPr>
              <a:t>Market</a:t>
            </a:r>
            <a:endParaRPr lang="es-CL" sz="6000" b="0" dirty="0">
              <a:solidFill>
                <a:srgbClr val="42E8B4"/>
              </a:solidFill>
              <a:latin typeface="Barlow SemiBold" panose="00000700000000000000" pitchFamily="2" charset="0"/>
              <a:sym typeface="Barlow Bold"/>
            </a:endParaRPr>
          </a:p>
        </p:txBody>
      </p:sp>
      <p:sp>
        <p:nvSpPr>
          <p:cNvPr id="30" name="La forma de interactuar en las Empresas ha evolucionado">
            <a:extLst>
              <a:ext uri="{FF2B5EF4-FFF2-40B4-BE49-F238E27FC236}">
                <a16:creationId xmlns:a16="http://schemas.microsoft.com/office/drawing/2014/main" id="{128A3186-E295-8544-B953-F54F00ADEBA8}"/>
              </a:ext>
            </a:extLst>
          </p:cNvPr>
          <p:cNvSpPr txBox="1"/>
          <p:nvPr/>
        </p:nvSpPr>
        <p:spPr>
          <a:xfrm>
            <a:off x="1483612" y="1589190"/>
            <a:ext cx="11780351" cy="1067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6000" b="0">
                <a:solidFill>
                  <a:srgbClr val="003A9F"/>
                </a:solidFill>
                <a:latin typeface="+mj-lt"/>
                <a:ea typeface="+mj-ea"/>
                <a:cs typeface="+mj-cs"/>
                <a:sym typeface="Barlow Bold"/>
              </a:defRPr>
            </a:pPr>
            <a:r>
              <a:rPr lang="es-CL" sz="6000" b="0" dirty="0">
                <a:solidFill>
                  <a:srgbClr val="42E8B4"/>
                </a:solidFill>
                <a:latin typeface="Barlow SemiBold" panose="00000700000000000000" pitchFamily="2" charset="0"/>
                <a:sym typeface="Barlow Bold"/>
              </a:rPr>
              <a:t>Página web: Tu Negocio Digital</a:t>
            </a:r>
          </a:p>
        </p:txBody>
      </p:sp>
    </p:spTree>
    <p:extLst>
      <p:ext uri="{BB962C8B-B14F-4D97-AF65-F5344CB8AC3E}">
        <p14:creationId xmlns:p14="http://schemas.microsoft.com/office/powerpoint/2010/main" val="237604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1" grpId="0"/>
      <p:bldP spid="22" grpId="0"/>
      <p:bldP spid="23" grpId="0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F91AFE-AC8B-E741-965C-3B47F367D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24384000" cy="1371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296AEA-F7A2-1C43-A978-7EDFE6048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585" y="3322649"/>
            <a:ext cx="9998831" cy="95879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3ED0D7-8155-C049-AD9D-368C4F612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97271" y="12175775"/>
            <a:ext cx="5130800" cy="952500"/>
          </a:xfrm>
          <a:prstGeom prst="rect">
            <a:avLst/>
          </a:prstGeom>
        </p:spPr>
      </p:pic>
      <p:pic>
        <p:nvPicPr>
          <p:cNvPr id="4" name="image66.png" descr="image66.png">
            <a:extLst>
              <a:ext uri="{FF2B5EF4-FFF2-40B4-BE49-F238E27FC236}">
                <a16:creationId xmlns:a16="http://schemas.microsoft.com/office/drawing/2014/main" id="{6C09FE8E-EC65-3243-AAA7-CA132001734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6314" t="15275" r="4746" b="15276"/>
          <a:stretch>
            <a:fillRect/>
          </a:stretch>
        </p:blipFill>
        <p:spPr>
          <a:xfrm>
            <a:off x="21449250" y="256554"/>
            <a:ext cx="2292729" cy="2292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5"/>
                  <a:pt x="2881" y="3015"/>
                </a:cubicBezTo>
                <a:cubicBezTo>
                  <a:pt x="-961" y="7037"/>
                  <a:pt x="-961" y="13557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7"/>
                  <a:pt x="20639" y="7037"/>
                  <a:pt x="16797" y="3015"/>
                </a:cubicBezTo>
                <a:cubicBezTo>
                  <a:pt x="14875" y="1005"/>
                  <a:pt x="12357" y="0"/>
                  <a:pt x="9839" y="0"/>
                </a:cubicBezTo>
                <a:close/>
              </a:path>
            </a:pathLst>
          </a:custGeom>
          <a:ln w="12700">
            <a:solidFill>
              <a:srgbClr val="D9D9D9"/>
            </a:solidFill>
            <a:miter lim="400000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B874FB-88D5-7448-A788-882EBFB6999A}"/>
              </a:ext>
            </a:extLst>
          </p:cNvPr>
          <p:cNvSpPr/>
          <p:nvPr/>
        </p:nvSpPr>
        <p:spPr>
          <a:xfrm>
            <a:off x="10391640" y="7441906"/>
            <a:ext cx="3600720" cy="1754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CL" sz="5400" dirty="0">
                <a:solidFill>
                  <a:schemeClr val="bg1"/>
                </a:solidFill>
                <a:latin typeface="Barlow Medium" panose="00000600000000000000" pitchFamily="2" charset="0"/>
              </a:rPr>
              <a:t>Tu Negocio Digital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CBDC6D8-C95B-9F40-972F-F3F64DE8BE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715750" y="3441870"/>
            <a:ext cx="952500" cy="9525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D856C80C-17F7-C146-A3CE-8751419FB5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683989" y="7536067"/>
            <a:ext cx="950023" cy="95002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4C3C4EA6-52FF-A645-8191-6EAFA1CF1F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47048" y="9966401"/>
            <a:ext cx="1008368" cy="1008368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8F7D16DE-7EBD-6D4A-83EF-3CB32B8142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279761" y="4448734"/>
            <a:ext cx="1032062" cy="1032062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B44B77E0-E02E-A54C-B1EE-74E664E2F8A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39613" y="7177781"/>
            <a:ext cx="952500" cy="9525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0BAB9EB5-C97E-B04A-AC85-9587545A12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251232" y="4450311"/>
            <a:ext cx="826621" cy="783115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46A2208F-58FD-494D-AD04-692EA22B271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4684042" y="10170464"/>
            <a:ext cx="952500" cy="952500"/>
          </a:xfrm>
          <a:prstGeom prst="rect">
            <a:avLst/>
          </a:prstGeom>
        </p:spPr>
      </p:pic>
      <p:sp>
        <p:nvSpPr>
          <p:cNvPr id="36" name="CuadroTexto 4">
            <a:extLst>
              <a:ext uri="{FF2B5EF4-FFF2-40B4-BE49-F238E27FC236}">
                <a16:creationId xmlns:a16="http://schemas.microsoft.com/office/drawing/2014/main" id="{B43DA248-B242-F545-844B-8D9B14B2CEC2}"/>
              </a:ext>
            </a:extLst>
          </p:cNvPr>
          <p:cNvSpPr txBox="1"/>
          <p:nvPr/>
        </p:nvSpPr>
        <p:spPr>
          <a:xfrm>
            <a:off x="15544574" y="8583024"/>
            <a:ext cx="1508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L" sz="2400" b="0" dirty="0" err="1">
                <a:solidFill>
                  <a:schemeClr val="bg1"/>
                </a:solidFill>
                <a:latin typeface="Barlow SemiBold" panose="00000700000000000000" pitchFamily="2" charset="0"/>
              </a:rPr>
              <a:t>Chatbot</a:t>
            </a:r>
            <a:endParaRPr lang="es-CL" sz="2400" b="0" dirty="0">
              <a:solidFill>
                <a:schemeClr val="bg1"/>
              </a:solidFill>
              <a:latin typeface="Barlow SemiBold" panose="00000700000000000000" pitchFamily="2" charset="0"/>
            </a:endParaRPr>
          </a:p>
        </p:txBody>
      </p:sp>
      <p:sp>
        <p:nvSpPr>
          <p:cNvPr id="37" name="CuadroTexto 7">
            <a:extLst>
              <a:ext uri="{FF2B5EF4-FFF2-40B4-BE49-F238E27FC236}">
                <a16:creationId xmlns:a16="http://schemas.microsoft.com/office/drawing/2014/main" id="{0E475F36-4511-D94B-BB85-77106AC6FD5D}"/>
              </a:ext>
            </a:extLst>
          </p:cNvPr>
          <p:cNvSpPr txBox="1"/>
          <p:nvPr/>
        </p:nvSpPr>
        <p:spPr>
          <a:xfrm>
            <a:off x="14588638" y="5602299"/>
            <a:ext cx="1994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6000" b="0">
                <a:solidFill>
                  <a:srgbClr val="2106A6"/>
                </a:solidFill>
                <a:latin typeface="Barlow SemiBold" panose="00000700000000000000" pitchFamily="2" charset="0"/>
              </a:defRPr>
            </a:lvl1pPr>
          </a:lstStyle>
          <a:p>
            <a:pPr algn="l"/>
            <a:r>
              <a:rPr lang="es-CL" sz="2400" dirty="0">
                <a:solidFill>
                  <a:schemeClr val="bg1"/>
                </a:solidFill>
              </a:rPr>
              <a:t>Email Marketing</a:t>
            </a:r>
          </a:p>
        </p:txBody>
      </p:sp>
      <p:sp>
        <p:nvSpPr>
          <p:cNvPr id="38" name="CuadroTexto 9">
            <a:extLst>
              <a:ext uri="{FF2B5EF4-FFF2-40B4-BE49-F238E27FC236}">
                <a16:creationId xmlns:a16="http://schemas.microsoft.com/office/drawing/2014/main" id="{B73D541E-F298-EC47-9732-4F77EA1C34B3}"/>
              </a:ext>
            </a:extLst>
          </p:cNvPr>
          <p:cNvSpPr txBox="1"/>
          <p:nvPr/>
        </p:nvSpPr>
        <p:spPr>
          <a:xfrm>
            <a:off x="7386270" y="8213692"/>
            <a:ext cx="2573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6000" b="0">
                <a:solidFill>
                  <a:srgbClr val="2106A6"/>
                </a:solidFill>
                <a:latin typeface="Barlow SemiBold" panose="00000700000000000000" pitchFamily="2" charset="0"/>
              </a:defRPr>
            </a:lvl1pPr>
          </a:lstStyle>
          <a:p>
            <a:pPr algn="l"/>
            <a:r>
              <a:rPr lang="es-CL" sz="2400" dirty="0">
                <a:solidFill>
                  <a:schemeClr val="bg1"/>
                </a:solidFill>
              </a:rPr>
              <a:t>Agendamiento Digital</a:t>
            </a:r>
          </a:p>
        </p:txBody>
      </p:sp>
      <p:sp>
        <p:nvSpPr>
          <p:cNvPr id="39" name="CuadroTexto 12">
            <a:extLst>
              <a:ext uri="{FF2B5EF4-FFF2-40B4-BE49-F238E27FC236}">
                <a16:creationId xmlns:a16="http://schemas.microsoft.com/office/drawing/2014/main" id="{C031D468-94A9-5943-888A-FBC3F44C5B77}"/>
              </a:ext>
            </a:extLst>
          </p:cNvPr>
          <p:cNvSpPr txBox="1"/>
          <p:nvPr/>
        </p:nvSpPr>
        <p:spPr>
          <a:xfrm>
            <a:off x="8465811" y="10943242"/>
            <a:ext cx="2241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s-C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800" b="0">
                <a:solidFill>
                  <a:srgbClr val="2106A6"/>
                </a:solidFill>
                <a:latin typeface="Barlow SemiBold" panose="00000700000000000000" pitchFamily="2" charset="0"/>
              </a:defRPr>
            </a:lvl1pPr>
          </a:lstStyle>
          <a:p>
            <a:pPr algn="l"/>
            <a:r>
              <a:rPr lang="es-CL" sz="2400" dirty="0">
                <a:solidFill>
                  <a:schemeClr val="bg1"/>
                </a:solidFill>
              </a:rPr>
              <a:t>Gestión</a:t>
            </a:r>
          </a:p>
          <a:p>
            <a:pPr algn="l"/>
            <a:r>
              <a:rPr lang="es-CL" sz="2400" dirty="0">
                <a:solidFill>
                  <a:schemeClr val="bg1"/>
                </a:solidFill>
              </a:rPr>
              <a:t>Redes Sociales</a:t>
            </a:r>
          </a:p>
        </p:txBody>
      </p:sp>
      <p:sp>
        <p:nvSpPr>
          <p:cNvPr id="40" name="CuadroTexto 13">
            <a:extLst>
              <a:ext uri="{FF2B5EF4-FFF2-40B4-BE49-F238E27FC236}">
                <a16:creationId xmlns:a16="http://schemas.microsoft.com/office/drawing/2014/main" id="{09CC0477-7D47-254C-99AD-7E020F402A46}"/>
              </a:ext>
            </a:extLst>
          </p:cNvPr>
          <p:cNvSpPr txBox="1"/>
          <p:nvPr/>
        </p:nvSpPr>
        <p:spPr>
          <a:xfrm>
            <a:off x="11070399" y="4402429"/>
            <a:ext cx="2473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s-C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800" b="0">
                <a:solidFill>
                  <a:srgbClr val="2106A6"/>
                </a:solidFill>
                <a:latin typeface="Barlow SemiBold" panose="00000700000000000000" pitchFamily="2" charset="0"/>
              </a:defRPr>
            </a:lvl1pPr>
          </a:lstStyle>
          <a:p>
            <a:pPr algn="l"/>
            <a:r>
              <a:rPr lang="es-CL" sz="2400" dirty="0">
                <a:solidFill>
                  <a:schemeClr val="bg1"/>
                </a:solidFill>
              </a:rPr>
              <a:t>Factura y boleta electrónica</a:t>
            </a:r>
          </a:p>
        </p:txBody>
      </p:sp>
      <p:sp>
        <p:nvSpPr>
          <p:cNvPr id="41" name="CuadroTexto 15">
            <a:extLst>
              <a:ext uri="{FF2B5EF4-FFF2-40B4-BE49-F238E27FC236}">
                <a16:creationId xmlns:a16="http://schemas.microsoft.com/office/drawing/2014/main" id="{A1E29AA7-54E9-DC40-BBE2-A36F0B4D54F5}"/>
              </a:ext>
            </a:extLst>
          </p:cNvPr>
          <p:cNvSpPr txBox="1"/>
          <p:nvPr/>
        </p:nvSpPr>
        <p:spPr>
          <a:xfrm>
            <a:off x="8233139" y="5401482"/>
            <a:ext cx="2242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s-C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800" b="0">
                <a:solidFill>
                  <a:srgbClr val="2106A6"/>
                </a:solidFill>
                <a:latin typeface="Barlow SemiBold" panose="00000700000000000000" pitchFamily="2" charset="0"/>
              </a:defRPr>
            </a:lvl1pPr>
          </a:lstStyle>
          <a:p>
            <a:pPr algn="l"/>
            <a:r>
              <a:rPr lang="es-CL" sz="2400" dirty="0" err="1">
                <a:solidFill>
                  <a:schemeClr val="bg1"/>
                </a:solidFill>
              </a:rPr>
              <a:t>Delivery</a:t>
            </a:r>
            <a:r>
              <a:rPr lang="es-CL" sz="2400" dirty="0">
                <a:solidFill>
                  <a:schemeClr val="bg1"/>
                </a:solidFill>
              </a:rPr>
              <a:t> </a:t>
            </a:r>
            <a:r>
              <a:rPr lang="es-CL" sz="2400" dirty="0" err="1">
                <a:solidFill>
                  <a:schemeClr val="bg1"/>
                </a:solidFill>
              </a:rPr>
              <a:t>Multicourier</a:t>
            </a:r>
            <a:endParaRPr lang="es-CL" sz="2400" dirty="0">
              <a:solidFill>
                <a:schemeClr val="bg1"/>
              </a:solidFill>
            </a:endParaRPr>
          </a:p>
        </p:txBody>
      </p:sp>
      <p:sp>
        <p:nvSpPr>
          <p:cNvPr id="42" name="CuadroTexto 16">
            <a:extLst>
              <a:ext uri="{FF2B5EF4-FFF2-40B4-BE49-F238E27FC236}">
                <a16:creationId xmlns:a16="http://schemas.microsoft.com/office/drawing/2014/main" id="{7CCB0F2F-D2C6-834E-B9D0-219E4560FAD5}"/>
              </a:ext>
            </a:extLst>
          </p:cNvPr>
          <p:cNvSpPr txBox="1"/>
          <p:nvPr/>
        </p:nvSpPr>
        <p:spPr>
          <a:xfrm>
            <a:off x="13748869" y="11196516"/>
            <a:ext cx="227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L" sz="2400" b="0" dirty="0">
                <a:solidFill>
                  <a:schemeClr val="bg1"/>
                </a:solidFill>
                <a:latin typeface="Barlow SemiBold" panose="00000700000000000000" pitchFamily="2" charset="0"/>
              </a:rPr>
              <a:t>Sales Manager</a:t>
            </a:r>
          </a:p>
        </p:txBody>
      </p:sp>
      <p:sp>
        <p:nvSpPr>
          <p:cNvPr id="24" name="La forma de interactuar en las Empresas ha evolucionado">
            <a:extLst>
              <a:ext uri="{FF2B5EF4-FFF2-40B4-BE49-F238E27FC236}">
                <a16:creationId xmlns:a16="http://schemas.microsoft.com/office/drawing/2014/main" id="{48EB4FCA-8A60-2E4E-BE6C-713D31CF8F5E}"/>
              </a:ext>
            </a:extLst>
          </p:cNvPr>
          <p:cNvSpPr txBox="1"/>
          <p:nvPr/>
        </p:nvSpPr>
        <p:spPr>
          <a:xfrm>
            <a:off x="1483612" y="665860"/>
            <a:ext cx="11780351" cy="1067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6000" b="0">
                <a:solidFill>
                  <a:srgbClr val="003A9F"/>
                </a:solidFill>
                <a:latin typeface="+mj-lt"/>
                <a:ea typeface="+mj-ea"/>
                <a:cs typeface="+mj-cs"/>
                <a:sym typeface="Barlow Bold"/>
              </a:defRPr>
            </a:pPr>
            <a:r>
              <a:rPr lang="es-CL" sz="6000" b="0" dirty="0">
                <a:solidFill>
                  <a:schemeClr val="bg1"/>
                </a:solidFill>
                <a:latin typeface="Barlow SemiBold" panose="00000700000000000000" pitchFamily="2" charset="0"/>
                <a:sym typeface="Barlow Bold"/>
              </a:rPr>
              <a:t>Digital </a:t>
            </a:r>
            <a:r>
              <a:rPr lang="es-CL" sz="6000" b="0" dirty="0" err="1">
                <a:solidFill>
                  <a:schemeClr val="bg1"/>
                </a:solidFill>
                <a:latin typeface="Barlow SemiBold" panose="00000700000000000000" pitchFamily="2" charset="0"/>
                <a:sym typeface="Barlow Bold"/>
              </a:rPr>
              <a:t>Market</a:t>
            </a:r>
            <a:endParaRPr lang="es-CL" sz="6000" b="0" dirty="0">
              <a:solidFill>
                <a:srgbClr val="42E8B4"/>
              </a:solidFill>
              <a:latin typeface="Barlow SemiBold" panose="00000700000000000000" pitchFamily="2" charset="0"/>
              <a:sym typeface="Barlow Bold"/>
            </a:endParaRPr>
          </a:p>
        </p:txBody>
      </p:sp>
      <p:sp>
        <p:nvSpPr>
          <p:cNvPr id="26" name="La forma de interactuar en las Empresas ha evolucionado">
            <a:extLst>
              <a:ext uri="{FF2B5EF4-FFF2-40B4-BE49-F238E27FC236}">
                <a16:creationId xmlns:a16="http://schemas.microsoft.com/office/drawing/2014/main" id="{63FA5E56-26A8-6B41-95F3-5D884F632D96}"/>
              </a:ext>
            </a:extLst>
          </p:cNvPr>
          <p:cNvSpPr txBox="1"/>
          <p:nvPr/>
        </p:nvSpPr>
        <p:spPr>
          <a:xfrm>
            <a:off x="1483612" y="1589190"/>
            <a:ext cx="14687489" cy="1067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6000" b="0">
                <a:solidFill>
                  <a:srgbClr val="003A9F"/>
                </a:solidFill>
                <a:latin typeface="+mj-lt"/>
                <a:ea typeface="+mj-ea"/>
                <a:cs typeface="+mj-cs"/>
                <a:sym typeface="Barlow Bold"/>
              </a:defRPr>
            </a:pPr>
            <a:r>
              <a:rPr lang="es-CL" sz="6000" b="0" dirty="0">
                <a:solidFill>
                  <a:srgbClr val="42E8B4"/>
                </a:solidFill>
                <a:latin typeface="Barlow SemiBold" panose="00000700000000000000" pitchFamily="2" charset="0"/>
                <a:sym typeface="Barlow Bold"/>
              </a:rPr>
              <a:t>Todo lo que necesitas para vender online</a:t>
            </a:r>
          </a:p>
        </p:txBody>
      </p:sp>
    </p:spTree>
    <p:extLst>
      <p:ext uri="{BB962C8B-B14F-4D97-AF65-F5344CB8AC3E}">
        <p14:creationId xmlns:p14="http://schemas.microsoft.com/office/powerpoint/2010/main" val="265191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0CC4BE5-CC7B-594C-BDA6-98D5CF2A1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FF3F814-EB50-B04A-A534-B0F60ED76B61}"/>
              </a:ext>
            </a:extLst>
          </p:cNvPr>
          <p:cNvSpPr txBox="1"/>
          <p:nvPr/>
        </p:nvSpPr>
        <p:spPr>
          <a:xfrm>
            <a:off x="2460812" y="5054622"/>
            <a:ext cx="14415247" cy="36067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en-US" sz="7500" b="0" dirty="0">
                <a:solidFill>
                  <a:schemeClr val="bg1"/>
                </a:solidFill>
                <a:latin typeface="+mn-lt"/>
                <a:ea typeface="+mn-ea"/>
              </a:rPr>
              <a:t>HERRAMIENTAS TECNOLÓGICAS</a:t>
            </a:r>
          </a:p>
          <a:p>
            <a:pPr algn="l"/>
            <a:r>
              <a:rPr lang="en-US" sz="7500" b="0" dirty="0">
                <a:solidFill>
                  <a:schemeClr val="bg1"/>
                </a:solidFill>
                <a:latin typeface="+mn-lt"/>
                <a:ea typeface="+mn-ea"/>
              </a:rPr>
              <a:t>PARA FACILITAR EL DESARROLLO</a:t>
            </a:r>
          </a:p>
          <a:p>
            <a:pPr algn="l"/>
            <a:r>
              <a:rPr lang="en-US" sz="7500" b="0" dirty="0">
                <a:solidFill>
                  <a:srgbClr val="42E8B4"/>
                </a:solidFill>
                <a:latin typeface="+mj-lt"/>
                <a:ea typeface="+mn-ea"/>
              </a:rPr>
              <a:t>DE TU NEGOCIO: ¿CUÁL ELEGIR?</a:t>
            </a:r>
            <a:endParaRPr kumimoji="0" lang="en-US" sz="7500" b="0" i="0" u="none" strike="noStrike" cap="none" spc="0" normalizeH="0" baseline="0" dirty="0">
              <a:ln>
                <a:noFill/>
              </a:ln>
              <a:solidFill>
                <a:srgbClr val="42E8B4"/>
              </a:solidFill>
              <a:effectLst/>
              <a:uFillTx/>
              <a:latin typeface="+mj-lt"/>
              <a:ea typeface="+mn-ea"/>
              <a:sym typeface="Helvetica Neue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29F572E-5E1F-0645-919D-EAFFFF14A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5823" y="801221"/>
            <a:ext cx="51308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9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8CE452-7961-0D46-BF0F-325F5B6AF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7" name="Imagen 6" descr="Imagen que contiene persona, sostener, alimentos, fruta&#10;&#10;Descripción generada automáticamente">
            <a:extLst>
              <a:ext uri="{FF2B5EF4-FFF2-40B4-BE49-F238E27FC236}">
                <a16:creationId xmlns:a16="http://schemas.microsoft.com/office/drawing/2014/main" id="{D6C52D61-AF21-4117-A951-69C6575F3A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676" y="4728412"/>
            <a:ext cx="4454400" cy="6681600"/>
          </a:xfrm>
          <a:prstGeom prst="rect">
            <a:avLst/>
          </a:prstGeom>
          <a:ln w="57150">
            <a:solidFill>
              <a:srgbClr val="42E8B4"/>
            </a:solidFill>
          </a:ln>
        </p:spPr>
      </p:pic>
      <p:pic>
        <p:nvPicPr>
          <p:cNvPr id="8" name="Imagen 7" descr="Niño usando laptop&#10;&#10;Descripción generada automáticamente">
            <a:extLst>
              <a:ext uri="{FF2B5EF4-FFF2-40B4-BE49-F238E27FC236}">
                <a16:creationId xmlns:a16="http://schemas.microsoft.com/office/drawing/2014/main" id="{9501A31B-8886-4217-8FF0-855B2C7E72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425" y="4728412"/>
            <a:ext cx="4461328" cy="668310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9" name="Imagen 8" descr="Hombre sentado en una silla&#10;&#10;Descripción generada automáticamente con confianza baja">
            <a:extLst>
              <a:ext uri="{FF2B5EF4-FFF2-40B4-BE49-F238E27FC236}">
                <a16:creationId xmlns:a16="http://schemas.microsoft.com/office/drawing/2014/main" id="{0E391A14-D319-4DE3-B2ED-7BCFF548B7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0617" y="4728412"/>
            <a:ext cx="4454400" cy="6681600"/>
          </a:xfrm>
          <a:prstGeom prst="rect">
            <a:avLst/>
          </a:prstGeom>
          <a:ln w="57150">
            <a:solidFill>
              <a:srgbClr val="2FCBF1"/>
            </a:solidFill>
          </a:ln>
        </p:spPr>
      </p:pic>
      <p:pic>
        <p:nvPicPr>
          <p:cNvPr id="10" name="Imagen 9" descr="Niño usando laptop en la mesa&#10;&#10;Descripción generada automáticamente con confianza media">
            <a:extLst>
              <a:ext uri="{FF2B5EF4-FFF2-40B4-BE49-F238E27FC236}">
                <a16:creationId xmlns:a16="http://schemas.microsoft.com/office/drawing/2014/main" id="{ACF3FCE7-1D1A-43CD-ABCE-B287AE6691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558" y="4767594"/>
            <a:ext cx="4454400" cy="6681600"/>
          </a:xfrm>
          <a:prstGeom prst="rect">
            <a:avLst/>
          </a:prstGeom>
          <a:ln w="57150">
            <a:solidFill>
              <a:srgbClr val="FF3D00"/>
            </a:solidFill>
          </a:ln>
        </p:spPr>
      </p:pic>
      <p:sp>
        <p:nvSpPr>
          <p:cNvPr id="11" name="La forma de interactuar en las Empresas ha evolucionado">
            <a:extLst>
              <a:ext uri="{FF2B5EF4-FFF2-40B4-BE49-F238E27FC236}">
                <a16:creationId xmlns:a16="http://schemas.microsoft.com/office/drawing/2014/main" id="{C77B5A5D-0AD5-49BD-8114-9EC2A8D74F9C}"/>
              </a:ext>
            </a:extLst>
          </p:cNvPr>
          <p:cNvSpPr txBox="1"/>
          <p:nvPr/>
        </p:nvSpPr>
        <p:spPr>
          <a:xfrm>
            <a:off x="1589425" y="801221"/>
            <a:ext cx="14932252" cy="1159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6000" b="0">
                <a:solidFill>
                  <a:srgbClr val="003A9F"/>
                </a:solidFill>
                <a:latin typeface="+mj-lt"/>
                <a:ea typeface="+mj-ea"/>
                <a:cs typeface="+mj-cs"/>
                <a:sym typeface="Barlow Bold"/>
              </a:defRPr>
            </a:pPr>
            <a:r>
              <a:rPr lang="es-CL" sz="6600" dirty="0">
                <a:solidFill>
                  <a:schemeClr val="bg1"/>
                </a:solidFill>
                <a:latin typeface="Barlow SemiBold" panose="00000700000000000000" pitchFamily="2" charset="0"/>
              </a:rPr>
              <a:t>Cambió el Mundo…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36E8E5-384A-0041-94E8-7451652115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05823" y="801221"/>
            <a:ext cx="5130800" cy="952500"/>
          </a:xfrm>
          <a:prstGeom prst="rect">
            <a:avLst/>
          </a:prstGeom>
        </p:spPr>
      </p:pic>
      <p:sp>
        <p:nvSpPr>
          <p:cNvPr id="12" name="La forma de interactuar en las Empresas ha evolucionado">
            <a:extLst>
              <a:ext uri="{FF2B5EF4-FFF2-40B4-BE49-F238E27FC236}">
                <a16:creationId xmlns:a16="http://schemas.microsoft.com/office/drawing/2014/main" id="{43C3599C-2776-1447-A8CA-55E12D3AA0DE}"/>
              </a:ext>
            </a:extLst>
          </p:cNvPr>
          <p:cNvSpPr txBox="1"/>
          <p:nvPr/>
        </p:nvSpPr>
        <p:spPr>
          <a:xfrm>
            <a:off x="1589425" y="1910493"/>
            <a:ext cx="9233473" cy="1159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6000" b="0">
                <a:solidFill>
                  <a:srgbClr val="003A9F"/>
                </a:solidFill>
                <a:latin typeface="+mj-lt"/>
                <a:ea typeface="+mj-ea"/>
                <a:cs typeface="+mj-cs"/>
                <a:sym typeface="Barlow Bold"/>
              </a:defRPr>
            </a:pPr>
            <a:r>
              <a:rPr lang="es-CL" sz="6600" b="0" dirty="0">
                <a:solidFill>
                  <a:srgbClr val="42E8B4"/>
                </a:solidFill>
                <a:latin typeface="Barlow SemiBold" panose="00000700000000000000" pitchFamily="2" charset="0"/>
                <a:sym typeface="Barlow Bold"/>
              </a:rPr>
              <a:t>Nos cambió la pandemia</a:t>
            </a:r>
          </a:p>
        </p:txBody>
      </p:sp>
    </p:spTree>
    <p:extLst>
      <p:ext uri="{BB962C8B-B14F-4D97-AF65-F5344CB8AC3E}">
        <p14:creationId xmlns:p14="http://schemas.microsoft.com/office/powerpoint/2010/main" val="428914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D8557E-013D-AB46-B1E9-8A43AB98E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24384000" cy="13716000"/>
          </a:xfrm>
          <a:prstGeom prst="rect">
            <a:avLst/>
          </a:prstGeom>
        </p:spPr>
      </p:pic>
      <p:sp>
        <p:nvSpPr>
          <p:cNvPr id="11" name="La forma de interactuar en las Empresas ha evolucionado">
            <a:extLst>
              <a:ext uri="{FF2B5EF4-FFF2-40B4-BE49-F238E27FC236}">
                <a16:creationId xmlns:a16="http://schemas.microsoft.com/office/drawing/2014/main" id="{C77B5A5D-0AD5-49BD-8114-9EC2A8D74F9C}"/>
              </a:ext>
            </a:extLst>
          </p:cNvPr>
          <p:cNvSpPr txBox="1"/>
          <p:nvPr/>
        </p:nvSpPr>
        <p:spPr>
          <a:xfrm>
            <a:off x="1592739" y="921655"/>
            <a:ext cx="15569021" cy="1159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6000" b="0">
                <a:solidFill>
                  <a:srgbClr val="003A9F"/>
                </a:solidFill>
                <a:latin typeface="+mj-lt"/>
                <a:ea typeface="+mj-ea"/>
                <a:cs typeface="+mj-cs"/>
                <a:sym typeface="Barlow Bold"/>
              </a:defRPr>
            </a:pPr>
            <a:r>
              <a:rPr lang="es-CL" sz="6600" dirty="0">
                <a:solidFill>
                  <a:schemeClr val="bg1"/>
                </a:solidFill>
                <a:latin typeface="Barlow SemiBold" panose="00000700000000000000" pitchFamily="2" charset="0"/>
              </a:rPr>
              <a:t>Pero también,</a:t>
            </a:r>
            <a:r>
              <a:rPr lang="es-CL" sz="6600" dirty="0">
                <a:solidFill>
                  <a:srgbClr val="10069F"/>
                </a:solidFill>
                <a:latin typeface="Barlow SemiBold" panose="00000700000000000000" pitchFamily="2" charset="0"/>
              </a:rPr>
              <a:t> </a:t>
            </a:r>
            <a:endParaRPr sz="6600" dirty="0">
              <a:solidFill>
                <a:srgbClr val="42E8B4"/>
              </a:solidFill>
              <a:latin typeface="Barlow SemiBold" panose="00000700000000000000" pitchFamily="2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AA7C69B-D5B9-4BC0-AE67-2FC65E15732B}"/>
              </a:ext>
            </a:extLst>
          </p:cNvPr>
          <p:cNvSpPr txBox="1"/>
          <p:nvPr/>
        </p:nvSpPr>
        <p:spPr>
          <a:xfrm>
            <a:off x="583733" y="12956545"/>
            <a:ext cx="10142639" cy="513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4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Barlow" panose="00000500000000000000" pitchFamily="2" charset="0"/>
                <a:sym typeface="Helvetica Neue"/>
              </a:rPr>
              <a:t>Fuente</a:t>
            </a:r>
            <a:r>
              <a:rPr kumimoji="0" lang="es-CL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Barlow" panose="00000500000000000000" pitchFamily="2" charset="0"/>
                <a:sym typeface="Helvetica Neue"/>
              </a:rPr>
              <a:t>: Índice de Adaptación Tecnológica</a:t>
            </a:r>
            <a:r>
              <a:rPr lang="es-CL" sz="2400" b="0" dirty="0">
                <a:solidFill>
                  <a:schemeClr val="bg1"/>
                </a:solidFill>
                <a:latin typeface="Barlow" panose="00000500000000000000" pitchFamily="2" charset="0"/>
              </a:rPr>
              <a:t>;</a:t>
            </a:r>
            <a:r>
              <a:rPr kumimoji="0" lang="es-CL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Barlow" panose="00000500000000000000" pitchFamily="2" charset="0"/>
                <a:sym typeface="Helvetica Neue"/>
              </a:rPr>
              <a:t> CNC Marzo 2021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ECCB80EE-4E61-40D5-B5A9-E234E7D521DE}"/>
              </a:ext>
            </a:extLst>
          </p:cNvPr>
          <p:cNvSpPr txBox="1"/>
          <p:nvPr/>
        </p:nvSpPr>
        <p:spPr>
          <a:xfrm>
            <a:off x="17158446" y="4118168"/>
            <a:ext cx="6496806" cy="75309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514350" marR="0" indent="-51435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es-CL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Barlow" panose="00000500000000000000" pitchFamily="2" charset="0"/>
                <a:sym typeface="Helvetica Neue"/>
              </a:rPr>
              <a:t>El índice alcanzó 20,2 puntos en general, mostrando </a:t>
            </a:r>
            <a:r>
              <a:rPr kumimoji="0" lang="es-CL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Barlow" panose="00000500000000000000" pitchFamily="2" charset="0"/>
                <a:sym typeface="Helvetica Neue"/>
              </a:rPr>
              <a:t>avances en términos de adaptación digital </a:t>
            </a:r>
            <a:r>
              <a:rPr kumimoji="0" lang="es-CL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Barlow" panose="00000500000000000000" pitchFamily="2" charset="0"/>
                <a:sym typeface="Helvetica Neue"/>
              </a:rPr>
              <a:t>para los sectores evaluados</a:t>
            </a:r>
          </a:p>
          <a:p>
            <a:pPr marL="514350" marR="0" indent="-51435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endParaRPr lang="es-CL" b="0" dirty="0">
              <a:solidFill>
                <a:schemeClr val="bg1"/>
              </a:solidFill>
              <a:latin typeface="Barlow" panose="00000500000000000000" pitchFamily="2" charset="0"/>
            </a:endParaRPr>
          </a:p>
          <a:p>
            <a:pPr marL="514350" marR="0" indent="-51435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es-CL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Barlow" panose="00000500000000000000" pitchFamily="2" charset="0"/>
                <a:sym typeface="Helvetica Neue"/>
              </a:rPr>
              <a:t>A </a:t>
            </a:r>
            <a:r>
              <a:rPr kumimoji="0" lang="es-CL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Barlow" panose="00000500000000000000" pitchFamily="2" charset="0"/>
                <a:sym typeface="Helvetica Neue"/>
              </a:rPr>
              <a:t>mayor tamaño de empresa</a:t>
            </a:r>
            <a:r>
              <a:rPr kumimoji="0" lang="es-CL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Barlow" panose="00000500000000000000" pitchFamily="2" charset="0"/>
                <a:sym typeface="Helvetica Neue"/>
              </a:rPr>
              <a:t>, </a:t>
            </a:r>
            <a:r>
              <a:rPr kumimoji="0" lang="es-CL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Barlow" panose="00000500000000000000" pitchFamily="2" charset="0"/>
                <a:sym typeface="Helvetica Neue"/>
              </a:rPr>
              <a:t>mayor es el índice de adaptación </a:t>
            </a:r>
            <a:r>
              <a:rPr kumimoji="0" lang="es-CL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Barlow" panose="00000500000000000000" pitchFamily="2" charset="0"/>
                <a:sym typeface="Helvetica Neue"/>
              </a:rPr>
              <a:t>tecnológica.</a:t>
            </a:r>
          </a:p>
          <a:p>
            <a:pPr marL="514350" marR="0" indent="-51435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endParaRPr lang="es-CL" b="0" dirty="0">
              <a:solidFill>
                <a:schemeClr val="bg1"/>
              </a:solidFill>
              <a:latin typeface="Barlow" panose="00000500000000000000" pitchFamily="2" charset="0"/>
            </a:endParaRPr>
          </a:p>
          <a:p>
            <a:pPr marL="514350" marR="0" indent="-51435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es-CL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Barlow" panose="00000500000000000000" pitchFamily="2" charset="0"/>
                <a:sym typeface="Helvetica Neue"/>
              </a:rPr>
              <a:t>La mayoría de las 517 empresas consultadas, ha aumentado el uso de </a:t>
            </a:r>
            <a:r>
              <a:rPr kumimoji="0" lang="es-CL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Barlow" panose="00000500000000000000" pitchFamily="2" charset="0"/>
                <a:sym typeface="Helvetica Neue"/>
              </a:rPr>
              <a:t>tecnología en el ámbito de ventas y servicio al cliente</a:t>
            </a:r>
            <a:r>
              <a:rPr kumimoji="0" lang="es-CL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Barlow" panose="00000500000000000000" pitchFamily="2" charset="0"/>
                <a:sym typeface="Helvetica Neue"/>
              </a:rPr>
              <a:t>, con altos grados de adaptación (47,2 puntos) 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4A5B11-3B82-D843-9FA5-CFA362822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5823" y="801221"/>
            <a:ext cx="5130800" cy="952500"/>
          </a:xfrm>
          <a:prstGeom prst="rect">
            <a:avLst/>
          </a:prstGeom>
        </p:spPr>
      </p:pic>
      <p:sp>
        <p:nvSpPr>
          <p:cNvPr id="14" name="La forma de interactuar en las Empresas ha evolucionado">
            <a:extLst>
              <a:ext uri="{FF2B5EF4-FFF2-40B4-BE49-F238E27FC236}">
                <a16:creationId xmlns:a16="http://schemas.microsoft.com/office/drawing/2014/main" id="{057A3DA4-ED49-EF49-AA9C-DD5BD19725E2}"/>
              </a:ext>
            </a:extLst>
          </p:cNvPr>
          <p:cNvSpPr txBox="1"/>
          <p:nvPr/>
        </p:nvSpPr>
        <p:spPr>
          <a:xfrm>
            <a:off x="1592739" y="921655"/>
            <a:ext cx="15569021" cy="2175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6000" b="0">
                <a:solidFill>
                  <a:srgbClr val="003A9F"/>
                </a:solidFill>
                <a:latin typeface="+mj-lt"/>
                <a:ea typeface="+mj-ea"/>
                <a:cs typeface="+mj-cs"/>
                <a:sym typeface="Barlow Bold"/>
              </a:defRPr>
            </a:pPr>
            <a:r>
              <a:rPr lang="es-CL" sz="6600" dirty="0">
                <a:solidFill>
                  <a:schemeClr val="bg1"/>
                </a:solidFill>
                <a:latin typeface="Barlow SemiBold" panose="00000700000000000000" pitchFamily="2" charset="0"/>
              </a:rPr>
              <a:t>Pero también,</a:t>
            </a:r>
            <a:r>
              <a:rPr lang="es-CL" sz="6600" dirty="0">
                <a:solidFill>
                  <a:srgbClr val="10069F"/>
                </a:solidFill>
                <a:latin typeface="Barlow SemiBold" panose="00000700000000000000" pitchFamily="2" charset="0"/>
              </a:rPr>
              <a:t> </a:t>
            </a:r>
            <a:r>
              <a:rPr lang="es-CL" sz="6600" b="0" dirty="0">
                <a:solidFill>
                  <a:srgbClr val="42E8B4"/>
                </a:solidFill>
                <a:latin typeface="Barlow SemiBold" panose="00000700000000000000" pitchFamily="2" charset="0"/>
                <a:ea typeface="+mj-ea"/>
                <a:cs typeface="+mj-cs"/>
              </a:rPr>
              <a:t>c</a:t>
            </a:r>
            <a:r>
              <a:rPr lang="es-CL" sz="6600" dirty="0">
                <a:solidFill>
                  <a:srgbClr val="42E8B4"/>
                </a:solidFill>
                <a:latin typeface="Barlow SemiBold" panose="00000700000000000000" pitchFamily="2" charset="0"/>
              </a:rPr>
              <a:t>ambió paradigmas en nuestras organizaciones </a:t>
            </a:r>
            <a:endParaRPr sz="6600" dirty="0">
              <a:solidFill>
                <a:srgbClr val="42E8B4"/>
              </a:solidFill>
              <a:latin typeface="Barlow SemiBold" panose="00000700000000000000" pitchFamily="2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F0D5B9F-3269-8041-97FE-629F807EB0C1}"/>
              </a:ext>
            </a:extLst>
          </p:cNvPr>
          <p:cNvSpPr/>
          <p:nvPr/>
        </p:nvSpPr>
        <p:spPr>
          <a:xfrm>
            <a:off x="851512" y="6350317"/>
            <a:ext cx="7795015" cy="3549010"/>
          </a:xfrm>
          <a:prstGeom prst="round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L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AA1EF7A-53DA-DF4A-BA70-1409B156F44C}"/>
              </a:ext>
            </a:extLst>
          </p:cNvPr>
          <p:cNvCxnSpPr>
            <a:cxnSpLocks/>
          </p:cNvCxnSpPr>
          <p:nvPr/>
        </p:nvCxnSpPr>
        <p:spPr>
          <a:xfrm>
            <a:off x="1203739" y="8039212"/>
            <a:ext cx="7107300" cy="14739"/>
          </a:xfrm>
          <a:prstGeom prst="line">
            <a:avLst/>
          </a:prstGeom>
          <a:noFill/>
          <a:ln w="25400" cap="flat">
            <a:solidFill>
              <a:srgbClr val="FF3D00">
                <a:alpha val="60000"/>
              </a:srgbClr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CuadroTexto 41">
            <a:extLst>
              <a:ext uri="{FF2B5EF4-FFF2-40B4-BE49-F238E27FC236}">
                <a16:creationId xmlns:a16="http://schemas.microsoft.com/office/drawing/2014/main" id="{7C215EC8-7C85-407D-ADE2-C2DA10099B48}"/>
              </a:ext>
            </a:extLst>
          </p:cNvPr>
          <p:cNvSpPr txBox="1"/>
          <p:nvPr/>
        </p:nvSpPr>
        <p:spPr>
          <a:xfrm>
            <a:off x="1536166" y="4431568"/>
            <a:ext cx="14086114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CL" dirty="0">
                <a:solidFill>
                  <a:schemeClr val="bg1"/>
                </a:solidFill>
                <a:latin typeface="+mn-lt"/>
              </a:rPr>
              <a:t>Índice de Transformación Tecnológica del Comercio Minorista, Hoteles y Restaurantes Escala de -100 a 100 pts. donde 0 implica nivel neutro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D5754A-1A91-9748-AB47-1BC9EE32CAA3}"/>
              </a:ext>
            </a:extLst>
          </p:cNvPr>
          <p:cNvSpPr txBox="1"/>
          <p:nvPr/>
        </p:nvSpPr>
        <p:spPr>
          <a:xfrm>
            <a:off x="1601769" y="6505676"/>
            <a:ext cx="6296594" cy="4828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L" sz="2200" b="1" i="0" u="none" strike="noStrike" cap="none" spc="0" normalizeH="0" baseline="0" dirty="0">
                <a:ln>
                  <a:noFill/>
                </a:ln>
                <a:solidFill>
                  <a:srgbClr val="10069F"/>
                </a:solidFill>
                <a:effectLst/>
                <a:uFillTx/>
                <a:latin typeface="+mj-lt"/>
                <a:ea typeface="Helvetica 75"/>
                <a:cs typeface="Helvetica 75"/>
                <a:sym typeface="Helvetica Neue"/>
              </a:rPr>
              <a:t>Indice de transformación por tamaño de empresa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6069CEF1-A37F-5549-A48C-8ED59305362B}"/>
              </a:ext>
            </a:extLst>
          </p:cNvPr>
          <p:cNvSpPr/>
          <p:nvPr/>
        </p:nvSpPr>
        <p:spPr>
          <a:xfrm>
            <a:off x="8717857" y="6350317"/>
            <a:ext cx="7795015" cy="3549010"/>
          </a:xfrm>
          <a:prstGeom prst="round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L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C05841C-62CF-7C4E-B41B-9EC1240C2FDD}"/>
              </a:ext>
            </a:extLst>
          </p:cNvPr>
          <p:cNvSpPr txBox="1"/>
          <p:nvPr/>
        </p:nvSpPr>
        <p:spPr>
          <a:xfrm>
            <a:off x="9872874" y="6505676"/>
            <a:ext cx="5487078" cy="4828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L" sz="2200" b="1" i="0" u="none" strike="noStrike" cap="none" spc="0" normalizeH="0" baseline="0" dirty="0">
                <a:ln>
                  <a:noFill/>
                </a:ln>
                <a:solidFill>
                  <a:srgbClr val="10069F"/>
                </a:solidFill>
                <a:effectLst/>
                <a:uFillTx/>
                <a:latin typeface="+mj-lt"/>
                <a:ea typeface="Helvetica 75"/>
                <a:cs typeface="Helvetica 75"/>
                <a:sym typeface="Helvetica Neue"/>
              </a:rPr>
              <a:t>Indice de transformación digital por sector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418C245-A99D-F94C-9E2B-5ED18EDC0406}"/>
              </a:ext>
            </a:extLst>
          </p:cNvPr>
          <p:cNvGrpSpPr/>
          <p:nvPr/>
        </p:nvGrpSpPr>
        <p:grpSpPr>
          <a:xfrm>
            <a:off x="960478" y="7318836"/>
            <a:ext cx="7739182" cy="2398800"/>
            <a:chOff x="960478" y="7481674"/>
            <a:chExt cx="7739182" cy="239880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26B4CCA-1AF7-E746-BDE9-0D01835603CE}"/>
                </a:ext>
              </a:extLst>
            </p:cNvPr>
            <p:cNvGrpSpPr/>
            <p:nvPr/>
          </p:nvGrpSpPr>
          <p:grpSpPr>
            <a:xfrm>
              <a:off x="960478" y="7481674"/>
              <a:ext cx="7221228" cy="2398800"/>
              <a:chOff x="960478" y="7481674"/>
              <a:chExt cx="7221228" cy="2398800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2A2F352-5A61-184E-ABE2-5095B12A72C9}"/>
                  </a:ext>
                </a:extLst>
              </p:cNvPr>
              <p:cNvSpPr txBox="1"/>
              <p:nvPr/>
            </p:nvSpPr>
            <p:spPr>
              <a:xfrm>
                <a:off x="1481638" y="8315638"/>
                <a:ext cx="746998" cy="513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L" sz="2400" b="1" i="0" u="none" strike="noStrike" cap="none" spc="0" normalizeH="0" baseline="0" dirty="0">
                    <a:ln>
                      <a:noFill/>
                    </a:ln>
                    <a:solidFill>
                      <a:srgbClr val="FF3D00"/>
                    </a:solidFill>
                    <a:effectLst/>
                    <a:uFillTx/>
                    <a:latin typeface="+mj-lt"/>
                    <a:ea typeface="Helvetica 75"/>
                    <a:cs typeface="Helvetica 75"/>
                    <a:sym typeface="Helvetica Neue"/>
                  </a:rPr>
                  <a:t>20,2</a:t>
                </a:r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FCB290FA-43AF-D743-B591-5738BC4E0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1430" y="7481674"/>
                <a:ext cx="6489700" cy="990600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F5E1023-9E8A-624B-BAA5-C69B6EB5ADC3}"/>
                  </a:ext>
                </a:extLst>
              </p:cNvPr>
              <p:cNvSpPr txBox="1"/>
              <p:nvPr/>
            </p:nvSpPr>
            <p:spPr>
              <a:xfrm>
                <a:off x="2982634" y="8416313"/>
                <a:ext cx="647612" cy="513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L" sz="2400" b="1" i="0" u="none" strike="noStrike" cap="none" spc="0" normalizeH="0" baseline="0" dirty="0">
                    <a:ln>
                      <a:noFill/>
                    </a:ln>
                    <a:solidFill>
                      <a:srgbClr val="42E8B4"/>
                    </a:solidFill>
                    <a:effectLst/>
                    <a:uFillTx/>
                    <a:latin typeface="+mj-lt"/>
                    <a:ea typeface="Helvetica 75"/>
                    <a:cs typeface="Helvetica 75"/>
                    <a:sym typeface="Helvetica Neue"/>
                  </a:rPr>
                  <a:t>16,7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0A55EB1-D391-444A-8C82-5B5CF534EE96}"/>
                  </a:ext>
                </a:extLst>
              </p:cNvPr>
              <p:cNvSpPr txBox="1"/>
              <p:nvPr/>
            </p:nvSpPr>
            <p:spPr>
              <a:xfrm>
                <a:off x="4463727" y="8137155"/>
                <a:ext cx="670055" cy="513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L" sz="2400" b="1" i="0" u="none" strike="noStrike" cap="none" spc="0" normalizeH="0" baseline="0" dirty="0">
                    <a:ln>
                      <a:noFill/>
                    </a:ln>
                    <a:solidFill>
                      <a:srgbClr val="42E8B4"/>
                    </a:solidFill>
                    <a:effectLst/>
                    <a:uFillTx/>
                    <a:latin typeface="+mj-lt"/>
                    <a:ea typeface="Helvetica 75"/>
                    <a:cs typeface="Helvetica 75"/>
                    <a:sym typeface="Helvetica Neue"/>
                  </a:rPr>
                  <a:t>23,1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CAC6624-25DB-254B-9039-A02D83DE0ED8}"/>
                  </a:ext>
                </a:extLst>
              </p:cNvPr>
              <p:cNvSpPr txBox="1"/>
              <p:nvPr/>
            </p:nvSpPr>
            <p:spPr>
              <a:xfrm>
                <a:off x="5963850" y="7811221"/>
                <a:ext cx="726160" cy="513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L" sz="2400" b="1" i="0" u="none" strike="noStrike" cap="none" spc="0" normalizeH="0" baseline="0" dirty="0">
                    <a:ln>
                      <a:noFill/>
                    </a:ln>
                    <a:solidFill>
                      <a:srgbClr val="42E8B4"/>
                    </a:solidFill>
                    <a:effectLst/>
                    <a:uFillTx/>
                    <a:latin typeface="+mj-lt"/>
                    <a:ea typeface="Helvetica 75"/>
                    <a:cs typeface="Helvetica 75"/>
                    <a:sym typeface="Helvetica Neue"/>
                  </a:rPr>
                  <a:t>27,0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886D057-3CF1-334B-81C0-CED275EB5106}"/>
                  </a:ext>
                </a:extLst>
              </p:cNvPr>
              <p:cNvSpPr txBox="1"/>
              <p:nvPr/>
            </p:nvSpPr>
            <p:spPr>
              <a:xfrm>
                <a:off x="7428296" y="7585062"/>
                <a:ext cx="753410" cy="513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L" sz="2400" b="1" i="0" u="none" strike="noStrike" cap="none" spc="0" normalizeH="0" baseline="0" dirty="0">
                    <a:ln>
                      <a:noFill/>
                    </a:ln>
                    <a:solidFill>
                      <a:srgbClr val="42E8B4"/>
                    </a:solidFill>
                    <a:effectLst/>
                    <a:uFillTx/>
                    <a:latin typeface="+mj-lt"/>
                    <a:ea typeface="Helvetica 75"/>
                    <a:cs typeface="Helvetica 75"/>
                    <a:sym typeface="Helvetica Neue"/>
                  </a:rPr>
                  <a:t>30,4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B9E6636-117A-3846-8DC1-83ABBA53725C}"/>
                  </a:ext>
                </a:extLst>
              </p:cNvPr>
              <p:cNvSpPr txBox="1"/>
              <p:nvPr/>
            </p:nvSpPr>
            <p:spPr>
              <a:xfrm>
                <a:off x="960478" y="8997541"/>
                <a:ext cx="1789318" cy="8829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L" sz="160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Helvetica 75"/>
                    <a:cs typeface="Helvetica 75"/>
                    <a:sym typeface="Helvetica Neue"/>
                  </a:rPr>
                  <a:t>Índice de t</a:t>
                </a:r>
                <a:r>
                  <a:rPr lang="en-CL" sz="1600" dirty="0">
                    <a:latin typeface="+mn-lt"/>
                  </a:rPr>
                  <a:t>ransformación </a:t>
                </a:r>
                <a:r>
                  <a:rPr kumimoji="0" lang="en-CL" sz="160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Helvetica 75"/>
                    <a:cs typeface="Helvetica 75"/>
                    <a:sym typeface="Helvetica Neue"/>
                  </a:rPr>
                  <a:t>digital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7B47EA5-C90C-AB4E-93E8-5706896433D2}"/>
                  </a:ext>
                </a:extLst>
              </p:cNvPr>
              <p:cNvSpPr txBox="1"/>
              <p:nvPr/>
            </p:nvSpPr>
            <p:spPr>
              <a:xfrm>
                <a:off x="2411781" y="8997541"/>
                <a:ext cx="1789318" cy="3904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CL" sz="1600" dirty="0">
                    <a:latin typeface="+mn-lt"/>
                  </a:rPr>
                  <a:t>Micro</a:t>
                </a:r>
                <a:endParaRPr kumimoji="0" lang="en-CL" sz="16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Helvetica 75"/>
                  <a:cs typeface="Helvetica 75"/>
                  <a:sym typeface="Helvetica Neue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E0298F-1A8E-3742-B287-7E64CC56481B}"/>
                  </a:ext>
                </a:extLst>
              </p:cNvPr>
              <p:cNvSpPr txBox="1"/>
              <p:nvPr/>
            </p:nvSpPr>
            <p:spPr>
              <a:xfrm>
                <a:off x="3904095" y="8997541"/>
                <a:ext cx="1789318" cy="3904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CL" sz="1600" dirty="0">
                    <a:latin typeface="+mn-lt"/>
                  </a:rPr>
                  <a:t>Pequeña</a:t>
                </a:r>
                <a:endParaRPr kumimoji="0" lang="en-CL" sz="16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Helvetica 75"/>
                  <a:cs typeface="Helvetica 75"/>
                  <a:sym typeface="Helvetica Neue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754BCBD-239D-A146-BA6B-61EFF380DBC6}"/>
                  </a:ext>
                </a:extLst>
              </p:cNvPr>
              <p:cNvSpPr txBox="1"/>
              <p:nvPr/>
            </p:nvSpPr>
            <p:spPr>
              <a:xfrm>
                <a:off x="5432271" y="8997541"/>
                <a:ext cx="1789318" cy="3904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CL" sz="1600" dirty="0">
                    <a:latin typeface="+mn-lt"/>
                  </a:rPr>
                  <a:t>Mediana</a:t>
                </a:r>
                <a:endParaRPr kumimoji="0" lang="en-CL" sz="16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Helvetica 75"/>
                  <a:cs typeface="Helvetica 75"/>
                  <a:sym typeface="Helvetica Neue"/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9F20454-9B98-0E4D-B75E-F3CEFEB86542}"/>
                </a:ext>
              </a:extLst>
            </p:cNvPr>
            <p:cNvSpPr txBox="1"/>
            <p:nvPr/>
          </p:nvSpPr>
          <p:spPr>
            <a:xfrm>
              <a:off x="6910342" y="8997541"/>
              <a:ext cx="1789318" cy="3904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CL" sz="1600" dirty="0">
                  <a:latin typeface="+mn-lt"/>
                </a:rPr>
                <a:t>Grande</a:t>
              </a:r>
              <a:endParaRPr kumimoji="0" lang="en-CL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75"/>
                <a:cs typeface="Helvetica 75"/>
                <a:sym typeface="Helvetica Neue"/>
              </a:endParaRPr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3029D6D-6AA8-ED4A-95CE-CFE2A64763EC}"/>
              </a:ext>
            </a:extLst>
          </p:cNvPr>
          <p:cNvCxnSpPr>
            <a:cxnSpLocks/>
          </p:cNvCxnSpPr>
          <p:nvPr/>
        </p:nvCxnSpPr>
        <p:spPr>
          <a:xfrm>
            <a:off x="9070084" y="8039212"/>
            <a:ext cx="7107300" cy="14739"/>
          </a:xfrm>
          <a:prstGeom prst="line">
            <a:avLst/>
          </a:prstGeom>
          <a:noFill/>
          <a:ln w="25400" cap="flat">
            <a:solidFill>
              <a:srgbClr val="FF3D00">
                <a:alpha val="60000"/>
              </a:srgbClr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D1837E3-0BD9-E14D-9FBF-FB76246FE121}"/>
              </a:ext>
            </a:extLst>
          </p:cNvPr>
          <p:cNvGrpSpPr/>
          <p:nvPr/>
        </p:nvGrpSpPr>
        <p:grpSpPr>
          <a:xfrm>
            <a:off x="8764194" y="7141036"/>
            <a:ext cx="7776760" cy="2576600"/>
            <a:chOff x="8764194" y="7141036"/>
            <a:chExt cx="7776760" cy="25766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8649B01-3577-4444-ABAE-94EE3F0F6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19565" y="7141036"/>
              <a:ext cx="6489700" cy="116840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DF40791-2CC3-584C-9262-467FCB4A7833}"/>
                </a:ext>
              </a:extLst>
            </p:cNvPr>
            <p:cNvSpPr txBox="1"/>
            <p:nvPr/>
          </p:nvSpPr>
          <p:spPr>
            <a:xfrm>
              <a:off x="9285354" y="8152800"/>
              <a:ext cx="746998" cy="513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CL" sz="2400" b="1" i="0" u="none" strike="noStrike" cap="none" spc="0" normalizeH="0" baseline="0" dirty="0">
                  <a:ln>
                    <a:noFill/>
                  </a:ln>
                  <a:solidFill>
                    <a:srgbClr val="FF3D00"/>
                  </a:solidFill>
                  <a:effectLst/>
                  <a:uFillTx/>
                  <a:latin typeface="+mj-lt"/>
                  <a:ea typeface="Helvetica 75"/>
                  <a:cs typeface="Helvetica 75"/>
                  <a:sym typeface="Helvetica Neue"/>
                </a:rPr>
                <a:t>20,2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E0CC265-4825-2D43-A40B-B4F6052BE65D}"/>
                </a:ext>
              </a:extLst>
            </p:cNvPr>
            <p:cNvSpPr txBox="1"/>
            <p:nvPr/>
          </p:nvSpPr>
          <p:spPr>
            <a:xfrm>
              <a:off x="10821065" y="8228914"/>
              <a:ext cx="647612" cy="513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CL" sz="2400" b="1" i="0" u="none" strike="noStrike" cap="none" spc="0" normalizeH="0" baseline="0" dirty="0">
                  <a:ln>
                    <a:noFill/>
                  </a:ln>
                  <a:solidFill>
                    <a:srgbClr val="42E8B4"/>
                  </a:solidFill>
                  <a:effectLst/>
                  <a:uFillTx/>
                  <a:latin typeface="+mj-lt"/>
                  <a:ea typeface="Helvetica 75"/>
                  <a:cs typeface="Helvetica 75"/>
                  <a:sym typeface="Helvetica Neue"/>
                </a:rPr>
                <a:t>16,7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BC5CE93-FCAC-3D44-B328-1ECD74D42ED4}"/>
                </a:ext>
              </a:extLst>
            </p:cNvPr>
            <p:cNvSpPr txBox="1"/>
            <p:nvPr/>
          </p:nvSpPr>
          <p:spPr>
            <a:xfrm>
              <a:off x="12189406" y="7427960"/>
              <a:ext cx="881915" cy="513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CL" sz="2400" b="1" i="0" u="none" strike="noStrike" cap="none" spc="0" normalizeH="0" baseline="0" dirty="0">
                  <a:ln>
                    <a:noFill/>
                  </a:ln>
                  <a:solidFill>
                    <a:srgbClr val="42E8B4"/>
                  </a:solidFill>
                  <a:effectLst/>
                  <a:uFillTx/>
                  <a:latin typeface="+mj-lt"/>
                  <a:ea typeface="Helvetica 75"/>
                  <a:cs typeface="Helvetica 75"/>
                  <a:sym typeface="Helvetica Neue"/>
                </a:rPr>
                <a:t>34,4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789171B-2A8B-8D4C-A55D-78A30E5D607F}"/>
                </a:ext>
              </a:extLst>
            </p:cNvPr>
            <p:cNvSpPr txBox="1"/>
            <p:nvPr/>
          </p:nvSpPr>
          <p:spPr>
            <a:xfrm>
              <a:off x="13704316" y="8228818"/>
              <a:ext cx="726160" cy="513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CL" sz="2400" b="1" i="0" u="none" strike="noStrike" cap="none" spc="0" normalizeH="0" baseline="0" dirty="0">
                  <a:ln>
                    <a:noFill/>
                  </a:ln>
                  <a:solidFill>
                    <a:srgbClr val="42E8B4"/>
                  </a:solidFill>
                  <a:effectLst/>
                  <a:uFillTx/>
                  <a:latin typeface="+mj-lt"/>
                  <a:ea typeface="Helvetica 75"/>
                  <a:cs typeface="Helvetica 75"/>
                  <a:sym typeface="Helvetica Neue"/>
                </a:rPr>
                <a:t>16,4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7720B01-79D3-774D-919E-944DF526035F}"/>
                </a:ext>
              </a:extLst>
            </p:cNvPr>
            <p:cNvSpPr txBox="1"/>
            <p:nvPr/>
          </p:nvSpPr>
          <p:spPr>
            <a:xfrm>
              <a:off x="15269590" y="7510963"/>
              <a:ext cx="753410" cy="513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CL" sz="2400" b="1" i="0" u="none" strike="noStrike" cap="none" spc="0" normalizeH="0" baseline="0" dirty="0">
                  <a:ln>
                    <a:noFill/>
                  </a:ln>
                  <a:solidFill>
                    <a:srgbClr val="42E8B4"/>
                  </a:solidFill>
                  <a:effectLst/>
                  <a:uFillTx/>
                  <a:latin typeface="+mj-lt"/>
                  <a:ea typeface="Helvetica 75"/>
                  <a:cs typeface="Helvetica 75"/>
                  <a:sym typeface="Helvetica Neue"/>
                </a:rPr>
                <a:t>30,0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237DC5A-E623-1C44-A701-A54C6856E7D2}"/>
                </a:ext>
              </a:extLst>
            </p:cNvPr>
            <p:cNvSpPr txBox="1"/>
            <p:nvPr/>
          </p:nvSpPr>
          <p:spPr>
            <a:xfrm>
              <a:off x="8764194" y="8834703"/>
              <a:ext cx="1789318" cy="8829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CL" sz="16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Helvetica 75"/>
                  <a:cs typeface="Helvetica 75"/>
                  <a:sym typeface="Helvetica Neue"/>
                </a:rPr>
                <a:t>Índice de t</a:t>
              </a:r>
              <a:r>
                <a:rPr lang="en-CL" sz="1600" dirty="0">
                  <a:latin typeface="+mn-lt"/>
                </a:rPr>
                <a:t>ransformación </a:t>
              </a:r>
              <a:r>
                <a:rPr kumimoji="0" lang="en-CL" sz="16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Helvetica 75"/>
                  <a:cs typeface="Helvetica 75"/>
                  <a:sym typeface="Helvetica Neue"/>
                </a:rPr>
                <a:t>digital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1052DC0-E094-6C47-9B16-63C92C0BFC41}"/>
                </a:ext>
              </a:extLst>
            </p:cNvPr>
            <p:cNvSpPr txBox="1"/>
            <p:nvPr/>
          </p:nvSpPr>
          <p:spPr>
            <a:xfrm>
              <a:off x="10385938" y="8834703"/>
              <a:ext cx="1517866" cy="8829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CL" sz="1600" dirty="0">
                  <a:latin typeface="+mn-lt"/>
                </a:rPr>
                <a:t>Tiendas por departamento y supermercados</a:t>
              </a:r>
              <a:endParaRPr kumimoji="0" lang="en-CL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75"/>
                <a:cs typeface="Helvetica 75"/>
                <a:sym typeface="Helvetica Neue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A42F8B7-AC2A-4745-999B-1C2EE1496142}"/>
                </a:ext>
              </a:extLst>
            </p:cNvPr>
            <p:cNvSpPr txBox="1"/>
            <p:nvPr/>
          </p:nvSpPr>
          <p:spPr>
            <a:xfrm>
              <a:off x="11963747" y="8834703"/>
              <a:ext cx="1333232" cy="8829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CL" sz="1600" dirty="0">
                  <a:latin typeface="+mn-lt"/>
                </a:rPr>
                <a:t>Compra y venta de automóviles</a:t>
              </a:r>
              <a:endParaRPr kumimoji="0" lang="en-CL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75"/>
                <a:cs typeface="Helvetica 75"/>
                <a:sym typeface="Helvetica Neue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DF54596-9792-1D47-8A6E-0128FF13DFC3}"/>
                </a:ext>
              </a:extLst>
            </p:cNvPr>
            <p:cNvSpPr txBox="1"/>
            <p:nvPr/>
          </p:nvSpPr>
          <p:spPr>
            <a:xfrm>
              <a:off x="13394500" y="8834703"/>
              <a:ext cx="1345794" cy="6367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CL" sz="1600" dirty="0">
                  <a:latin typeface="+mn-lt"/>
                </a:rPr>
                <a:t>Otro negocio al por menor</a:t>
              </a:r>
              <a:endParaRPr kumimoji="0" lang="en-CL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75"/>
                <a:cs typeface="Helvetica 75"/>
                <a:sym typeface="Helvetica Neue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D7640D9-3B6E-8B47-B8D5-D1E50DDFCC87}"/>
                </a:ext>
              </a:extLst>
            </p:cNvPr>
            <p:cNvSpPr txBox="1"/>
            <p:nvPr/>
          </p:nvSpPr>
          <p:spPr>
            <a:xfrm>
              <a:off x="14751636" y="8834703"/>
              <a:ext cx="1789318" cy="6367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CL" sz="1600" dirty="0">
                  <a:latin typeface="+mn-lt"/>
                </a:rPr>
                <a:t>Hoteles y restaurantes</a:t>
              </a:r>
              <a:endParaRPr kumimoji="0" lang="en-CL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75"/>
                <a:cs typeface="Helvetica 75"/>
                <a:sym typeface="Helvetica Neue"/>
              </a:endParaRPr>
            </a:p>
          </p:txBody>
        </p:sp>
      </p:grpSp>
      <p:sp>
        <p:nvSpPr>
          <p:cNvPr id="9" name="Rectángulo: esquinas redondeadas 9">
            <a:extLst>
              <a:ext uri="{FF2B5EF4-FFF2-40B4-BE49-F238E27FC236}">
                <a16:creationId xmlns:a16="http://schemas.microsoft.com/office/drawing/2014/main" id="{D350FCEF-7C90-0A4C-83F8-E10D30A2FA45}"/>
              </a:ext>
            </a:extLst>
          </p:cNvPr>
          <p:cNvSpPr/>
          <p:nvPr/>
        </p:nvSpPr>
        <p:spPr>
          <a:xfrm>
            <a:off x="2730892" y="7768654"/>
            <a:ext cx="2829900" cy="1548000"/>
          </a:xfrm>
          <a:prstGeom prst="roundRect">
            <a:avLst/>
          </a:prstGeom>
          <a:noFill/>
          <a:ln w="101600" cap="flat">
            <a:solidFill>
              <a:srgbClr val="2FCBF1"/>
            </a:solidFill>
            <a:prstDash val="sysDot"/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943045DD-A68E-9049-AD45-F4A9326B53F7}"/>
              </a:ext>
            </a:extLst>
          </p:cNvPr>
          <p:cNvSpPr/>
          <p:nvPr/>
        </p:nvSpPr>
        <p:spPr>
          <a:xfrm flipV="1">
            <a:off x="3095368" y="10003238"/>
            <a:ext cx="4187687" cy="2123348"/>
          </a:xfrm>
          <a:prstGeom prst="wedgeRoundRectCallout">
            <a:avLst/>
          </a:prstGeom>
          <a:solidFill>
            <a:srgbClr val="FFFFFF">
              <a:alpha val="78000"/>
            </a:srgbClr>
          </a:solidFill>
          <a:ln w="12700" cap="flat">
            <a:noFill/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CuadroTexto 12">
            <a:extLst>
              <a:ext uri="{FF2B5EF4-FFF2-40B4-BE49-F238E27FC236}">
                <a16:creationId xmlns:a16="http://schemas.microsoft.com/office/drawing/2014/main" id="{8FB61B1D-E0AD-2641-98DD-F28A0F294503}"/>
              </a:ext>
            </a:extLst>
          </p:cNvPr>
          <p:cNvSpPr txBox="1"/>
          <p:nvPr/>
        </p:nvSpPr>
        <p:spPr>
          <a:xfrm>
            <a:off x="3112962" y="10148227"/>
            <a:ext cx="3927032" cy="18678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800" i="0" u="none" strike="noStrike" cap="none" spc="0" normalizeH="0" baseline="0" dirty="0">
                <a:ln>
                  <a:noFill/>
                </a:ln>
                <a:solidFill>
                  <a:srgbClr val="10069F"/>
                </a:solidFill>
                <a:effectLst/>
                <a:uFillTx/>
                <a:latin typeface="Barlow" panose="00000500000000000000" pitchFamily="2" charset="0"/>
                <a:sym typeface="Helvetica Neue"/>
              </a:rPr>
              <a:t>Segmento crítico de empresas a digitalizar </a:t>
            </a:r>
            <a:r>
              <a:rPr kumimoji="0" lang="es-CL" sz="2800" b="0" i="0" u="none" strike="noStrike" cap="none" spc="0" normalizeH="0" baseline="0" dirty="0">
                <a:ln>
                  <a:noFill/>
                </a:ln>
                <a:solidFill>
                  <a:srgbClr val="10069F"/>
                </a:solidFill>
                <a:effectLst/>
                <a:uFillTx/>
                <a:latin typeface="Barlow" panose="00000500000000000000" pitchFamily="2" charset="0"/>
                <a:sym typeface="Helvetica Neue"/>
              </a:rPr>
              <a:t>para aumentar el índice a nivel nacional</a:t>
            </a:r>
          </a:p>
        </p:txBody>
      </p:sp>
    </p:spTree>
    <p:extLst>
      <p:ext uri="{BB962C8B-B14F-4D97-AF65-F5344CB8AC3E}">
        <p14:creationId xmlns:p14="http://schemas.microsoft.com/office/powerpoint/2010/main" val="46653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4" grpId="0" animBg="1"/>
      <p:bldP spid="19" grpId="0" animBg="1"/>
      <p:bldP spid="42" grpId="0"/>
      <p:bldP spid="27" grpId="0"/>
      <p:bldP spid="29" grpId="0" animBg="1"/>
      <p:bldP spid="49" grpId="0"/>
      <p:bldP spid="9" grpId="0" animBg="1"/>
      <p:bldP spid="2" grpId="0" animBg="1"/>
      <p:bldP spid="2" grpId="1" animBg="1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 descr="A picture containing fish, shark, ocean floor&#10;&#10;Description automatically generated">
            <a:extLst>
              <a:ext uri="{FF2B5EF4-FFF2-40B4-BE49-F238E27FC236}">
                <a16:creationId xmlns:a16="http://schemas.microsoft.com/office/drawing/2014/main" id="{667C918E-0BB2-1C4A-9BCC-48685E0B1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24384000" cy="13716000"/>
          </a:xfrm>
          <a:prstGeom prst="rect">
            <a:avLst/>
          </a:prstGeom>
        </p:spPr>
      </p:pic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37541591-97E6-274F-B7B3-D0009B7CBC0E}"/>
              </a:ext>
            </a:extLst>
          </p:cNvPr>
          <p:cNvSpPr/>
          <p:nvPr/>
        </p:nvSpPr>
        <p:spPr>
          <a:xfrm>
            <a:off x="1990896" y="5651500"/>
            <a:ext cx="13415901" cy="6045200"/>
          </a:xfrm>
          <a:prstGeom prst="roundRect">
            <a:avLst/>
          </a:prstGeom>
          <a:solidFill>
            <a:srgbClr val="2FCBF1">
              <a:alpha val="27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L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La forma de interactuar en las Empresas ha evolucionado">
            <a:extLst>
              <a:ext uri="{FF2B5EF4-FFF2-40B4-BE49-F238E27FC236}">
                <a16:creationId xmlns:a16="http://schemas.microsoft.com/office/drawing/2014/main" id="{C77B5A5D-0AD5-49BD-8114-9EC2A8D74F9C}"/>
              </a:ext>
            </a:extLst>
          </p:cNvPr>
          <p:cNvSpPr txBox="1"/>
          <p:nvPr/>
        </p:nvSpPr>
        <p:spPr>
          <a:xfrm>
            <a:off x="1589425" y="1492432"/>
            <a:ext cx="15691410" cy="1159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6000" b="0">
                <a:solidFill>
                  <a:srgbClr val="003A9F"/>
                </a:solidFill>
                <a:latin typeface="+mj-lt"/>
                <a:ea typeface="+mj-ea"/>
                <a:cs typeface="+mj-cs"/>
                <a:sym typeface="Barlow Bold"/>
              </a:defRPr>
            </a:pPr>
            <a:r>
              <a:rPr lang="es-CL" sz="6600" dirty="0">
                <a:solidFill>
                  <a:srgbClr val="42E8B4"/>
                </a:solidFill>
                <a:latin typeface="Barlow SemiBold" panose="00000700000000000000" pitchFamily="2" charset="0"/>
              </a:rPr>
              <a:t>genera brechas en la madurez digital</a:t>
            </a:r>
            <a:endParaRPr sz="6600" dirty="0">
              <a:solidFill>
                <a:srgbClr val="42E8B4"/>
              </a:solidFill>
              <a:latin typeface="Barlow SemiBold" panose="00000700000000000000" pitchFamily="2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F0180764-4E70-4FE0-A0D3-2042B711C197}"/>
              </a:ext>
            </a:extLst>
          </p:cNvPr>
          <p:cNvSpPr txBox="1"/>
          <p:nvPr/>
        </p:nvSpPr>
        <p:spPr>
          <a:xfrm>
            <a:off x="17397693" y="5939080"/>
            <a:ext cx="5642114" cy="5016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s-CL" b="0" dirty="0">
                <a:solidFill>
                  <a:schemeClr val="bg1"/>
                </a:solidFill>
                <a:latin typeface="Barlow" panose="00000500000000000000" pitchFamily="2" charset="0"/>
              </a:rPr>
              <a:t>El </a:t>
            </a:r>
            <a:r>
              <a:rPr lang="es-CL" dirty="0">
                <a:solidFill>
                  <a:schemeClr val="bg1"/>
                </a:solidFill>
                <a:latin typeface="Barlow" panose="00000500000000000000" pitchFamily="2" charset="0"/>
              </a:rPr>
              <a:t>48% de las Empresas </a:t>
            </a:r>
            <a:r>
              <a:rPr lang="es-CL" b="0" dirty="0">
                <a:solidFill>
                  <a:schemeClr val="bg1"/>
                </a:solidFill>
                <a:latin typeface="Barlow" panose="00000500000000000000" pitchFamily="2" charset="0"/>
              </a:rPr>
              <a:t>consultadas considera que está en un </a:t>
            </a:r>
            <a:r>
              <a:rPr lang="es-CL" dirty="0">
                <a:solidFill>
                  <a:schemeClr val="bg1"/>
                </a:solidFill>
                <a:latin typeface="Barlow" panose="00000500000000000000" pitchFamily="2" charset="0"/>
              </a:rPr>
              <a:t>nivel alto de digitalización.</a:t>
            </a:r>
            <a:endParaRPr lang="es-CL" b="0" dirty="0">
              <a:solidFill>
                <a:schemeClr val="bg1"/>
              </a:solidFill>
              <a:latin typeface="Barlow" panose="00000500000000000000" pitchFamily="2" charset="0"/>
            </a:endParaRPr>
          </a:p>
          <a:p>
            <a:pPr marR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s-CL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Barlow" panose="00000500000000000000" pitchFamily="2" charset="0"/>
              <a:sym typeface="Helvetica Neue"/>
            </a:endParaRPr>
          </a:p>
          <a:p>
            <a:pPr marR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s-CL" b="0" dirty="0">
                <a:solidFill>
                  <a:schemeClr val="bg1"/>
                </a:solidFill>
                <a:latin typeface="Barlow" panose="00000500000000000000" pitchFamily="2" charset="0"/>
              </a:rPr>
              <a:t>Sin embargo, el </a:t>
            </a:r>
            <a:r>
              <a:rPr lang="es-CL" dirty="0">
                <a:solidFill>
                  <a:schemeClr val="bg1"/>
                </a:solidFill>
                <a:latin typeface="Barlow" panose="00000500000000000000" pitchFamily="2" charset="0"/>
              </a:rPr>
              <a:t>55,6% de las empresas Micro y el 51,1% de las Pequeñas empresas</a:t>
            </a:r>
            <a:r>
              <a:rPr lang="es-CL" b="0" dirty="0">
                <a:solidFill>
                  <a:schemeClr val="bg1"/>
                </a:solidFill>
                <a:latin typeface="Barlow" panose="00000500000000000000" pitchFamily="2" charset="0"/>
              </a:rPr>
              <a:t>, consideran que están en un nivel bajo-medio.</a:t>
            </a:r>
            <a:endParaRPr kumimoji="0" lang="es-CL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Barlow" panose="00000500000000000000" pitchFamily="2" charset="0"/>
              <a:sym typeface="Helvetica Neue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5B6DE6A-D075-4FB9-9746-6A3A81723A7A}"/>
              </a:ext>
            </a:extLst>
          </p:cNvPr>
          <p:cNvSpPr txBox="1"/>
          <p:nvPr/>
        </p:nvSpPr>
        <p:spPr>
          <a:xfrm>
            <a:off x="2855749" y="3915535"/>
            <a:ext cx="11691037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CL" dirty="0">
                <a:solidFill>
                  <a:schemeClr val="bg1"/>
                </a:solidFill>
                <a:latin typeface="+mn-lt"/>
              </a:rPr>
              <a:t>Pensando en su empresa en términos de tecnología y digitalización, ¿dónde ubicaría a su empresa?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CD7D3D-C6B7-5040-BFDE-0FC2FB03E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5823" y="801221"/>
            <a:ext cx="5130800" cy="952500"/>
          </a:xfrm>
          <a:prstGeom prst="rect">
            <a:avLst/>
          </a:prstGeom>
        </p:spPr>
      </p:pic>
      <p:sp>
        <p:nvSpPr>
          <p:cNvPr id="14" name="CuadroTexto 40">
            <a:extLst>
              <a:ext uri="{FF2B5EF4-FFF2-40B4-BE49-F238E27FC236}">
                <a16:creationId xmlns:a16="http://schemas.microsoft.com/office/drawing/2014/main" id="{E3135623-8D87-7A4F-9ED3-D4790DC66E80}"/>
              </a:ext>
            </a:extLst>
          </p:cNvPr>
          <p:cNvSpPr txBox="1"/>
          <p:nvPr/>
        </p:nvSpPr>
        <p:spPr>
          <a:xfrm>
            <a:off x="583733" y="12956545"/>
            <a:ext cx="10142639" cy="513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4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Barlow" panose="00000500000000000000" pitchFamily="2" charset="0"/>
                <a:sym typeface="Helvetica Neue"/>
              </a:rPr>
              <a:t>Fuente</a:t>
            </a:r>
            <a:r>
              <a:rPr kumimoji="0" lang="es-CL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Barlow" panose="00000500000000000000" pitchFamily="2" charset="0"/>
                <a:sym typeface="Helvetica Neue"/>
              </a:rPr>
              <a:t>: Índice de Adaptación Tecnológica</a:t>
            </a:r>
            <a:r>
              <a:rPr lang="es-CL" sz="2400" b="0" dirty="0">
                <a:solidFill>
                  <a:schemeClr val="bg1"/>
                </a:solidFill>
                <a:latin typeface="Barlow" panose="00000500000000000000" pitchFamily="2" charset="0"/>
              </a:rPr>
              <a:t>;</a:t>
            </a:r>
            <a:r>
              <a:rPr kumimoji="0" lang="es-CL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Barlow" panose="00000500000000000000" pitchFamily="2" charset="0"/>
                <a:sym typeface="Helvetica Neue"/>
              </a:rPr>
              <a:t> CNC Marzo 2021</a:t>
            </a:r>
          </a:p>
        </p:txBody>
      </p:sp>
      <p:sp>
        <p:nvSpPr>
          <p:cNvPr id="12" name="La forma de interactuar en las Empresas ha evolucionado">
            <a:extLst>
              <a:ext uri="{FF2B5EF4-FFF2-40B4-BE49-F238E27FC236}">
                <a16:creationId xmlns:a16="http://schemas.microsoft.com/office/drawing/2014/main" id="{BB9818E8-2710-CE49-AB8D-34879D22A482}"/>
              </a:ext>
            </a:extLst>
          </p:cNvPr>
          <p:cNvSpPr txBox="1"/>
          <p:nvPr/>
        </p:nvSpPr>
        <p:spPr>
          <a:xfrm>
            <a:off x="1582799" y="588726"/>
            <a:ext cx="15691410" cy="1159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6000" b="0">
                <a:solidFill>
                  <a:srgbClr val="003A9F"/>
                </a:solidFill>
                <a:latin typeface="+mj-lt"/>
                <a:ea typeface="+mj-ea"/>
                <a:cs typeface="+mj-cs"/>
                <a:sym typeface="Barlow Bold"/>
              </a:defRPr>
            </a:pPr>
            <a:r>
              <a:rPr lang="es-CL" sz="6600" dirty="0">
                <a:solidFill>
                  <a:schemeClr val="bg1"/>
                </a:solidFill>
                <a:latin typeface="Barlow SemiBold" panose="00000700000000000000" pitchFamily="2" charset="0"/>
              </a:rPr>
              <a:t>El tamaño de las empresas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4551EC-35FB-4A43-8EA6-A4B7CCDA5323}"/>
              </a:ext>
            </a:extLst>
          </p:cNvPr>
          <p:cNvSpPr txBox="1"/>
          <p:nvPr/>
        </p:nvSpPr>
        <p:spPr>
          <a:xfrm>
            <a:off x="3344176" y="6068964"/>
            <a:ext cx="10951716" cy="6367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L" sz="3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Helvetica 75"/>
                <a:cs typeface="Helvetica 75"/>
                <a:sym typeface="Helvetica Neue"/>
              </a:rPr>
              <a:t>Nivel de alcance tecnológico actual por tamaño de empresa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9BB7EF9-CB7A-C445-BBF3-A63014ADC30B}"/>
              </a:ext>
            </a:extLst>
          </p:cNvPr>
          <p:cNvGrpSpPr/>
          <p:nvPr/>
        </p:nvGrpSpPr>
        <p:grpSpPr>
          <a:xfrm>
            <a:off x="2838888" y="8296634"/>
            <a:ext cx="1619032" cy="2049304"/>
            <a:chOff x="2379991" y="8354519"/>
            <a:chExt cx="1619032" cy="204930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2DF5986-D5C5-0546-B7B4-68B92213CBC6}"/>
                </a:ext>
              </a:extLst>
            </p:cNvPr>
            <p:cNvSpPr txBox="1"/>
            <p:nvPr/>
          </p:nvSpPr>
          <p:spPr>
            <a:xfrm>
              <a:off x="2379991" y="10013332"/>
              <a:ext cx="1619032" cy="3904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CL" sz="16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Helvetica 75"/>
                  <a:cs typeface="Helvetica 75"/>
                  <a:sym typeface="Helvetica Neue"/>
                </a:rPr>
                <a:t>Bajo  Medio  Alto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580E4C2-A981-DD4E-9235-2C7DE763A9EE}"/>
                </a:ext>
              </a:extLst>
            </p:cNvPr>
            <p:cNvSpPr/>
            <p:nvPr/>
          </p:nvSpPr>
          <p:spPr>
            <a:xfrm>
              <a:off x="2443488" y="9351719"/>
              <a:ext cx="349200" cy="601200"/>
            </a:xfrm>
            <a:prstGeom prst="rect">
              <a:avLst/>
            </a:prstGeom>
            <a:solidFill>
              <a:srgbClr val="42E8B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CL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2D1B658-7926-B047-86BA-A4F01F45F230}"/>
                </a:ext>
              </a:extLst>
            </p:cNvPr>
            <p:cNvSpPr/>
            <p:nvPr/>
          </p:nvSpPr>
          <p:spPr>
            <a:xfrm>
              <a:off x="3000896" y="8552519"/>
              <a:ext cx="349816" cy="14004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CL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B572B4-637B-094F-88B4-30E95A91031F}"/>
                </a:ext>
              </a:extLst>
            </p:cNvPr>
            <p:cNvSpPr/>
            <p:nvPr/>
          </p:nvSpPr>
          <p:spPr>
            <a:xfrm>
              <a:off x="3558304" y="8354519"/>
              <a:ext cx="349816" cy="1598400"/>
            </a:xfrm>
            <a:prstGeom prst="rect">
              <a:avLst/>
            </a:prstGeom>
            <a:solidFill>
              <a:srgbClr val="FF3D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CL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57B829E-BF72-CD40-9A42-49CEA7514A01}"/>
              </a:ext>
            </a:extLst>
          </p:cNvPr>
          <p:cNvSpPr/>
          <p:nvPr/>
        </p:nvSpPr>
        <p:spPr>
          <a:xfrm>
            <a:off x="2726282" y="10397148"/>
            <a:ext cx="9442015" cy="55869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L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B6C83A-AD2F-DA4E-BA9E-F828CCA68FFA}"/>
              </a:ext>
            </a:extLst>
          </p:cNvPr>
          <p:cNvSpPr txBox="1"/>
          <p:nvPr/>
        </p:nvSpPr>
        <p:spPr>
          <a:xfrm>
            <a:off x="3106075" y="10345762"/>
            <a:ext cx="1022715" cy="5751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L" sz="2800" b="1" i="0" u="none" strike="noStrike" cap="none" spc="0" normalizeH="0" baseline="0" dirty="0">
                <a:ln>
                  <a:noFill/>
                </a:ln>
                <a:solidFill>
                  <a:srgbClr val="10069F"/>
                </a:solidFill>
                <a:effectLst/>
                <a:uFillTx/>
                <a:latin typeface="+mj-lt"/>
                <a:ea typeface="Helvetica 75"/>
                <a:cs typeface="Helvetica 75"/>
                <a:sym typeface="Helvetica Neue"/>
              </a:rPr>
              <a:t>Micro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885CD14-441D-AA4F-9593-E87C01A83166}"/>
              </a:ext>
            </a:extLst>
          </p:cNvPr>
          <p:cNvGrpSpPr/>
          <p:nvPr/>
        </p:nvGrpSpPr>
        <p:grpSpPr>
          <a:xfrm>
            <a:off x="5344093" y="8134917"/>
            <a:ext cx="1619032" cy="2211021"/>
            <a:chOff x="2379991" y="8192802"/>
            <a:chExt cx="1619032" cy="221102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2E407E-3B5C-CC4A-A1F7-02950F9C9D35}"/>
                </a:ext>
              </a:extLst>
            </p:cNvPr>
            <p:cNvSpPr txBox="1"/>
            <p:nvPr/>
          </p:nvSpPr>
          <p:spPr>
            <a:xfrm>
              <a:off x="2379991" y="10013332"/>
              <a:ext cx="1619032" cy="3904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CL" sz="16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Helvetica 75"/>
                  <a:cs typeface="Helvetica 75"/>
                  <a:sym typeface="Helvetica Neue"/>
                </a:rPr>
                <a:t>Bajo  Medio  Alto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EDA4D39-E709-F34B-8F81-1C632EB93A92}"/>
                </a:ext>
              </a:extLst>
            </p:cNvPr>
            <p:cNvSpPr/>
            <p:nvPr/>
          </p:nvSpPr>
          <p:spPr>
            <a:xfrm>
              <a:off x="2443488" y="9402402"/>
              <a:ext cx="349200" cy="554400"/>
            </a:xfrm>
            <a:prstGeom prst="rect">
              <a:avLst/>
            </a:prstGeom>
            <a:solidFill>
              <a:srgbClr val="42E8B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CL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0642F49-585D-2947-B668-93E288D37458}"/>
                </a:ext>
              </a:extLst>
            </p:cNvPr>
            <p:cNvSpPr/>
            <p:nvPr/>
          </p:nvSpPr>
          <p:spPr>
            <a:xfrm>
              <a:off x="3000896" y="8671602"/>
              <a:ext cx="349200" cy="12852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CL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6A7DE4E-E440-A849-95F4-EC7F8C0563C6}"/>
                </a:ext>
              </a:extLst>
            </p:cNvPr>
            <p:cNvSpPr/>
            <p:nvPr/>
          </p:nvSpPr>
          <p:spPr>
            <a:xfrm>
              <a:off x="3558304" y="8192802"/>
              <a:ext cx="349816" cy="1764000"/>
            </a:xfrm>
            <a:prstGeom prst="rect">
              <a:avLst/>
            </a:prstGeom>
            <a:solidFill>
              <a:srgbClr val="FF3D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CL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23D050C-8FD1-384F-9D62-05E5EC56FFC6}"/>
              </a:ext>
            </a:extLst>
          </p:cNvPr>
          <p:cNvSpPr txBox="1"/>
          <p:nvPr/>
        </p:nvSpPr>
        <p:spPr>
          <a:xfrm>
            <a:off x="5385772" y="10345762"/>
            <a:ext cx="1535677" cy="5751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L" sz="2800" b="1" i="0" u="none" strike="noStrike" cap="none" spc="0" normalizeH="0" baseline="0" dirty="0">
                <a:ln>
                  <a:noFill/>
                </a:ln>
                <a:solidFill>
                  <a:srgbClr val="10069F"/>
                </a:solidFill>
                <a:effectLst/>
                <a:uFillTx/>
                <a:latin typeface="+mj-lt"/>
                <a:ea typeface="Helvetica 75"/>
                <a:cs typeface="Helvetica 75"/>
                <a:sym typeface="Helvetica Neue"/>
              </a:rPr>
              <a:t>Pequeña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8E97D1B-0577-3248-9E36-FDA24745B1E8}"/>
              </a:ext>
            </a:extLst>
          </p:cNvPr>
          <p:cNvGrpSpPr/>
          <p:nvPr/>
        </p:nvGrpSpPr>
        <p:grpSpPr>
          <a:xfrm>
            <a:off x="7849298" y="7681137"/>
            <a:ext cx="1619032" cy="2664801"/>
            <a:chOff x="2379991" y="7739022"/>
            <a:chExt cx="1619032" cy="266480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8AD87C-EE78-E04E-9A58-2F4B579BEC9D}"/>
                </a:ext>
              </a:extLst>
            </p:cNvPr>
            <p:cNvSpPr txBox="1"/>
            <p:nvPr/>
          </p:nvSpPr>
          <p:spPr>
            <a:xfrm>
              <a:off x="2379991" y="10013332"/>
              <a:ext cx="1619032" cy="3904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CL" sz="16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Helvetica 75"/>
                  <a:cs typeface="Helvetica 75"/>
                  <a:sym typeface="Helvetica Neue"/>
                </a:rPr>
                <a:t>Bajo  Medio  Alto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7D835B3-6E1D-4B49-9B15-52CC55584C49}"/>
                </a:ext>
              </a:extLst>
            </p:cNvPr>
            <p:cNvSpPr/>
            <p:nvPr/>
          </p:nvSpPr>
          <p:spPr>
            <a:xfrm>
              <a:off x="2443488" y="9632622"/>
              <a:ext cx="349200" cy="316800"/>
            </a:xfrm>
            <a:prstGeom prst="rect">
              <a:avLst/>
            </a:prstGeom>
            <a:solidFill>
              <a:srgbClr val="42E8B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CL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F428837-B68C-F442-8EBC-39900102DA3E}"/>
                </a:ext>
              </a:extLst>
            </p:cNvPr>
            <p:cNvSpPr/>
            <p:nvPr/>
          </p:nvSpPr>
          <p:spPr>
            <a:xfrm>
              <a:off x="3000896" y="8876622"/>
              <a:ext cx="349200" cy="10728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CL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EE1B9BC-11A2-F14D-9E30-D4ECD6E6C96E}"/>
                </a:ext>
              </a:extLst>
            </p:cNvPr>
            <p:cNvSpPr/>
            <p:nvPr/>
          </p:nvSpPr>
          <p:spPr>
            <a:xfrm>
              <a:off x="3558304" y="7739022"/>
              <a:ext cx="349200" cy="2210400"/>
            </a:xfrm>
            <a:prstGeom prst="rect">
              <a:avLst/>
            </a:prstGeom>
            <a:solidFill>
              <a:srgbClr val="FF3D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CL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967233F-0D43-744B-9EF5-6101F5A0FFF4}"/>
              </a:ext>
            </a:extLst>
          </p:cNvPr>
          <p:cNvSpPr txBox="1"/>
          <p:nvPr/>
        </p:nvSpPr>
        <p:spPr>
          <a:xfrm>
            <a:off x="7926242" y="10345762"/>
            <a:ext cx="1465145" cy="5751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L" sz="2800" b="1" i="0" u="none" strike="noStrike" cap="none" spc="0" normalizeH="0" baseline="0" dirty="0">
                <a:ln>
                  <a:noFill/>
                </a:ln>
                <a:solidFill>
                  <a:srgbClr val="10069F"/>
                </a:solidFill>
                <a:effectLst/>
                <a:uFillTx/>
                <a:latin typeface="+mj-lt"/>
                <a:ea typeface="Helvetica 75"/>
                <a:cs typeface="Helvetica 75"/>
                <a:sym typeface="Helvetica Neue"/>
              </a:rPr>
              <a:t>Mediana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382D96C-0378-6C46-BDAC-9EE2719843D8}"/>
              </a:ext>
            </a:extLst>
          </p:cNvPr>
          <p:cNvGrpSpPr/>
          <p:nvPr/>
        </p:nvGrpSpPr>
        <p:grpSpPr>
          <a:xfrm>
            <a:off x="10354504" y="7382517"/>
            <a:ext cx="1619032" cy="2963421"/>
            <a:chOff x="2379991" y="7440402"/>
            <a:chExt cx="1619032" cy="296342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B7875D7-8568-1E44-8943-58CA5F48C3C3}"/>
                </a:ext>
              </a:extLst>
            </p:cNvPr>
            <p:cNvSpPr txBox="1"/>
            <p:nvPr/>
          </p:nvSpPr>
          <p:spPr>
            <a:xfrm>
              <a:off x="2379991" y="10013332"/>
              <a:ext cx="1619032" cy="3904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CL" sz="16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Helvetica 75"/>
                  <a:cs typeface="Helvetica 75"/>
                  <a:sym typeface="Helvetica Neue"/>
                </a:rPr>
                <a:t>Bajo  Medio  Alto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9A8C9ED-877B-9D42-9C5D-886705A5202E}"/>
                </a:ext>
              </a:extLst>
            </p:cNvPr>
            <p:cNvSpPr/>
            <p:nvPr/>
          </p:nvSpPr>
          <p:spPr>
            <a:xfrm>
              <a:off x="2443488" y="9830802"/>
              <a:ext cx="349200" cy="126000"/>
            </a:xfrm>
            <a:prstGeom prst="rect">
              <a:avLst/>
            </a:prstGeom>
            <a:solidFill>
              <a:srgbClr val="42E8B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CL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A9DB3CD-6862-0C44-BBF3-2DBF73285141}"/>
                </a:ext>
              </a:extLst>
            </p:cNvPr>
            <p:cNvSpPr/>
            <p:nvPr/>
          </p:nvSpPr>
          <p:spPr>
            <a:xfrm>
              <a:off x="3000896" y="9002802"/>
              <a:ext cx="349200" cy="9540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CL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202F1B6-9408-2248-B5D3-66E10B724D0E}"/>
                </a:ext>
              </a:extLst>
            </p:cNvPr>
            <p:cNvSpPr/>
            <p:nvPr/>
          </p:nvSpPr>
          <p:spPr>
            <a:xfrm>
              <a:off x="3558304" y="7440402"/>
              <a:ext cx="349816" cy="2516400"/>
            </a:xfrm>
            <a:prstGeom prst="rect">
              <a:avLst/>
            </a:prstGeom>
            <a:solidFill>
              <a:srgbClr val="FF3D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CL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A6BECDCC-E013-8C41-9AFA-A641F6C08252}"/>
              </a:ext>
            </a:extLst>
          </p:cNvPr>
          <p:cNvSpPr txBox="1"/>
          <p:nvPr/>
        </p:nvSpPr>
        <p:spPr>
          <a:xfrm>
            <a:off x="10522019" y="10345762"/>
            <a:ext cx="1284005" cy="5751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L" sz="2800" b="1" i="0" u="none" strike="noStrike" cap="none" spc="0" normalizeH="0" baseline="0" dirty="0">
                <a:ln>
                  <a:noFill/>
                </a:ln>
                <a:solidFill>
                  <a:srgbClr val="10069F"/>
                </a:solidFill>
                <a:effectLst/>
                <a:uFillTx/>
                <a:latin typeface="+mj-lt"/>
                <a:ea typeface="Helvetica 75"/>
                <a:cs typeface="Helvetica 75"/>
                <a:sym typeface="Helvetica Neue"/>
              </a:rPr>
              <a:t>Grande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7DED8C-C418-7E40-828A-954D22AB5138}"/>
              </a:ext>
            </a:extLst>
          </p:cNvPr>
          <p:cNvSpPr txBox="1"/>
          <p:nvPr/>
        </p:nvSpPr>
        <p:spPr>
          <a:xfrm>
            <a:off x="2855897" y="8931989"/>
            <a:ext cx="464871" cy="3597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L" sz="1400" b="1" i="0" u="none" strike="noStrike" cap="none" spc="0" normalizeH="0" baseline="0" dirty="0">
                <a:ln>
                  <a:noFill/>
                </a:ln>
                <a:solidFill>
                  <a:srgbClr val="42E8B4"/>
                </a:solidFill>
                <a:effectLst/>
                <a:uFillTx/>
                <a:latin typeface="+mn-lt"/>
                <a:ea typeface="Helvetica 75"/>
                <a:cs typeface="Helvetica 75"/>
                <a:sym typeface="Helvetica Neue"/>
              </a:rPr>
              <a:t>16,7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BE5121B-7680-4940-AFAF-F899D2659C5C}"/>
              </a:ext>
            </a:extLst>
          </p:cNvPr>
          <p:cNvSpPr txBox="1"/>
          <p:nvPr/>
        </p:nvSpPr>
        <p:spPr>
          <a:xfrm>
            <a:off x="3410080" y="8137662"/>
            <a:ext cx="464871" cy="3597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L" sz="1400" b="1" i="0" u="none" strike="noStrike" cap="none" spc="0" normalizeH="0" baseline="0" dirty="0">
                <a:ln>
                  <a:noFill/>
                </a:ln>
                <a:solidFill>
                  <a:srgbClr val="2FCBF1"/>
                </a:solidFill>
                <a:effectLst/>
                <a:uFillTx/>
                <a:latin typeface="+mn-lt"/>
                <a:ea typeface="Helvetica 75"/>
                <a:cs typeface="Helvetica 75"/>
                <a:sym typeface="Helvetica Neue"/>
              </a:rPr>
              <a:t>38,9	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9853851-DD0C-7A4F-8C82-387DE3D8BDD8}"/>
              </a:ext>
            </a:extLst>
          </p:cNvPr>
          <p:cNvSpPr txBox="1"/>
          <p:nvPr/>
        </p:nvSpPr>
        <p:spPr>
          <a:xfrm>
            <a:off x="3964263" y="7925225"/>
            <a:ext cx="464871" cy="3597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L" sz="1400" b="1" i="0" u="none" strike="noStrike" cap="none" spc="0" normalizeH="0" baseline="0" dirty="0">
                <a:ln>
                  <a:noFill/>
                </a:ln>
                <a:solidFill>
                  <a:srgbClr val="FF3D00"/>
                </a:solidFill>
                <a:effectLst/>
                <a:uFillTx/>
                <a:latin typeface="+mn-lt"/>
                <a:ea typeface="Helvetica 75"/>
                <a:cs typeface="Helvetica 75"/>
                <a:sym typeface="Helvetica Neue"/>
              </a:rPr>
              <a:t>44,4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8BE9F7C-C4DF-7F4C-A08B-76849AB7E82C}"/>
              </a:ext>
            </a:extLst>
          </p:cNvPr>
          <p:cNvSpPr txBox="1"/>
          <p:nvPr/>
        </p:nvSpPr>
        <p:spPr>
          <a:xfrm>
            <a:off x="5349716" y="8987408"/>
            <a:ext cx="464871" cy="3597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L" sz="1400" b="1" i="0" u="none" strike="noStrike" cap="none" spc="0" normalizeH="0" baseline="0" dirty="0">
                <a:ln>
                  <a:noFill/>
                </a:ln>
                <a:solidFill>
                  <a:srgbClr val="42E8B4"/>
                </a:solidFill>
                <a:effectLst/>
                <a:uFillTx/>
                <a:latin typeface="+mn-lt"/>
                <a:ea typeface="Helvetica 75"/>
                <a:cs typeface="Helvetica 75"/>
                <a:sym typeface="Helvetica Neue"/>
              </a:rPr>
              <a:t>15,4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01109C8-2BAD-A243-B241-6774EF66E27C}"/>
              </a:ext>
            </a:extLst>
          </p:cNvPr>
          <p:cNvSpPr txBox="1"/>
          <p:nvPr/>
        </p:nvSpPr>
        <p:spPr>
          <a:xfrm>
            <a:off x="7898457" y="9218317"/>
            <a:ext cx="373499" cy="3597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L" sz="1400" b="1" i="0" u="none" strike="noStrike" cap="none" spc="0" normalizeH="0" baseline="0" dirty="0">
                <a:ln>
                  <a:noFill/>
                </a:ln>
                <a:solidFill>
                  <a:srgbClr val="42E8B4"/>
                </a:solidFill>
                <a:effectLst/>
                <a:uFillTx/>
                <a:latin typeface="+mn-lt"/>
                <a:ea typeface="Helvetica 75"/>
                <a:cs typeface="Helvetica 75"/>
                <a:sym typeface="Helvetica Neue"/>
              </a:rPr>
              <a:t>8,8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568A23-219D-BC4F-B967-E386992CC1AE}"/>
              </a:ext>
            </a:extLst>
          </p:cNvPr>
          <p:cNvSpPr txBox="1"/>
          <p:nvPr/>
        </p:nvSpPr>
        <p:spPr>
          <a:xfrm>
            <a:off x="10401513" y="9403044"/>
            <a:ext cx="373499" cy="3597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L" sz="1400" b="1" i="0" u="none" strike="noStrike" cap="none" spc="0" normalizeH="0" baseline="0" dirty="0">
                <a:ln>
                  <a:noFill/>
                </a:ln>
                <a:solidFill>
                  <a:srgbClr val="42E8B4"/>
                </a:solidFill>
                <a:effectLst/>
                <a:uFillTx/>
                <a:latin typeface="+mn-lt"/>
                <a:ea typeface="Helvetica 75"/>
                <a:cs typeface="Helvetica 75"/>
                <a:sym typeface="Helvetica Neue"/>
              </a:rPr>
              <a:t>3,5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D239D17-534C-D447-90D8-85C9651244BC}"/>
              </a:ext>
            </a:extLst>
          </p:cNvPr>
          <p:cNvSpPr txBox="1"/>
          <p:nvPr/>
        </p:nvSpPr>
        <p:spPr>
          <a:xfrm>
            <a:off x="5913136" y="8257735"/>
            <a:ext cx="464871" cy="3597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L" sz="1400" b="1" i="0" u="none" strike="noStrike" cap="none" spc="0" normalizeH="0" baseline="0" dirty="0">
                <a:ln>
                  <a:noFill/>
                </a:ln>
                <a:solidFill>
                  <a:srgbClr val="2FCBF1"/>
                </a:solidFill>
                <a:effectLst/>
                <a:uFillTx/>
                <a:latin typeface="+mn-lt"/>
                <a:ea typeface="Helvetica 75"/>
                <a:cs typeface="Helvetica 75"/>
                <a:sym typeface="Helvetica Neue"/>
              </a:rPr>
              <a:t>35,7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4144D4C-C177-BB41-B354-D66355B3D353}"/>
              </a:ext>
            </a:extLst>
          </p:cNvPr>
          <p:cNvSpPr txBox="1"/>
          <p:nvPr/>
        </p:nvSpPr>
        <p:spPr>
          <a:xfrm>
            <a:off x="8416192" y="8460935"/>
            <a:ext cx="464871" cy="3597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L" sz="1400" b="1" i="0" u="none" strike="noStrike" cap="none" spc="0" normalizeH="0" baseline="0" dirty="0">
                <a:ln>
                  <a:noFill/>
                </a:ln>
                <a:solidFill>
                  <a:srgbClr val="2FCBF1"/>
                </a:solidFill>
                <a:effectLst/>
                <a:uFillTx/>
                <a:latin typeface="+mn-lt"/>
                <a:ea typeface="Helvetica 75"/>
                <a:cs typeface="Helvetica 75"/>
                <a:sym typeface="Helvetica Neue"/>
              </a:rPr>
              <a:t>29,8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968D558-98F1-9843-BA03-140813A3B10C}"/>
              </a:ext>
            </a:extLst>
          </p:cNvPr>
          <p:cNvSpPr txBox="1"/>
          <p:nvPr/>
        </p:nvSpPr>
        <p:spPr>
          <a:xfrm>
            <a:off x="10900775" y="8590244"/>
            <a:ext cx="464871" cy="3597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L" sz="1400" b="1" i="0" u="none" strike="noStrike" cap="none" spc="0" normalizeH="0" baseline="0" dirty="0">
                <a:ln>
                  <a:noFill/>
                </a:ln>
                <a:solidFill>
                  <a:srgbClr val="2FCBF1"/>
                </a:solidFill>
                <a:effectLst/>
                <a:uFillTx/>
                <a:latin typeface="+mn-lt"/>
                <a:ea typeface="Helvetica 75"/>
                <a:cs typeface="Helvetica 75"/>
                <a:sym typeface="Helvetica Neue"/>
              </a:rPr>
              <a:t>26,5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F0F23C3-BD0B-DB46-ADE8-DA816C56144B}"/>
              </a:ext>
            </a:extLst>
          </p:cNvPr>
          <p:cNvSpPr txBox="1"/>
          <p:nvPr/>
        </p:nvSpPr>
        <p:spPr>
          <a:xfrm>
            <a:off x="6458082" y="7768207"/>
            <a:ext cx="464871" cy="3597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L" sz="1400" b="1" i="0" u="none" strike="noStrike" cap="none" spc="0" normalizeH="0" baseline="0" dirty="0">
                <a:ln>
                  <a:noFill/>
                </a:ln>
                <a:solidFill>
                  <a:srgbClr val="FF3D00"/>
                </a:solidFill>
                <a:effectLst/>
                <a:uFillTx/>
                <a:latin typeface="+mn-lt"/>
                <a:ea typeface="Helvetica 75"/>
                <a:cs typeface="Helvetica 75"/>
                <a:sym typeface="Helvetica Neue"/>
              </a:rPr>
              <a:t>49,0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EDED29-378A-FB4E-8961-8463F03267B9}"/>
              </a:ext>
            </a:extLst>
          </p:cNvPr>
          <p:cNvSpPr txBox="1"/>
          <p:nvPr/>
        </p:nvSpPr>
        <p:spPr>
          <a:xfrm>
            <a:off x="8970374" y="7324861"/>
            <a:ext cx="464871" cy="3597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L" sz="1400" b="1" i="0" u="none" strike="noStrike" cap="none" spc="0" normalizeH="0" baseline="0" dirty="0">
                <a:ln>
                  <a:noFill/>
                </a:ln>
                <a:solidFill>
                  <a:srgbClr val="FF3D00"/>
                </a:solidFill>
                <a:effectLst/>
                <a:uFillTx/>
                <a:latin typeface="+mn-lt"/>
                <a:ea typeface="Helvetica 75"/>
                <a:cs typeface="Helvetica 75"/>
                <a:sym typeface="Helvetica Neue"/>
              </a:rPr>
              <a:t>61,4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54006DC-14ED-944E-B588-87D99512A4AA}"/>
              </a:ext>
            </a:extLst>
          </p:cNvPr>
          <p:cNvSpPr txBox="1"/>
          <p:nvPr/>
        </p:nvSpPr>
        <p:spPr>
          <a:xfrm>
            <a:off x="11464193" y="7020061"/>
            <a:ext cx="464871" cy="3597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L" sz="1400" b="1" i="0" u="none" strike="noStrike" cap="none" spc="0" normalizeH="0" baseline="0" dirty="0">
                <a:ln>
                  <a:noFill/>
                </a:ln>
                <a:solidFill>
                  <a:srgbClr val="FF3D00"/>
                </a:solidFill>
                <a:effectLst/>
                <a:uFillTx/>
                <a:latin typeface="+mn-lt"/>
                <a:ea typeface="Helvetica 75"/>
                <a:cs typeface="Helvetica 75"/>
                <a:sym typeface="Helvetica Neue"/>
              </a:rPr>
              <a:t>69,9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94B76D-12AE-614E-A388-0AF75AABAE1A}"/>
              </a:ext>
            </a:extLst>
          </p:cNvPr>
          <p:cNvGrpSpPr/>
          <p:nvPr/>
        </p:nvGrpSpPr>
        <p:grpSpPr>
          <a:xfrm>
            <a:off x="12920634" y="7447745"/>
            <a:ext cx="1737593" cy="3541144"/>
            <a:chOff x="12981707" y="7316274"/>
            <a:chExt cx="1737593" cy="3541144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59852D7D-F597-914F-AC1C-2D5E60B6A5B8}"/>
                </a:ext>
              </a:extLst>
            </p:cNvPr>
            <p:cNvSpPr/>
            <p:nvPr/>
          </p:nvSpPr>
          <p:spPr>
            <a:xfrm>
              <a:off x="12981707" y="7316274"/>
              <a:ext cx="1737593" cy="3541144"/>
            </a:xfrm>
            <a:prstGeom prst="round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CL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418102A-9E24-C240-BBBA-939443572D4E}"/>
                </a:ext>
              </a:extLst>
            </p:cNvPr>
            <p:cNvGrpSpPr/>
            <p:nvPr/>
          </p:nvGrpSpPr>
          <p:grpSpPr>
            <a:xfrm>
              <a:off x="13045207" y="8096437"/>
              <a:ext cx="1619032" cy="2186001"/>
              <a:chOff x="2379991" y="8217822"/>
              <a:chExt cx="1619032" cy="2186001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4DF55B1-022D-1044-AD78-5B1B1CC58E7F}"/>
                  </a:ext>
                </a:extLst>
              </p:cNvPr>
              <p:cNvSpPr txBox="1"/>
              <p:nvPr/>
            </p:nvSpPr>
            <p:spPr>
              <a:xfrm>
                <a:off x="2379991" y="10013332"/>
                <a:ext cx="1619032" cy="3904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L" sz="1600" b="1" i="0" u="none" strike="noStrike" cap="none" spc="0" normalizeH="0" baseline="0" dirty="0">
                    <a:ln>
                      <a:noFill/>
                    </a:ln>
                    <a:solidFill>
                      <a:srgbClr val="10069F"/>
                    </a:solidFill>
                    <a:effectLst/>
                    <a:uFillTx/>
                    <a:latin typeface="+mn-lt"/>
                    <a:ea typeface="Helvetica 75"/>
                    <a:cs typeface="Helvetica 75"/>
                    <a:sym typeface="Helvetica Neue"/>
                  </a:rPr>
                  <a:t>Bajo  Medio  Alto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498FD34-F4E8-854A-91A1-7B22EA4DBC44}"/>
                  </a:ext>
                </a:extLst>
              </p:cNvPr>
              <p:cNvSpPr/>
              <p:nvPr/>
            </p:nvSpPr>
            <p:spPr>
              <a:xfrm>
                <a:off x="2443488" y="9452622"/>
                <a:ext cx="349200" cy="496800"/>
              </a:xfrm>
              <a:prstGeom prst="rect">
                <a:avLst/>
              </a:prstGeom>
              <a:solidFill>
                <a:srgbClr val="42E8B4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CL" sz="3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A59132E-67F2-9643-9EB7-43744B197D9D}"/>
                  </a:ext>
                </a:extLst>
              </p:cNvPr>
              <p:cNvSpPr/>
              <p:nvPr/>
            </p:nvSpPr>
            <p:spPr>
              <a:xfrm>
                <a:off x="3000896" y="8574222"/>
                <a:ext cx="349200" cy="1375200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CL" sz="3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885B469-F19E-AC4C-8487-71F1EEC1239A}"/>
                  </a:ext>
                </a:extLst>
              </p:cNvPr>
              <p:cNvSpPr/>
              <p:nvPr/>
            </p:nvSpPr>
            <p:spPr>
              <a:xfrm>
                <a:off x="3558304" y="8217822"/>
                <a:ext cx="349816" cy="1731600"/>
              </a:xfrm>
              <a:prstGeom prst="rect">
                <a:avLst/>
              </a:prstGeom>
              <a:solidFill>
                <a:srgbClr val="FF3D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CL" sz="3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C9636A0-FD1E-1645-B6EE-518675D88A34}"/>
                </a:ext>
              </a:extLst>
            </p:cNvPr>
            <p:cNvSpPr txBox="1"/>
            <p:nvPr/>
          </p:nvSpPr>
          <p:spPr>
            <a:xfrm>
              <a:off x="13369817" y="10282262"/>
              <a:ext cx="969816" cy="5751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CL" sz="2800" b="1" i="0" u="none" strike="noStrike" cap="none" spc="0" normalizeH="0" baseline="0" dirty="0">
                  <a:ln>
                    <a:noFill/>
                  </a:ln>
                  <a:solidFill>
                    <a:srgbClr val="10069F"/>
                  </a:solidFill>
                  <a:effectLst/>
                  <a:uFillTx/>
                  <a:latin typeface="+mj-lt"/>
                  <a:ea typeface="Helvetica 75"/>
                  <a:cs typeface="Helvetica 75"/>
                  <a:sym typeface="Helvetica Neue"/>
                </a:rPr>
                <a:t>Total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1542CFF-61A9-CC4F-A801-F5EC71EDFABE}"/>
                </a:ext>
              </a:extLst>
            </p:cNvPr>
            <p:cNvSpPr txBox="1"/>
            <p:nvPr/>
          </p:nvSpPr>
          <p:spPr>
            <a:xfrm>
              <a:off x="13059231" y="8971244"/>
              <a:ext cx="464871" cy="3597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CL" sz="1400" b="1" i="0" u="none" strike="noStrike" cap="none" spc="0" normalizeH="0" baseline="0" dirty="0">
                  <a:ln>
                    <a:noFill/>
                  </a:ln>
                  <a:solidFill>
                    <a:srgbClr val="42E8B4"/>
                  </a:solidFill>
                  <a:effectLst/>
                  <a:uFillTx/>
                  <a:latin typeface="+mn-lt"/>
                  <a:ea typeface="Helvetica 75"/>
                  <a:cs typeface="Helvetica 75"/>
                  <a:sym typeface="Helvetica Neue"/>
                </a:rPr>
                <a:t>13,8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EA715A3-C157-ED47-8D0D-CA6AD2B7C902}"/>
                </a:ext>
              </a:extLst>
            </p:cNvPr>
            <p:cNvSpPr txBox="1"/>
            <p:nvPr/>
          </p:nvSpPr>
          <p:spPr>
            <a:xfrm>
              <a:off x="13604179" y="8071417"/>
              <a:ext cx="464871" cy="3597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CL" sz="1400" b="1" i="0" u="none" strike="noStrike" cap="none" spc="0" normalizeH="0" baseline="0" dirty="0">
                  <a:ln>
                    <a:noFill/>
                  </a:ln>
                  <a:solidFill>
                    <a:srgbClr val="2FCBF1"/>
                  </a:solidFill>
                  <a:effectLst/>
                  <a:uFillTx/>
                  <a:latin typeface="+mn-lt"/>
                  <a:ea typeface="Helvetica 75"/>
                  <a:cs typeface="Helvetica 75"/>
                  <a:sym typeface="Helvetica Neue"/>
                </a:rPr>
                <a:t>38,2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FACE43A-8FF3-6741-A67F-ADDAF122C5E6}"/>
                </a:ext>
              </a:extLst>
            </p:cNvPr>
            <p:cNvSpPr txBox="1"/>
            <p:nvPr/>
          </p:nvSpPr>
          <p:spPr>
            <a:xfrm>
              <a:off x="14185074" y="7716666"/>
              <a:ext cx="464871" cy="3597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CL" sz="1400" b="1" i="0" u="none" strike="noStrike" cap="none" spc="0" normalizeH="0" baseline="0" dirty="0">
                  <a:ln>
                    <a:noFill/>
                  </a:ln>
                  <a:solidFill>
                    <a:srgbClr val="FF3D00"/>
                  </a:solidFill>
                  <a:effectLst/>
                  <a:uFillTx/>
                  <a:latin typeface="+mn-lt"/>
                  <a:ea typeface="Helvetica 75"/>
                  <a:cs typeface="Helvetica 75"/>
                  <a:sym typeface="Helvetica Neue"/>
                </a:rPr>
                <a:t>48,1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424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1" animBg="1"/>
      <p:bldP spid="11" grpId="0" animBg="1"/>
      <p:bldP spid="36" grpId="0"/>
      <p:bldP spid="34" grpId="0"/>
      <p:bldP spid="2" grpId="1"/>
      <p:bldP spid="10" grpId="1" animBg="1"/>
      <p:bldP spid="8" grpId="1"/>
      <p:bldP spid="25" grpId="1"/>
      <p:bldP spid="31" grpId="1"/>
      <p:bldP spid="40" grpId="1"/>
      <p:bldP spid="17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6F7D36A-CAF6-FA44-A901-34DAC3149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24384000" cy="13716000"/>
          </a:xfrm>
          <a:prstGeom prst="rect">
            <a:avLst/>
          </a:prstGeom>
        </p:spPr>
      </p:pic>
      <p:sp>
        <p:nvSpPr>
          <p:cNvPr id="11" name="La forma de interactuar en las Empresas ha evolucionado">
            <a:extLst>
              <a:ext uri="{FF2B5EF4-FFF2-40B4-BE49-F238E27FC236}">
                <a16:creationId xmlns:a16="http://schemas.microsoft.com/office/drawing/2014/main" id="{C77B5A5D-0AD5-49BD-8114-9EC2A8D74F9C}"/>
              </a:ext>
            </a:extLst>
          </p:cNvPr>
          <p:cNvSpPr txBox="1"/>
          <p:nvPr/>
        </p:nvSpPr>
        <p:spPr>
          <a:xfrm>
            <a:off x="1132225" y="922590"/>
            <a:ext cx="18070175" cy="1159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6000" b="0">
                <a:solidFill>
                  <a:srgbClr val="003A9F"/>
                </a:solidFill>
                <a:latin typeface="+mj-lt"/>
                <a:ea typeface="+mj-ea"/>
                <a:cs typeface="+mj-cs"/>
                <a:sym typeface="Barlow Bold"/>
              </a:defRPr>
            </a:pPr>
            <a:r>
              <a:rPr lang="es-CL" sz="6600" dirty="0">
                <a:solidFill>
                  <a:schemeClr val="bg1"/>
                </a:solidFill>
                <a:latin typeface="Barlow SemiBold" panose="00000700000000000000" pitchFamily="2" charset="0"/>
              </a:rPr>
              <a:t>Las empresas</a:t>
            </a:r>
            <a:endParaRPr sz="6600" dirty="0">
              <a:solidFill>
                <a:srgbClr val="FD6C98"/>
              </a:solidFill>
              <a:latin typeface="Barlow SemiBold" panose="00000700000000000000" pitchFamily="2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F0180764-4E70-4FE0-A0D3-2042B711C197}"/>
              </a:ext>
            </a:extLst>
          </p:cNvPr>
          <p:cNvSpPr txBox="1"/>
          <p:nvPr/>
        </p:nvSpPr>
        <p:spPr>
          <a:xfrm>
            <a:off x="1257537" y="4273015"/>
            <a:ext cx="5642114" cy="60016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s-CL" b="0" dirty="0">
                <a:solidFill>
                  <a:schemeClr val="bg1"/>
                </a:solidFill>
                <a:latin typeface="Barlow" panose="00000500000000000000" pitchFamily="2" charset="0"/>
              </a:rPr>
              <a:t>En relación al futuro, las empresas consultadas ven con </a:t>
            </a:r>
            <a:r>
              <a:rPr lang="es-CL" dirty="0">
                <a:solidFill>
                  <a:schemeClr val="bg1"/>
                </a:solidFill>
                <a:latin typeface="Barlow" panose="00000500000000000000" pitchFamily="2" charset="0"/>
              </a:rPr>
              <a:t>optimismo incluir nuevas aplicaciones tecnológicas </a:t>
            </a:r>
            <a:r>
              <a:rPr lang="es-CL" b="0" dirty="0">
                <a:solidFill>
                  <a:schemeClr val="bg1"/>
                </a:solidFill>
                <a:latin typeface="Barlow" panose="00000500000000000000" pitchFamily="2" charset="0"/>
              </a:rPr>
              <a:t>a su operación.</a:t>
            </a:r>
          </a:p>
          <a:p>
            <a:pPr marR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s-CL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Barlow" panose="00000500000000000000" pitchFamily="2" charset="0"/>
              <a:sym typeface="Helvetica Neue"/>
            </a:endParaRPr>
          </a:p>
          <a:p>
            <a:pPr marR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s-CL" b="0" dirty="0">
                <a:solidFill>
                  <a:schemeClr val="bg1"/>
                </a:solidFill>
                <a:latin typeface="Barlow" panose="00000500000000000000" pitchFamily="2" charset="0"/>
              </a:rPr>
              <a:t>Existe una disposición particular a adquirir tecnología que mejore </a:t>
            </a:r>
            <a:r>
              <a:rPr lang="es-CL" dirty="0">
                <a:solidFill>
                  <a:schemeClr val="bg1"/>
                </a:solidFill>
                <a:latin typeface="Barlow" panose="00000500000000000000" pitchFamily="2" charset="0"/>
              </a:rPr>
              <a:t>procesos físicos y digitales</a:t>
            </a:r>
            <a:r>
              <a:rPr lang="es-CL" b="0" dirty="0">
                <a:solidFill>
                  <a:schemeClr val="bg1"/>
                </a:solidFill>
                <a:latin typeface="Barlow" panose="00000500000000000000" pitchFamily="2" charset="0"/>
              </a:rPr>
              <a:t>, esta última siendo más crítica de adoptar en el corto plazo.</a:t>
            </a:r>
            <a:endParaRPr kumimoji="0" lang="es-CL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Barlow" panose="00000500000000000000" pitchFamily="2" charset="0"/>
              <a:sym typeface="Helvetica Neue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088CB25-32F9-7344-8B36-DE820648C4B3}"/>
              </a:ext>
            </a:extLst>
          </p:cNvPr>
          <p:cNvGrpSpPr/>
          <p:nvPr/>
        </p:nvGrpSpPr>
        <p:grpSpPr>
          <a:xfrm>
            <a:off x="8068820" y="4273015"/>
            <a:ext cx="7930356" cy="3225255"/>
            <a:chOff x="8068820" y="4273015"/>
            <a:chExt cx="7930356" cy="3225255"/>
          </a:xfrm>
        </p:grpSpPr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82053ED2-A124-4214-96BE-CD29983FA96C}"/>
                </a:ext>
              </a:extLst>
            </p:cNvPr>
            <p:cNvSpPr/>
            <p:nvPr/>
          </p:nvSpPr>
          <p:spPr>
            <a:xfrm>
              <a:off x="8767367" y="4273015"/>
              <a:ext cx="5312229" cy="684248"/>
            </a:xfrm>
            <a:prstGeom prst="roundRect">
              <a:avLst/>
            </a:prstGeom>
            <a:solidFill>
              <a:srgbClr val="42E8B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CL" sz="300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Barlow" panose="00000500000000000000" pitchFamily="2" charset="0"/>
                  <a:ea typeface="Helvetica Neue Medium"/>
                  <a:cs typeface="Helvetica Neue Medium"/>
                  <a:sym typeface="Helvetica Neue Medium"/>
                </a:rPr>
                <a:t>Procesos Físicos</a:t>
              </a:r>
            </a:p>
          </p:txBody>
        </p:sp>
        <p:pic>
          <p:nvPicPr>
            <p:cNvPr id="9" name="Gráfico 8" descr="Mano de Robot con relleno sólido">
              <a:extLst>
                <a:ext uri="{FF2B5EF4-FFF2-40B4-BE49-F238E27FC236}">
                  <a16:creationId xmlns:a16="http://schemas.microsoft.com/office/drawing/2014/main" id="{74885AE5-7D26-46A7-A6E7-10A7AB7F4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46660" y="5394470"/>
              <a:ext cx="1440000" cy="1440000"/>
            </a:xfrm>
            <a:prstGeom prst="rect">
              <a:avLst/>
            </a:prstGeom>
          </p:spPr>
        </p:pic>
        <p:pic>
          <p:nvPicPr>
            <p:cNvPr id="17" name="Gráfico 16" descr="Caja de embalaje abierta con relleno sólido">
              <a:extLst>
                <a:ext uri="{FF2B5EF4-FFF2-40B4-BE49-F238E27FC236}">
                  <a16:creationId xmlns:a16="http://schemas.microsoft.com/office/drawing/2014/main" id="{36D5953C-5122-4916-ACF4-C0EE57126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731037" y="5372699"/>
              <a:ext cx="1440000" cy="1440000"/>
            </a:xfrm>
            <a:prstGeom prst="rect">
              <a:avLst/>
            </a:prstGeom>
          </p:spPr>
        </p:pic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C7B26079-29CE-4425-883D-07CA9A9BC644}"/>
                </a:ext>
              </a:extLst>
            </p:cNvPr>
            <p:cNvSpPr txBox="1"/>
            <p:nvPr/>
          </p:nvSpPr>
          <p:spPr>
            <a:xfrm>
              <a:off x="8068820" y="6861558"/>
              <a:ext cx="2634343" cy="6367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CL" sz="32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Barlow" panose="00000500000000000000" pitchFamily="2" charset="0"/>
                  <a:sym typeface="Helvetica Neue"/>
                </a:rPr>
                <a:t>Robots</a:t>
              </a: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6EC68B93-24F8-49F6-BDBC-47EE1816DBD2}"/>
                </a:ext>
              </a:extLst>
            </p:cNvPr>
            <p:cNvSpPr txBox="1"/>
            <p:nvPr/>
          </p:nvSpPr>
          <p:spPr>
            <a:xfrm>
              <a:off x="10741676" y="6861558"/>
              <a:ext cx="2634343" cy="6367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CL" sz="32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Barlow" panose="00000500000000000000" pitchFamily="2" charset="0"/>
                  <a:sym typeface="Helvetica Neue"/>
                </a:rPr>
                <a:t>Tótems</a:t>
              </a:r>
            </a:p>
          </p:txBody>
        </p:sp>
        <p:pic>
          <p:nvPicPr>
            <p:cNvPr id="28" name="Gráfico 27" descr="Pantalla Táctil con relleno sólido">
              <a:extLst>
                <a:ext uri="{FF2B5EF4-FFF2-40B4-BE49-F238E27FC236}">
                  <a16:creationId xmlns:a16="http://schemas.microsoft.com/office/drawing/2014/main" id="{FD805414-2D4C-43D7-8C89-BA7FC7CF5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338848" y="5394470"/>
              <a:ext cx="1440000" cy="1440000"/>
            </a:xfrm>
            <a:prstGeom prst="rect">
              <a:avLst/>
            </a:prstGeom>
          </p:spPr>
        </p:pic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C4309AF3-C37B-45E6-96FE-009595DEC20B}"/>
                </a:ext>
              </a:extLst>
            </p:cNvPr>
            <p:cNvSpPr txBox="1"/>
            <p:nvPr/>
          </p:nvSpPr>
          <p:spPr>
            <a:xfrm>
              <a:off x="13364833" y="6861558"/>
              <a:ext cx="2634343" cy="6367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CL" sz="32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Barlow" panose="00000500000000000000" pitchFamily="2" charset="0"/>
                  <a:sym typeface="Helvetica Neue"/>
                </a:rPr>
                <a:t>Embalaje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DB7FE43-CAE1-2B4C-BAE1-AD229363530D}"/>
              </a:ext>
            </a:extLst>
          </p:cNvPr>
          <p:cNvGrpSpPr/>
          <p:nvPr/>
        </p:nvGrpSpPr>
        <p:grpSpPr>
          <a:xfrm>
            <a:off x="8490080" y="8211425"/>
            <a:ext cx="12818861" cy="3371612"/>
            <a:chOff x="8490080" y="8211425"/>
            <a:chExt cx="12818861" cy="3371612"/>
          </a:xfrm>
        </p:grpSpPr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DBFCE422-7DD8-4966-8E85-5FA7CB448212}"/>
                </a:ext>
              </a:extLst>
            </p:cNvPr>
            <p:cNvSpPr/>
            <p:nvPr/>
          </p:nvSpPr>
          <p:spPr>
            <a:xfrm>
              <a:off x="8767367" y="8211425"/>
              <a:ext cx="5312229" cy="684248"/>
            </a:xfrm>
            <a:prstGeom prst="roundRect">
              <a:avLst/>
            </a:prstGeom>
            <a:solidFill>
              <a:srgbClr val="42E8B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CL" sz="300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Barlow" panose="00000500000000000000" pitchFamily="2" charset="0"/>
                  <a:ea typeface="Helvetica Neue Medium"/>
                  <a:cs typeface="Helvetica Neue Medium"/>
                  <a:sym typeface="Helvetica Neue Medium"/>
                </a:rPr>
                <a:t>Procesos Digitales</a:t>
              </a:r>
            </a:p>
          </p:txBody>
        </p:sp>
        <p:pic>
          <p:nvPicPr>
            <p:cNvPr id="19" name="Gráfico 18" descr="Hombre programador con relleno sólido">
              <a:extLst>
                <a:ext uri="{FF2B5EF4-FFF2-40B4-BE49-F238E27FC236}">
                  <a16:creationId xmlns:a16="http://schemas.microsoft.com/office/drawing/2014/main" id="{E1824CF9-9001-444D-AB9F-D271E1430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178498" y="9453630"/>
              <a:ext cx="1440000" cy="1440000"/>
            </a:xfrm>
            <a:prstGeom prst="rect">
              <a:avLst/>
            </a:prstGeom>
          </p:spPr>
        </p:pic>
        <p:pic>
          <p:nvPicPr>
            <p:cNvPr id="23" name="Gráfico 22" descr="Comercio electrónico contorno">
              <a:extLst>
                <a:ext uri="{FF2B5EF4-FFF2-40B4-BE49-F238E27FC236}">
                  <a16:creationId xmlns:a16="http://schemas.microsoft.com/office/drawing/2014/main" id="{CA36B78F-70C1-43EC-8DD2-3CED6FD17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5610808" y="9453630"/>
              <a:ext cx="1440000" cy="1440000"/>
            </a:xfrm>
            <a:prstGeom prst="rect">
              <a:avLst/>
            </a:prstGeom>
          </p:spPr>
        </p:pic>
        <p:pic>
          <p:nvPicPr>
            <p:cNvPr id="25" name="Gráfico 24" descr="Informática en la nube con relleno sólido">
              <a:extLst>
                <a:ext uri="{FF2B5EF4-FFF2-40B4-BE49-F238E27FC236}">
                  <a16:creationId xmlns:a16="http://schemas.microsoft.com/office/drawing/2014/main" id="{3647CE4C-E16B-4E4A-BC88-8E4B05000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8826962" y="9453630"/>
              <a:ext cx="1440000" cy="1440000"/>
            </a:xfrm>
            <a:prstGeom prst="rect">
              <a:avLst/>
            </a:prstGeom>
          </p:spPr>
        </p:pic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6FAC2A1D-2D4C-4F03-8DC6-2FD497D20697}"/>
                </a:ext>
              </a:extLst>
            </p:cNvPr>
            <p:cNvSpPr txBox="1"/>
            <p:nvPr/>
          </p:nvSpPr>
          <p:spPr>
            <a:xfrm>
              <a:off x="8490080" y="10946325"/>
              <a:ext cx="3002181" cy="6367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CL" b="0" dirty="0">
                  <a:solidFill>
                    <a:schemeClr val="bg1"/>
                  </a:solidFill>
                  <a:latin typeface="Barlow" panose="00000500000000000000" pitchFamily="2" charset="0"/>
                </a:rPr>
                <a:t>Programación</a:t>
              </a:r>
              <a:endParaRPr kumimoji="0" lang="es-CL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Barlow" panose="00000500000000000000" pitchFamily="2" charset="0"/>
                <a:sym typeface="Helvetica Neue"/>
              </a:endParaRPr>
            </a:p>
          </p:txBody>
        </p:sp>
        <p:pic>
          <p:nvPicPr>
            <p:cNvPr id="30" name="Gráfico 29" descr="Robot con relleno sólido">
              <a:extLst>
                <a:ext uri="{FF2B5EF4-FFF2-40B4-BE49-F238E27FC236}">
                  <a16:creationId xmlns:a16="http://schemas.microsoft.com/office/drawing/2014/main" id="{B848C573-2D3D-4315-8B0C-BA1665B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2394653" y="9453630"/>
              <a:ext cx="1440000" cy="1440000"/>
            </a:xfrm>
            <a:prstGeom prst="rect">
              <a:avLst/>
            </a:prstGeom>
          </p:spPr>
        </p:pic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A4EA5283-DF83-47B4-BDA8-C45075C7CBF3}"/>
                </a:ext>
              </a:extLst>
            </p:cNvPr>
            <p:cNvSpPr txBox="1"/>
            <p:nvPr/>
          </p:nvSpPr>
          <p:spPr>
            <a:xfrm>
              <a:off x="11613562" y="10946325"/>
              <a:ext cx="3002181" cy="6367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CL" b="0" dirty="0">
                  <a:solidFill>
                    <a:schemeClr val="bg1"/>
                  </a:solidFill>
                  <a:latin typeface="Barlow" panose="00000500000000000000" pitchFamily="2" charset="0"/>
                </a:rPr>
                <a:t>Chat </a:t>
              </a:r>
              <a:r>
                <a:rPr lang="es-CL" b="0" dirty="0" err="1">
                  <a:solidFill>
                    <a:schemeClr val="bg1"/>
                  </a:solidFill>
                  <a:latin typeface="Barlow" panose="00000500000000000000" pitchFamily="2" charset="0"/>
                </a:rPr>
                <a:t>bots</a:t>
              </a:r>
              <a:endParaRPr kumimoji="0" lang="es-CL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Barlow" panose="00000500000000000000" pitchFamily="2" charset="0"/>
                <a:sym typeface="Helvetica Neue"/>
              </a:endParaRPr>
            </a:p>
          </p:txBody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580EF680-C1D5-4600-B8ED-3981D0AF2329}"/>
                </a:ext>
              </a:extLst>
            </p:cNvPr>
            <p:cNvSpPr txBox="1"/>
            <p:nvPr/>
          </p:nvSpPr>
          <p:spPr>
            <a:xfrm>
              <a:off x="14829717" y="10946325"/>
              <a:ext cx="3002181" cy="6367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CL" b="0" dirty="0" err="1">
                  <a:solidFill>
                    <a:schemeClr val="bg1"/>
                  </a:solidFill>
                  <a:latin typeface="Barlow" panose="00000500000000000000" pitchFamily="2" charset="0"/>
                </a:rPr>
                <a:t>Ecommerce</a:t>
              </a:r>
              <a:endParaRPr kumimoji="0" lang="es-CL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Barlow" panose="00000500000000000000" pitchFamily="2" charset="0"/>
                <a:sym typeface="Helvetica Neue"/>
              </a:endParaRPr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9BE61777-799F-409A-9EAE-241CD57E6C68}"/>
                </a:ext>
              </a:extLst>
            </p:cNvPr>
            <p:cNvSpPr txBox="1"/>
            <p:nvPr/>
          </p:nvSpPr>
          <p:spPr>
            <a:xfrm>
              <a:off x="17784983" y="10946325"/>
              <a:ext cx="3523958" cy="6367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CL" b="0" dirty="0">
                  <a:solidFill>
                    <a:schemeClr val="bg1"/>
                  </a:solidFill>
                  <a:latin typeface="Barlow" panose="00000500000000000000" pitchFamily="2" charset="0"/>
                </a:rPr>
                <a:t>Procesos Cloud</a:t>
              </a:r>
              <a:endParaRPr kumimoji="0" lang="es-CL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Barlow" panose="00000500000000000000" pitchFamily="2" charset="0"/>
                <a:sym typeface="Helvetica Neue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2490CAD4-3957-024D-83CA-A98B172E257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205823" y="801221"/>
            <a:ext cx="5130800" cy="952500"/>
          </a:xfrm>
          <a:prstGeom prst="rect">
            <a:avLst/>
          </a:prstGeom>
        </p:spPr>
      </p:pic>
      <p:sp>
        <p:nvSpPr>
          <p:cNvPr id="29" name="CuadroTexto 40">
            <a:extLst>
              <a:ext uri="{FF2B5EF4-FFF2-40B4-BE49-F238E27FC236}">
                <a16:creationId xmlns:a16="http://schemas.microsoft.com/office/drawing/2014/main" id="{106809C6-B846-5C4F-977F-B6376B1ABC15}"/>
              </a:ext>
            </a:extLst>
          </p:cNvPr>
          <p:cNvSpPr txBox="1"/>
          <p:nvPr/>
        </p:nvSpPr>
        <p:spPr>
          <a:xfrm>
            <a:off x="583733" y="12956545"/>
            <a:ext cx="10142639" cy="513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4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Barlow" panose="00000500000000000000" pitchFamily="2" charset="0"/>
                <a:sym typeface="Helvetica Neue"/>
              </a:rPr>
              <a:t>Fuente</a:t>
            </a:r>
            <a:r>
              <a:rPr kumimoji="0" lang="es-CL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Barlow" panose="00000500000000000000" pitchFamily="2" charset="0"/>
                <a:sym typeface="Helvetica Neue"/>
              </a:rPr>
              <a:t>: Índice de Adaptación Tecnológica</a:t>
            </a:r>
            <a:r>
              <a:rPr lang="es-CL" sz="2400" b="0" dirty="0">
                <a:solidFill>
                  <a:schemeClr val="bg1"/>
                </a:solidFill>
                <a:latin typeface="Barlow" panose="00000500000000000000" pitchFamily="2" charset="0"/>
              </a:rPr>
              <a:t>;</a:t>
            </a:r>
            <a:r>
              <a:rPr kumimoji="0" lang="es-CL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Barlow" panose="00000500000000000000" pitchFamily="2" charset="0"/>
                <a:sym typeface="Helvetica Neue"/>
              </a:rPr>
              <a:t> CNC Marzo 2021</a:t>
            </a:r>
          </a:p>
        </p:txBody>
      </p:sp>
      <p:sp>
        <p:nvSpPr>
          <p:cNvPr id="24" name="La forma de interactuar en las Empresas ha evolucionado">
            <a:extLst>
              <a:ext uri="{FF2B5EF4-FFF2-40B4-BE49-F238E27FC236}">
                <a16:creationId xmlns:a16="http://schemas.microsoft.com/office/drawing/2014/main" id="{868A967C-CF09-5444-A39F-12CDB42BCFA2}"/>
              </a:ext>
            </a:extLst>
          </p:cNvPr>
          <p:cNvSpPr txBox="1"/>
          <p:nvPr/>
        </p:nvSpPr>
        <p:spPr>
          <a:xfrm>
            <a:off x="1132225" y="918341"/>
            <a:ext cx="18070175" cy="2175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6000" b="0">
                <a:solidFill>
                  <a:srgbClr val="003A9F"/>
                </a:solidFill>
                <a:latin typeface="+mj-lt"/>
                <a:ea typeface="+mj-ea"/>
                <a:cs typeface="+mj-cs"/>
                <a:sym typeface="Barlow Bold"/>
              </a:defRPr>
            </a:pPr>
            <a:r>
              <a:rPr lang="es-CL" sz="6600" dirty="0">
                <a:solidFill>
                  <a:schemeClr val="bg1"/>
                </a:solidFill>
                <a:latin typeface="Barlow SemiBold" panose="00000700000000000000" pitchFamily="2" charset="0"/>
              </a:rPr>
              <a:t>Las empresas </a:t>
            </a:r>
            <a:r>
              <a:rPr lang="es-CL" sz="6600" dirty="0">
                <a:solidFill>
                  <a:srgbClr val="42E8B4"/>
                </a:solidFill>
                <a:latin typeface="Barlow SemiBold" panose="00000700000000000000" pitchFamily="2" charset="0"/>
              </a:rPr>
              <a:t>proyectan el uso de</a:t>
            </a:r>
          </a:p>
          <a:p>
            <a:pPr algn="l">
              <a:defRPr sz="6000" b="0">
                <a:solidFill>
                  <a:srgbClr val="003A9F"/>
                </a:solidFill>
                <a:latin typeface="+mj-lt"/>
                <a:ea typeface="+mj-ea"/>
                <a:cs typeface="+mj-cs"/>
                <a:sym typeface="Barlow Bold"/>
              </a:defRPr>
            </a:pPr>
            <a:r>
              <a:rPr lang="es-CL" sz="6600" dirty="0">
                <a:solidFill>
                  <a:srgbClr val="42E8B4"/>
                </a:solidFill>
                <a:latin typeface="Barlow SemiBold" panose="00000700000000000000" pitchFamily="2" charset="0"/>
              </a:rPr>
              <a:t>herramientas para apalancar su evolución digital</a:t>
            </a:r>
            <a:endParaRPr sz="6600" dirty="0">
              <a:solidFill>
                <a:srgbClr val="42E8B4"/>
              </a:solidFill>
              <a:latin typeface="Barlow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97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905934-9BA7-3A46-AC72-85733AD50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C39661D-EAC9-4813-A51F-1E75642BE549}"/>
              </a:ext>
            </a:extLst>
          </p:cNvPr>
          <p:cNvSpPr txBox="1"/>
          <p:nvPr/>
        </p:nvSpPr>
        <p:spPr>
          <a:xfrm>
            <a:off x="1428630" y="6003408"/>
            <a:ext cx="98650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L" sz="5400" b="0" dirty="0">
                <a:solidFill>
                  <a:schemeClr val="bg1"/>
                </a:solidFill>
                <a:latin typeface="Barlow" panose="00000500000000000000" pitchFamily="2" charset="0"/>
              </a:rPr>
              <a:t>El entorno actual, por lo tanto, nos presenta algunos </a:t>
            </a:r>
            <a:r>
              <a:rPr lang="es-CL" sz="5400" dirty="0">
                <a:solidFill>
                  <a:srgbClr val="42E8B4"/>
                </a:solidFill>
                <a:latin typeface="Barlow" panose="00000500000000000000" pitchFamily="2" charset="0"/>
              </a:rPr>
              <a:t>desafíos</a:t>
            </a:r>
            <a:endParaRPr lang="es-CL" sz="5400" b="1" dirty="0">
              <a:solidFill>
                <a:srgbClr val="42E8B4"/>
              </a:solidFill>
              <a:latin typeface="Barlow" panose="00000500000000000000" pitchFamily="2" charset="0"/>
            </a:endParaRP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0D3AF122-FFBF-4F14-B8EB-0627ED3FB6EF}"/>
              </a:ext>
            </a:extLst>
          </p:cNvPr>
          <p:cNvCxnSpPr>
            <a:cxnSpLocks/>
          </p:cNvCxnSpPr>
          <p:nvPr/>
        </p:nvCxnSpPr>
        <p:spPr>
          <a:xfrm>
            <a:off x="12142839" y="4992631"/>
            <a:ext cx="0" cy="3744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4920371-F671-477F-82DD-4D8E7BE0A764}"/>
              </a:ext>
            </a:extLst>
          </p:cNvPr>
          <p:cNvSpPr txBox="1"/>
          <p:nvPr/>
        </p:nvSpPr>
        <p:spPr>
          <a:xfrm>
            <a:off x="18340788" y="5234438"/>
            <a:ext cx="3717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0" dirty="0">
                <a:solidFill>
                  <a:schemeClr val="bg1"/>
                </a:solidFill>
                <a:latin typeface="Barlow" panose="00000500000000000000" pitchFamily="2" charset="0"/>
              </a:rPr>
              <a:t>Realizar</a:t>
            </a:r>
            <a:r>
              <a:rPr lang="es-CL" sz="3600" dirty="0">
                <a:solidFill>
                  <a:schemeClr val="bg1"/>
                </a:solidFill>
                <a:latin typeface="Barlow" panose="00000500000000000000" pitchFamily="2" charset="0"/>
              </a:rPr>
              <a:t> cambios culturales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8252273-4B94-4CCC-A3A4-6B29865EDFC8}"/>
              </a:ext>
            </a:extLst>
          </p:cNvPr>
          <p:cNvSpPr txBox="1"/>
          <p:nvPr/>
        </p:nvSpPr>
        <p:spPr>
          <a:xfrm>
            <a:off x="18547532" y="9864110"/>
            <a:ext cx="3303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>
                <a:solidFill>
                  <a:schemeClr val="bg1"/>
                </a:solidFill>
                <a:latin typeface="Barlow" panose="00000500000000000000" pitchFamily="2" charset="0"/>
              </a:rPr>
              <a:t>Explotar </a:t>
            </a:r>
            <a:r>
              <a:rPr lang="es-CL" sz="3600" b="0" dirty="0">
                <a:solidFill>
                  <a:schemeClr val="bg1"/>
                </a:solidFill>
                <a:latin typeface="Barlow" panose="00000500000000000000" pitchFamily="2" charset="0"/>
              </a:rPr>
              <a:t>la información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BD4F0F3-77B2-4A99-9022-DE539812CF2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1A1A1A"/>
              </a:clrFrom>
              <a:clrTo>
                <a:srgbClr val="1A1A1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59350" y="2554942"/>
            <a:ext cx="2880000" cy="2880000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41A71A53-950B-4967-B9CA-85967BC42C3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1A1A1A"/>
              </a:clrFrom>
              <a:clrTo>
                <a:srgbClr val="1A1A1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59350" y="7264869"/>
            <a:ext cx="2880000" cy="288000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02D9934-6635-48AA-A5B4-1F0A7C82C1D1}"/>
              </a:ext>
            </a:extLst>
          </p:cNvPr>
          <p:cNvSpPr txBox="1"/>
          <p:nvPr/>
        </p:nvSpPr>
        <p:spPr>
          <a:xfrm>
            <a:off x="14147589" y="5234438"/>
            <a:ext cx="3717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0" dirty="0">
                <a:solidFill>
                  <a:schemeClr val="bg1"/>
                </a:solidFill>
                <a:latin typeface="Barlow" panose="00000500000000000000" pitchFamily="2" charset="0"/>
              </a:rPr>
              <a:t>Adoptar</a:t>
            </a:r>
            <a:r>
              <a:rPr lang="es-CL" sz="3600" dirty="0">
                <a:solidFill>
                  <a:schemeClr val="bg1"/>
                </a:solidFill>
                <a:latin typeface="Barlow" panose="00000500000000000000" pitchFamily="2" charset="0"/>
              </a:rPr>
              <a:t> nuevas tecnologías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0C318E4-F130-4048-9812-E3AC58EF3F19}"/>
              </a:ext>
            </a:extLst>
          </p:cNvPr>
          <p:cNvSpPr txBox="1"/>
          <p:nvPr/>
        </p:nvSpPr>
        <p:spPr>
          <a:xfrm>
            <a:off x="14419111" y="9864110"/>
            <a:ext cx="3174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>
                <a:solidFill>
                  <a:schemeClr val="bg1"/>
                </a:solidFill>
                <a:latin typeface="Barlow" panose="00000500000000000000" pitchFamily="2" charset="0"/>
              </a:rPr>
              <a:t>Resguardar </a:t>
            </a:r>
            <a:r>
              <a:rPr lang="es-CL" sz="3600" b="0" dirty="0">
                <a:solidFill>
                  <a:schemeClr val="bg1"/>
                </a:solidFill>
                <a:latin typeface="Barlow" panose="00000500000000000000" pitchFamily="2" charset="0"/>
              </a:rPr>
              <a:t>la</a:t>
            </a:r>
            <a:r>
              <a:rPr lang="es-CL" sz="3600" dirty="0">
                <a:solidFill>
                  <a:schemeClr val="bg1"/>
                </a:solidFill>
                <a:latin typeface="Barlow" panose="00000500000000000000" pitchFamily="2" charset="0"/>
              </a:rPr>
              <a:t> </a:t>
            </a:r>
            <a:r>
              <a:rPr lang="es-CL" sz="3600" b="0" dirty="0">
                <a:solidFill>
                  <a:schemeClr val="bg1"/>
                </a:solidFill>
                <a:latin typeface="Barlow" panose="00000500000000000000" pitchFamily="2" charset="0"/>
              </a:rPr>
              <a:t>información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29BE6B8D-7CA6-49CD-B3CA-9320EF3A247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1A1A1A"/>
              </a:clrFrom>
              <a:clrTo>
                <a:srgbClr val="1A1A1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66152" y="2554942"/>
            <a:ext cx="2880000" cy="28800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9D6AE91-9B6D-45E3-B647-5A3E1F1D3BB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1A1A1A"/>
              </a:clrFrom>
              <a:clrTo>
                <a:srgbClr val="1A1A1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66152" y="7264869"/>
            <a:ext cx="2880000" cy="28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B1D24D3-4E6B-DD40-899C-1327E5783A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05823" y="801221"/>
            <a:ext cx="5130800" cy="952500"/>
          </a:xfrm>
          <a:prstGeom prst="rect">
            <a:avLst/>
          </a:prstGeom>
        </p:spPr>
      </p:pic>
      <p:sp>
        <p:nvSpPr>
          <p:cNvPr id="16" name="Rectángulo: esquinas redondeadas 2">
            <a:extLst>
              <a:ext uri="{FF2B5EF4-FFF2-40B4-BE49-F238E27FC236}">
                <a16:creationId xmlns:a16="http://schemas.microsoft.com/office/drawing/2014/main" id="{1DC2CBDE-723E-5848-A40A-89B6D0425EE8}"/>
              </a:ext>
            </a:extLst>
          </p:cNvPr>
          <p:cNvSpPr/>
          <p:nvPr/>
        </p:nvSpPr>
        <p:spPr>
          <a:xfrm>
            <a:off x="14164524" y="2510564"/>
            <a:ext cx="3717122" cy="4380271"/>
          </a:xfrm>
          <a:prstGeom prst="roundRect">
            <a:avLst/>
          </a:prstGeom>
          <a:noFill/>
          <a:ln w="28575" cap="flat">
            <a:solidFill>
              <a:schemeClr val="bg1"/>
            </a:solidFill>
            <a:prstDash val="lg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0042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6" grpId="0"/>
      <p:bldP spid="18" grpId="0"/>
      <p:bldP spid="19" grpId="0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9A2593-538F-9C4A-B0DC-B25F7D987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La forma de interactuar en las Empresas ha evolucionado">
            <a:extLst>
              <a:ext uri="{FF2B5EF4-FFF2-40B4-BE49-F238E27FC236}">
                <a16:creationId xmlns:a16="http://schemas.microsoft.com/office/drawing/2014/main" id="{E099F2C7-083E-4850-A275-780F57BD6E33}"/>
              </a:ext>
            </a:extLst>
          </p:cNvPr>
          <p:cNvSpPr txBox="1"/>
          <p:nvPr/>
        </p:nvSpPr>
        <p:spPr>
          <a:xfrm>
            <a:off x="1087357" y="3600190"/>
            <a:ext cx="18301309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6000" b="0">
                <a:solidFill>
                  <a:srgbClr val="003A9F"/>
                </a:solidFill>
                <a:latin typeface="+mj-lt"/>
                <a:ea typeface="+mj-ea"/>
                <a:cs typeface="+mj-cs"/>
                <a:sym typeface="Barlow Bold"/>
              </a:defRPr>
            </a:pPr>
            <a:r>
              <a:rPr lang="es-CL" sz="7200" dirty="0">
                <a:solidFill>
                  <a:schemeClr val="bg1"/>
                </a:solidFill>
                <a:latin typeface="Barlow" panose="00000500000000000000" pitchFamily="2" charset="0"/>
              </a:rPr>
              <a:t>¿Cómo diseño una </a:t>
            </a:r>
            <a:r>
              <a:rPr lang="es-CL" sz="7200" dirty="0">
                <a:solidFill>
                  <a:srgbClr val="42E8B4"/>
                </a:solidFill>
                <a:latin typeface="Barlow Medium" panose="00000600000000000000" pitchFamily="2" charset="0"/>
              </a:rPr>
              <a:t>estrategia digital </a:t>
            </a:r>
            <a:r>
              <a:rPr lang="es-CL" sz="7200" dirty="0">
                <a:solidFill>
                  <a:schemeClr val="bg1"/>
                </a:solidFill>
                <a:latin typeface="Barlow" panose="00000500000000000000" pitchFamily="2" charset="0"/>
              </a:rPr>
              <a:t>efectiva?</a:t>
            </a:r>
          </a:p>
        </p:txBody>
      </p:sp>
      <p:sp>
        <p:nvSpPr>
          <p:cNvPr id="7" name="La forma de interactuar en las Empresas ha evolucionado">
            <a:extLst>
              <a:ext uri="{FF2B5EF4-FFF2-40B4-BE49-F238E27FC236}">
                <a16:creationId xmlns:a16="http://schemas.microsoft.com/office/drawing/2014/main" id="{3E377709-DAE0-48A8-B83F-0B9EAC6AADA2}"/>
              </a:ext>
            </a:extLst>
          </p:cNvPr>
          <p:cNvSpPr txBox="1"/>
          <p:nvPr/>
        </p:nvSpPr>
        <p:spPr>
          <a:xfrm>
            <a:off x="1087357" y="8063186"/>
            <a:ext cx="13204376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6000" b="0">
                <a:solidFill>
                  <a:srgbClr val="003A9F"/>
                </a:solidFill>
                <a:latin typeface="+mj-lt"/>
                <a:ea typeface="+mj-ea"/>
                <a:cs typeface="+mj-cs"/>
                <a:sym typeface="Barlow Bold"/>
              </a:defRPr>
            </a:pPr>
            <a:r>
              <a:rPr lang="es-CL" sz="7200" dirty="0">
                <a:solidFill>
                  <a:schemeClr val="bg1"/>
                </a:solidFill>
                <a:latin typeface="Barlow" panose="00000500000000000000" pitchFamily="2" charset="0"/>
              </a:rPr>
              <a:t>¿Cómo </a:t>
            </a:r>
            <a:r>
              <a:rPr lang="es-CL" sz="7200" dirty="0">
                <a:solidFill>
                  <a:srgbClr val="42E8B4"/>
                </a:solidFill>
                <a:latin typeface="Barlow Medium" panose="00000600000000000000" pitchFamily="2" charset="0"/>
              </a:rPr>
              <a:t>contrato</a:t>
            </a:r>
            <a:r>
              <a:rPr lang="es-CL" sz="7200" dirty="0">
                <a:solidFill>
                  <a:schemeClr val="bg1"/>
                </a:solidFill>
                <a:latin typeface="Barlow" panose="00000500000000000000" pitchFamily="2" charset="0"/>
              </a:rPr>
              <a:t> estos servicios?</a:t>
            </a:r>
          </a:p>
        </p:txBody>
      </p:sp>
      <p:sp>
        <p:nvSpPr>
          <p:cNvPr id="9" name="La forma de interactuar en las Empresas ha evolucionado">
            <a:extLst>
              <a:ext uri="{FF2B5EF4-FFF2-40B4-BE49-F238E27FC236}">
                <a16:creationId xmlns:a16="http://schemas.microsoft.com/office/drawing/2014/main" id="{B4A311E7-1665-4FA8-8F74-6D06BC2DAFAD}"/>
              </a:ext>
            </a:extLst>
          </p:cNvPr>
          <p:cNvSpPr txBox="1"/>
          <p:nvPr/>
        </p:nvSpPr>
        <p:spPr>
          <a:xfrm>
            <a:off x="1540933" y="5831688"/>
            <a:ext cx="22208839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6000" b="0">
                <a:solidFill>
                  <a:srgbClr val="003A9F"/>
                </a:solidFill>
                <a:latin typeface="+mj-lt"/>
                <a:ea typeface="+mj-ea"/>
                <a:cs typeface="+mj-cs"/>
                <a:sym typeface="Barlow Bold"/>
              </a:defRPr>
            </a:pPr>
            <a:r>
              <a:rPr lang="es-CL" sz="7200" dirty="0">
                <a:solidFill>
                  <a:schemeClr val="bg1"/>
                </a:solidFill>
                <a:latin typeface="Barlow" panose="00000500000000000000" pitchFamily="2" charset="0"/>
              </a:rPr>
              <a:t>¿Cómo </a:t>
            </a:r>
            <a:r>
              <a:rPr lang="es-CL" sz="7200" dirty="0">
                <a:solidFill>
                  <a:schemeClr val="bg1"/>
                </a:solidFill>
                <a:latin typeface="Barlow Medium" panose="00000600000000000000" pitchFamily="2" charset="0"/>
              </a:rPr>
              <a:t>elijo el </a:t>
            </a:r>
            <a:r>
              <a:rPr lang="es-CL" sz="7200" dirty="0">
                <a:solidFill>
                  <a:srgbClr val="42E8B4"/>
                </a:solidFill>
                <a:latin typeface="Barlow Medium" panose="00000600000000000000" pitchFamily="2" charset="0"/>
              </a:rPr>
              <a:t>software </a:t>
            </a:r>
            <a:r>
              <a:rPr lang="es-CL" sz="7200" dirty="0">
                <a:solidFill>
                  <a:schemeClr val="bg1"/>
                </a:solidFill>
                <a:latin typeface="Barlow Medium" panose="00000600000000000000" pitchFamily="2" charset="0"/>
              </a:rPr>
              <a:t>más indicado </a:t>
            </a:r>
            <a:r>
              <a:rPr lang="es-CL" sz="7200" dirty="0">
                <a:solidFill>
                  <a:schemeClr val="bg1"/>
                </a:solidFill>
                <a:latin typeface="Barlow" panose="00000500000000000000" pitchFamily="2" charset="0"/>
              </a:rPr>
              <a:t>para mi empresa?</a:t>
            </a:r>
          </a:p>
        </p:txBody>
      </p:sp>
      <p:sp>
        <p:nvSpPr>
          <p:cNvPr id="10" name="La forma de interactuar en las Empresas ha evolucionado">
            <a:extLst>
              <a:ext uri="{FF2B5EF4-FFF2-40B4-BE49-F238E27FC236}">
                <a16:creationId xmlns:a16="http://schemas.microsoft.com/office/drawing/2014/main" id="{B1793DA0-6FAE-4628-A3AC-3FBF51F679F9}"/>
              </a:ext>
            </a:extLst>
          </p:cNvPr>
          <p:cNvSpPr txBox="1"/>
          <p:nvPr/>
        </p:nvSpPr>
        <p:spPr>
          <a:xfrm>
            <a:off x="5017483" y="10294684"/>
            <a:ext cx="12339183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6000" b="0">
                <a:solidFill>
                  <a:srgbClr val="003A9F"/>
                </a:solidFill>
                <a:latin typeface="+mj-lt"/>
                <a:ea typeface="+mj-ea"/>
                <a:cs typeface="+mj-cs"/>
                <a:sym typeface="Barlow Bold"/>
              </a:defRPr>
            </a:pPr>
            <a:r>
              <a:rPr lang="es-CL" sz="7200" dirty="0">
                <a:solidFill>
                  <a:schemeClr val="bg1"/>
                </a:solidFill>
                <a:latin typeface="Barlow" panose="00000500000000000000" pitchFamily="2" charset="0"/>
              </a:rPr>
              <a:t>¿Cómo </a:t>
            </a:r>
            <a:r>
              <a:rPr lang="es-CL" sz="7200" dirty="0">
                <a:solidFill>
                  <a:srgbClr val="42E8B4"/>
                </a:solidFill>
                <a:latin typeface="Barlow Medium" panose="00000600000000000000" pitchFamily="2" charset="0"/>
              </a:rPr>
              <a:t>pago</a:t>
            </a:r>
            <a:r>
              <a:rPr lang="es-CL" sz="7200" dirty="0">
                <a:solidFill>
                  <a:schemeClr val="bg1"/>
                </a:solidFill>
                <a:latin typeface="Barlow" panose="00000500000000000000" pitchFamily="2" charset="0"/>
              </a:rPr>
              <a:t> estos servicios?</a:t>
            </a:r>
          </a:p>
        </p:txBody>
      </p:sp>
      <p:sp>
        <p:nvSpPr>
          <p:cNvPr id="12" name="La forma de interactuar en las Empresas ha evolucionado">
            <a:extLst>
              <a:ext uri="{FF2B5EF4-FFF2-40B4-BE49-F238E27FC236}">
                <a16:creationId xmlns:a16="http://schemas.microsoft.com/office/drawing/2014/main" id="{79CAA197-203F-49B3-9464-E4F32DDE9E26}"/>
              </a:ext>
            </a:extLst>
          </p:cNvPr>
          <p:cNvSpPr txBox="1"/>
          <p:nvPr/>
        </p:nvSpPr>
        <p:spPr>
          <a:xfrm>
            <a:off x="1166091" y="916370"/>
            <a:ext cx="14932252" cy="1159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6000" b="0">
                <a:solidFill>
                  <a:srgbClr val="003A9F"/>
                </a:solidFill>
                <a:latin typeface="+mj-lt"/>
                <a:ea typeface="+mj-ea"/>
                <a:cs typeface="+mj-cs"/>
                <a:sym typeface="Barlow Bold"/>
              </a:defRPr>
            </a:pPr>
            <a:r>
              <a:rPr lang="es-CL" sz="6600" dirty="0">
                <a:solidFill>
                  <a:schemeClr val="bg1"/>
                </a:solidFill>
                <a:latin typeface="Barlow SemiBold" panose="00000700000000000000" pitchFamily="2" charset="0"/>
              </a:rPr>
              <a:t>Genial, </a:t>
            </a:r>
            <a:r>
              <a:rPr lang="es-CL" sz="6600" dirty="0">
                <a:solidFill>
                  <a:srgbClr val="CCCCCC"/>
                </a:solidFill>
                <a:latin typeface="Barlow" panose="00000500000000000000" pitchFamily="2" charset="0"/>
              </a:rPr>
              <a:t>pero si no soy experto…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5BCFDF6-33B0-0A4B-BEEF-C319047A9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5823" y="801221"/>
            <a:ext cx="51308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8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633785-05DC-D940-8108-49140FFD3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E0F4CB-9E8A-F144-BE7C-06E41A457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818" y="5559487"/>
            <a:ext cx="12832365" cy="238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6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02FC85-080E-5B4F-956E-C51A69FC0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C987E14-18C6-4A4E-8AC2-8ACCDC51BC62}"/>
              </a:ext>
            </a:extLst>
          </p:cNvPr>
          <p:cNvSpPr/>
          <p:nvPr/>
        </p:nvSpPr>
        <p:spPr>
          <a:xfrm>
            <a:off x="7383283" y="1373196"/>
            <a:ext cx="9617434" cy="961743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17053" sx="102000" sy="102000" algn="ctr" rotWithShape="0">
              <a:prstClr val="black">
                <a:alpha val="24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L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43" name="image66.png" descr="image66.png"/>
          <p:cNvPicPr>
            <a:picLocks noChangeAspect="1"/>
          </p:cNvPicPr>
          <p:nvPr/>
        </p:nvPicPr>
        <p:blipFill>
          <a:blip r:embed="rId3"/>
          <a:srcRect l="52255" t="8369" r="1062" b="8369"/>
          <a:stretch>
            <a:fillRect/>
          </a:stretch>
        </p:blipFill>
        <p:spPr>
          <a:xfrm>
            <a:off x="7532342" y="1522161"/>
            <a:ext cx="9319316" cy="9319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8" y="0"/>
                </a:moveTo>
                <a:cubicBezTo>
                  <a:pt x="7320" y="0"/>
                  <a:pt x="4803" y="1006"/>
                  <a:pt x="2882" y="3016"/>
                </a:cubicBezTo>
                <a:cubicBezTo>
                  <a:pt x="-961" y="7038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8"/>
                  <a:pt x="16796" y="3016"/>
                </a:cubicBezTo>
                <a:cubicBezTo>
                  <a:pt x="14875" y="1006"/>
                  <a:pt x="12357" y="0"/>
                  <a:pt x="9838" y="0"/>
                </a:cubicBezTo>
                <a:close/>
              </a:path>
            </a:pathLst>
          </a:custGeom>
          <a:ln w="76200">
            <a:noFill/>
            <a:miter lim="400000"/>
          </a:ln>
        </p:spPr>
      </p:pic>
      <p:sp>
        <p:nvSpPr>
          <p:cNvPr id="2" name="entel.cl/digitalmarket">
            <a:extLst>
              <a:ext uri="{FF2B5EF4-FFF2-40B4-BE49-F238E27FC236}">
                <a16:creationId xmlns:a16="http://schemas.microsoft.com/office/drawing/2014/main" id="{68412569-81D3-4CA2-B6F9-951F209D8F21}"/>
              </a:ext>
            </a:extLst>
          </p:cNvPr>
          <p:cNvSpPr txBox="1"/>
          <p:nvPr/>
        </p:nvSpPr>
        <p:spPr>
          <a:xfrm>
            <a:off x="7518171" y="11437928"/>
            <a:ext cx="9347658" cy="90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000" b="0">
                <a:solidFill>
                  <a:srgbClr val="003A9F"/>
                </a:solidFill>
                <a:latin typeface="+mj-lt"/>
                <a:ea typeface="+mj-ea"/>
                <a:cs typeface="+mj-cs"/>
                <a:sym typeface="Barlow Bold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entel.cl/</a:t>
            </a:r>
            <a:r>
              <a:rPr dirty="0" err="1">
                <a:solidFill>
                  <a:schemeClr val="bg1"/>
                </a:solidFill>
              </a:rPr>
              <a:t>digitalmarket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Barlow Bold"/>
        <a:ea typeface="Barlow Bold"/>
        <a:cs typeface="Barlow Bold"/>
      </a:majorFont>
      <a:minorFont>
        <a:latin typeface="Barlow Regular"/>
        <a:ea typeface="Barlow Regular"/>
        <a:cs typeface="Barlow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75"/>
            <a:ea typeface="Helvetica 75"/>
            <a:cs typeface="Helvetica 75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Barlow Bold"/>
        <a:ea typeface="Barlow Bold"/>
        <a:cs typeface="Barlow Bold"/>
      </a:majorFont>
      <a:minorFont>
        <a:latin typeface="Barlow Regular"/>
        <a:ea typeface="Barlow Regular"/>
        <a:cs typeface="Barlow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75"/>
            <a:ea typeface="Helvetica 75"/>
            <a:cs typeface="Helvetica 75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4E947DBB957244E80975CDCDE55A7D2" ma:contentTypeVersion="12" ma:contentTypeDescription="Crear nuevo documento." ma:contentTypeScope="" ma:versionID="d83b3401c54fada420bc840589692b5c">
  <xsd:schema xmlns:xsd="http://www.w3.org/2001/XMLSchema" xmlns:xs="http://www.w3.org/2001/XMLSchema" xmlns:p="http://schemas.microsoft.com/office/2006/metadata/properties" xmlns:ns2="c0fe13bb-34e7-4e5d-bcad-770f740697c0" xmlns:ns3="df88f2a2-2991-4fc2-8963-fb1c63f78006" targetNamespace="http://schemas.microsoft.com/office/2006/metadata/properties" ma:root="true" ma:fieldsID="ad61be567365ac396fa75a79bc0e32a3" ns2:_="" ns3:_="">
    <xsd:import namespace="c0fe13bb-34e7-4e5d-bcad-770f740697c0"/>
    <xsd:import namespace="df88f2a2-2991-4fc2-8963-fb1c63f780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fe13bb-34e7-4e5d-bcad-770f740697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88f2a2-2991-4fc2-8963-fb1c63f7800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482CE0-06D9-4FA6-9806-B7604E7076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fe13bb-34e7-4e5d-bcad-770f740697c0"/>
    <ds:schemaRef ds:uri="df88f2a2-2991-4fc2-8963-fb1c63f780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22FC37-4894-49C0-9BAC-1E2A9A9B8E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221925-796F-4C6E-8322-A52AACBA6DDE}">
  <ds:schemaRefs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89f85a53-0db3-403a-b305-3a32de92d9c6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4090</TotalTime>
  <Words>768</Words>
  <Application>Microsoft Office PowerPoint</Application>
  <PresentationFormat>Personalizado</PresentationFormat>
  <Paragraphs>171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9" baseType="lpstr">
      <vt:lpstr>Helvetica Neue Light</vt:lpstr>
      <vt:lpstr>Helvetica Neue Medium</vt:lpstr>
      <vt:lpstr>Helvetica 75</vt:lpstr>
      <vt:lpstr>Barlow Regular</vt:lpstr>
      <vt:lpstr>Helvetica Neue</vt:lpstr>
      <vt:lpstr>Helvetica Neue Thin</vt:lpstr>
      <vt:lpstr>Barlow SemiBold</vt:lpstr>
      <vt:lpstr>Barlow Medium</vt:lpstr>
      <vt:lpstr>Barlow Bold</vt:lpstr>
      <vt:lpstr>Barlow</vt:lpstr>
      <vt:lpstr>Helvetica Light</vt:lpstr>
      <vt:lpstr>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Burgos Canales Marta Patricia</dc:creator>
  <cp:lastModifiedBy>Andrea Hasbun</cp:lastModifiedBy>
  <cp:revision>134</cp:revision>
  <dcterms:modified xsi:type="dcterms:W3CDTF">2021-09-03T16:49:04Z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0x010100D4E947DBB957244E80975CDCDE55A7D2</vt:lpwstr>
  </property>
</Properties>
</file>