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32"/>
  </p:notesMasterIdLst>
  <p:sldIdLst>
    <p:sldId id="300" r:id="rId3"/>
    <p:sldId id="667" r:id="rId4"/>
    <p:sldId id="382" r:id="rId5"/>
    <p:sldId id="390" r:id="rId6"/>
    <p:sldId id="668" r:id="rId7"/>
    <p:sldId id="669" r:id="rId8"/>
    <p:sldId id="670" r:id="rId9"/>
    <p:sldId id="674" r:id="rId10"/>
    <p:sldId id="671" r:id="rId11"/>
    <p:sldId id="673" r:id="rId12"/>
    <p:sldId id="672" r:id="rId13"/>
    <p:sldId id="675" r:id="rId14"/>
    <p:sldId id="676" r:id="rId15"/>
    <p:sldId id="677" r:id="rId16"/>
    <p:sldId id="678" r:id="rId17"/>
    <p:sldId id="679" r:id="rId18"/>
    <p:sldId id="680" r:id="rId19"/>
    <p:sldId id="681" r:id="rId20"/>
    <p:sldId id="682" r:id="rId21"/>
    <p:sldId id="684" r:id="rId22"/>
    <p:sldId id="683" r:id="rId23"/>
    <p:sldId id="685" r:id="rId24"/>
    <p:sldId id="686" r:id="rId25"/>
    <p:sldId id="687" r:id="rId26"/>
    <p:sldId id="688" r:id="rId27"/>
    <p:sldId id="689" r:id="rId28"/>
    <p:sldId id="690" r:id="rId29"/>
    <p:sldId id="691" r:id="rId30"/>
    <p:sldId id="279" r:id="rId31"/>
  </p:sldIdLst>
  <p:sldSz cx="12198350" cy="6500813"/>
  <p:notesSz cx="6858000" cy="9144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48">
          <p15:clr>
            <a:srgbClr val="A4A3A4"/>
          </p15:clr>
        </p15:guide>
        <p15:guide id="2" pos="384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D46"/>
    <a:srgbClr val="BF5F4C"/>
    <a:srgbClr val="E9A17C"/>
    <a:srgbClr val="9F3556"/>
    <a:srgbClr val="64A283"/>
    <a:srgbClr val="58759F"/>
    <a:srgbClr val="D60018"/>
    <a:srgbClr val="5BACCA"/>
    <a:srgbClr val="72B995"/>
    <a:srgbClr val="77986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AF606853-7671-496A-8E4F-DF71F8EC918B}" styleName="Estilo oscuro 1 - Énfasis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Estilo oscuro 1 - Énfasis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38B1855-1B75-4FBE-930C-398BA8C253C6}" styleName="Estilo temático 2 - Énfasis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Estilo medio 4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929F9F4-4A8F-4326-A1B4-22849713DDAB}" styleName="Estilo oscuro 1 - Énfasis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Estilo oscuro 1 - Énfasis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Estilo oscuro 1 - Énfasis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25E5076-3810-47DD-B79F-674D7AD40C01}" styleName="Estilo oscuro 1 - Énfasis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10" autoAdjust="0"/>
    <p:restoredTop sz="94652"/>
  </p:normalViewPr>
  <p:slideViewPr>
    <p:cSldViewPr snapToGrid="0">
      <p:cViewPr varScale="1">
        <p:scale>
          <a:sx n="85" d="100"/>
          <a:sy n="85" d="100"/>
        </p:scale>
        <p:origin x="518" y="67"/>
      </p:cViewPr>
      <p:guideLst>
        <p:guide orient="horz" pos="2048"/>
        <p:guide pos="3842"/>
      </p:guideLst>
    </p:cSldViewPr>
  </p:slideViewPr>
  <p:notesTextViewPr>
    <p:cViewPr>
      <p:scale>
        <a:sx n="1" d="1"/>
        <a:sy n="1" d="1"/>
      </p:scale>
      <p:origin x="0" y="0"/>
    </p:cViewPr>
  </p:notesTextViewPr>
  <p:sorterViewPr>
    <p:cViewPr>
      <p:scale>
        <a:sx n="120" d="100"/>
        <a:sy n="120" d="100"/>
      </p:scale>
      <p:origin x="0" y="-19925"/>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oleObject" Target="file:///E:\BASES\ESTADISTICA\COMERCIO%20EXTERIOR\Copia%20de%20EVOLUCION%20ANUAL%20COMERCIO%20EXTERIOR%20PERIODO%201994%20-%20202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file:///C:\Users\mvargast\Documents\Documents\2022\trafico%20ilicito%20mayo%202022\Nuevo%20Hoja%20de%20c&#225;lculo%20de%20Microsoft%20Excel.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ysClr val="windowText" lastClr="000000"/>
                </a:solidFill>
                <a:latin typeface="Verdana" panose="020B0604030504040204" pitchFamily="34" charset="0"/>
                <a:ea typeface="Verdana" panose="020B0604030504040204" pitchFamily="34" charset="0"/>
                <a:cs typeface="Verdana" panose="020B0604030504040204" pitchFamily="34" charset="0"/>
              </a:defRPr>
            </a:pPr>
            <a:r>
              <a:rPr lang="es-CL" sz="1200" b="1">
                <a:latin typeface="Verdana" panose="020B0604030504040204" pitchFamily="34" charset="0"/>
                <a:ea typeface="Verdana" panose="020B0604030504040204" pitchFamily="34" charset="0"/>
                <a:cs typeface="Verdana" panose="020B0604030504040204" pitchFamily="34" charset="0"/>
              </a:rPr>
              <a:t>Distribución Anual del Intercambio Comercial y Arancel Efectivo</a:t>
            </a:r>
          </a:p>
        </c:rich>
      </c:tx>
      <c:overlay val="0"/>
      <c:spPr>
        <a:noFill/>
        <a:ln>
          <a:noFill/>
        </a:ln>
        <a:effectLst/>
      </c:spPr>
      <c:txPr>
        <a:bodyPr rot="0" spcFirstLastPara="1" vertOverflow="ellipsis" vert="horz" wrap="square" anchor="ctr" anchorCtr="1"/>
        <a:lstStyle/>
        <a:p>
          <a:pPr>
            <a:defRPr sz="1200" b="1" i="0" u="none" strike="noStrike" kern="1200" spc="0" baseline="0">
              <a:solidFill>
                <a:sysClr val="windowText" lastClr="000000"/>
              </a:solidFill>
              <a:latin typeface="Verdana" panose="020B0604030504040204" pitchFamily="34" charset="0"/>
              <a:ea typeface="Verdana" panose="020B0604030504040204" pitchFamily="34" charset="0"/>
              <a:cs typeface="Verdana" panose="020B0604030504040204" pitchFamily="34" charset="0"/>
            </a:defRPr>
          </a:pPr>
          <a:endParaRPr lang="es-CL"/>
        </a:p>
      </c:txPr>
    </c:title>
    <c:autoTitleDeleted val="0"/>
    <c:plotArea>
      <c:layout>
        <c:manualLayout>
          <c:layoutTarget val="inner"/>
          <c:xMode val="edge"/>
          <c:yMode val="edge"/>
          <c:x val="9.5969351812021139E-2"/>
          <c:y val="0.16203703703703703"/>
          <c:w val="0.81104157704752466"/>
          <c:h val="0.60229979585885096"/>
        </c:manualLayout>
      </c:layout>
      <c:lineChart>
        <c:grouping val="standard"/>
        <c:varyColors val="0"/>
        <c:ser>
          <c:idx val="0"/>
          <c:order val="0"/>
          <c:tx>
            <c:strRef>
              <c:f>Hoja2!$B$1</c:f>
              <c:strCache>
                <c:ptCount val="1"/>
                <c:pt idx="0">
                  <c:v>INTERCAMBIO COMERCIAL</c:v>
                </c:pt>
              </c:strCache>
            </c:strRef>
          </c:tx>
          <c:spPr>
            <a:ln w="34925" cap="rnd">
              <a:solidFill>
                <a:srgbClr val="1616F6"/>
              </a:solidFill>
              <a:round/>
            </a:ln>
            <a:effectLst/>
          </c:spPr>
          <c:marker>
            <c:symbol val="circle"/>
            <c:size val="5"/>
            <c:spPr>
              <a:solidFill>
                <a:srgbClr val="1616F6"/>
              </a:solidFill>
              <a:ln w="9525">
                <a:solidFill>
                  <a:srgbClr val="1616F6"/>
                </a:solidFill>
              </a:ln>
              <a:effectLst/>
            </c:spPr>
          </c:marker>
          <c:cat>
            <c:numRef>
              <c:f>Hoja2!$A$2:$A$23</c:f>
              <c:numCache>
                <c:formatCode>General</c:formatCod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numCache>
            </c:numRef>
          </c:cat>
          <c:val>
            <c:numRef>
              <c:f>Hoja2!$B$2:$B$23</c:f>
              <c:numCache>
                <c:formatCode>#,##0</c:formatCode>
                <c:ptCount val="22"/>
                <c:pt idx="0">
                  <c:v>34850.798999999999</c:v>
                </c:pt>
                <c:pt idx="1">
                  <c:v>34055.724000000002</c:v>
                </c:pt>
                <c:pt idx="2">
                  <c:v>32890.892999999996</c:v>
                </c:pt>
                <c:pt idx="3">
                  <c:v>37469.036999999997</c:v>
                </c:pt>
                <c:pt idx="4">
                  <c:v>53272.953000000001</c:v>
                </c:pt>
                <c:pt idx="5">
                  <c:v>68393.941000000006</c:v>
                </c:pt>
                <c:pt idx="6">
                  <c:v>90667.130999999994</c:v>
                </c:pt>
                <c:pt idx="7">
                  <c:v>109017.35</c:v>
                </c:pt>
                <c:pt idx="8">
                  <c:v>126016.91573723</c:v>
                </c:pt>
                <c:pt idx="9">
                  <c:v>88535.901404999997</c:v>
                </c:pt>
                <c:pt idx="10">
                  <c:v>121574.86833705001</c:v>
                </c:pt>
                <c:pt idx="11">
                  <c:v>147031</c:v>
                </c:pt>
                <c:pt idx="12">
                  <c:v>149574.72308646992</c:v>
                </c:pt>
                <c:pt idx="13">
                  <c:v>149632.40538139001</c:v>
                </c:pt>
                <c:pt idx="14">
                  <c:v>140818.64620841981</c:v>
                </c:pt>
                <c:pt idx="15">
                  <c:v>119233.26622623004</c:v>
                </c:pt>
                <c:pt idx="16">
                  <c:v>115670.86630925987</c:v>
                </c:pt>
                <c:pt idx="17">
                  <c:v>128149.40336502012</c:v>
                </c:pt>
                <c:pt idx="18">
                  <c:v>145394.07190606004</c:v>
                </c:pt>
                <c:pt idx="19">
                  <c:v>135714.94539513005</c:v>
                </c:pt>
                <c:pt idx="20">
                  <c:v>126981.22230545012</c:v>
                </c:pt>
                <c:pt idx="21">
                  <c:v>179666.22566880993</c:v>
                </c:pt>
              </c:numCache>
            </c:numRef>
          </c:val>
          <c:smooth val="0"/>
          <c:extLst>
            <c:ext xmlns:c16="http://schemas.microsoft.com/office/drawing/2014/chart" uri="{C3380CC4-5D6E-409C-BE32-E72D297353CC}">
              <c16:uniqueId val="{00000000-C7C5-4557-90AB-99225569EA73}"/>
            </c:ext>
          </c:extLst>
        </c:ser>
        <c:dLbls>
          <c:showLegendKey val="0"/>
          <c:showVal val="0"/>
          <c:showCatName val="0"/>
          <c:showSerName val="0"/>
          <c:showPercent val="0"/>
          <c:showBubbleSize val="0"/>
        </c:dLbls>
        <c:marker val="1"/>
        <c:smooth val="0"/>
        <c:axId val="358369600"/>
        <c:axId val="358370016"/>
      </c:lineChart>
      <c:lineChart>
        <c:grouping val="standard"/>
        <c:varyColors val="0"/>
        <c:ser>
          <c:idx val="1"/>
          <c:order val="1"/>
          <c:tx>
            <c:strRef>
              <c:f>Hoja2!$C$1</c:f>
              <c:strCache>
                <c:ptCount val="1"/>
                <c:pt idx="0">
                  <c:v>ARANCEL EFECTIVO</c:v>
                </c:pt>
              </c:strCache>
            </c:strRef>
          </c:tx>
          <c:spPr>
            <a:ln w="34925" cap="rnd">
              <a:solidFill>
                <a:srgbClr val="FF0000"/>
              </a:solidFill>
              <a:round/>
            </a:ln>
            <a:effectLst/>
          </c:spPr>
          <c:marker>
            <c:symbol val="circle"/>
            <c:size val="5"/>
            <c:spPr>
              <a:solidFill>
                <a:srgbClr val="FF0000"/>
              </a:solidFill>
              <a:ln w="9525">
                <a:solidFill>
                  <a:srgbClr val="FF0000"/>
                </a:solidFill>
              </a:ln>
              <a:effectLst/>
            </c:spPr>
          </c:marker>
          <c:cat>
            <c:numRef>
              <c:f>Hoja2!$A$2:$A$23</c:f>
              <c:numCache>
                <c:formatCode>General</c:formatCod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numCache>
            </c:numRef>
          </c:cat>
          <c:val>
            <c:numRef>
              <c:f>Hoja2!$C$2:$C$23</c:f>
              <c:numCache>
                <c:formatCode>0.00%</c:formatCode>
                <c:ptCount val="22"/>
                <c:pt idx="0">
                  <c:v>6.3691439358969787E-2</c:v>
                </c:pt>
                <c:pt idx="1">
                  <c:v>5.2830033036226923E-2</c:v>
                </c:pt>
                <c:pt idx="2">
                  <c:v>4.5923391074485446E-2</c:v>
                </c:pt>
                <c:pt idx="3">
                  <c:v>2.8194965211419103E-2</c:v>
                </c:pt>
                <c:pt idx="4">
                  <c:v>2.0451586510711536E-2</c:v>
                </c:pt>
                <c:pt idx="5">
                  <c:v>1.8433638960536618E-2</c:v>
                </c:pt>
                <c:pt idx="6">
                  <c:v>1.9434531561275933E-2</c:v>
                </c:pt>
                <c:pt idx="7">
                  <c:v>1.4955702445404589E-2</c:v>
                </c:pt>
                <c:pt idx="8">
                  <c:v>1.2414856340358469E-2</c:v>
                </c:pt>
                <c:pt idx="9">
                  <c:v>9.5237719192892197E-3</c:v>
                </c:pt>
                <c:pt idx="10">
                  <c:v>9.7796031013066952E-3</c:v>
                </c:pt>
                <c:pt idx="11">
                  <c:v>9.6471431921042374E-3</c:v>
                </c:pt>
                <c:pt idx="12">
                  <c:v>9.4609928804042665E-3</c:v>
                </c:pt>
                <c:pt idx="13">
                  <c:v>8.8009025927933918E-3</c:v>
                </c:pt>
                <c:pt idx="14">
                  <c:v>8.7375821488790695E-3</c:v>
                </c:pt>
                <c:pt idx="15">
                  <c:v>8.8967811316412373E-3</c:v>
                </c:pt>
                <c:pt idx="16">
                  <c:v>8.4341696122727204E-3</c:v>
                </c:pt>
                <c:pt idx="17">
                  <c:v>8.1932881771873307E-3</c:v>
                </c:pt>
                <c:pt idx="18">
                  <c:v>7.7971184192514977E-3</c:v>
                </c:pt>
                <c:pt idx="19">
                  <c:v>7.5587027700613528E-3</c:v>
                </c:pt>
                <c:pt idx="20">
                  <c:v>7.6117458819921291E-3</c:v>
                </c:pt>
                <c:pt idx="21">
                  <c:v>7.6848350100552519E-3</c:v>
                </c:pt>
              </c:numCache>
            </c:numRef>
          </c:val>
          <c:smooth val="0"/>
          <c:extLst>
            <c:ext xmlns:c16="http://schemas.microsoft.com/office/drawing/2014/chart" uri="{C3380CC4-5D6E-409C-BE32-E72D297353CC}">
              <c16:uniqueId val="{00000001-C7C5-4557-90AB-99225569EA73}"/>
            </c:ext>
          </c:extLst>
        </c:ser>
        <c:dLbls>
          <c:showLegendKey val="0"/>
          <c:showVal val="0"/>
          <c:showCatName val="0"/>
          <c:showSerName val="0"/>
          <c:showPercent val="0"/>
          <c:showBubbleSize val="0"/>
        </c:dLbls>
        <c:marker val="1"/>
        <c:smooth val="0"/>
        <c:axId val="356360416"/>
        <c:axId val="353896656"/>
      </c:lineChart>
      <c:catAx>
        <c:axId val="358369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CL"/>
          </a:p>
        </c:txPr>
        <c:crossAx val="358370016"/>
        <c:crosses val="autoZero"/>
        <c:auto val="1"/>
        <c:lblAlgn val="ctr"/>
        <c:lblOffset val="100"/>
        <c:noMultiLvlLbl val="0"/>
      </c:catAx>
      <c:valAx>
        <c:axId val="3583700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ysClr val="windowText" lastClr="000000"/>
                    </a:solidFill>
                    <a:latin typeface="Verdana" panose="020B0604030504040204" pitchFamily="34" charset="0"/>
                    <a:ea typeface="Verdana" panose="020B0604030504040204" pitchFamily="34" charset="0"/>
                    <a:cs typeface="Verdana" panose="020B0604030504040204" pitchFamily="34" charset="0"/>
                  </a:defRPr>
                </a:pPr>
                <a:r>
                  <a:rPr lang="es-CL" sz="800">
                    <a:latin typeface="Verdana" panose="020B0604030504040204" pitchFamily="34" charset="0"/>
                    <a:ea typeface="Verdana" panose="020B0604030504040204" pitchFamily="34" charset="0"/>
                    <a:cs typeface="Verdana" panose="020B0604030504040204" pitchFamily="34" charset="0"/>
                  </a:rPr>
                  <a:t>Intercambio Comercia  (Mill. US$)</a:t>
                </a:r>
              </a:p>
            </c:rich>
          </c:tx>
          <c:layout>
            <c:manualLayout>
              <c:xMode val="edge"/>
              <c:yMode val="edge"/>
              <c:x val="5.4080710220011105E-3"/>
              <c:y val="0.17930708661417322"/>
            </c:manualLayout>
          </c:layout>
          <c:overlay val="0"/>
          <c:spPr>
            <a:noFill/>
            <a:ln>
              <a:noFill/>
            </a:ln>
            <a:effectLst/>
          </c:spPr>
          <c:txPr>
            <a:bodyPr rot="-5400000" spcFirstLastPara="1" vertOverflow="ellipsis" vert="horz" wrap="square" anchor="ctr" anchorCtr="1"/>
            <a:lstStyle/>
            <a:p>
              <a:pPr>
                <a:defRPr sz="800" b="0" i="0" u="none" strike="noStrike" kern="1200" baseline="0">
                  <a:solidFill>
                    <a:sysClr val="windowText" lastClr="000000"/>
                  </a:solidFill>
                  <a:latin typeface="Verdana" panose="020B0604030504040204" pitchFamily="34" charset="0"/>
                  <a:ea typeface="Verdana" panose="020B0604030504040204" pitchFamily="34" charset="0"/>
                  <a:cs typeface="Verdana" panose="020B0604030504040204" pitchFamily="34" charset="0"/>
                </a:defRPr>
              </a:pPr>
              <a:endParaRPr lang="es-CL"/>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CL"/>
          </a:p>
        </c:txPr>
        <c:crossAx val="358369600"/>
        <c:crosses val="autoZero"/>
        <c:crossBetween val="between"/>
      </c:valAx>
      <c:valAx>
        <c:axId val="353896656"/>
        <c:scaling>
          <c:orientation val="minMax"/>
        </c:scaling>
        <c:delete val="0"/>
        <c:axPos val="r"/>
        <c:title>
          <c:tx>
            <c:rich>
              <a:bodyPr rot="-5400000" spcFirstLastPara="1" vertOverflow="ellipsis" vert="horz" wrap="square" anchor="ctr" anchorCtr="1"/>
              <a:lstStyle/>
              <a:p>
                <a:pPr>
                  <a:defRPr sz="800" b="0" i="0" u="none" strike="noStrike" kern="1200" baseline="0">
                    <a:solidFill>
                      <a:sysClr val="windowText" lastClr="000000"/>
                    </a:solidFill>
                    <a:latin typeface="Verdana" panose="020B0604030504040204" pitchFamily="34" charset="0"/>
                    <a:ea typeface="Verdana" panose="020B0604030504040204" pitchFamily="34" charset="0"/>
                    <a:cs typeface="Verdana" panose="020B0604030504040204" pitchFamily="34" charset="0"/>
                  </a:defRPr>
                </a:pPr>
                <a:r>
                  <a:rPr lang="es-CL" sz="800">
                    <a:latin typeface="Verdana" panose="020B0604030504040204" pitchFamily="34" charset="0"/>
                    <a:ea typeface="Verdana" panose="020B0604030504040204" pitchFamily="34" charset="0"/>
                    <a:cs typeface="Verdana" panose="020B0604030504040204" pitchFamily="34" charset="0"/>
                  </a:rPr>
                  <a:t>Arancel Efectivo %</a:t>
                </a:r>
              </a:p>
            </c:rich>
          </c:tx>
          <c:layout>
            <c:manualLayout>
              <c:xMode val="edge"/>
              <c:yMode val="edge"/>
              <c:x val="0.96593288071770123"/>
              <c:y val="0.29515893846602503"/>
            </c:manualLayout>
          </c:layout>
          <c:overlay val="0"/>
          <c:spPr>
            <a:noFill/>
            <a:ln>
              <a:noFill/>
            </a:ln>
            <a:effectLst/>
          </c:spPr>
          <c:txPr>
            <a:bodyPr rot="-5400000" spcFirstLastPara="1" vertOverflow="ellipsis" vert="horz" wrap="square" anchor="ctr" anchorCtr="1"/>
            <a:lstStyle/>
            <a:p>
              <a:pPr>
                <a:defRPr sz="800" b="0" i="0" u="none" strike="noStrike" kern="1200" baseline="0">
                  <a:solidFill>
                    <a:sysClr val="windowText" lastClr="000000"/>
                  </a:solidFill>
                  <a:latin typeface="Verdana" panose="020B0604030504040204" pitchFamily="34" charset="0"/>
                  <a:ea typeface="Verdana" panose="020B0604030504040204" pitchFamily="34" charset="0"/>
                  <a:cs typeface="Verdana" panose="020B0604030504040204" pitchFamily="34" charset="0"/>
                </a:defRPr>
              </a:pPr>
              <a:endParaRPr lang="es-CL"/>
            </a:p>
          </c:txPr>
        </c:title>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CL"/>
          </a:p>
        </c:txPr>
        <c:crossAx val="356360416"/>
        <c:crosses val="max"/>
        <c:crossBetween val="between"/>
      </c:valAx>
      <c:catAx>
        <c:axId val="356360416"/>
        <c:scaling>
          <c:orientation val="minMax"/>
        </c:scaling>
        <c:delete val="1"/>
        <c:axPos val="t"/>
        <c:numFmt formatCode="General" sourceLinked="1"/>
        <c:majorTickMark val="out"/>
        <c:minorTickMark val="none"/>
        <c:tickLblPos val="nextTo"/>
        <c:crossAx val="353896656"/>
        <c:crosses val="max"/>
        <c:auto val="1"/>
        <c:lblAlgn val="ctr"/>
        <c:lblOffset val="100"/>
        <c:noMultiLvlLbl val="0"/>
      </c:catAx>
      <c:spPr>
        <a:noFill/>
        <a:ln>
          <a:noFill/>
        </a:ln>
        <a:effectLst/>
      </c:spPr>
    </c:plotArea>
    <c:legend>
      <c:legendPos val="r"/>
      <c:layout>
        <c:manualLayout>
          <c:xMode val="edge"/>
          <c:yMode val="edge"/>
          <c:x val="0.23084203469131576"/>
          <c:y val="0.84861067366579179"/>
          <c:w val="0.51734637110578574"/>
          <c:h val="8.4260134149897914E-2"/>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CL"/>
        </a:p>
      </c:txPr>
    </c:legend>
    <c:plotVisOnly val="1"/>
    <c:dispBlanksAs val="gap"/>
    <c:showDLblsOverMax val="0"/>
  </c:chart>
  <c:spPr>
    <a:solidFill>
      <a:schemeClr val="bg1"/>
    </a:solidFill>
    <a:ln w="31750" cap="flat" cmpd="sng" algn="ctr">
      <a:solidFill>
        <a:srgbClr val="1616F6"/>
      </a:solidFill>
      <a:round/>
    </a:ln>
    <a:effectLst/>
  </c:spPr>
  <c:txPr>
    <a:bodyPr/>
    <a:lstStyle/>
    <a:p>
      <a:pPr>
        <a:defRPr>
          <a:solidFill>
            <a:sysClr val="windowText" lastClr="000000"/>
          </a:solidFill>
        </a:defRPr>
      </a:pPr>
      <a:endParaRPr lang="es-C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40"/>
      <c:rotY val="4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8617220468350701"/>
          <c:y val="0.11579608786180901"/>
          <c:w val="0.81382769972981694"/>
          <c:h val="0.848980434626876"/>
        </c:manualLayout>
      </c:layout>
      <c:bar3DChart>
        <c:barDir val="col"/>
        <c:grouping val="clustered"/>
        <c:varyColors val="0"/>
        <c:ser>
          <c:idx val="0"/>
          <c:order val="0"/>
          <c:tx>
            <c:strRef>
              <c:f>Hoja1!$B$1</c:f>
              <c:strCache>
                <c:ptCount val="1"/>
                <c:pt idx="0">
                  <c:v>2020</c:v>
                </c:pt>
              </c:strCache>
            </c:strRef>
          </c:tx>
          <c:spPr>
            <a:solidFill>
              <a:schemeClr val="accent1"/>
            </a:solidFill>
            <a:ln>
              <a:noFill/>
            </a:ln>
            <a:effectLst/>
            <a:sp3d/>
          </c:spPr>
          <c:invertIfNegative val="0"/>
          <c:dLbls>
            <c:dLbl>
              <c:idx val="0"/>
              <c:layout>
                <c:manualLayout>
                  <c:x val="-2.9361371670807699E-3"/>
                  <c:y val="-0.1373281195232559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695-4A41-A5AE-ADE3EC877128}"/>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c:f>
              <c:strCache>
                <c:ptCount val="1"/>
                <c:pt idx="0">
                  <c:v>Cantidad de Unidades Incautadas</c:v>
                </c:pt>
              </c:strCache>
            </c:strRef>
          </c:cat>
          <c:val>
            <c:numRef>
              <c:f>Hoja1!$B$2</c:f>
              <c:numCache>
                <c:formatCode>#,##0</c:formatCode>
                <c:ptCount val="1"/>
                <c:pt idx="0">
                  <c:v>25637</c:v>
                </c:pt>
              </c:numCache>
            </c:numRef>
          </c:val>
          <c:extLst>
            <c:ext xmlns:c16="http://schemas.microsoft.com/office/drawing/2014/chart" uri="{C3380CC4-5D6E-409C-BE32-E72D297353CC}">
              <c16:uniqueId val="{00000001-7695-4A41-A5AE-ADE3EC877128}"/>
            </c:ext>
          </c:extLst>
        </c:ser>
        <c:ser>
          <c:idx val="1"/>
          <c:order val="1"/>
          <c:tx>
            <c:strRef>
              <c:f>Hoja1!$C$1</c:f>
              <c:strCache>
                <c:ptCount val="1"/>
                <c:pt idx="0">
                  <c:v>2021</c:v>
                </c:pt>
              </c:strCache>
            </c:strRef>
          </c:tx>
          <c:spPr>
            <a:solidFill>
              <a:schemeClr val="accent2"/>
            </a:solidFill>
            <a:ln>
              <a:noFill/>
            </a:ln>
            <a:effectLst/>
            <a:sp3d/>
          </c:spPr>
          <c:invertIfNegative val="0"/>
          <c:dLbls>
            <c:dLbl>
              <c:idx val="0"/>
              <c:layout>
                <c:manualLayout>
                  <c:x val="0.17744810839941"/>
                  <c:y val="-0.16143857052426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695-4A41-A5AE-ADE3EC877128}"/>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c:f>
              <c:strCache>
                <c:ptCount val="1"/>
                <c:pt idx="0">
                  <c:v>Cantidad de Unidades Incautadas</c:v>
                </c:pt>
              </c:strCache>
            </c:strRef>
          </c:cat>
          <c:val>
            <c:numRef>
              <c:f>Hoja1!$C$2</c:f>
              <c:numCache>
                <c:formatCode>#,##0</c:formatCode>
                <c:ptCount val="1"/>
                <c:pt idx="0">
                  <c:v>967625</c:v>
                </c:pt>
              </c:numCache>
            </c:numRef>
          </c:val>
          <c:extLst>
            <c:ext xmlns:c16="http://schemas.microsoft.com/office/drawing/2014/chart" uri="{C3380CC4-5D6E-409C-BE32-E72D297353CC}">
              <c16:uniqueId val="{00000003-7695-4A41-A5AE-ADE3EC877128}"/>
            </c:ext>
          </c:extLst>
        </c:ser>
        <c:dLbls>
          <c:showLegendKey val="0"/>
          <c:showVal val="0"/>
          <c:showCatName val="0"/>
          <c:showSerName val="0"/>
          <c:showPercent val="0"/>
          <c:showBubbleSize val="0"/>
        </c:dLbls>
        <c:gapWidth val="150"/>
        <c:shape val="box"/>
        <c:axId val="-2018684488"/>
        <c:axId val="-2019369032"/>
        <c:axId val="0"/>
      </c:bar3DChart>
      <c:catAx>
        <c:axId val="-2018684488"/>
        <c:scaling>
          <c:orientation val="minMax"/>
        </c:scaling>
        <c:delete val="1"/>
        <c:axPos val="b"/>
        <c:numFmt formatCode="General" sourceLinked="1"/>
        <c:majorTickMark val="none"/>
        <c:minorTickMark val="none"/>
        <c:tickLblPos val="nextTo"/>
        <c:crossAx val="-2019369032"/>
        <c:crosses val="autoZero"/>
        <c:auto val="1"/>
        <c:lblAlgn val="ctr"/>
        <c:lblOffset val="100"/>
        <c:noMultiLvlLbl val="0"/>
      </c:catAx>
      <c:valAx>
        <c:axId val="-20193690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L"/>
          </a:p>
        </c:txPr>
        <c:crossAx val="-20186844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L"/>
        </a:p>
      </c:txPr>
    </c:legend>
    <c:plotVisOnly val="1"/>
    <c:dispBlanksAs val="gap"/>
    <c:showDLblsOverMax val="0"/>
  </c:chart>
  <c:spPr>
    <a:noFill/>
    <a:ln w="9525" cap="flat" cmpd="sng" algn="ctr">
      <a:noFill/>
      <a:round/>
    </a:ln>
    <a:effectLst/>
  </c:spPr>
  <c:txPr>
    <a:bodyPr/>
    <a:lstStyle/>
    <a:p>
      <a:pPr>
        <a:defRPr/>
      </a:pPr>
      <a:endParaRPr lang="es-CL"/>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7E8C3E-15EA-4213-84F1-24973C216DF3}" type="datetimeFigureOut">
              <a:rPr lang="es-CL" smtClean="0"/>
              <a:t>30-06-2022</a:t>
            </a:fld>
            <a:endParaRPr lang="es-CL"/>
          </a:p>
        </p:txBody>
      </p:sp>
      <p:sp>
        <p:nvSpPr>
          <p:cNvPr id="4" name="Marcador de imagen de diapositiva 3"/>
          <p:cNvSpPr>
            <a:spLocks noGrp="1" noRot="1" noChangeAspect="1"/>
          </p:cNvSpPr>
          <p:nvPr>
            <p:ph type="sldImg" idx="2"/>
          </p:nvPr>
        </p:nvSpPr>
        <p:spPr>
          <a:xfrm>
            <a:off x="534988" y="1143000"/>
            <a:ext cx="5788025"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423B6A-1F33-4B84-9B50-6BA6A50EC7EC}" type="slidenum">
              <a:rPr lang="es-CL" smtClean="0"/>
              <a:t>‹Nº›</a:t>
            </a:fld>
            <a:endParaRPr lang="es-CL"/>
          </a:p>
        </p:txBody>
      </p:sp>
    </p:spTree>
    <p:extLst>
      <p:ext uri="{BB962C8B-B14F-4D97-AF65-F5344CB8AC3E}">
        <p14:creationId xmlns:p14="http://schemas.microsoft.com/office/powerpoint/2010/main" val="29420431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F4423B6A-1F33-4B84-9B50-6BA6A50EC7EC}" type="slidenum">
              <a:rPr lang="es-CL" smtClean="0"/>
              <a:t>1</a:t>
            </a:fld>
            <a:endParaRPr lang="es-CL"/>
          </a:p>
        </p:txBody>
      </p:sp>
    </p:spTree>
    <p:extLst>
      <p:ext uri="{BB962C8B-B14F-4D97-AF65-F5344CB8AC3E}">
        <p14:creationId xmlns:p14="http://schemas.microsoft.com/office/powerpoint/2010/main" val="561589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876" y="2019466"/>
            <a:ext cx="10368598" cy="1393461"/>
          </a:xfrm>
        </p:spPr>
        <p:txBody>
          <a:bodyPr/>
          <a:lstStyle/>
          <a:p>
            <a:r>
              <a:rPr lang="es-ES_tradnl"/>
              <a:t>Clic para editar título</a:t>
            </a:r>
            <a:endParaRPr lang="es-CL"/>
          </a:p>
        </p:txBody>
      </p:sp>
      <p:sp>
        <p:nvSpPr>
          <p:cNvPr id="3" name="Subtítulo 2"/>
          <p:cNvSpPr>
            <a:spLocks noGrp="1"/>
          </p:cNvSpPr>
          <p:nvPr>
            <p:ph type="subTitle" idx="1"/>
          </p:nvPr>
        </p:nvSpPr>
        <p:spPr>
          <a:xfrm>
            <a:off x="1829753" y="3683794"/>
            <a:ext cx="8538845" cy="1661319"/>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lang="es-CL"/>
          </a:p>
        </p:txBody>
      </p:sp>
      <p:sp>
        <p:nvSpPr>
          <p:cNvPr id="4" name="Marcador de fecha 3"/>
          <p:cNvSpPr>
            <a:spLocks noGrp="1"/>
          </p:cNvSpPr>
          <p:nvPr>
            <p:ph type="dt" sz="half" idx="10"/>
          </p:nvPr>
        </p:nvSpPr>
        <p:spPr/>
        <p:txBody>
          <a:bodyPr/>
          <a:lstStyle/>
          <a:p>
            <a:fld id="{53909685-8FB9-624B-8842-562FEE376B32}" type="datetimeFigureOut">
              <a:rPr lang="es-ES" smtClean="0"/>
              <a:t>30/06/2022</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8020EB2E-A20E-DB4D-90B3-ACB5982F1E32}" type="slidenum">
              <a:rPr lang="es-CL" smtClean="0"/>
              <a:t>‹Nº›</a:t>
            </a:fld>
            <a:endParaRPr lang="es-CL"/>
          </a:p>
        </p:txBody>
      </p:sp>
    </p:spTree>
    <p:extLst>
      <p:ext uri="{BB962C8B-B14F-4D97-AF65-F5344CB8AC3E}">
        <p14:creationId xmlns:p14="http://schemas.microsoft.com/office/powerpoint/2010/main" val="2291193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CL"/>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CL"/>
          </a:p>
        </p:txBody>
      </p:sp>
      <p:sp>
        <p:nvSpPr>
          <p:cNvPr id="4" name="Marcador de fecha 3"/>
          <p:cNvSpPr>
            <a:spLocks noGrp="1"/>
          </p:cNvSpPr>
          <p:nvPr>
            <p:ph type="dt" sz="half" idx="10"/>
          </p:nvPr>
        </p:nvSpPr>
        <p:spPr/>
        <p:txBody>
          <a:bodyPr/>
          <a:lstStyle/>
          <a:p>
            <a:fld id="{53909685-8FB9-624B-8842-562FEE376B32}" type="datetimeFigureOut">
              <a:rPr lang="es-ES" smtClean="0"/>
              <a:t>30/06/2022</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8020EB2E-A20E-DB4D-90B3-ACB5982F1E32}" type="slidenum">
              <a:rPr lang="es-CL" smtClean="0"/>
              <a:t>‹Nº›</a:t>
            </a:fld>
            <a:endParaRPr lang="es-CL"/>
          </a:p>
        </p:txBody>
      </p:sp>
    </p:spTree>
    <p:extLst>
      <p:ext uri="{BB962C8B-B14F-4D97-AF65-F5344CB8AC3E}">
        <p14:creationId xmlns:p14="http://schemas.microsoft.com/office/powerpoint/2010/main" val="2742325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11798093" y="246791"/>
            <a:ext cx="3661622" cy="5257833"/>
          </a:xfrm>
        </p:spPr>
        <p:txBody>
          <a:bodyPr vert="eaVert"/>
          <a:lstStyle/>
          <a:p>
            <a:r>
              <a:rPr lang="es-ES_tradnl"/>
              <a:t>Clic para editar título</a:t>
            </a:r>
            <a:endParaRPr lang="es-CL"/>
          </a:p>
        </p:txBody>
      </p:sp>
      <p:sp>
        <p:nvSpPr>
          <p:cNvPr id="3" name="Marcador de texto vertical 2"/>
          <p:cNvSpPr>
            <a:spLocks noGrp="1"/>
          </p:cNvSpPr>
          <p:nvPr>
            <p:ph type="body" orient="vert" idx="1"/>
          </p:nvPr>
        </p:nvSpPr>
        <p:spPr>
          <a:xfrm>
            <a:off x="813224" y="246791"/>
            <a:ext cx="10781563" cy="5257833"/>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CL"/>
          </a:p>
        </p:txBody>
      </p:sp>
      <p:sp>
        <p:nvSpPr>
          <p:cNvPr id="4" name="Marcador de fecha 3"/>
          <p:cNvSpPr>
            <a:spLocks noGrp="1"/>
          </p:cNvSpPr>
          <p:nvPr>
            <p:ph type="dt" sz="half" idx="10"/>
          </p:nvPr>
        </p:nvSpPr>
        <p:spPr/>
        <p:txBody>
          <a:bodyPr/>
          <a:lstStyle/>
          <a:p>
            <a:fld id="{53909685-8FB9-624B-8842-562FEE376B32}" type="datetimeFigureOut">
              <a:rPr lang="es-ES" smtClean="0"/>
              <a:t>30/06/2022</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8020EB2E-A20E-DB4D-90B3-ACB5982F1E32}" type="slidenum">
              <a:rPr lang="es-CL" smtClean="0"/>
              <a:t>‹Nº›</a:t>
            </a:fld>
            <a:endParaRPr lang="es-CL"/>
          </a:p>
        </p:txBody>
      </p:sp>
    </p:spTree>
    <p:extLst>
      <p:ext uri="{BB962C8B-B14F-4D97-AF65-F5344CB8AC3E}">
        <p14:creationId xmlns:p14="http://schemas.microsoft.com/office/powerpoint/2010/main" val="2267215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conic List - 6 Item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425099" y="121934"/>
            <a:ext cx="11168022" cy="711017"/>
          </a:xfrm>
        </p:spPr>
        <p:txBody>
          <a:bodyPr/>
          <a:lstStyle>
            <a:lvl1pPr>
              <a:defRPr spc="948" baseline="0"/>
            </a:lvl1pPr>
          </a:lstStyle>
          <a:p>
            <a:r>
              <a:rPr lang="en-US" altLang="ja-JP"/>
              <a:t>SLIDE TITLE HERE</a:t>
            </a:r>
            <a:endParaRPr kumimoji="1" lang="ja-JP" altLang="en-US"/>
          </a:p>
        </p:txBody>
      </p:sp>
      <p:sp>
        <p:nvSpPr>
          <p:cNvPr id="3" name="フッター プレースホルダー 2"/>
          <p:cNvSpPr>
            <a:spLocks noGrp="1"/>
          </p:cNvSpPr>
          <p:nvPr>
            <p:ph type="ftr" sz="quarter" idx="10"/>
          </p:nvPr>
        </p:nvSpPr>
        <p:spPr>
          <a:xfrm>
            <a:off x="6279304" y="6061212"/>
            <a:ext cx="5187726" cy="346108"/>
          </a:xfrm>
        </p:spPr>
        <p:txBody>
          <a:bodyPr/>
          <a:lstStyle/>
          <a:p>
            <a:r>
              <a:rPr lang="en-US"/>
              <a:t>The Power of PowerPoint | thepopp.com</a:t>
            </a:r>
          </a:p>
        </p:txBody>
      </p:sp>
      <p:sp>
        <p:nvSpPr>
          <p:cNvPr id="4" name="スライド番号プレースホルダー 3"/>
          <p:cNvSpPr>
            <a:spLocks noGrp="1"/>
          </p:cNvSpPr>
          <p:nvPr>
            <p:ph type="sldNum" sz="quarter" idx="11"/>
          </p:nvPr>
        </p:nvSpPr>
        <p:spPr>
          <a:xfrm>
            <a:off x="11588325" y="6061212"/>
            <a:ext cx="605228" cy="346108"/>
          </a:xfrm>
        </p:spPr>
        <p:txBody>
          <a:bodyPr/>
          <a:lstStyle/>
          <a:p>
            <a:fld id="{387164BF-D67A-46C0-81D2-5BAF67C00C80}" type="slidenum">
              <a:rPr lang="en-US" smtClean="0"/>
              <a:pPr/>
              <a:t>‹Nº›</a:t>
            </a:fld>
            <a:endParaRPr lang="en-US"/>
          </a:p>
        </p:txBody>
      </p:sp>
      <p:sp>
        <p:nvSpPr>
          <p:cNvPr id="12" name="テキスト プレースホルダー 11"/>
          <p:cNvSpPr>
            <a:spLocks noGrp="1"/>
          </p:cNvSpPr>
          <p:nvPr>
            <p:ph type="body" sz="quarter" idx="15" hasCustomPrompt="1"/>
          </p:nvPr>
        </p:nvSpPr>
        <p:spPr>
          <a:xfrm>
            <a:off x="1055553" y="1805063"/>
            <a:ext cx="4743407" cy="1051946"/>
          </a:xfrm>
        </p:spPr>
        <p:txBody>
          <a:bodyPr anchor="t">
            <a:noAutofit/>
          </a:bodyPr>
          <a:lstStyle>
            <a:lvl1pPr algn="l">
              <a:lnSpc>
                <a:spcPct val="120000"/>
              </a:lnSpc>
              <a:defRPr sz="1264">
                <a:solidFill>
                  <a:schemeClr val="tx1"/>
                </a:solidFill>
                <a:latin typeface="+mn-lt"/>
              </a:defRPr>
            </a:lvl1pPr>
          </a:lstStyle>
          <a:p>
            <a:pPr lvl="0"/>
            <a:r>
              <a:rPr lang="en-US" altLang="ja-JP"/>
              <a:t>Text Here</a:t>
            </a:r>
          </a:p>
          <a:p>
            <a:pPr lvl="0"/>
            <a:endParaRPr lang="en-US"/>
          </a:p>
          <a:p>
            <a:pPr lvl="0"/>
            <a:endParaRPr lang="en-US"/>
          </a:p>
        </p:txBody>
      </p:sp>
      <p:sp>
        <p:nvSpPr>
          <p:cNvPr id="13" name="テキスト プレースホルダー 11"/>
          <p:cNvSpPr>
            <a:spLocks noGrp="1"/>
          </p:cNvSpPr>
          <p:nvPr>
            <p:ph type="body" sz="quarter" idx="16" hasCustomPrompt="1"/>
          </p:nvPr>
        </p:nvSpPr>
        <p:spPr>
          <a:xfrm>
            <a:off x="1056654" y="1344883"/>
            <a:ext cx="4742305" cy="488621"/>
          </a:xfrm>
        </p:spPr>
        <p:txBody>
          <a:bodyPr anchor="t">
            <a:noAutofit/>
          </a:bodyPr>
          <a:lstStyle>
            <a:lvl1pPr algn="l">
              <a:lnSpc>
                <a:spcPct val="120000"/>
              </a:lnSpc>
              <a:defRPr sz="2022" spc="190">
                <a:solidFill>
                  <a:schemeClr val="accent1"/>
                </a:solidFill>
                <a:latin typeface="+mj-lt"/>
              </a:defRPr>
            </a:lvl1pPr>
          </a:lstStyle>
          <a:p>
            <a:pPr lvl="0"/>
            <a:r>
              <a:rPr lang="en-US" altLang="ja-JP"/>
              <a:t>Text Here</a:t>
            </a:r>
            <a:endParaRPr lang="en-US"/>
          </a:p>
        </p:txBody>
      </p:sp>
      <p:sp>
        <p:nvSpPr>
          <p:cNvPr id="23" name="テキスト プレースホルダー 11"/>
          <p:cNvSpPr>
            <a:spLocks noGrp="1"/>
          </p:cNvSpPr>
          <p:nvPr>
            <p:ph type="body" sz="quarter" idx="22" hasCustomPrompt="1"/>
          </p:nvPr>
        </p:nvSpPr>
        <p:spPr>
          <a:xfrm>
            <a:off x="1055553" y="3339516"/>
            <a:ext cx="4743407" cy="1051946"/>
          </a:xfrm>
        </p:spPr>
        <p:txBody>
          <a:bodyPr anchor="t">
            <a:noAutofit/>
          </a:bodyPr>
          <a:lstStyle>
            <a:lvl1pPr algn="l">
              <a:lnSpc>
                <a:spcPct val="120000"/>
              </a:lnSpc>
              <a:defRPr sz="1264">
                <a:solidFill>
                  <a:schemeClr val="tx1"/>
                </a:solidFill>
                <a:latin typeface="+mn-lt"/>
              </a:defRPr>
            </a:lvl1pPr>
          </a:lstStyle>
          <a:p>
            <a:pPr lvl="0"/>
            <a:r>
              <a:rPr lang="en-US" altLang="ja-JP"/>
              <a:t>Text Here</a:t>
            </a:r>
          </a:p>
          <a:p>
            <a:pPr lvl="0"/>
            <a:endParaRPr lang="en-US"/>
          </a:p>
          <a:p>
            <a:pPr lvl="0"/>
            <a:endParaRPr lang="en-US"/>
          </a:p>
        </p:txBody>
      </p:sp>
      <p:sp>
        <p:nvSpPr>
          <p:cNvPr id="24" name="テキスト プレースホルダー 11"/>
          <p:cNvSpPr>
            <a:spLocks noGrp="1"/>
          </p:cNvSpPr>
          <p:nvPr>
            <p:ph type="body" sz="quarter" idx="23" hasCustomPrompt="1"/>
          </p:nvPr>
        </p:nvSpPr>
        <p:spPr>
          <a:xfrm>
            <a:off x="1056654" y="2879336"/>
            <a:ext cx="4742305" cy="488621"/>
          </a:xfrm>
        </p:spPr>
        <p:txBody>
          <a:bodyPr anchor="t">
            <a:noAutofit/>
          </a:bodyPr>
          <a:lstStyle>
            <a:lvl1pPr algn="l">
              <a:lnSpc>
                <a:spcPct val="120000"/>
              </a:lnSpc>
              <a:defRPr sz="2022" spc="190">
                <a:solidFill>
                  <a:schemeClr val="accent1"/>
                </a:solidFill>
                <a:latin typeface="+mj-lt"/>
              </a:defRPr>
            </a:lvl1pPr>
          </a:lstStyle>
          <a:p>
            <a:pPr lvl="0"/>
            <a:r>
              <a:rPr lang="en-US" altLang="ja-JP"/>
              <a:t>Text Here</a:t>
            </a:r>
            <a:endParaRPr lang="en-US"/>
          </a:p>
        </p:txBody>
      </p:sp>
      <p:sp>
        <p:nvSpPr>
          <p:cNvPr id="28" name="テキスト プレースホルダー 11"/>
          <p:cNvSpPr>
            <a:spLocks noGrp="1"/>
          </p:cNvSpPr>
          <p:nvPr>
            <p:ph type="body" sz="quarter" idx="25" hasCustomPrompt="1"/>
          </p:nvPr>
        </p:nvSpPr>
        <p:spPr>
          <a:xfrm>
            <a:off x="1055552" y="4871883"/>
            <a:ext cx="4743407" cy="1051946"/>
          </a:xfrm>
        </p:spPr>
        <p:txBody>
          <a:bodyPr anchor="t">
            <a:noAutofit/>
          </a:bodyPr>
          <a:lstStyle>
            <a:lvl1pPr algn="l">
              <a:lnSpc>
                <a:spcPct val="120000"/>
              </a:lnSpc>
              <a:defRPr sz="1264">
                <a:solidFill>
                  <a:schemeClr val="tx1"/>
                </a:solidFill>
                <a:latin typeface="+mn-lt"/>
              </a:defRPr>
            </a:lvl1pPr>
          </a:lstStyle>
          <a:p>
            <a:pPr lvl="0"/>
            <a:r>
              <a:rPr lang="en-US" altLang="ja-JP"/>
              <a:t>Text Here</a:t>
            </a:r>
          </a:p>
          <a:p>
            <a:pPr lvl="0"/>
            <a:endParaRPr lang="en-US"/>
          </a:p>
          <a:p>
            <a:pPr lvl="0"/>
            <a:endParaRPr lang="en-US"/>
          </a:p>
        </p:txBody>
      </p:sp>
      <p:sp>
        <p:nvSpPr>
          <p:cNvPr id="29" name="テキスト プレースホルダー 11"/>
          <p:cNvSpPr>
            <a:spLocks noGrp="1"/>
          </p:cNvSpPr>
          <p:nvPr>
            <p:ph type="body" sz="quarter" idx="26" hasCustomPrompt="1"/>
          </p:nvPr>
        </p:nvSpPr>
        <p:spPr>
          <a:xfrm>
            <a:off x="1056653" y="4411702"/>
            <a:ext cx="4742305" cy="488621"/>
          </a:xfrm>
        </p:spPr>
        <p:txBody>
          <a:bodyPr anchor="t">
            <a:noAutofit/>
          </a:bodyPr>
          <a:lstStyle>
            <a:lvl1pPr algn="l">
              <a:lnSpc>
                <a:spcPct val="120000"/>
              </a:lnSpc>
              <a:defRPr sz="2022" spc="190">
                <a:solidFill>
                  <a:schemeClr val="accent1"/>
                </a:solidFill>
                <a:latin typeface="+mj-lt"/>
              </a:defRPr>
            </a:lvl1pPr>
          </a:lstStyle>
          <a:p>
            <a:pPr lvl="0"/>
            <a:r>
              <a:rPr lang="en-US" altLang="ja-JP"/>
              <a:t>Text Here</a:t>
            </a:r>
            <a:endParaRPr lang="en-US"/>
          </a:p>
        </p:txBody>
      </p:sp>
      <p:sp>
        <p:nvSpPr>
          <p:cNvPr id="48" name="テキスト プレースホルダー 11"/>
          <p:cNvSpPr>
            <a:spLocks noGrp="1"/>
          </p:cNvSpPr>
          <p:nvPr>
            <p:ph type="body" sz="quarter" idx="28" hasCustomPrompt="1"/>
          </p:nvPr>
        </p:nvSpPr>
        <p:spPr>
          <a:xfrm>
            <a:off x="6759649" y="1805063"/>
            <a:ext cx="4743407" cy="1051946"/>
          </a:xfrm>
        </p:spPr>
        <p:txBody>
          <a:bodyPr anchor="t">
            <a:noAutofit/>
          </a:bodyPr>
          <a:lstStyle>
            <a:lvl1pPr algn="l">
              <a:lnSpc>
                <a:spcPct val="120000"/>
              </a:lnSpc>
              <a:defRPr sz="1264">
                <a:solidFill>
                  <a:schemeClr val="tx1"/>
                </a:solidFill>
                <a:latin typeface="+mn-lt"/>
              </a:defRPr>
            </a:lvl1pPr>
          </a:lstStyle>
          <a:p>
            <a:pPr lvl="0"/>
            <a:r>
              <a:rPr lang="en-US" altLang="ja-JP"/>
              <a:t>Text Here</a:t>
            </a:r>
          </a:p>
          <a:p>
            <a:pPr lvl="0"/>
            <a:endParaRPr lang="en-US"/>
          </a:p>
          <a:p>
            <a:pPr lvl="0"/>
            <a:endParaRPr lang="en-US"/>
          </a:p>
        </p:txBody>
      </p:sp>
      <p:sp>
        <p:nvSpPr>
          <p:cNvPr id="49" name="テキスト プレースホルダー 11"/>
          <p:cNvSpPr>
            <a:spLocks noGrp="1"/>
          </p:cNvSpPr>
          <p:nvPr>
            <p:ph type="body" sz="quarter" idx="29" hasCustomPrompt="1"/>
          </p:nvPr>
        </p:nvSpPr>
        <p:spPr>
          <a:xfrm>
            <a:off x="6760751" y="1344883"/>
            <a:ext cx="4742305" cy="488621"/>
          </a:xfrm>
        </p:spPr>
        <p:txBody>
          <a:bodyPr anchor="t">
            <a:noAutofit/>
          </a:bodyPr>
          <a:lstStyle>
            <a:lvl1pPr algn="l">
              <a:lnSpc>
                <a:spcPct val="120000"/>
              </a:lnSpc>
              <a:defRPr sz="2022" spc="190">
                <a:solidFill>
                  <a:schemeClr val="accent1"/>
                </a:solidFill>
                <a:latin typeface="+mj-lt"/>
              </a:defRPr>
            </a:lvl1pPr>
          </a:lstStyle>
          <a:p>
            <a:pPr lvl="0"/>
            <a:r>
              <a:rPr lang="en-US" altLang="ja-JP"/>
              <a:t>Text Here</a:t>
            </a:r>
            <a:endParaRPr lang="en-US"/>
          </a:p>
        </p:txBody>
      </p:sp>
      <p:sp>
        <p:nvSpPr>
          <p:cNvPr id="53" name="テキスト プレースホルダー 11"/>
          <p:cNvSpPr>
            <a:spLocks noGrp="1"/>
          </p:cNvSpPr>
          <p:nvPr>
            <p:ph type="body" sz="quarter" idx="31" hasCustomPrompt="1"/>
          </p:nvPr>
        </p:nvSpPr>
        <p:spPr>
          <a:xfrm>
            <a:off x="6759649" y="3339516"/>
            <a:ext cx="4743407" cy="1051946"/>
          </a:xfrm>
        </p:spPr>
        <p:txBody>
          <a:bodyPr anchor="t">
            <a:noAutofit/>
          </a:bodyPr>
          <a:lstStyle>
            <a:lvl1pPr algn="l">
              <a:lnSpc>
                <a:spcPct val="120000"/>
              </a:lnSpc>
              <a:defRPr sz="1264">
                <a:solidFill>
                  <a:schemeClr val="tx1"/>
                </a:solidFill>
                <a:latin typeface="+mn-lt"/>
              </a:defRPr>
            </a:lvl1pPr>
          </a:lstStyle>
          <a:p>
            <a:pPr lvl="0"/>
            <a:r>
              <a:rPr lang="en-US" altLang="ja-JP"/>
              <a:t>Text Here</a:t>
            </a:r>
          </a:p>
          <a:p>
            <a:pPr lvl="0"/>
            <a:endParaRPr lang="en-US"/>
          </a:p>
          <a:p>
            <a:pPr lvl="0"/>
            <a:endParaRPr lang="en-US"/>
          </a:p>
        </p:txBody>
      </p:sp>
      <p:sp>
        <p:nvSpPr>
          <p:cNvPr id="54" name="テキスト プレースホルダー 11"/>
          <p:cNvSpPr>
            <a:spLocks noGrp="1"/>
          </p:cNvSpPr>
          <p:nvPr>
            <p:ph type="body" sz="quarter" idx="32" hasCustomPrompt="1"/>
          </p:nvPr>
        </p:nvSpPr>
        <p:spPr>
          <a:xfrm>
            <a:off x="6760751" y="2879336"/>
            <a:ext cx="4742305" cy="488621"/>
          </a:xfrm>
        </p:spPr>
        <p:txBody>
          <a:bodyPr anchor="t">
            <a:noAutofit/>
          </a:bodyPr>
          <a:lstStyle>
            <a:lvl1pPr algn="l">
              <a:lnSpc>
                <a:spcPct val="120000"/>
              </a:lnSpc>
              <a:defRPr sz="2022" spc="190">
                <a:solidFill>
                  <a:schemeClr val="accent1"/>
                </a:solidFill>
                <a:latin typeface="+mj-lt"/>
              </a:defRPr>
            </a:lvl1pPr>
          </a:lstStyle>
          <a:p>
            <a:pPr lvl="0"/>
            <a:r>
              <a:rPr lang="en-US" altLang="ja-JP"/>
              <a:t>Text Here</a:t>
            </a:r>
            <a:endParaRPr lang="en-US"/>
          </a:p>
        </p:txBody>
      </p:sp>
      <p:sp>
        <p:nvSpPr>
          <p:cNvPr id="58" name="テキスト プレースホルダー 11"/>
          <p:cNvSpPr>
            <a:spLocks noGrp="1"/>
          </p:cNvSpPr>
          <p:nvPr>
            <p:ph type="body" sz="quarter" idx="34" hasCustomPrompt="1"/>
          </p:nvPr>
        </p:nvSpPr>
        <p:spPr>
          <a:xfrm>
            <a:off x="6759649" y="4871883"/>
            <a:ext cx="4743407" cy="1051946"/>
          </a:xfrm>
        </p:spPr>
        <p:txBody>
          <a:bodyPr anchor="t">
            <a:noAutofit/>
          </a:bodyPr>
          <a:lstStyle>
            <a:lvl1pPr algn="l">
              <a:lnSpc>
                <a:spcPct val="120000"/>
              </a:lnSpc>
              <a:defRPr sz="1264">
                <a:solidFill>
                  <a:schemeClr val="tx1"/>
                </a:solidFill>
                <a:latin typeface="+mn-lt"/>
              </a:defRPr>
            </a:lvl1pPr>
          </a:lstStyle>
          <a:p>
            <a:pPr lvl="0"/>
            <a:r>
              <a:rPr lang="en-US" altLang="ja-JP"/>
              <a:t>Text Here</a:t>
            </a:r>
          </a:p>
          <a:p>
            <a:pPr lvl="0"/>
            <a:endParaRPr lang="en-US"/>
          </a:p>
          <a:p>
            <a:pPr lvl="0"/>
            <a:endParaRPr lang="en-US"/>
          </a:p>
        </p:txBody>
      </p:sp>
      <p:sp>
        <p:nvSpPr>
          <p:cNvPr id="59" name="テキスト プレースホルダー 11"/>
          <p:cNvSpPr>
            <a:spLocks noGrp="1"/>
          </p:cNvSpPr>
          <p:nvPr>
            <p:ph type="body" sz="quarter" idx="35" hasCustomPrompt="1"/>
          </p:nvPr>
        </p:nvSpPr>
        <p:spPr>
          <a:xfrm>
            <a:off x="6760751" y="4411702"/>
            <a:ext cx="4742305" cy="488621"/>
          </a:xfrm>
        </p:spPr>
        <p:txBody>
          <a:bodyPr anchor="t">
            <a:noAutofit/>
          </a:bodyPr>
          <a:lstStyle>
            <a:lvl1pPr algn="l">
              <a:lnSpc>
                <a:spcPct val="120000"/>
              </a:lnSpc>
              <a:defRPr sz="2022" spc="190">
                <a:solidFill>
                  <a:schemeClr val="accent1"/>
                </a:solidFill>
                <a:latin typeface="+mj-lt"/>
              </a:defRPr>
            </a:lvl1pPr>
          </a:lstStyle>
          <a:p>
            <a:pPr lvl="0"/>
            <a:r>
              <a:rPr lang="en-US" altLang="ja-JP"/>
              <a:t>Text Here</a:t>
            </a:r>
            <a:endParaRPr lang="en-US"/>
          </a:p>
        </p:txBody>
      </p:sp>
      <p:sp>
        <p:nvSpPr>
          <p:cNvPr id="35" name="図プレースホルダー 7"/>
          <p:cNvSpPr>
            <a:spLocks noGrp="1"/>
          </p:cNvSpPr>
          <p:nvPr>
            <p:ph type="pic" sz="quarter" idx="18" hasCustomPrompt="1"/>
          </p:nvPr>
        </p:nvSpPr>
        <p:spPr>
          <a:xfrm>
            <a:off x="635250" y="1344882"/>
            <a:ext cx="480345" cy="455051"/>
          </a:xfrm>
        </p:spPr>
        <p:txBody>
          <a:bodyPr>
            <a:normAutofit/>
          </a:bodyPr>
          <a:lstStyle>
            <a:lvl1pPr>
              <a:defRPr sz="1011"/>
            </a:lvl1pPr>
          </a:lstStyle>
          <a:p>
            <a:r>
              <a:rPr kumimoji="1" lang="en-US" altLang="ja-JP"/>
              <a:t>ICON</a:t>
            </a:r>
            <a:endParaRPr kumimoji="1" lang="ja-JP" altLang="en-US"/>
          </a:p>
        </p:txBody>
      </p:sp>
      <p:sp>
        <p:nvSpPr>
          <p:cNvPr id="36" name="図プレースホルダー 7"/>
          <p:cNvSpPr>
            <a:spLocks noGrp="1"/>
          </p:cNvSpPr>
          <p:nvPr>
            <p:ph type="pic" sz="quarter" idx="36" hasCustomPrompt="1"/>
          </p:nvPr>
        </p:nvSpPr>
        <p:spPr>
          <a:xfrm>
            <a:off x="635250" y="2880678"/>
            <a:ext cx="480345" cy="455051"/>
          </a:xfrm>
        </p:spPr>
        <p:txBody>
          <a:bodyPr>
            <a:normAutofit/>
          </a:bodyPr>
          <a:lstStyle>
            <a:lvl1pPr>
              <a:defRPr sz="1011"/>
            </a:lvl1pPr>
          </a:lstStyle>
          <a:p>
            <a:r>
              <a:rPr kumimoji="1" lang="en-US" altLang="ja-JP"/>
              <a:t>ICON</a:t>
            </a:r>
            <a:endParaRPr kumimoji="1" lang="ja-JP" altLang="en-US"/>
          </a:p>
        </p:txBody>
      </p:sp>
      <p:sp>
        <p:nvSpPr>
          <p:cNvPr id="37" name="図プレースホルダー 7"/>
          <p:cNvSpPr>
            <a:spLocks noGrp="1"/>
          </p:cNvSpPr>
          <p:nvPr>
            <p:ph type="pic" sz="quarter" idx="37" hasCustomPrompt="1"/>
          </p:nvPr>
        </p:nvSpPr>
        <p:spPr>
          <a:xfrm>
            <a:off x="635250" y="4416473"/>
            <a:ext cx="480345" cy="455051"/>
          </a:xfrm>
        </p:spPr>
        <p:txBody>
          <a:bodyPr>
            <a:normAutofit/>
          </a:bodyPr>
          <a:lstStyle>
            <a:lvl1pPr>
              <a:defRPr sz="1011"/>
            </a:lvl1pPr>
          </a:lstStyle>
          <a:p>
            <a:r>
              <a:rPr kumimoji="1" lang="en-US" altLang="ja-JP"/>
              <a:t>ICON</a:t>
            </a:r>
            <a:endParaRPr kumimoji="1" lang="ja-JP" altLang="en-US"/>
          </a:p>
        </p:txBody>
      </p:sp>
      <p:sp>
        <p:nvSpPr>
          <p:cNvPr id="38" name="図プレースホルダー 7"/>
          <p:cNvSpPr>
            <a:spLocks noGrp="1"/>
          </p:cNvSpPr>
          <p:nvPr>
            <p:ph type="pic" sz="quarter" idx="38" hasCustomPrompt="1"/>
          </p:nvPr>
        </p:nvSpPr>
        <p:spPr>
          <a:xfrm>
            <a:off x="6339347" y="1344882"/>
            <a:ext cx="480345" cy="455051"/>
          </a:xfrm>
        </p:spPr>
        <p:txBody>
          <a:bodyPr>
            <a:normAutofit/>
          </a:bodyPr>
          <a:lstStyle>
            <a:lvl1pPr>
              <a:defRPr sz="1011"/>
            </a:lvl1pPr>
          </a:lstStyle>
          <a:p>
            <a:r>
              <a:rPr kumimoji="1" lang="en-US" altLang="ja-JP"/>
              <a:t>ICON</a:t>
            </a:r>
            <a:endParaRPr kumimoji="1" lang="ja-JP" altLang="en-US"/>
          </a:p>
        </p:txBody>
      </p:sp>
      <p:sp>
        <p:nvSpPr>
          <p:cNvPr id="39" name="図プレースホルダー 7"/>
          <p:cNvSpPr>
            <a:spLocks noGrp="1"/>
          </p:cNvSpPr>
          <p:nvPr>
            <p:ph type="pic" sz="quarter" idx="39" hasCustomPrompt="1"/>
          </p:nvPr>
        </p:nvSpPr>
        <p:spPr>
          <a:xfrm>
            <a:off x="6339347" y="2880678"/>
            <a:ext cx="480345" cy="455051"/>
          </a:xfrm>
        </p:spPr>
        <p:txBody>
          <a:bodyPr>
            <a:normAutofit/>
          </a:bodyPr>
          <a:lstStyle>
            <a:lvl1pPr>
              <a:defRPr sz="1011"/>
            </a:lvl1pPr>
          </a:lstStyle>
          <a:p>
            <a:r>
              <a:rPr kumimoji="1" lang="en-US" altLang="ja-JP"/>
              <a:t>ICON</a:t>
            </a:r>
            <a:endParaRPr kumimoji="1" lang="ja-JP" altLang="en-US"/>
          </a:p>
        </p:txBody>
      </p:sp>
      <p:sp>
        <p:nvSpPr>
          <p:cNvPr id="40" name="図プレースホルダー 7"/>
          <p:cNvSpPr>
            <a:spLocks noGrp="1"/>
          </p:cNvSpPr>
          <p:nvPr>
            <p:ph type="pic" sz="quarter" idx="40" hasCustomPrompt="1"/>
          </p:nvPr>
        </p:nvSpPr>
        <p:spPr>
          <a:xfrm>
            <a:off x="6339347" y="4416473"/>
            <a:ext cx="480345" cy="455051"/>
          </a:xfrm>
        </p:spPr>
        <p:txBody>
          <a:bodyPr>
            <a:normAutofit/>
          </a:bodyPr>
          <a:lstStyle>
            <a:lvl1pPr>
              <a:defRPr sz="1011"/>
            </a:lvl1pPr>
          </a:lstStyle>
          <a:p>
            <a:r>
              <a:rPr kumimoji="1" lang="en-US" altLang="ja-JP"/>
              <a:t>ICON</a:t>
            </a:r>
            <a:endParaRPr kumimoji="1" lang="ja-JP" altLang="en-US"/>
          </a:p>
        </p:txBody>
      </p:sp>
    </p:spTree>
    <p:extLst>
      <p:ext uri="{BB962C8B-B14F-4D97-AF65-F5344CB8AC3E}">
        <p14:creationId xmlns:p14="http://schemas.microsoft.com/office/powerpoint/2010/main" val="771386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childTnLst>
                          </p:cTn>
                        </p:par>
                        <p:par>
                          <p:cTn id="14" fill="hold">
                            <p:stCondLst>
                              <p:cond delay="500"/>
                            </p:stCondLst>
                            <p:childTnLst>
                              <p:par>
                                <p:cTn id="15" presetID="10" presetClass="entr" presetSubtype="0" fill="hold" grpId="0" nodeType="afterEffect">
                                  <p:stCondLst>
                                    <p:cond delay="50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par>
                                <p:cTn id="21" presetID="10" presetClass="entr" presetSubtype="0" fill="hold" grpId="0" nodeType="withEffect">
                                  <p:stCondLst>
                                    <p:cond delay="50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500"/>
                                        <p:tgtEl>
                                          <p:spTgt spid="36"/>
                                        </p:tgtEl>
                                      </p:cBhvr>
                                    </p:animEffect>
                                  </p:childTnLst>
                                </p:cTn>
                              </p:par>
                            </p:childTnLst>
                          </p:cTn>
                        </p:par>
                        <p:par>
                          <p:cTn id="24" fill="hold">
                            <p:stCondLst>
                              <p:cond delay="1500"/>
                            </p:stCondLst>
                            <p:childTnLst>
                              <p:par>
                                <p:cTn id="25" presetID="10" presetClass="entr" presetSubtype="0" fill="hold" grpId="0" nodeType="afterEffect">
                                  <p:stCondLst>
                                    <p:cond delay="50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par>
                                <p:cTn id="28" presetID="10" presetClass="entr" presetSubtype="0" fill="hold" grpId="0" nodeType="withEffect">
                                  <p:stCondLst>
                                    <p:cond delay="50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par>
                                <p:cTn id="31" presetID="10" presetClass="entr" presetSubtype="0" fill="hold" grpId="0" nodeType="withEffect">
                                  <p:stCondLst>
                                    <p:cond delay="50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childTnLst>
                          </p:cTn>
                        </p:par>
                        <p:par>
                          <p:cTn id="34" fill="hold">
                            <p:stCondLst>
                              <p:cond delay="2500"/>
                            </p:stCondLst>
                            <p:childTnLst>
                              <p:par>
                                <p:cTn id="35" presetID="10" presetClass="entr" presetSubtype="0" fill="hold" grpId="0" nodeType="afterEffect">
                                  <p:stCondLst>
                                    <p:cond delay="500"/>
                                  </p:stCondLst>
                                  <p:childTnLst>
                                    <p:set>
                                      <p:cBhvr>
                                        <p:cTn id="36" dur="1" fill="hold">
                                          <p:stCondLst>
                                            <p:cond delay="0"/>
                                          </p:stCondLst>
                                        </p:cTn>
                                        <p:tgtEl>
                                          <p:spTgt spid="48"/>
                                        </p:tgtEl>
                                        <p:attrNameLst>
                                          <p:attrName>style.visibility</p:attrName>
                                        </p:attrNameLst>
                                      </p:cBhvr>
                                      <p:to>
                                        <p:strVal val="visible"/>
                                      </p:to>
                                    </p:set>
                                    <p:animEffect transition="in" filter="fade">
                                      <p:cBhvr>
                                        <p:cTn id="37" dur="500"/>
                                        <p:tgtEl>
                                          <p:spTgt spid="48"/>
                                        </p:tgtEl>
                                      </p:cBhvr>
                                    </p:animEffect>
                                  </p:childTnLst>
                                </p:cTn>
                              </p:par>
                              <p:par>
                                <p:cTn id="38" presetID="10" presetClass="entr" presetSubtype="0" fill="hold" grpId="0" nodeType="withEffect">
                                  <p:stCondLst>
                                    <p:cond delay="500"/>
                                  </p:stCondLst>
                                  <p:childTnLst>
                                    <p:set>
                                      <p:cBhvr>
                                        <p:cTn id="39" dur="1" fill="hold">
                                          <p:stCondLst>
                                            <p:cond delay="0"/>
                                          </p:stCondLst>
                                        </p:cTn>
                                        <p:tgtEl>
                                          <p:spTgt spid="49"/>
                                        </p:tgtEl>
                                        <p:attrNameLst>
                                          <p:attrName>style.visibility</p:attrName>
                                        </p:attrNameLst>
                                      </p:cBhvr>
                                      <p:to>
                                        <p:strVal val="visible"/>
                                      </p:to>
                                    </p:set>
                                    <p:animEffect transition="in" filter="fade">
                                      <p:cBhvr>
                                        <p:cTn id="40" dur="500"/>
                                        <p:tgtEl>
                                          <p:spTgt spid="49"/>
                                        </p:tgtEl>
                                      </p:cBhvr>
                                    </p:animEffect>
                                  </p:childTnLst>
                                </p:cTn>
                              </p:par>
                              <p:par>
                                <p:cTn id="41" presetID="10" presetClass="entr" presetSubtype="0" fill="hold" grpId="0" nodeType="withEffect">
                                  <p:stCondLst>
                                    <p:cond delay="500"/>
                                  </p:stCondLst>
                                  <p:childTnLst>
                                    <p:set>
                                      <p:cBhvr>
                                        <p:cTn id="42" dur="1" fill="hold">
                                          <p:stCondLst>
                                            <p:cond delay="0"/>
                                          </p:stCondLst>
                                        </p:cTn>
                                        <p:tgtEl>
                                          <p:spTgt spid="38"/>
                                        </p:tgtEl>
                                        <p:attrNameLst>
                                          <p:attrName>style.visibility</p:attrName>
                                        </p:attrNameLst>
                                      </p:cBhvr>
                                      <p:to>
                                        <p:strVal val="visible"/>
                                      </p:to>
                                    </p:set>
                                    <p:animEffect transition="in" filter="fade">
                                      <p:cBhvr>
                                        <p:cTn id="43" dur="500"/>
                                        <p:tgtEl>
                                          <p:spTgt spid="38"/>
                                        </p:tgtEl>
                                      </p:cBhvr>
                                    </p:animEffect>
                                  </p:childTnLst>
                                </p:cTn>
                              </p:par>
                            </p:childTnLst>
                          </p:cTn>
                        </p:par>
                        <p:par>
                          <p:cTn id="44" fill="hold">
                            <p:stCondLst>
                              <p:cond delay="3500"/>
                            </p:stCondLst>
                            <p:childTnLst>
                              <p:par>
                                <p:cTn id="45" presetID="10" presetClass="entr" presetSubtype="0" fill="hold" grpId="0" nodeType="afterEffect">
                                  <p:stCondLst>
                                    <p:cond delay="500"/>
                                  </p:stCondLst>
                                  <p:childTnLst>
                                    <p:set>
                                      <p:cBhvr>
                                        <p:cTn id="46" dur="1" fill="hold">
                                          <p:stCondLst>
                                            <p:cond delay="0"/>
                                          </p:stCondLst>
                                        </p:cTn>
                                        <p:tgtEl>
                                          <p:spTgt spid="53"/>
                                        </p:tgtEl>
                                        <p:attrNameLst>
                                          <p:attrName>style.visibility</p:attrName>
                                        </p:attrNameLst>
                                      </p:cBhvr>
                                      <p:to>
                                        <p:strVal val="visible"/>
                                      </p:to>
                                    </p:set>
                                    <p:animEffect transition="in" filter="fade">
                                      <p:cBhvr>
                                        <p:cTn id="47" dur="500"/>
                                        <p:tgtEl>
                                          <p:spTgt spid="53"/>
                                        </p:tgtEl>
                                      </p:cBhvr>
                                    </p:animEffect>
                                  </p:childTnLst>
                                </p:cTn>
                              </p:par>
                              <p:par>
                                <p:cTn id="48" presetID="10" presetClass="entr" presetSubtype="0" fill="hold" grpId="0" nodeType="withEffect">
                                  <p:stCondLst>
                                    <p:cond delay="500"/>
                                  </p:stCondLst>
                                  <p:childTnLst>
                                    <p:set>
                                      <p:cBhvr>
                                        <p:cTn id="49" dur="1" fill="hold">
                                          <p:stCondLst>
                                            <p:cond delay="0"/>
                                          </p:stCondLst>
                                        </p:cTn>
                                        <p:tgtEl>
                                          <p:spTgt spid="54"/>
                                        </p:tgtEl>
                                        <p:attrNameLst>
                                          <p:attrName>style.visibility</p:attrName>
                                        </p:attrNameLst>
                                      </p:cBhvr>
                                      <p:to>
                                        <p:strVal val="visible"/>
                                      </p:to>
                                    </p:set>
                                    <p:animEffect transition="in" filter="fade">
                                      <p:cBhvr>
                                        <p:cTn id="50" dur="500"/>
                                        <p:tgtEl>
                                          <p:spTgt spid="54"/>
                                        </p:tgtEl>
                                      </p:cBhvr>
                                    </p:animEffect>
                                  </p:childTnLst>
                                </p:cTn>
                              </p:par>
                              <p:par>
                                <p:cTn id="51" presetID="10" presetClass="entr" presetSubtype="0" fill="hold" grpId="0" nodeType="withEffect">
                                  <p:stCondLst>
                                    <p:cond delay="500"/>
                                  </p:stCondLst>
                                  <p:childTnLst>
                                    <p:set>
                                      <p:cBhvr>
                                        <p:cTn id="52" dur="1" fill="hold">
                                          <p:stCondLst>
                                            <p:cond delay="0"/>
                                          </p:stCondLst>
                                        </p:cTn>
                                        <p:tgtEl>
                                          <p:spTgt spid="39"/>
                                        </p:tgtEl>
                                        <p:attrNameLst>
                                          <p:attrName>style.visibility</p:attrName>
                                        </p:attrNameLst>
                                      </p:cBhvr>
                                      <p:to>
                                        <p:strVal val="visible"/>
                                      </p:to>
                                    </p:set>
                                    <p:animEffect transition="in" filter="fade">
                                      <p:cBhvr>
                                        <p:cTn id="53" dur="500"/>
                                        <p:tgtEl>
                                          <p:spTgt spid="39"/>
                                        </p:tgtEl>
                                      </p:cBhvr>
                                    </p:animEffect>
                                  </p:childTnLst>
                                </p:cTn>
                              </p:par>
                            </p:childTnLst>
                          </p:cTn>
                        </p:par>
                        <p:par>
                          <p:cTn id="54" fill="hold">
                            <p:stCondLst>
                              <p:cond delay="4500"/>
                            </p:stCondLst>
                            <p:childTnLst>
                              <p:par>
                                <p:cTn id="55" presetID="10" presetClass="entr" presetSubtype="0" fill="hold" grpId="0" nodeType="afterEffect">
                                  <p:stCondLst>
                                    <p:cond delay="500"/>
                                  </p:stCondLst>
                                  <p:childTnLst>
                                    <p:set>
                                      <p:cBhvr>
                                        <p:cTn id="56" dur="1" fill="hold">
                                          <p:stCondLst>
                                            <p:cond delay="0"/>
                                          </p:stCondLst>
                                        </p:cTn>
                                        <p:tgtEl>
                                          <p:spTgt spid="58"/>
                                        </p:tgtEl>
                                        <p:attrNameLst>
                                          <p:attrName>style.visibility</p:attrName>
                                        </p:attrNameLst>
                                      </p:cBhvr>
                                      <p:to>
                                        <p:strVal val="visible"/>
                                      </p:to>
                                    </p:set>
                                    <p:animEffect transition="in" filter="fade">
                                      <p:cBhvr>
                                        <p:cTn id="57" dur="500"/>
                                        <p:tgtEl>
                                          <p:spTgt spid="58"/>
                                        </p:tgtEl>
                                      </p:cBhvr>
                                    </p:animEffect>
                                  </p:childTnLst>
                                </p:cTn>
                              </p:par>
                              <p:par>
                                <p:cTn id="58" presetID="10" presetClass="entr" presetSubtype="0" fill="hold" grpId="0" nodeType="withEffect">
                                  <p:stCondLst>
                                    <p:cond delay="500"/>
                                  </p:stCondLst>
                                  <p:childTnLst>
                                    <p:set>
                                      <p:cBhvr>
                                        <p:cTn id="59" dur="1" fill="hold">
                                          <p:stCondLst>
                                            <p:cond delay="0"/>
                                          </p:stCondLst>
                                        </p:cTn>
                                        <p:tgtEl>
                                          <p:spTgt spid="59"/>
                                        </p:tgtEl>
                                        <p:attrNameLst>
                                          <p:attrName>style.visibility</p:attrName>
                                        </p:attrNameLst>
                                      </p:cBhvr>
                                      <p:to>
                                        <p:strVal val="visible"/>
                                      </p:to>
                                    </p:set>
                                    <p:animEffect transition="in" filter="fade">
                                      <p:cBhvr>
                                        <p:cTn id="60" dur="500"/>
                                        <p:tgtEl>
                                          <p:spTgt spid="59"/>
                                        </p:tgtEl>
                                      </p:cBhvr>
                                    </p:animEffect>
                                  </p:childTnLst>
                                </p:cTn>
                              </p:par>
                              <p:par>
                                <p:cTn id="61" presetID="10" presetClass="entr" presetSubtype="0" fill="hold" grpId="0" nodeType="withEffect">
                                  <p:stCondLst>
                                    <p:cond delay="500"/>
                                  </p:stCondLst>
                                  <p:childTnLst>
                                    <p:set>
                                      <p:cBhvr>
                                        <p:cTn id="62" dur="1" fill="hold">
                                          <p:stCondLst>
                                            <p:cond delay="0"/>
                                          </p:stCondLst>
                                        </p:cTn>
                                        <p:tgtEl>
                                          <p:spTgt spid="40"/>
                                        </p:tgtEl>
                                        <p:attrNameLst>
                                          <p:attrName>style.visibility</p:attrName>
                                        </p:attrNameLst>
                                      </p:cBhvr>
                                      <p:to>
                                        <p:strVal val="visible"/>
                                      </p:to>
                                    </p:set>
                                    <p:animEffect transition="in" filter="fade">
                                      <p:cBhvr>
                                        <p:cTn id="6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tmplLst>
          <p:tmpl>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p:tmplLst>
          <p:tmpl>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23" grpId="0">
        <p:tmplLst>
          <p:tmpl>
            <p:tnLst>
              <p:par>
                <p:cTn presetID="10" presetClass="entr" presetSubtype="0" fill="hold" nodeType="afterEffect">
                  <p:stCondLst>
                    <p:cond delay="50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p:tmplLst>
          <p:tmpl>
            <p:tnLst>
              <p:par>
                <p:cTn presetID="10" presetClass="entr" presetSubtype="0" fill="hold" nodeType="withEffect">
                  <p:stCondLst>
                    <p:cond delay="50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8" grpId="0">
        <p:tmplLst>
          <p:tmpl>
            <p:tnLst>
              <p:par>
                <p:cTn presetID="10" presetClass="entr" presetSubtype="0" fill="hold" nodeType="afterEffect">
                  <p:stCondLst>
                    <p:cond delay="50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p:tmplLst>
          <p:tmpl>
            <p:tnLst>
              <p:par>
                <p:cTn presetID="10" presetClass="entr" presetSubtype="0" fill="hold" nodeType="withEffect">
                  <p:stCondLst>
                    <p:cond delay="50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48" grpId="0">
        <p:tmplLst>
          <p:tmpl>
            <p:tnLst>
              <p:par>
                <p:cTn presetID="10" presetClass="entr" presetSubtype="0" fill="hold" nodeType="afterEffect">
                  <p:stCondLst>
                    <p:cond delay="500"/>
                  </p:stCondLst>
                  <p:childTnLst>
                    <p:set>
                      <p:cBhvr>
                        <p:cTn dur="1" fill="hold">
                          <p:stCondLst>
                            <p:cond delay="0"/>
                          </p:stCondLst>
                        </p:cTn>
                        <p:tgtEl>
                          <p:spTgt spid="48"/>
                        </p:tgtEl>
                        <p:attrNameLst>
                          <p:attrName>style.visibility</p:attrName>
                        </p:attrNameLst>
                      </p:cBhvr>
                      <p:to>
                        <p:strVal val="visible"/>
                      </p:to>
                    </p:set>
                    <p:animEffect transition="in" filter="fade">
                      <p:cBhvr>
                        <p:cTn dur="500"/>
                        <p:tgtEl>
                          <p:spTgt spid="48"/>
                        </p:tgtEl>
                      </p:cBhvr>
                    </p:animEffect>
                  </p:childTnLst>
                </p:cTn>
              </p:par>
            </p:tnLst>
          </p:tmpl>
        </p:tmplLst>
      </p:bldP>
      <p:bldP spid="49" grpId="0">
        <p:tmplLst>
          <p:tmpl>
            <p:tnLst>
              <p:par>
                <p:cTn presetID="10" presetClass="entr" presetSubtype="0" fill="hold" nodeType="withEffect">
                  <p:stCondLst>
                    <p:cond delay="500"/>
                  </p:stCondLst>
                  <p:childTnLst>
                    <p:set>
                      <p:cBhvr>
                        <p:cTn dur="1" fill="hold">
                          <p:stCondLst>
                            <p:cond delay="0"/>
                          </p:stCondLst>
                        </p:cTn>
                        <p:tgtEl>
                          <p:spTgt spid="49"/>
                        </p:tgtEl>
                        <p:attrNameLst>
                          <p:attrName>style.visibility</p:attrName>
                        </p:attrNameLst>
                      </p:cBhvr>
                      <p:to>
                        <p:strVal val="visible"/>
                      </p:to>
                    </p:set>
                    <p:animEffect transition="in" filter="fade">
                      <p:cBhvr>
                        <p:cTn dur="500"/>
                        <p:tgtEl>
                          <p:spTgt spid="49"/>
                        </p:tgtEl>
                      </p:cBhvr>
                    </p:animEffect>
                  </p:childTnLst>
                </p:cTn>
              </p:par>
            </p:tnLst>
          </p:tmpl>
        </p:tmplLst>
      </p:bldP>
      <p:bldP spid="53" grpId="0">
        <p:tmplLst>
          <p:tmpl>
            <p:tnLst>
              <p:par>
                <p:cTn presetID="10" presetClass="entr" presetSubtype="0" fill="hold" nodeType="afterEffect">
                  <p:stCondLst>
                    <p:cond delay="50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Lst>
      </p:bldP>
      <p:bldP spid="54" grpId="0">
        <p:tmplLst>
          <p:tmpl>
            <p:tnLst>
              <p:par>
                <p:cTn presetID="10" presetClass="entr" presetSubtype="0" fill="hold" nodeType="withEffect">
                  <p:stCondLst>
                    <p:cond delay="500"/>
                  </p:stCondLst>
                  <p:childTnLst>
                    <p:set>
                      <p:cBhvr>
                        <p:cTn dur="1" fill="hold">
                          <p:stCondLst>
                            <p:cond delay="0"/>
                          </p:stCondLst>
                        </p:cTn>
                        <p:tgtEl>
                          <p:spTgt spid="54"/>
                        </p:tgtEl>
                        <p:attrNameLst>
                          <p:attrName>style.visibility</p:attrName>
                        </p:attrNameLst>
                      </p:cBhvr>
                      <p:to>
                        <p:strVal val="visible"/>
                      </p:to>
                    </p:set>
                    <p:animEffect transition="in" filter="fade">
                      <p:cBhvr>
                        <p:cTn dur="500"/>
                        <p:tgtEl>
                          <p:spTgt spid="54"/>
                        </p:tgtEl>
                      </p:cBhvr>
                    </p:animEffect>
                  </p:childTnLst>
                </p:cTn>
              </p:par>
            </p:tnLst>
          </p:tmpl>
        </p:tmplLst>
      </p:bldP>
      <p:bldP spid="58" grpId="0">
        <p:tmplLst>
          <p:tmpl>
            <p:tnLst>
              <p:par>
                <p:cTn presetID="10" presetClass="entr" presetSubtype="0" fill="hold" nodeType="afterEffect">
                  <p:stCondLst>
                    <p:cond delay="500"/>
                  </p:stCondLst>
                  <p:childTnLst>
                    <p:set>
                      <p:cBhvr>
                        <p:cTn dur="1" fill="hold">
                          <p:stCondLst>
                            <p:cond delay="0"/>
                          </p:stCondLst>
                        </p:cTn>
                        <p:tgtEl>
                          <p:spTgt spid="58"/>
                        </p:tgtEl>
                        <p:attrNameLst>
                          <p:attrName>style.visibility</p:attrName>
                        </p:attrNameLst>
                      </p:cBhvr>
                      <p:to>
                        <p:strVal val="visible"/>
                      </p:to>
                    </p:set>
                    <p:animEffect transition="in" filter="fade">
                      <p:cBhvr>
                        <p:cTn dur="500"/>
                        <p:tgtEl>
                          <p:spTgt spid="58"/>
                        </p:tgtEl>
                      </p:cBhvr>
                    </p:animEffect>
                  </p:childTnLst>
                </p:cTn>
              </p:par>
            </p:tnLst>
          </p:tmpl>
        </p:tmplLst>
      </p:bldP>
      <p:bldP spid="59" grpId="0">
        <p:tmplLst>
          <p:tmpl>
            <p:tnLst>
              <p:par>
                <p:cTn presetID="10" presetClass="entr" presetSubtype="0" fill="hold" nodeType="withEffect">
                  <p:stCondLst>
                    <p:cond delay="500"/>
                  </p:stCondLst>
                  <p:childTnLst>
                    <p:set>
                      <p:cBhvr>
                        <p:cTn dur="1" fill="hold">
                          <p:stCondLst>
                            <p:cond delay="0"/>
                          </p:stCondLst>
                        </p:cTn>
                        <p:tgtEl>
                          <p:spTgt spid="59"/>
                        </p:tgtEl>
                        <p:attrNameLst>
                          <p:attrName>style.visibility</p:attrName>
                        </p:attrNameLst>
                      </p:cBhvr>
                      <p:to>
                        <p:strVal val="visible"/>
                      </p:to>
                    </p:set>
                    <p:animEffect transition="in" filter="fade">
                      <p:cBhvr>
                        <p:cTn dur="500"/>
                        <p:tgtEl>
                          <p:spTgt spid="59"/>
                        </p:tgtEl>
                      </p:cBhvr>
                    </p:animEffect>
                  </p:childTnLst>
                </p:cTn>
              </p:par>
            </p:tnLst>
          </p:tmpl>
        </p:tmplLst>
      </p:bldP>
      <p:bldP spid="35" grpId="0"/>
      <p:bldP spid="36" grpId="0"/>
      <p:bldP spid="37" grpId="0"/>
      <p:bldP spid="38" grpId="0"/>
      <p:bldP spid="39" grpId="0"/>
      <p:bldP spid="40"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876" y="2019467"/>
            <a:ext cx="10368598" cy="1393461"/>
          </a:xfrm>
        </p:spPr>
        <p:txBody>
          <a:bodyPr/>
          <a:lstStyle/>
          <a:p>
            <a:r>
              <a:rPr lang="es-ES_tradnl"/>
              <a:t>Clic para editar título</a:t>
            </a:r>
            <a:endParaRPr lang="es-CL"/>
          </a:p>
        </p:txBody>
      </p:sp>
      <p:sp>
        <p:nvSpPr>
          <p:cNvPr id="3" name="Subtítulo 2"/>
          <p:cNvSpPr>
            <a:spLocks noGrp="1"/>
          </p:cNvSpPr>
          <p:nvPr>
            <p:ph type="subTitle" idx="1"/>
          </p:nvPr>
        </p:nvSpPr>
        <p:spPr>
          <a:xfrm>
            <a:off x="1829754" y="3683795"/>
            <a:ext cx="8538845" cy="1661319"/>
          </a:xfrm>
        </p:spPr>
        <p:txBody>
          <a:bodyPr/>
          <a:lstStyle>
            <a:lvl1pPr marL="0" indent="0" algn="ctr">
              <a:buNone/>
              <a:defRPr>
                <a:solidFill>
                  <a:schemeClr val="tx1">
                    <a:tint val="75000"/>
                  </a:schemeClr>
                </a:solidFill>
              </a:defRPr>
            </a:lvl1pPr>
            <a:lvl2pPr marL="324861" indent="0" algn="ctr">
              <a:buNone/>
              <a:defRPr>
                <a:solidFill>
                  <a:schemeClr val="tx1">
                    <a:tint val="75000"/>
                  </a:schemeClr>
                </a:solidFill>
              </a:defRPr>
            </a:lvl2pPr>
            <a:lvl3pPr marL="649723" indent="0" algn="ctr">
              <a:buNone/>
              <a:defRPr>
                <a:solidFill>
                  <a:schemeClr val="tx1">
                    <a:tint val="75000"/>
                  </a:schemeClr>
                </a:solidFill>
              </a:defRPr>
            </a:lvl3pPr>
            <a:lvl4pPr marL="974584" indent="0" algn="ctr">
              <a:buNone/>
              <a:defRPr>
                <a:solidFill>
                  <a:schemeClr val="tx1">
                    <a:tint val="75000"/>
                  </a:schemeClr>
                </a:solidFill>
              </a:defRPr>
            </a:lvl4pPr>
            <a:lvl5pPr marL="1299446" indent="0" algn="ctr">
              <a:buNone/>
              <a:defRPr>
                <a:solidFill>
                  <a:schemeClr val="tx1">
                    <a:tint val="75000"/>
                  </a:schemeClr>
                </a:solidFill>
              </a:defRPr>
            </a:lvl5pPr>
            <a:lvl6pPr marL="1624308" indent="0" algn="ctr">
              <a:buNone/>
              <a:defRPr>
                <a:solidFill>
                  <a:schemeClr val="tx1">
                    <a:tint val="75000"/>
                  </a:schemeClr>
                </a:solidFill>
              </a:defRPr>
            </a:lvl6pPr>
            <a:lvl7pPr marL="1949170" indent="0" algn="ctr">
              <a:buNone/>
              <a:defRPr>
                <a:solidFill>
                  <a:schemeClr val="tx1">
                    <a:tint val="75000"/>
                  </a:schemeClr>
                </a:solidFill>
              </a:defRPr>
            </a:lvl7pPr>
            <a:lvl8pPr marL="2274031" indent="0" algn="ctr">
              <a:buNone/>
              <a:defRPr>
                <a:solidFill>
                  <a:schemeClr val="tx1">
                    <a:tint val="75000"/>
                  </a:schemeClr>
                </a:solidFill>
              </a:defRPr>
            </a:lvl8pPr>
            <a:lvl9pPr marL="2598893" indent="0" algn="ctr">
              <a:buNone/>
              <a:defRPr>
                <a:solidFill>
                  <a:schemeClr val="tx1">
                    <a:tint val="75000"/>
                  </a:schemeClr>
                </a:solidFill>
              </a:defRPr>
            </a:lvl9pPr>
          </a:lstStyle>
          <a:p>
            <a:r>
              <a:rPr lang="es-ES_tradnl"/>
              <a:t>Haga clic para modificar el estilo de subtítulo del patrón</a:t>
            </a:r>
            <a:endParaRPr lang="es-CL"/>
          </a:p>
        </p:txBody>
      </p:sp>
      <p:sp>
        <p:nvSpPr>
          <p:cNvPr id="4" name="Marcador de fecha 3"/>
          <p:cNvSpPr>
            <a:spLocks noGrp="1"/>
          </p:cNvSpPr>
          <p:nvPr>
            <p:ph type="dt" sz="half" idx="10"/>
          </p:nvPr>
        </p:nvSpPr>
        <p:spPr/>
        <p:txBody>
          <a:bodyPr/>
          <a:lstStyle/>
          <a:p>
            <a:fld id="{53909685-8FB9-624B-8842-562FEE376B32}" type="datetimeFigureOut">
              <a:rPr lang="es-ES" smtClean="0"/>
              <a:t>30/06/2022</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8020EB2E-A20E-DB4D-90B3-ACB5982F1E32}" type="slidenum">
              <a:rPr lang="es-CL" smtClean="0"/>
              <a:t>‹Nº›</a:t>
            </a:fld>
            <a:endParaRPr lang="es-CL"/>
          </a:p>
        </p:txBody>
      </p:sp>
    </p:spTree>
    <p:extLst>
      <p:ext uri="{BB962C8B-B14F-4D97-AF65-F5344CB8AC3E}">
        <p14:creationId xmlns:p14="http://schemas.microsoft.com/office/powerpoint/2010/main" val="2784734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CL"/>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CL"/>
          </a:p>
        </p:txBody>
      </p:sp>
      <p:sp>
        <p:nvSpPr>
          <p:cNvPr id="4" name="Marcador de fecha 3"/>
          <p:cNvSpPr>
            <a:spLocks noGrp="1"/>
          </p:cNvSpPr>
          <p:nvPr>
            <p:ph type="dt" sz="half" idx="10"/>
          </p:nvPr>
        </p:nvSpPr>
        <p:spPr/>
        <p:txBody>
          <a:bodyPr/>
          <a:lstStyle/>
          <a:p>
            <a:fld id="{53909685-8FB9-624B-8842-562FEE376B32}" type="datetimeFigureOut">
              <a:rPr lang="es-ES" smtClean="0"/>
              <a:t>30/06/2022</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8020EB2E-A20E-DB4D-90B3-ACB5982F1E32}" type="slidenum">
              <a:rPr lang="es-CL" smtClean="0"/>
              <a:t>‹Nº›</a:t>
            </a:fld>
            <a:endParaRPr lang="es-CL"/>
          </a:p>
        </p:txBody>
      </p:sp>
    </p:spTree>
    <p:extLst>
      <p:ext uri="{BB962C8B-B14F-4D97-AF65-F5344CB8AC3E}">
        <p14:creationId xmlns:p14="http://schemas.microsoft.com/office/powerpoint/2010/main" val="2537485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963585" y="4177376"/>
            <a:ext cx="10368598" cy="1291134"/>
          </a:xfrm>
        </p:spPr>
        <p:txBody>
          <a:bodyPr anchor="t"/>
          <a:lstStyle>
            <a:lvl1pPr algn="l">
              <a:defRPr sz="2842" b="1" cap="all"/>
            </a:lvl1pPr>
          </a:lstStyle>
          <a:p>
            <a:r>
              <a:rPr lang="es-ES_tradnl"/>
              <a:t>Clic para editar título</a:t>
            </a:r>
            <a:endParaRPr lang="es-CL"/>
          </a:p>
        </p:txBody>
      </p:sp>
      <p:sp>
        <p:nvSpPr>
          <p:cNvPr id="3" name="Marcador de texto 2"/>
          <p:cNvSpPr>
            <a:spLocks noGrp="1"/>
          </p:cNvSpPr>
          <p:nvPr>
            <p:ph type="body" idx="1"/>
          </p:nvPr>
        </p:nvSpPr>
        <p:spPr>
          <a:xfrm>
            <a:off x="963585" y="2755324"/>
            <a:ext cx="10368598" cy="1422052"/>
          </a:xfrm>
        </p:spPr>
        <p:txBody>
          <a:bodyPr anchor="b"/>
          <a:lstStyle>
            <a:lvl1pPr marL="0" indent="0">
              <a:buNone/>
              <a:defRPr sz="1421">
                <a:solidFill>
                  <a:schemeClr val="tx1">
                    <a:tint val="75000"/>
                  </a:schemeClr>
                </a:solidFill>
              </a:defRPr>
            </a:lvl1pPr>
            <a:lvl2pPr marL="324861" indent="0">
              <a:buNone/>
              <a:defRPr sz="1279">
                <a:solidFill>
                  <a:schemeClr val="tx1">
                    <a:tint val="75000"/>
                  </a:schemeClr>
                </a:solidFill>
              </a:defRPr>
            </a:lvl2pPr>
            <a:lvl3pPr marL="649723" indent="0">
              <a:buNone/>
              <a:defRPr sz="1137">
                <a:solidFill>
                  <a:schemeClr val="tx1">
                    <a:tint val="75000"/>
                  </a:schemeClr>
                </a:solidFill>
              </a:defRPr>
            </a:lvl3pPr>
            <a:lvl4pPr marL="974584" indent="0">
              <a:buNone/>
              <a:defRPr sz="994">
                <a:solidFill>
                  <a:schemeClr val="tx1">
                    <a:tint val="75000"/>
                  </a:schemeClr>
                </a:solidFill>
              </a:defRPr>
            </a:lvl4pPr>
            <a:lvl5pPr marL="1299446" indent="0">
              <a:buNone/>
              <a:defRPr sz="994">
                <a:solidFill>
                  <a:schemeClr val="tx1">
                    <a:tint val="75000"/>
                  </a:schemeClr>
                </a:solidFill>
              </a:defRPr>
            </a:lvl5pPr>
            <a:lvl6pPr marL="1624308" indent="0">
              <a:buNone/>
              <a:defRPr sz="994">
                <a:solidFill>
                  <a:schemeClr val="tx1">
                    <a:tint val="75000"/>
                  </a:schemeClr>
                </a:solidFill>
              </a:defRPr>
            </a:lvl6pPr>
            <a:lvl7pPr marL="1949170" indent="0">
              <a:buNone/>
              <a:defRPr sz="994">
                <a:solidFill>
                  <a:schemeClr val="tx1">
                    <a:tint val="75000"/>
                  </a:schemeClr>
                </a:solidFill>
              </a:defRPr>
            </a:lvl7pPr>
            <a:lvl8pPr marL="2274031" indent="0">
              <a:buNone/>
              <a:defRPr sz="994">
                <a:solidFill>
                  <a:schemeClr val="tx1">
                    <a:tint val="75000"/>
                  </a:schemeClr>
                </a:solidFill>
              </a:defRPr>
            </a:lvl8pPr>
            <a:lvl9pPr marL="2598893" indent="0">
              <a:buNone/>
              <a:defRPr sz="994">
                <a:solidFill>
                  <a:schemeClr val="tx1">
                    <a:tint val="75000"/>
                  </a:schemeClr>
                </a:solidFill>
              </a:defRPr>
            </a:lvl9pPr>
          </a:lstStyle>
          <a:p>
            <a:pPr lvl="0"/>
            <a:r>
              <a:rPr lang="es-ES_tradnl"/>
              <a:t>Haga clic para modificar el estilo de texto del patrón</a:t>
            </a:r>
          </a:p>
        </p:txBody>
      </p:sp>
      <p:sp>
        <p:nvSpPr>
          <p:cNvPr id="4" name="Marcador de fecha 3"/>
          <p:cNvSpPr>
            <a:spLocks noGrp="1"/>
          </p:cNvSpPr>
          <p:nvPr>
            <p:ph type="dt" sz="half" idx="10"/>
          </p:nvPr>
        </p:nvSpPr>
        <p:spPr/>
        <p:txBody>
          <a:bodyPr/>
          <a:lstStyle/>
          <a:p>
            <a:fld id="{53909685-8FB9-624B-8842-562FEE376B32}" type="datetimeFigureOut">
              <a:rPr lang="es-ES" smtClean="0"/>
              <a:t>30/06/2022</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8020EB2E-A20E-DB4D-90B3-ACB5982F1E32}" type="slidenum">
              <a:rPr lang="es-CL" smtClean="0"/>
              <a:t>‹Nº›</a:t>
            </a:fld>
            <a:endParaRPr lang="es-CL"/>
          </a:p>
        </p:txBody>
      </p:sp>
    </p:spTree>
    <p:extLst>
      <p:ext uri="{BB962C8B-B14F-4D97-AF65-F5344CB8AC3E}">
        <p14:creationId xmlns:p14="http://schemas.microsoft.com/office/powerpoint/2010/main" val="4148760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CL"/>
          </a:p>
        </p:txBody>
      </p:sp>
      <p:sp>
        <p:nvSpPr>
          <p:cNvPr id="3" name="Marcador de contenido 2"/>
          <p:cNvSpPr>
            <a:spLocks noGrp="1"/>
          </p:cNvSpPr>
          <p:nvPr>
            <p:ph sz="half" idx="1"/>
          </p:nvPr>
        </p:nvSpPr>
        <p:spPr>
          <a:xfrm>
            <a:off x="813225" y="1438606"/>
            <a:ext cx="7221593" cy="4066018"/>
          </a:xfrm>
        </p:spPr>
        <p:txBody>
          <a:bodyPr/>
          <a:lstStyle>
            <a:lvl1pPr>
              <a:defRPr sz="1990"/>
            </a:lvl1pPr>
            <a:lvl2pPr>
              <a:defRPr sz="1705"/>
            </a:lvl2pPr>
            <a:lvl3pPr>
              <a:defRPr sz="1421"/>
            </a:lvl3pPr>
            <a:lvl4pPr>
              <a:defRPr sz="1279"/>
            </a:lvl4pPr>
            <a:lvl5pPr>
              <a:defRPr sz="1279"/>
            </a:lvl5pPr>
            <a:lvl6pPr>
              <a:defRPr sz="1279"/>
            </a:lvl6pPr>
            <a:lvl7pPr>
              <a:defRPr sz="1279"/>
            </a:lvl7pPr>
            <a:lvl8pPr>
              <a:defRPr sz="1279"/>
            </a:lvl8pPr>
            <a:lvl9pPr>
              <a:defRPr sz="1279"/>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CL"/>
          </a:p>
        </p:txBody>
      </p:sp>
      <p:sp>
        <p:nvSpPr>
          <p:cNvPr id="4" name="Marcador de contenido 3"/>
          <p:cNvSpPr>
            <a:spLocks noGrp="1"/>
          </p:cNvSpPr>
          <p:nvPr>
            <p:ph sz="half" idx="2"/>
          </p:nvPr>
        </p:nvSpPr>
        <p:spPr>
          <a:xfrm>
            <a:off x="8238124" y="1438606"/>
            <a:ext cx="7221593" cy="4066018"/>
          </a:xfrm>
        </p:spPr>
        <p:txBody>
          <a:bodyPr/>
          <a:lstStyle>
            <a:lvl1pPr>
              <a:defRPr sz="1990"/>
            </a:lvl1pPr>
            <a:lvl2pPr>
              <a:defRPr sz="1705"/>
            </a:lvl2pPr>
            <a:lvl3pPr>
              <a:defRPr sz="1421"/>
            </a:lvl3pPr>
            <a:lvl4pPr>
              <a:defRPr sz="1279"/>
            </a:lvl4pPr>
            <a:lvl5pPr>
              <a:defRPr sz="1279"/>
            </a:lvl5pPr>
            <a:lvl6pPr>
              <a:defRPr sz="1279"/>
            </a:lvl6pPr>
            <a:lvl7pPr>
              <a:defRPr sz="1279"/>
            </a:lvl7pPr>
            <a:lvl8pPr>
              <a:defRPr sz="1279"/>
            </a:lvl8pPr>
            <a:lvl9pPr>
              <a:defRPr sz="1279"/>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CL"/>
          </a:p>
        </p:txBody>
      </p:sp>
      <p:sp>
        <p:nvSpPr>
          <p:cNvPr id="5" name="Marcador de fecha 4"/>
          <p:cNvSpPr>
            <a:spLocks noGrp="1"/>
          </p:cNvSpPr>
          <p:nvPr>
            <p:ph type="dt" sz="half" idx="10"/>
          </p:nvPr>
        </p:nvSpPr>
        <p:spPr/>
        <p:txBody>
          <a:bodyPr/>
          <a:lstStyle/>
          <a:p>
            <a:fld id="{53909685-8FB9-624B-8842-562FEE376B32}" type="datetimeFigureOut">
              <a:rPr lang="es-ES" smtClean="0"/>
              <a:t>30/06/2022</a:t>
            </a:fld>
            <a:endParaRPr lang="es-CL"/>
          </a:p>
        </p:txBody>
      </p:sp>
      <p:sp>
        <p:nvSpPr>
          <p:cNvPr id="6" name="Marcador de pie de página 5"/>
          <p:cNvSpPr>
            <a:spLocks noGrp="1"/>
          </p:cNvSpPr>
          <p:nvPr>
            <p:ph type="ftr" sz="quarter" idx="11"/>
          </p:nvPr>
        </p:nvSpPr>
        <p:spPr/>
        <p:txBody>
          <a:bodyPr/>
          <a:lstStyle/>
          <a:p>
            <a:endParaRPr lang="es-CL"/>
          </a:p>
        </p:txBody>
      </p:sp>
      <p:sp>
        <p:nvSpPr>
          <p:cNvPr id="7" name="Marcador de número de diapositiva 6"/>
          <p:cNvSpPr>
            <a:spLocks noGrp="1"/>
          </p:cNvSpPr>
          <p:nvPr>
            <p:ph type="sldNum" sz="quarter" idx="12"/>
          </p:nvPr>
        </p:nvSpPr>
        <p:spPr/>
        <p:txBody>
          <a:bodyPr/>
          <a:lstStyle/>
          <a:p>
            <a:fld id="{8020EB2E-A20E-DB4D-90B3-ACB5982F1E32}" type="slidenum">
              <a:rPr lang="es-CL" smtClean="0"/>
              <a:t>‹Nº›</a:t>
            </a:fld>
            <a:endParaRPr lang="es-CL"/>
          </a:p>
        </p:txBody>
      </p:sp>
    </p:spTree>
    <p:extLst>
      <p:ext uri="{BB962C8B-B14F-4D97-AF65-F5344CB8AC3E}">
        <p14:creationId xmlns:p14="http://schemas.microsoft.com/office/powerpoint/2010/main" val="3984306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09919" y="260335"/>
            <a:ext cx="10978515" cy="1083469"/>
          </a:xfrm>
        </p:spPr>
        <p:txBody>
          <a:bodyPr/>
          <a:lstStyle>
            <a:lvl1pPr>
              <a:defRPr/>
            </a:lvl1pPr>
          </a:lstStyle>
          <a:p>
            <a:r>
              <a:rPr lang="es-ES_tradnl"/>
              <a:t>Clic para editar título</a:t>
            </a:r>
            <a:endParaRPr lang="es-CL"/>
          </a:p>
        </p:txBody>
      </p:sp>
      <p:sp>
        <p:nvSpPr>
          <p:cNvPr id="3" name="Marcador de texto 2"/>
          <p:cNvSpPr>
            <a:spLocks noGrp="1"/>
          </p:cNvSpPr>
          <p:nvPr>
            <p:ph type="body" idx="1"/>
          </p:nvPr>
        </p:nvSpPr>
        <p:spPr>
          <a:xfrm>
            <a:off x="609919" y="1455159"/>
            <a:ext cx="5389723" cy="606441"/>
          </a:xfrm>
        </p:spPr>
        <p:txBody>
          <a:bodyPr anchor="b"/>
          <a:lstStyle>
            <a:lvl1pPr marL="0" indent="0">
              <a:buNone/>
              <a:defRPr sz="1705" b="1"/>
            </a:lvl1pPr>
            <a:lvl2pPr marL="324861" indent="0">
              <a:buNone/>
              <a:defRPr sz="1421" b="1"/>
            </a:lvl2pPr>
            <a:lvl3pPr marL="649723" indent="0">
              <a:buNone/>
              <a:defRPr sz="1279" b="1"/>
            </a:lvl3pPr>
            <a:lvl4pPr marL="974584" indent="0">
              <a:buNone/>
              <a:defRPr sz="1137" b="1"/>
            </a:lvl4pPr>
            <a:lvl5pPr marL="1299446" indent="0">
              <a:buNone/>
              <a:defRPr sz="1137" b="1"/>
            </a:lvl5pPr>
            <a:lvl6pPr marL="1624308" indent="0">
              <a:buNone/>
              <a:defRPr sz="1137" b="1"/>
            </a:lvl6pPr>
            <a:lvl7pPr marL="1949170" indent="0">
              <a:buNone/>
              <a:defRPr sz="1137" b="1"/>
            </a:lvl7pPr>
            <a:lvl8pPr marL="2274031" indent="0">
              <a:buNone/>
              <a:defRPr sz="1137" b="1"/>
            </a:lvl8pPr>
            <a:lvl9pPr marL="2598893" indent="0">
              <a:buNone/>
              <a:defRPr sz="1137" b="1"/>
            </a:lvl9pPr>
          </a:lstStyle>
          <a:p>
            <a:pPr lvl="0"/>
            <a:r>
              <a:rPr lang="es-ES_tradnl"/>
              <a:t>Haga clic para modificar el estilo de texto del patrón</a:t>
            </a:r>
          </a:p>
        </p:txBody>
      </p:sp>
      <p:sp>
        <p:nvSpPr>
          <p:cNvPr id="4" name="Marcador de contenido 3"/>
          <p:cNvSpPr>
            <a:spLocks noGrp="1"/>
          </p:cNvSpPr>
          <p:nvPr>
            <p:ph sz="half" idx="2"/>
          </p:nvPr>
        </p:nvSpPr>
        <p:spPr>
          <a:xfrm>
            <a:off x="609919" y="2061600"/>
            <a:ext cx="5389723" cy="3745492"/>
          </a:xfrm>
        </p:spPr>
        <p:txBody>
          <a:bodyPr/>
          <a:lstStyle>
            <a:lvl1pPr>
              <a:defRPr sz="1705"/>
            </a:lvl1pPr>
            <a:lvl2pPr>
              <a:defRPr sz="1421"/>
            </a:lvl2pPr>
            <a:lvl3pPr>
              <a:defRPr sz="1279"/>
            </a:lvl3pPr>
            <a:lvl4pPr>
              <a:defRPr sz="1137"/>
            </a:lvl4pPr>
            <a:lvl5pPr>
              <a:defRPr sz="1137"/>
            </a:lvl5pPr>
            <a:lvl6pPr>
              <a:defRPr sz="1137"/>
            </a:lvl6pPr>
            <a:lvl7pPr>
              <a:defRPr sz="1137"/>
            </a:lvl7pPr>
            <a:lvl8pPr>
              <a:defRPr sz="1137"/>
            </a:lvl8pPr>
            <a:lvl9pPr>
              <a:defRPr sz="1137"/>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CL"/>
          </a:p>
        </p:txBody>
      </p:sp>
      <p:sp>
        <p:nvSpPr>
          <p:cNvPr id="5" name="Marcador de texto 4"/>
          <p:cNvSpPr>
            <a:spLocks noGrp="1"/>
          </p:cNvSpPr>
          <p:nvPr>
            <p:ph type="body" sz="quarter" idx="3"/>
          </p:nvPr>
        </p:nvSpPr>
        <p:spPr>
          <a:xfrm>
            <a:off x="6196593" y="1455159"/>
            <a:ext cx="5391840" cy="606441"/>
          </a:xfrm>
        </p:spPr>
        <p:txBody>
          <a:bodyPr anchor="b"/>
          <a:lstStyle>
            <a:lvl1pPr marL="0" indent="0">
              <a:buNone/>
              <a:defRPr sz="1705" b="1"/>
            </a:lvl1pPr>
            <a:lvl2pPr marL="324861" indent="0">
              <a:buNone/>
              <a:defRPr sz="1421" b="1"/>
            </a:lvl2pPr>
            <a:lvl3pPr marL="649723" indent="0">
              <a:buNone/>
              <a:defRPr sz="1279" b="1"/>
            </a:lvl3pPr>
            <a:lvl4pPr marL="974584" indent="0">
              <a:buNone/>
              <a:defRPr sz="1137" b="1"/>
            </a:lvl4pPr>
            <a:lvl5pPr marL="1299446" indent="0">
              <a:buNone/>
              <a:defRPr sz="1137" b="1"/>
            </a:lvl5pPr>
            <a:lvl6pPr marL="1624308" indent="0">
              <a:buNone/>
              <a:defRPr sz="1137" b="1"/>
            </a:lvl6pPr>
            <a:lvl7pPr marL="1949170" indent="0">
              <a:buNone/>
              <a:defRPr sz="1137" b="1"/>
            </a:lvl7pPr>
            <a:lvl8pPr marL="2274031" indent="0">
              <a:buNone/>
              <a:defRPr sz="1137" b="1"/>
            </a:lvl8pPr>
            <a:lvl9pPr marL="2598893" indent="0">
              <a:buNone/>
              <a:defRPr sz="1137"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6196593" y="2061600"/>
            <a:ext cx="5391840" cy="3745492"/>
          </a:xfrm>
        </p:spPr>
        <p:txBody>
          <a:bodyPr/>
          <a:lstStyle>
            <a:lvl1pPr>
              <a:defRPr sz="1705"/>
            </a:lvl1pPr>
            <a:lvl2pPr>
              <a:defRPr sz="1421"/>
            </a:lvl2pPr>
            <a:lvl3pPr>
              <a:defRPr sz="1279"/>
            </a:lvl3pPr>
            <a:lvl4pPr>
              <a:defRPr sz="1137"/>
            </a:lvl4pPr>
            <a:lvl5pPr>
              <a:defRPr sz="1137"/>
            </a:lvl5pPr>
            <a:lvl6pPr>
              <a:defRPr sz="1137"/>
            </a:lvl6pPr>
            <a:lvl7pPr>
              <a:defRPr sz="1137"/>
            </a:lvl7pPr>
            <a:lvl8pPr>
              <a:defRPr sz="1137"/>
            </a:lvl8pPr>
            <a:lvl9pPr>
              <a:defRPr sz="1137"/>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CL"/>
          </a:p>
        </p:txBody>
      </p:sp>
      <p:sp>
        <p:nvSpPr>
          <p:cNvPr id="7" name="Marcador de fecha 6"/>
          <p:cNvSpPr>
            <a:spLocks noGrp="1"/>
          </p:cNvSpPr>
          <p:nvPr>
            <p:ph type="dt" sz="half" idx="10"/>
          </p:nvPr>
        </p:nvSpPr>
        <p:spPr/>
        <p:txBody>
          <a:bodyPr/>
          <a:lstStyle/>
          <a:p>
            <a:fld id="{53909685-8FB9-624B-8842-562FEE376B32}" type="datetimeFigureOut">
              <a:rPr lang="es-ES" smtClean="0"/>
              <a:t>30/06/2022</a:t>
            </a:fld>
            <a:endParaRPr lang="es-CL"/>
          </a:p>
        </p:txBody>
      </p:sp>
      <p:sp>
        <p:nvSpPr>
          <p:cNvPr id="8" name="Marcador de pie de página 7"/>
          <p:cNvSpPr>
            <a:spLocks noGrp="1"/>
          </p:cNvSpPr>
          <p:nvPr>
            <p:ph type="ftr" sz="quarter" idx="11"/>
          </p:nvPr>
        </p:nvSpPr>
        <p:spPr/>
        <p:txBody>
          <a:bodyPr/>
          <a:lstStyle/>
          <a:p>
            <a:endParaRPr lang="es-CL"/>
          </a:p>
        </p:txBody>
      </p:sp>
      <p:sp>
        <p:nvSpPr>
          <p:cNvPr id="9" name="Marcador de número de diapositiva 8"/>
          <p:cNvSpPr>
            <a:spLocks noGrp="1"/>
          </p:cNvSpPr>
          <p:nvPr>
            <p:ph type="sldNum" sz="quarter" idx="12"/>
          </p:nvPr>
        </p:nvSpPr>
        <p:spPr/>
        <p:txBody>
          <a:bodyPr/>
          <a:lstStyle/>
          <a:p>
            <a:fld id="{8020EB2E-A20E-DB4D-90B3-ACB5982F1E32}" type="slidenum">
              <a:rPr lang="es-CL" smtClean="0"/>
              <a:t>‹Nº›</a:t>
            </a:fld>
            <a:endParaRPr lang="es-CL"/>
          </a:p>
        </p:txBody>
      </p:sp>
    </p:spTree>
    <p:extLst>
      <p:ext uri="{BB962C8B-B14F-4D97-AF65-F5344CB8AC3E}">
        <p14:creationId xmlns:p14="http://schemas.microsoft.com/office/powerpoint/2010/main" val="2342321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CL"/>
          </a:p>
        </p:txBody>
      </p:sp>
      <p:sp>
        <p:nvSpPr>
          <p:cNvPr id="3" name="Marcador de fecha 2"/>
          <p:cNvSpPr>
            <a:spLocks noGrp="1"/>
          </p:cNvSpPr>
          <p:nvPr>
            <p:ph type="dt" sz="half" idx="10"/>
          </p:nvPr>
        </p:nvSpPr>
        <p:spPr/>
        <p:txBody>
          <a:bodyPr/>
          <a:lstStyle/>
          <a:p>
            <a:fld id="{53909685-8FB9-624B-8842-562FEE376B32}" type="datetimeFigureOut">
              <a:rPr lang="es-ES" smtClean="0"/>
              <a:t>30/06/2022</a:t>
            </a:fld>
            <a:endParaRPr lang="es-CL"/>
          </a:p>
        </p:txBody>
      </p:sp>
      <p:sp>
        <p:nvSpPr>
          <p:cNvPr id="4" name="Marcador de pie de página 3"/>
          <p:cNvSpPr>
            <a:spLocks noGrp="1"/>
          </p:cNvSpPr>
          <p:nvPr>
            <p:ph type="ftr" sz="quarter" idx="11"/>
          </p:nvPr>
        </p:nvSpPr>
        <p:spPr/>
        <p:txBody>
          <a:bodyPr/>
          <a:lstStyle/>
          <a:p>
            <a:endParaRPr lang="es-CL"/>
          </a:p>
        </p:txBody>
      </p:sp>
      <p:sp>
        <p:nvSpPr>
          <p:cNvPr id="5" name="Marcador de número de diapositiva 4"/>
          <p:cNvSpPr>
            <a:spLocks noGrp="1"/>
          </p:cNvSpPr>
          <p:nvPr>
            <p:ph type="sldNum" sz="quarter" idx="12"/>
          </p:nvPr>
        </p:nvSpPr>
        <p:spPr/>
        <p:txBody>
          <a:bodyPr/>
          <a:lstStyle/>
          <a:p>
            <a:fld id="{8020EB2E-A20E-DB4D-90B3-ACB5982F1E32}" type="slidenum">
              <a:rPr lang="es-CL" smtClean="0"/>
              <a:t>‹Nº›</a:t>
            </a:fld>
            <a:endParaRPr lang="es-CL"/>
          </a:p>
        </p:txBody>
      </p:sp>
    </p:spTree>
    <p:extLst>
      <p:ext uri="{BB962C8B-B14F-4D97-AF65-F5344CB8AC3E}">
        <p14:creationId xmlns:p14="http://schemas.microsoft.com/office/powerpoint/2010/main" val="1463099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53909685-8FB9-624B-8842-562FEE376B32}" type="datetimeFigureOut">
              <a:rPr lang="es-ES" smtClean="0"/>
              <a:t>30/06/2022</a:t>
            </a:fld>
            <a:endParaRPr lang="es-CL"/>
          </a:p>
        </p:txBody>
      </p:sp>
      <p:sp>
        <p:nvSpPr>
          <p:cNvPr id="3" name="Marcador de pie de página 2"/>
          <p:cNvSpPr>
            <a:spLocks noGrp="1"/>
          </p:cNvSpPr>
          <p:nvPr>
            <p:ph type="ftr" sz="quarter" idx="11"/>
          </p:nvPr>
        </p:nvSpPr>
        <p:spPr/>
        <p:txBody>
          <a:bodyPr/>
          <a:lstStyle/>
          <a:p>
            <a:endParaRPr lang="es-CL"/>
          </a:p>
        </p:txBody>
      </p:sp>
      <p:sp>
        <p:nvSpPr>
          <p:cNvPr id="4" name="Marcador de número de diapositiva 3"/>
          <p:cNvSpPr>
            <a:spLocks noGrp="1"/>
          </p:cNvSpPr>
          <p:nvPr>
            <p:ph type="sldNum" sz="quarter" idx="12"/>
          </p:nvPr>
        </p:nvSpPr>
        <p:spPr/>
        <p:txBody>
          <a:bodyPr/>
          <a:lstStyle/>
          <a:p>
            <a:fld id="{8020EB2E-A20E-DB4D-90B3-ACB5982F1E32}" type="slidenum">
              <a:rPr lang="es-CL" smtClean="0"/>
              <a:t>‹Nº›</a:t>
            </a:fld>
            <a:endParaRPr lang="es-CL"/>
          </a:p>
        </p:txBody>
      </p:sp>
    </p:spTree>
    <p:extLst>
      <p:ext uri="{BB962C8B-B14F-4D97-AF65-F5344CB8AC3E}">
        <p14:creationId xmlns:p14="http://schemas.microsoft.com/office/powerpoint/2010/main" val="2202106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CL"/>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CL"/>
          </a:p>
        </p:txBody>
      </p:sp>
      <p:sp>
        <p:nvSpPr>
          <p:cNvPr id="4" name="Marcador de fecha 3"/>
          <p:cNvSpPr>
            <a:spLocks noGrp="1"/>
          </p:cNvSpPr>
          <p:nvPr>
            <p:ph type="dt" sz="half" idx="10"/>
          </p:nvPr>
        </p:nvSpPr>
        <p:spPr/>
        <p:txBody>
          <a:bodyPr/>
          <a:lstStyle/>
          <a:p>
            <a:fld id="{53909685-8FB9-624B-8842-562FEE376B32}" type="datetimeFigureOut">
              <a:rPr lang="es-ES" smtClean="0"/>
              <a:t>30/06/2022</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8020EB2E-A20E-DB4D-90B3-ACB5982F1E32}" type="slidenum">
              <a:rPr lang="es-CL" smtClean="0"/>
              <a:t>‹Nº›</a:t>
            </a:fld>
            <a:endParaRPr lang="es-CL"/>
          </a:p>
        </p:txBody>
      </p:sp>
    </p:spTree>
    <p:extLst>
      <p:ext uri="{BB962C8B-B14F-4D97-AF65-F5344CB8AC3E}">
        <p14:creationId xmlns:p14="http://schemas.microsoft.com/office/powerpoint/2010/main" val="994311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09920" y="258828"/>
            <a:ext cx="4013173" cy="1101527"/>
          </a:xfrm>
        </p:spPr>
        <p:txBody>
          <a:bodyPr anchor="b"/>
          <a:lstStyle>
            <a:lvl1pPr algn="l">
              <a:defRPr sz="1421" b="1"/>
            </a:lvl1pPr>
          </a:lstStyle>
          <a:p>
            <a:r>
              <a:rPr lang="es-ES_tradnl"/>
              <a:t>Clic para editar título</a:t>
            </a:r>
            <a:endParaRPr lang="es-CL"/>
          </a:p>
        </p:txBody>
      </p:sp>
      <p:sp>
        <p:nvSpPr>
          <p:cNvPr id="3" name="Marcador de contenido 2"/>
          <p:cNvSpPr>
            <a:spLocks noGrp="1"/>
          </p:cNvSpPr>
          <p:nvPr>
            <p:ph idx="1"/>
          </p:nvPr>
        </p:nvSpPr>
        <p:spPr>
          <a:xfrm>
            <a:off x="4769216" y="258829"/>
            <a:ext cx="6819216" cy="5548264"/>
          </a:xfrm>
        </p:spPr>
        <p:txBody>
          <a:bodyPr/>
          <a:lstStyle>
            <a:lvl1pPr>
              <a:defRPr sz="2274"/>
            </a:lvl1pPr>
            <a:lvl2pPr>
              <a:defRPr sz="1990"/>
            </a:lvl2pPr>
            <a:lvl3pPr>
              <a:defRPr sz="1705"/>
            </a:lvl3pPr>
            <a:lvl4pPr>
              <a:defRPr sz="1421"/>
            </a:lvl4pPr>
            <a:lvl5pPr>
              <a:defRPr sz="1421"/>
            </a:lvl5pPr>
            <a:lvl6pPr>
              <a:defRPr sz="1421"/>
            </a:lvl6pPr>
            <a:lvl7pPr>
              <a:defRPr sz="1421"/>
            </a:lvl7pPr>
            <a:lvl8pPr>
              <a:defRPr sz="1421"/>
            </a:lvl8pPr>
            <a:lvl9pPr>
              <a:defRPr sz="1421"/>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CL"/>
          </a:p>
        </p:txBody>
      </p:sp>
      <p:sp>
        <p:nvSpPr>
          <p:cNvPr id="4" name="Marcador de texto 3"/>
          <p:cNvSpPr>
            <a:spLocks noGrp="1"/>
          </p:cNvSpPr>
          <p:nvPr>
            <p:ph type="body" sz="half" idx="2"/>
          </p:nvPr>
        </p:nvSpPr>
        <p:spPr>
          <a:xfrm>
            <a:off x="609920" y="1360357"/>
            <a:ext cx="4013173" cy="4446737"/>
          </a:xfrm>
        </p:spPr>
        <p:txBody>
          <a:bodyPr/>
          <a:lstStyle>
            <a:lvl1pPr marL="0" indent="0">
              <a:buNone/>
              <a:defRPr sz="994"/>
            </a:lvl1pPr>
            <a:lvl2pPr marL="324861" indent="0">
              <a:buNone/>
              <a:defRPr sz="853"/>
            </a:lvl2pPr>
            <a:lvl3pPr marL="649723" indent="0">
              <a:buNone/>
              <a:defRPr sz="711"/>
            </a:lvl3pPr>
            <a:lvl4pPr marL="974584" indent="0">
              <a:buNone/>
              <a:defRPr sz="640"/>
            </a:lvl4pPr>
            <a:lvl5pPr marL="1299446" indent="0">
              <a:buNone/>
              <a:defRPr sz="640"/>
            </a:lvl5pPr>
            <a:lvl6pPr marL="1624308" indent="0">
              <a:buNone/>
              <a:defRPr sz="640"/>
            </a:lvl6pPr>
            <a:lvl7pPr marL="1949170" indent="0">
              <a:buNone/>
              <a:defRPr sz="640"/>
            </a:lvl7pPr>
            <a:lvl8pPr marL="2274031" indent="0">
              <a:buNone/>
              <a:defRPr sz="640"/>
            </a:lvl8pPr>
            <a:lvl9pPr marL="2598893" indent="0">
              <a:buNone/>
              <a:defRPr sz="64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53909685-8FB9-624B-8842-562FEE376B32}" type="datetimeFigureOut">
              <a:rPr lang="es-ES" smtClean="0"/>
              <a:t>30/06/2022</a:t>
            </a:fld>
            <a:endParaRPr lang="es-CL"/>
          </a:p>
        </p:txBody>
      </p:sp>
      <p:sp>
        <p:nvSpPr>
          <p:cNvPr id="6" name="Marcador de pie de página 5"/>
          <p:cNvSpPr>
            <a:spLocks noGrp="1"/>
          </p:cNvSpPr>
          <p:nvPr>
            <p:ph type="ftr" sz="quarter" idx="11"/>
          </p:nvPr>
        </p:nvSpPr>
        <p:spPr/>
        <p:txBody>
          <a:bodyPr/>
          <a:lstStyle/>
          <a:p>
            <a:endParaRPr lang="es-CL"/>
          </a:p>
        </p:txBody>
      </p:sp>
      <p:sp>
        <p:nvSpPr>
          <p:cNvPr id="7" name="Marcador de número de diapositiva 6"/>
          <p:cNvSpPr>
            <a:spLocks noGrp="1"/>
          </p:cNvSpPr>
          <p:nvPr>
            <p:ph type="sldNum" sz="quarter" idx="12"/>
          </p:nvPr>
        </p:nvSpPr>
        <p:spPr/>
        <p:txBody>
          <a:bodyPr/>
          <a:lstStyle/>
          <a:p>
            <a:fld id="{8020EB2E-A20E-DB4D-90B3-ACB5982F1E32}" type="slidenum">
              <a:rPr lang="es-CL" smtClean="0"/>
              <a:t>‹Nº›</a:t>
            </a:fld>
            <a:endParaRPr lang="es-CL"/>
          </a:p>
        </p:txBody>
      </p:sp>
    </p:spTree>
    <p:extLst>
      <p:ext uri="{BB962C8B-B14F-4D97-AF65-F5344CB8AC3E}">
        <p14:creationId xmlns:p14="http://schemas.microsoft.com/office/powerpoint/2010/main" val="2116266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2390962" y="4550569"/>
            <a:ext cx="7319010" cy="537220"/>
          </a:xfrm>
        </p:spPr>
        <p:txBody>
          <a:bodyPr anchor="b"/>
          <a:lstStyle>
            <a:lvl1pPr algn="l">
              <a:defRPr sz="1421" b="1"/>
            </a:lvl1pPr>
          </a:lstStyle>
          <a:p>
            <a:r>
              <a:rPr lang="es-ES_tradnl"/>
              <a:t>Clic para editar título</a:t>
            </a:r>
            <a:endParaRPr lang="es-CL"/>
          </a:p>
        </p:txBody>
      </p:sp>
      <p:sp>
        <p:nvSpPr>
          <p:cNvPr id="3" name="Marcador de posición de imagen 2"/>
          <p:cNvSpPr>
            <a:spLocks noGrp="1"/>
          </p:cNvSpPr>
          <p:nvPr>
            <p:ph type="pic" idx="1"/>
          </p:nvPr>
        </p:nvSpPr>
        <p:spPr>
          <a:xfrm>
            <a:off x="2390962" y="580860"/>
            <a:ext cx="7319010" cy="3900488"/>
          </a:xfrm>
        </p:spPr>
        <p:txBody>
          <a:bodyPr/>
          <a:lstStyle>
            <a:lvl1pPr marL="0" indent="0">
              <a:buNone/>
              <a:defRPr sz="2274"/>
            </a:lvl1pPr>
            <a:lvl2pPr marL="324861" indent="0">
              <a:buNone/>
              <a:defRPr sz="1990"/>
            </a:lvl2pPr>
            <a:lvl3pPr marL="649723" indent="0">
              <a:buNone/>
              <a:defRPr sz="1705"/>
            </a:lvl3pPr>
            <a:lvl4pPr marL="974584" indent="0">
              <a:buNone/>
              <a:defRPr sz="1421"/>
            </a:lvl4pPr>
            <a:lvl5pPr marL="1299446" indent="0">
              <a:buNone/>
              <a:defRPr sz="1421"/>
            </a:lvl5pPr>
            <a:lvl6pPr marL="1624308" indent="0">
              <a:buNone/>
              <a:defRPr sz="1421"/>
            </a:lvl6pPr>
            <a:lvl7pPr marL="1949170" indent="0">
              <a:buNone/>
              <a:defRPr sz="1421"/>
            </a:lvl7pPr>
            <a:lvl8pPr marL="2274031" indent="0">
              <a:buNone/>
              <a:defRPr sz="1421"/>
            </a:lvl8pPr>
            <a:lvl9pPr marL="2598893" indent="0">
              <a:buNone/>
              <a:defRPr sz="1421"/>
            </a:lvl9pPr>
          </a:lstStyle>
          <a:p>
            <a:endParaRPr lang="es-CL"/>
          </a:p>
        </p:txBody>
      </p:sp>
      <p:sp>
        <p:nvSpPr>
          <p:cNvPr id="4" name="Marcador de texto 3"/>
          <p:cNvSpPr>
            <a:spLocks noGrp="1"/>
          </p:cNvSpPr>
          <p:nvPr>
            <p:ph type="body" sz="half" idx="2"/>
          </p:nvPr>
        </p:nvSpPr>
        <p:spPr>
          <a:xfrm>
            <a:off x="2390962" y="5087790"/>
            <a:ext cx="7319010" cy="762942"/>
          </a:xfrm>
        </p:spPr>
        <p:txBody>
          <a:bodyPr/>
          <a:lstStyle>
            <a:lvl1pPr marL="0" indent="0">
              <a:buNone/>
              <a:defRPr sz="994"/>
            </a:lvl1pPr>
            <a:lvl2pPr marL="324861" indent="0">
              <a:buNone/>
              <a:defRPr sz="853"/>
            </a:lvl2pPr>
            <a:lvl3pPr marL="649723" indent="0">
              <a:buNone/>
              <a:defRPr sz="711"/>
            </a:lvl3pPr>
            <a:lvl4pPr marL="974584" indent="0">
              <a:buNone/>
              <a:defRPr sz="640"/>
            </a:lvl4pPr>
            <a:lvl5pPr marL="1299446" indent="0">
              <a:buNone/>
              <a:defRPr sz="640"/>
            </a:lvl5pPr>
            <a:lvl6pPr marL="1624308" indent="0">
              <a:buNone/>
              <a:defRPr sz="640"/>
            </a:lvl6pPr>
            <a:lvl7pPr marL="1949170" indent="0">
              <a:buNone/>
              <a:defRPr sz="640"/>
            </a:lvl7pPr>
            <a:lvl8pPr marL="2274031" indent="0">
              <a:buNone/>
              <a:defRPr sz="640"/>
            </a:lvl8pPr>
            <a:lvl9pPr marL="2598893" indent="0">
              <a:buNone/>
              <a:defRPr sz="64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53909685-8FB9-624B-8842-562FEE376B32}" type="datetimeFigureOut">
              <a:rPr lang="es-ES" smtClean="0"/>
              <a:t>30/06/2022</a:t>
            </a:fld>
            <a:endParaRPr lang="es-CL"/>
          </a:p>
        </p:txBody>
      </p:sp>
      <p:sp>
        <p:nvSpPr>
          <p:cNvPr id="6" name="Marcador de pie de página 5"/>
          <p:cNvSpPr>
            <a:spLocks noGrp="1"/>
          </p:cNvSpPr>
          <p:nvPr>
            <p:ph type="ftr" sz="quarter" idx="11"/>
          </p:nvPr>
        </p:nvSpPr>
        <p:spPr/>
        <p:txBody>
          <a:bodyPr/>
          <a:lstStyle/>
          <a:p>
            <a:endParaRPr lang="es-CL"/>
          </a:p>
        </p:txBody>
      </p:sp>
      <p:sp>
        <p:nvSpPr>
          <p:cNvPr id="7" name="Marcador de número de diapositiva 6"/>
          <p:cNvSpPr>
            <a:spLocks noGrp="1"/>
          </p:cNvSpPr>
          <p:nvPr>
            <p:ph type="sldNum" sz="quarter" idx="12"/>
          </p:nvPr>
        </p:nvSpPr>
        <p:spPr/>
        <p:txBody>
          <a:bodyPr/>
          <a:lstStyle/>
          <a:p>
            <a:fld id="{8020EB2E-A20E-DB4D-90B3-ACB5982F1E32}" type="slidenum">
              <a:rPr lang="es-CL" smtClean="0"/>
              <a:t>‹Nº›</a:t>
            </a:fld>
            <a:endParaRPr lang="es-CL"/>
          </a:p>
        </p:txBody>
      </p:sp>
    </p:spTree>
    <p:extLst>
      <p:ext uri="{BB962C8B-B14F-4D97-AF65-F5344CB8AC3E}">
        <p14:creationId xmlns:p14="http://schemas.microsoft.com/office/powerpoint/2010/main" val="4125847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CL"/>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CL"/>
          </a:p>
        </p:txBody>
      </p:sp>
      <p:sp>
        <p:nvSpPr>
          <p:cNvPr id="4" name="Marcador de fecha 3"/>
          <p:cNvSpPr>
            <a:spLocks noGrp="1"/>
          </p:cNvSpPr>
          <p:nvPr>
            <p:ph type="dt" sz="half" idx="10"/>
          </p:nvPr>
        </p:nvSpPr>
        <p:spPr/>
        <p:txBody>
          <a:bodyPr/>
          <a:lstStyle/>
          <a:p>
            <a:fld id="{53909685-8FB9-624B-8842-562FEE376B32}" type="datetimeFigureOut">
              <a:rPr lang="es-ES" smtClean="0"/>
              <a:t>30/06/2022</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8020EB2E-A20E-DB4D-90B3-ACB5982F1E32}" type="slidenum">
              <a:rPr lang="es-CL" smtClean="0"/>
              <a:t>‹Nº›</a:t>
            </a:fld>
            <a:endParaRPr lang="es-CL"/>
          </a:p>
        </p:txBody>
      </p:sp>
    </p:spTree>
    <p:extLst>
      <p:ext uri="{BB962C8B-B14F-4D97-AF65-F5344CB8AC3E}">
        <p14:creationId xmlns:p14="http://schemas.microsoft.com/office/powerpoint/2010/main" val="571390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11798093" y="246792"/>
            <a:ext cx="3661622" cy="5257833"/>
          </a:xfrm>
        </p:spPr>
        <p:txBody>
          <a:bodyPr vert="eaVert"/>
          <a:lstStyle/>
          <a:p>
            <a:r>
              <a:rPr lang="es-ES_tradnl"/>
              <a:t>Clic para editar título</a:t>
            </a:r>
            <a:endParaRPr lang="es-CL"/>
          </a:p>
        </p:txBody>
      </p:sp>
      <p:sp>
        <p:nvSpPr>
          <p:cNvPr id="3" name="Marcador de texto vertical 2"/>
          <p:cNvSpPr>
            <a:spLocks noGrp="1"/>
          </p:cNvSpPr>
          <p:nvPr>
            <p:ph type="body" orient="vert" idx="1"/>
          </p:nvPr>
        </p:nvSpPr>
        <p:spPr>
          <a:xfrm>
            <a:off x="813225" y="246792"/>
            <a:ext cx="10781563" cy="5257833"/>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CL"/>
          </a:p>
        </p:txBody>
      </p:sp>
      <p:sp>
        <p:nvSpPr>
          <p:cNvPr id="4" name="Marcador de fecha 3"/>
          <p:cNvSpPr>
            <a:spLocks noGrp="1"/>
          </p:cNvSpPr>
          <p:nvPr>
            <p:ph type="dt" sz="half" idx="10"/>
          </p:nvPr>
        </p:nvSpPr>
        <p:spPr/>
        <p:txBody>
          <a:bodyPr/>
          <a:lstStyle/>
          <a:p>
            <a:fld id="{53909685-8FB9-624B-8842-562FEE376B32}" type="datetimeFigureOut">
              <a:rPr lang="es-ES" smtClean="0"/>
              <a:t>30/06/2022</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8020EB2E-A20E-DB4D-90B3-ACB5982F1E32}" type="slidenum">
              <a:rPr lang="es-CL" smtClean="0"/>
              <a:t>‹Nº›</a:t>
            </a:fld>
            <a:endParaRPr lang="es-CL"/>
          </a:p>
        </p:txBody>
      </p:sp>
    </p:spTree>
    <p:extLst>
      <p:ext uri="{BB962C8B-B14F-4D97-AF65-F5344CB8AC3E}">
        <p14:creationId xmlns:p14="http://schemas.microsoft.com/office/powerpoint/2010/main" val="2251780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963585" y="4177375"/>
            <a:ext cx="10368598" cy="1291134"/>
          </a:xfrm>
        </p:spPr>
        <p:txBody>
          <a:bodyPr anchor="t"/>
          <a:lstStyle>
            <a:lvl1pPr algn="l">
              <a:defRPr sz="4000" b="1" cap="all"/>
            </a:lvl1pPr>
          </a:lstStyle>
          <a:p>
            <a:r>
              <a:rPr lang="es-ES_tradnl"/>
              <a:t>Clic para editar título</a:t>
            </a:r>
            <a:endParaRPr lang="es-CL"/>
          </a:p>
        </p:txBody>
      </p:sp>
      <p:sp>
        <p:nvSpPr>
          <p:cNvPr id="3" name="Marcador de texto 2"/>
          <p:cNvSpPr>
            <a:spLocks noGrp="1"/>
          </p:cNvSpPr>
          <p:nvPr>
            <p:ph type="body" idx="1"/>
          </p:nvPr>
        </p:nvSpPr>
        <p:spPr>
          <a:xfrm>
            <a:off x="963585" y="2755323"/>
            <a:ext cx="10368598" cy="1422052"/>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el estilo de texto del patrón</a:t>
            </a:r>
          </a:p>
        </p:txBody>
      </p:sp>
      <p:sp>
        <p:nvSpPr>
          <p:cNvPr id="4" name="Marcador de fecha 3"/>
          <p:cNvSpPr>
            <a:spLocks noGrp="1"/>
          </p:cNvSpPr>
          <p:nvPr>
            <p:ph type="dt" sz="half" idx="10"/>
          </p:nvPr>
        </p:nvSpPr>
        <p:spPr/>
        <p:txBody>
          <a:bodyPr/>
          <a:lstStyle/>
          <a:p>
            <a:fld id="{53909685-8FB9-624B-8842-562FEE376B32}" type="datetimeFigureOut">
              <a:rPr lang="es-ES" smtClean="0"/>
              <a:t>30/06/2022</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8020EB2E-A20E-DB4D-90B3-ACB5982F1E32}" type="slidenum">
              <a:rPr lang="es-CL" smtClean="0"/>
              <a:t>‹Nº›</a:t>
            </a:fld>
            <a:endParaRPr lang="es-CL"/>
          </a:p>
        </p:txBody>
      </p:sp>
    </p:spTree>
    <p:extLst>
      <p:ext uri="{BB962C8B-B14F-4D97-AF65-F5344CB8AC3E}">
        <p14:creationId xmlns:p14="http://schemas.microsoft.com/office/powerpoint/2010/main" val="1078793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CL"/>
          </a:p>
        </p:txBody>
      </p:sp>
      <p:sp>
        <p:nvSpPr>
          <p:cNvPr id="3" name="Marcador de contenido 2"/>
          <p:cNvSpPr>
            <a:spLocks noGrp="1"/>
          </p:cNvSpPr>
          <p:nvPr>
            <p:ph sz="half" idx="1"/>
          </p:nvPr>
        </p:nvSpPr>
        <p:spPr>
          <a:xfrm>
            <a:off x="813224" y="1438606"/>
            <a:ext cx="7221593" cy="406601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CL"/>
          </a:p>
        </p:txBody>
      </p:sp>
      <p:sp>
        <p:nvSpPr>
          <p:cNvPr id="4" name="Marcador de contenido 3"/>
          <p:cNvSpPr>
            <a:spLocks noGrp="1"/>
          </p:cNvSpPr>
          <p:nvPr>
            <p:ph sz="half" idx="2"/>
          </p:nvPr>
        </p:nvSpPr>
        <p:spPr>
          <a:xfrm>
            <a:off x="8238122" y="1438606"/>
            <a:ext cx="7221593" cy="406601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CL"/>
          </a:p>
        </p:txBody>
      </p:sp>
      <p:sp>
        <p:nvSpPr>
          <p:cNvPr id="5" name="Marcador de fecha 4"/>
          <p:cNvSpPr>
            <a:spLocks noGrp="1"/>
          </p:cNvSpPr>
          <p:nvPr>
            <p:ph type="dt" sz="half" idx="10"/>
          </p:nvPr>
        </p:nvSpPr>
        <p:spPr/>
        <p:txBody>
          <a:bodyPr/>
          <a:lstStyle/>
          <a:p>
            <a:fld id="{53909685-8FB9-624B-8842-562FEE376B32}" type="datetimeFigureOut">
              <a:rPr lang="es-ES" smtClean="0"/>
              <a:t>30/06/2022</a:t>
            </a:fld>
            <a:endParaRPr lang="es-CL"/>
          </a:p>
        </p:txBody>
      </p:sp>
      <p:sp>
        <p:nvSpPr>
          <p:cNvPr id="6" name="Marcador de pie de página 5"/>
          <p:cNvSpPr>
            <a:spLocks noGrp="1"/>
          </p:cNvSpPr>
          <p:nvPr>
            <p:ph type="ftr" sz="quarter" idx="11"/>
          </p:nvPr>
        </p:nvSpPr>
        <p:spPr/>
        <p:txBody>
          <a:bodyPr/>
          <a:lstStyle/>
          <a:p>
            <a:endParaRPr lang="es-CL"/>
          </a:p>
        </p:txBody>
      </p:sp>
      <p:sp>
        <p:nvSpPr>
          <p:cNvPr id="7" name="Marcador de número de diapositiva 6"/>
          <p:cNvSpPr>
            <a:spLocks noGrp="1"/>
          </p:cNvSpPr>
          <p:nvPr>
            <p:ph type="sldNum" sz="quarter" idx="12"/>
          </p:nvPr>
        </p:nvSpPr>
        <p:spPr/>
        <p:txBody>
          <a:bodyPr/>
          <a:lstStyle/>
          <a:p>
            <a:fld id="{8020EB2E-A20E-DB4D-90B3-ACB5982F1E32}" type="slidenum">
              <a:rPr lang="es-CL" smtClean="0"/>
              <a:t>‹Nº›</a:t>
            </a:fld>
            <a:endParaRPr lang="es-CL"/>
          </a:p>
        </p:txBody>
      </p:sp>
    </p:spTree>
    <p:extLst>
      <p:ext uri="{BB962C8B-B14F-4D97-AF65-F5344CB8AC3E}">
        <p14:creationId xmlns:p14="http://schemas.microsoft.com/office/powerpoint/2010/main" val="558950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09918" y="260334"/>
            <a:ext cx="10978515" cy="1083469"/>
          </a:xfrm>
        </p:spPr>
        <p:txBody>
          <a:bodyPr/>
          <a:lstStyle>
            <a:lvl1pPr>
              <a:defRPr/>
            </a:lvl1pPr>
          </a:lstStyle>
          <a:p>
            <a:r>
              <a:rPr lang="es-ES_tradnl"/>
              <a:t>Clic para editar título</a:t>
            </a:r>
            <a:endParaRPr lang="es-CL"/>
          </a:p>
        </p:txBody>
      </p:sp>
      <p:sp>
        <p:nvSpPr>
          <p:cNvPr id="3" name="Marcador de texto 2"/>
          <p:cNvSpPr>
            <a:spLocks noGrp="1"/>
          </p:cNvSpPr>
          <p:nvPr>
            <p:ph type="body" idx="1"/>
          </p:nvPr>
        </p:nvSpPr>
        <p:spPr>
          <a:xfrm>
            <a:off x="609918" y="1455159"/>
            <a:ext cx="5389723" cy="60644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609918" y="2061600"/>
            <a:ext cx="5389723" cy="374549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CL"/>
          </a:p>
        </p:txBody>
      </p:sp>
      <p:sp>
        <p:nvSpPr>
          <p:cNvPr id="5" name="Marcador de texto 4"/>
          <p:cNvSpPr>
            <a:spLocks noGrp="1"/>
          </p:cNvSpPr>
          <p:nvPr>
            <p:ph type="body" sz="quarter" idx="3"/>
          </p:nvPr>
        </p:nvSpPr>
        <p:spPr>
          <a:xfrm>
            <a:off x="6196593" y="1455159"/>
            <a:ext cx="5391840" cy="60644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6196593" y="2061600"/>
            <a:ext cx="5391840" cy="374549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CL"/>
          </a:p>
        </p:txBody>
      </p:sp>
      <p:sp>
        <p:nvSpPr>
          <p:cNvPr id="7" name="Marcador de fecha 6"/>
          <p:cNvSpPr>
            <a:spLocks noGrp="1"/>
          </p:cNvSpPr>
          <p:nvPr>
            <p:ph type="dt" sz="half" idx="10"/>
          </p:nvPr>
        </p:nvSpPr>
        <p:spPr/>
        <p:txBody>
          <a:bodyPr/>
          <a:lstStyle/>
          <a:p>
            <a:fld id="{53909685-8FB9-624B-8842-562FEE376B32}" type="datetimeFigureOut">
              <a:rPr lang="es-ES" smtClean="0"/>
              <a:t>30/06/2022</a:t>
            </a:fld>
            <a:endParaRPr lang="es-CL"/>
          </a:p>
        </p:txBody>
      </p:sp>
      <p:sp>
        <p:nvSpPr>
          <p:cNvPr id="8" name="Marcador de pie de página 7"/>
          <p:cNvSpPr>
            <a:spLocks noGrp="1"/>
          </p:cNvSpPr>
          <p:nvPr>
            <p:ph type="ftr" sz="quarter" idx="11"/>
          </p:nvPr>
        </p:nvSpPr>
        <p:spPr/>
        <p:txBody>
          <a:bodyPr/>
          <a:lstStyle/>
          <a:p>
            <a:endParaRPr lang="es-CL"/>
          </a:p>
        </p:txBody>
      </p:sp>
      <p:sp>
        <p:nvSpPr>
          <p:cNvPr id="9" name="Marcador de número de diapositiva 8"/>
          <p:cNvSpPr>
            <a:spLocks noGrp="1"/>
          </p:cNvSpPr>
          <p:nvPr>
            <p:ph type="sldNum" sz="quarter" idx="12"/>
          </p:nvPr>
        </p:nvSpPr>
        <p:spPr/>
        <p:txBody>
          <a:bodyPr/>
          <a:lstStyle/>
          <a:p>
            <a:fld id="{8020EB2E-A20E-DB4D-90B3-ACB5982F1E32}" type="slidenum">
              <a:rPr lang="es-CL" smtClean="0"/>
              <a:t>‹Nº›</a:t>
            </a:fld>
            <a:endParaRPr lang="es-CL"/>
          </a:p>
        </p:txBody>
      </p:sp>
    </p:spTree>
    <p:extLst>
      <p:ext uri="{BB962C8B-B14F-4D97-AF65-F5344CB8AC3E}">
        <p14:creationId xmlns:p14="http://schemas.microsoft.com/office/powerpoint/2010/main" val="3215119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CL"/>
          </a:p>
        </p:txBody>
      </p:sp>
      <p:sp>
        <p:nvSpPr>
          <p:cNvPr id="3" name="Marcador de fecha 2"/>
          <p:cNvSpPr>
            <a:spLocks noGrp="1"/>
          </p:cNvSpPr>
          <p:nvPr>
            <p:ph type="dt" sz="half" idx="10"/>
          </p:nvPr>
        </p:nvSpPr>
        <p:spPr/>
        <p:txBody>
          <a:bodyPr/>
          <a:lstStyle/>
          <a:p>
            <a:fld id="{53909685-8FB9-624B-8842-562FEE376B32}" type="datetimeFigureOut">
              <a:rPr lang="es-ES" smtClean="0"/>
              <a:t>30/06/2022</a:t>
            </a:fld>
            <a:endParaRPr lang="es-CL"/>
          </a:p>
        </p:txBody>
      </p:sp>
      <p:sp>
        <p:nvSpPr>
          <p:cNvPr id="4" name="Marcador de pie de página 3"/>
          <p:cNvSpPr>
            <a:spLocks noGrp="1"/>
          </p:cNvSpPr>
          <p:nvPr>
            <p:ph type="ftr" sz="quarter" idx="11"/>
          </p:nvPr>
        </p:nvSpPr>
        <p:spPr/>
        <p:txBody>
          <a:bodyPr/>
          <a:lstStyle/>
          <a:p>
            <a:endParaRPr lang="es-CL"/>
          </a:p>
        </p:txBody>
      </p:sp>
      <p:sp>
        <p:nvSpPr>
          <p:cNvPr id="5" name="Marcador de número de diapositiva 4"/>
          <p:cNvSpPr>
            <a:spLocks noGrp="1"/>
          </p:cNvSpPr>
          <p:nvPr>
            <p:ph type="sldNum" sz="quarter" idx="12"/>
          </p:nvPr>
        </p:nvSpPr>
        <p:spPr/>
        <p:txBody>
          <a:bodyPr/>
          <a:lstStyle/>
          <a:p>
            <a:fld id="{8020EB2E-A20E-DB4D-90B3-ACB5982F1E32}" type="slidenum">
              <a:rPr lang="es-CL" smtClean="0"/>
              <a:t>‹Nº›</a:t>
            </a:fld>
            <a:endParaRPr lang="es-CL"/>
          </a:p>
        </p:txBody>
      </p:sp>
    </p:spTree>
    <p:extLst>
      <p:ext uri="{BB962C8B-B14F-4D97-AF65-F5344CB8AC3E}">
        <p14:creationId xmlns:p14="http://schemas.microsoft.com/office/powerpoint/2010/main" val="2556591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53909685-8FB9-624B-8842-562FEE376B32}" type="datetimeFigureOut">
              <a:rPr lang="es-ES" smtClean="0"/>
              <a:t>30/06/2022</a:t>
            </a:fld>
            <a:endParaRPr lang="es-CL"/>
          </a:p>
        </p:txBody>
      </p:sp>
      <p:sp>
        <p:nvSpPr>
          <p:cNvPr id="3" name="Marcador de pie de página 2"/>
          <p:cNvSpPr>
            <a:spLocks noGrp="1"/>
          </p:cNvSpPr>
          <p:nvPr>
            <p:ph type="ftr" sz="quarter" idx="11"/>
          </p:nvPr>
        </p:nvSpPr>
        <p:spPr/>
        <p:txBody>
          <a:bodyPr/>
          <a:lstStyle/>
          <a:p>
            <a:endParaRPr lang="es-CL"/>
          </a:p>
        </p:txBody>
      </p:sp>
      <p:sp>
        <p:nvSpPr>
          <p:cNvPr id="4" name="Marcador de número de diapositiva 3"/>
          <p:cNvSpPr>
            <a:spLocks noGrp="1"/>
          </p:cNvSpPr>
          <p:nvPr>
            <p:ph type="sldNum" sz="quarter" idx="12"/>
          </p:nvPr>
        </p:nvSpPr>
        <p:spPr/>
        <p:txBody>
          <a:bodyPr/>
          <a:lstStyle/>
          <a:p>
            <a:fld id="{8020EB2E-A20E-DB4D-90B3-ACB5982F1E32}" type="slidenum">
              <a:rPr lang="es-CL" smtClean="0"/>
              <a:t>‹Nº›</a:t>
            </a:fld>
            <a:endParaRPr lang="es-CL"/>
          </a:p>
        </p:txBody>
      </p:sp>
    </p:spTree>
    <p:extLst>
      <p:ext uri="{BB962C8B-B14F-4D97-AF65-F5344CB8AC3E}">
        <p14:creationId xmlns:p14="http://schemas.microsoft.com/office/powerpoint/2010/main" val="1955322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09918" y="258828"/>
            <a:ext cx="4013173" cy="1101527"/>
          </a:xfrm>
        </p:spPr>
        <p:txBody>
          <a:bodyPr anchor="b"/>
          <a:lstStyle>
            <a:lvl1pPr algn="l">
              <a:defRPr sz="2000" b="1"/>
            </a:lvl1pPr>
          </a:lstStyle>
          <a:p>
            <a:r>
              <a:rPr lang="es-ES_tradnl"/>
              <a:t>Clic para editar título</a:t>
            </a:r>
            <a:endParaRPr lang="es-CL"/>
          </a:p>
        </p:txBody>
      </p:sp>
      <p:sp>
        <p:nvSpPr>
          <p:cNvPr id="3" name="Marcador de contenido 2"/>
          <p:cNvSpPr>
            <a:spLocks noGrp="1"/>
          </p:cNvSpPr>
          <p:nvPr>
            <p:ph idx="1"/>
          </p:nvPr>
        </p:nvSpPr>
        <p:spPr>
          <a:xfrm>
            <a:off x="4769216" y="258829"/>
            <a:ext cx="6819216" cy="554826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CL"/>
          </a:p>
        </p:txBody>
      </p:sp>
      <p:sp>
        <p:nvSpPr>
          <p:cNvPr id="4" name="Marcador de texto 3"/>
          <p:cNvSpPr>
            <a:spLocks noGrp="1"/>
          </p:cNvSpPr>
          <p:nvPr>
            <p:ph type="body" sz="half" idx="2"/>
          </p:nvPr>
        </p:nvSpPr>
        <p:spPr>
          <a:xfrm>
            <a:off x="609918" y="1360356"/>
            <a:ext cx="4013173" cy="44467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53909685-8FB9-624B-8842-562FEE376B32}" type="datetimeFigureOut">
              <a:rPr lang="es-ES" smtClean="0"/>
              <a:t>30/06/2022</a:t>
            </a:fld>
            <a:endParaRPr lang="es-CL"/>
          </a:p>
        </p:txBody>
      </p:sp>
      <p:sp>
        <p:nvSpPr>
          <p:cNvPr id="6" name="Marcador de pie de página 5"/>
          <p:cNvSpPr>
            <a:spLocks noGrp="1"/>
          </p:cNvSpPr>
          <p:nvPr>
            <p:ph type="ftr" sz="quarter" idx="11"/>
          </p:nvPr>
        </p:nvSpPr>
        <p:spPr/>
        <p:txBody>
          <a:bodyPr/>
          <a:lstStyle/>
          <a:p>
            <a:endParaRPr lang="es-CL"/>
          </a:p>
        </p:txBody>
      </p:sp>
      <p:sp>
        <p:nvSpPr>
          <p:cNvPr id="7" name="Marcador de número de diapositiva 6"/>
          <p:cNvSpPr>
            <a:spLocks noGrp="1"/>
          </p:cNvSpPr>
          <p:nvPr>
            <p:ph type="sldNum" sz="quarter" idx="12"/>
          </p:nvPr>
        </p:nvSpPr>
        <p:spPr/>
        <p:txBody>
          <a:bodyPr/>
          <a:lstStyle/>
          <a:p>
            <a:fld id="{8020EB2E-A20E-DB4D-90B3-ACB5982F1E32}" type="slidenum">
              <a:rPr lang="es-CL" smtClean="0"/>
              <a:t>‹Nº›</a:t>
            </a:fld>
            <a:endParaRPr lang="es-CL"/>
          </a:p>
        </p:txBody>
      </p:sp>
    </p:spTree>
    <p:extLst>
      <p:ext uri="{BB962C8B-B14F-4D97-AF65-F5344CB8AC3E}">
        <p14:creationId xmlns:p14="http://schemas.microsoft.com/office/powerpoint/2010/main" val="1829451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2390962" y="4550569"/>
            <a:ext cx="7319010" cy="537220"/>
          </a:xfrm>
        </p:spPr>
        <p:txBody>
          <a:bodyPr anchor="b"/>
          <a:lstStyle>
            <a:lvl1pPr algn="l">
              <a:defRPr sz="2000" b="1"/>
            </a:lvl1pPr>
          </a:lstStyle>
          <a:p>
            <a:r>
              <a:rPr lang="es-ES_tradnl"/>
              <a:t>Clic para editar título</a:t>
            </a:r>
            <a:endParaRPr lang="es-CL"/>
          </a:p>
        </p:txBody>
      </p:sp>
      <p:sp>
        <p:nvSpPr>
          <p:cNvPr id="3" name="Marcador de posición de imagen 2"/>
          <p:cNvSpPr>
            <a:spLocks noGrp="1"/>
          </p:cNvSpPr>
          <p:nvPr>
            <p:ph type="pic" idx="1"/>
          </p:nvPr>
        </p:nvSpPr>
        <p:spPr>
          <a:xfrm>
            <a:off x="2390962" y="580860"/>
            <a:ext cx="7319010" cy="39004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p:cNvSpPr>
            <a:spLocks noGrp="1"/>
          </p:cNvSpPr>
          <p:nvPr>
            <p:ph type="body" sz="half" idx="2"/>
          </p:nvPr>
        </p:nvSpPr>
        <p:spPr>
          <a:xfrm>
            <a:off x="2390962" y="5087790"/>
            <a:ext cx="7319010" cy="76294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53909685-8FB9-624B-8842-562FEE376B32}" type="datetimeFigureOut">
              <a:rPr lang="es-ES" smtClean="0"/>
              <a:t>30/06/2022</a:t>
            </a:fld>
            <a:endParaRPr lang="es-CL"/>
          </a:p>
        </p:txBody>
      </p:sp>
      <p:sp>
        <p:nvSpPr>
          <p:cNvPr id="6" name="Marcador de pie de página 5"/>
          <p:cNvSpPr>
            <a:spLocks noGrp="1"/>
          </p:cNvSpPr>
          <p:nvPr>
            <p:ph type="ftr" sz="quarter" idx="11"/>
          </p:nvPr>
        </p:nvSpPr>
        <p:spPr/>
        <p:txBody>
          <a:bodyPr/>
          <a:lstStyle/>
          <a:p>
            <a:endParaRPr lang="es-CL"/>
          </a:p>
        </p:txBody>
      </p:sp>
      <p:sp>
        <p:nvSpPr>
          <p:cNvPr id="7" name="Marcador de número de diapositiva 6"/>
          <p:cNvSpPr>
            <a:spLocks noGrp="1"/>
          </p:cNvSpPr>
          <p:nvPr>
            <p:ph type="sldNum" sz="quarter" idx="12"/>
          </p:nvPr>
        </p:nvSpPr>
        <p:spPr/>
        <p:txBody>
          <a:bodyPr/>
          <a:lstStyle/>
          <a:p>
            <a:fld id="{8020EB2E-A20E-DB4D-90B3-ACB5982F1E32}" type="slidenum">
              <a:rPr lang="es-CL" smtClean="0"/>
              <a:t>‹Nº›</a:t>
            </a:fld>
            <a:endParaRPr lang="es-CL"/>
          </a:p>
        </p:txBody>
      </p:sp>
    </p:spTree>
    <p:extLst>
      <p:ext uri="{BB962C8B-B14F-4D97-AF65-F5344CB8AC3E}">
        <p14:creationId xmlns:p14="http://schemas.microsoft.com/office/powerpoint/2010/main" val="4053061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09918" y="260334"/>
            <a:ext cx="10978515" cy="1083469"/>
          </a:xfrm>
          <a:prstGeom prst="rect">
            <a:avLst/>
          </a:prstGeom>
        </p:spPr>
        <p:txBody>
          <a:bodyPr vert="horz" lIns="91440" tIns="45720" rIns="91440" bIns="45720" rtlCol="0" anchor="ctr">
            <a:normAutofit/>
          </a:bodyPr>
          <a:lstStyle/>
          <a:p>
            <a:r>
              <a:rPr lang="es-ES_tradnl"/>
              <a:t>Clic para editar título</a:t>
            </a:r>
            <a:endParaRPr lang="es-CL"/>
          </a:p>
        </p:txBody>
      </p:sp>
      <p:sp>
        <p:nvSpPr>
          <p:cNvPr id="3" name="Marcador de texto 2"/>
          <p:cNvSpPr>
            <a:spLocks noGrp="1"/>
          </p:cNvSpPr>
          <p:nvPr>
            <p:ph type="body" idx="1"/>
          </p:nvPr>
        </p:nvSpPr>
        <p:spPr>
          <a:xfrm>
            <a:off x="609918" y="1516857"/>
            <a:ext cx="10978515" cy="4290236"/>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CL"/>
          </a:p>
        </p:txBody>
      </p:sp>
      <p:sp>
        <p:nvSpPr>
          <p:cNvPr id="4" name="Marcador de fecha 3"/>
          <p:cNvSpPr>
            <a:spLocks noGrp="1"/>
          </p:cNvSpPr>
          <p:nvPr>
            <p:ph type="dt" sz="half" idx="2"/>
          </p:nvPr>
        </p:nvSpPr>
        <p:spPr>
          <a:xfrm>
            <a:off x="609917" y="6025291"/>
            <a:ext cx="2846282" cy="346108"/>
          </a:xfrm>
          <a:prstGeom prst="rect">
            <a:avLst/>
          </a:prstGeom>
        </p:spPr>
        <p:txBody>
          <a:bodyPr vert="horz" lIns="91440" tIns="45720" rIns="91440" bIns="45720" rtlCol="0" anchor="ctr"/>
          <a:lstStyle>
            <a:lvl1pPr algn="l">
              <a:defRPr sz="1200">
                <a:solidFill>
                  <a:schemeClr val="tx1">
                    <a:tint val="75000"/>
                  </a:schemeClr>
                </a:solidFill>
              </a:defRPr>
            </a:lvl1pPr>
          </a:lstStyle>
          <a:p>
            <a:fld id="{53909685-8FB9-624B-8842-562FEE376B32}" type="datetimeFigureOut">
              <a:rPr lang="es-ES" smtClean="0"/>
              <a:t>30/06/2022</a:t>
            </a:fld>
            <a:endParaRPr lang="es-CL"/>
          </a:p>
        </p:txBody>
      </p:sp>
      <p:sp>
        <p:nvSpPr>
          <p:cNvPr id="5" name="Marcador de pie de página 4"/>
          <p:cNvSpPr>
            <a:spLocks noGrp="1"/>
          </p:cNvSpPr>
          <p:nvPr>
            <p:ph type="ftr" sz="quarter" idx="3"/>
          </p:nvPr>
        </p:nvSpPr>
        <p:spPr>
          <a:xfrm>
            <a:off x="4167770" y="6025291"/>
            <a:ext cx="3862811" cy="34610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p:cNvSpPr>
            <a:spLocks noGrp="1"/>
          </p:cNvSpPr>
          <p:nvPr>
            <p:ph type="sldNum" sz="quarter" idx="4"/>
          </p:nvPr>
        </p:nvSpPr>
        <p:spPr>
          <a:xfrm>
            <a:off x="8742151" y="6025291"/>
            <a:ext cx="2846282" cy="346108"/>
          </a:xfrm>
          <a:prstGeom prst="rect">
            <a:avLst/>
          </a:prstGeom>
        </p:spPr>
        <p:txBody>
          <a:bodyPr vert="horz" lIns="91440" tIns="45720" rIns="91440" bIns="45720" rtlCol="0" anchor="ctr"/>
          <a:lstStyle>
            <a:lvl1pPr algn="r">
              <a:defRPr sz="1200">
                <a:solidFill>
                  <a:schemeClr val="tx1">
                    <a:tint val="75000"/>
                  </a:schemeClr>
                </a:solidFill>
              </a:defRPr>
            </a:lvl1pPr>
          </a:lstStyle>
          <a:p>
            <a:fld id="{8020EB2E-A20E-DB4D-90B3-ACB5982F1E32}" type="slidenum">
              <a:rPr lang="es-CL" smtClean="0"/>
              <a:t>‹Nº›</a:t>
            </a:fld>
            <a:endParaRPr lang="es-CL"/>
          </a:p>
        </p:txBody>
      </p:sp>
    </p:spTree>
    <p:extLst>
      <p:ext uri="{BB962C8B-B14F-4D97-AF65-F5344CB8AC3E}">
        <p14:creationId xmlns:p14="http://schemas.microsoft.com/office/powerpoint/2010/main" val="7761773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09919" y="260335"/>
            <a:ext cx="10978515" cy="1083469"/>
          </a:xfrm>
          <a:prstGeom prst="rect">
            <a:avLst/>
          </a:prstGeom>
        </p:spPr>
        <p:txBody>
          <a:bodyPr vert="horz" lIns="91440" tIns="45720" rIns="91440" bIns="45720" rtlCol="0" anchor="ctr">
            <a:normAutofit/>
          </a:bodyPr>
          <a:lstStyle/>
          <a:p>
            <a:r>
              <a:rPr lang="es-ES_tradnl"/>
              <a:t>Clic para editar título</a:t>
            </a:r>
            <a:endParaRPr lang="es-CL"/>
          </a:p>
        </p:txBody>
      </p:sp>
      <p:sp>
        <p:nvSpPr>
          <p:cNvPr id="3" name="Marcador de texto 2"/>
          <p:cNvSpPr>
            <a:spLocks noGrp="1"/>
          </p:cNvSpPr>
          <p:nvPr>
            <p:ph type="body" idx="1"/>
          </p:nvPr>
        </p:nvSpPr>
        <p:spPr>
          <a:xfrm>
            <a:off x="609919" y="1516858"/>
            <a:ext cx="10978515" cy="4290236"/>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CL"/>
          </a:p>
        </p:txBody>
      </p:sp>
      <p:sp>
        <p:nvSpPr>
          <p:cNvPr id="4" name="Marcador de fecha 3"/>
          <p:cNvSpPr>
            <a:spLocks noGrp="1"/>
          </p:cNvSpPr>
          <p:nvPr>
            <p:ph type="dt" sz="half" idx="2"/>
          </p:nvPr>
        </p:nvSpPr>
        <p:spPr>
          <a:xfrm>
            <a:off x="609917" y="6025291"/>
            <a:ext cx="2846282" cy="346108"/>
          </a:xfrm>
          <a:prstGeom prst="rect">
            <a:avLst/>
          </a:prstGeom>
        </p:spPr>
        <p:txBody>
          <a:bodyPr vert="horz" lIns="91440" tIns="45720" rIns="91440" bIns="45720" rtlCol="0" anchor="ctr"/>
          <a:lstStyle>
            <a:lvl1pPr algn="l">
              <a:defRPr sz="853">
                <a:solidFill>
                  <a:schemeClr val="tx1">
                    <a:tint val="75000"/>
                  </a:schemeClr>
                </a:solidFill>
              </a:defRPr>
            </a:lvl1pPr>
          </a:lstStyle>
          <a:p>
            <a:fld id="{53909685-8FB9-624B-8842-562FEE376B32}" type="datetimeFigureOut">
              <a:rPr lang="es-ES" smtClean="0"/>
              <a:t>30/06/2022</a:t>
            </a:fld>
            <a:endParaRPr lang="es-CL"/>
          </a:p>
        </p:txBody>
      </p:sp>
      <p:sp>
        <p:nvSpPr>
          <p:cNvPr id="5" name="Marcador de pie de página 4"/>
          <p:cNvSpPr>
            <a:spLocks noGrp="1"/>
          </p:cNvSpPr>
          <p:nvPr>
            <p:ph type="ftr" sz="quarter" idx="3"/>
          </p:nvPr>
        </p:nvSpPr>
        <p:spPr>
          <a:xfrm>
            <a:off x="4167771" y="6025291"/>
            <a:ext cx="3862811" cy="346108"/>
          </a:xfrm>
          <a:prstGeom prst="rect">
            <a:avLst/>
          </a:prstGeom>
        </p:spPr>
        <p:txBody>
          <a:bodyPr vert="horz" lIns="91440" tIns="45720" rIns="91440" bIns="45720" rtlCol="0" anchor="ctr"/>
          <a:lstStyle>
            <a:lvl1pPr algn="ctr">
              <a:defRPr sz="853">
                <a:solidFill>
                  <a:schemeClr val="tx1">
                    <a:tint val="75000"/>
                  </a:schemeClr>
                </a:solidFill>
              </a:defRPr>
            </a:lvl1pPr>
          </a:lstStyle>
          <a:p>
            <a:endParaRPr lang="es-CL"/>
          </a:p>
        </p:txBody>
      </p:sp>
      <p:sp>
        <p:nvSpPr>
          <p:cNvPr id="6" name="Marcador de número de diapositiva 5"/>
          <p:cNvSpPr>
            <a:spLocks noGrp="1"/>
          </p:cNvSpPr>
          <p:nvPr>
            <p:ph type="sldNum" sz="quarter" idx="4"/>
          </p:nvPr>
        </p:nvSpPr>
        <p:spPr>
          <a:xfrm>
            <a:off x="8742151" y="6025291"/>
            <a:ext cx="2846282" cy="346108"/>
          </a:xfrm>
          <a:prstGeom prst="rect">
            <a:avLst/>
          </a:prstGeom>
        </p:spPr>
        <p:txBody>
          <a:bodyPr vert="horz" lIns="91440" tIns="45720" rIns="91440" bIns="45720" rtlCol="0" anchor="ctr"/>
          <a:lstStyle>
            <a:lvl1pPr algn="r">
              <a:defRPr sz="853">
                <a:solidFill>
                  <a:schemeClr val="tx1">
                    <a:tint val="75000"/>
                  </a:schemeClr>
                </a:solidFill>
              </a:defRPr>
            </a:lvl1pPr>
          </a:lstStyle>
          <a:p>
            <a:fld id="{8020EB2E-A20E-DB4D-90B3-ACB5982F1E32}" type="slidenum">
              <a:rPr lang="es-CL" smtClean="0"/>
              <a:t>‹Nº›</a:t>
            </a:fld>
            <a:endParaRPr lang="es-CL"/>
          </a:p>
        </p:txBody>
      </p:sp>
    </p:spTree>
    <p:extLst>
      <p:ext uri="{BB962C8B-B14F-4D97-AF65-F5344CB8AC3E}">
        <p14:creationId xmlns:p14="http://schemas.microsoft.com/office/powerpoint/2010/main" val="20678993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324861" rtl="0" eaLnBrk="1" latinLnBrk="0" hangingPunct="1">
        <a:spcBef>
          <a:spcPct val="0"/>
        </a:spcBef>
        <a:buNone/>
        <a:defRPr sz="3126" kern="1200">
          <a:solidFill>
            <a:schemeClr val="tx1"/>
          </a:solidFill>
          <a:latin typeface="+mj-lt"/>
          <a:ea typeface="+mj-ea"/>
          <a:cs typeface="+mj-cs"/>
        </a:defRPr>
      </a:lvl1pPr>
    </p:titleStyle>
    <p:bodyStyle>
      <a:lvl1pPr marL="243646" indent="-243646" algn="l" defTabSz="324861" rtl="0" eaLnBrk="1" latinLnBrk="0" hangingPunct="1">
        <a:spcBef>
          <a:spcPct val="20000"/>
        </a:spcBef>
        <a:buFont typeface="Arial"/>
        <a:buChar char="•"/>
        <a:defRPr sz="2274" kern="1200">
          <a:solidFill>
            <a:schemeClr val="tx1"/>
          </a:solidFill>
          <a:latin typeface="+mn-lt"/>
          <a:ea typeface="+mn-ea"/>
          <a:cs typeface="+mn-cs"/>
        </a:defRPr>
      </a:lvl1pPr>
      <a:lvl2pPr marL="527900" indent="-203038" algn="l" defTabSz="324861" rtl="0" eaLnBrk="1" latinLnBrk="0" hangingPunct="1">
        <a:spcBef>
          <a:spcPct val="20000"/>
        </a:spcBef>
        <a:buFont typeface="Arial"/>
        <a:buChar char="–"/>
        <a:defRPr sz="1990" kern="1200">
          <a:solidFill>
            <a:schemeClr val="tx1"/>
          </a:solidFill>
          <a:latin typeface="+mn-lt"/>
          <a:ea typeface="+mn-ea"/>
          <a:cs typeface="+mn-cs"/>
        </a:defRPr>
      </a:lvl2pPr>
      <a:lvl3pPr marL="812154" indent="-162431" algn="l" defTabSz="324861" rtl="0" eaLnBrk="1" latinLnBrk="0" hangingPunct="1">
        <a:spcBef>
          <a:spcPct val="20000"/>
        </a:spcBef>
        <a:buFont typeface="Arial"/>
        <a:buChar char="•"/>
        <a:defRPr sz="1705" kern="1200">
          <a:solidFill>
            <a:schemeClr val="tx1"/>
          </a:solidFill>
          <a:latin typeface="+mn-lt"/>
          <a:ea typeface="+mn-ea"/>
          <a:cs typeface="+mn-cs"/>
        </a:defRPr>
      </a:lvl3pPr>
      <a:lvl4pPr marL="1137016" indent="-162431" algn="l" defTabSz="324861" rtl="0" eaLnBrk="1" latinLnBrk="0" hangingPunct="1">
        <a:spcBef>
          <a:spcPct val="20000"/>
        </a:spcBef>
        <a:buFont typeface="Arial"/>
        <a:buChar char="–"/>
        <a:defRPr sz="1421" kern="1200">
          <a:solidFill>
            <a:schemeClr val="tx1"/>
          </a:solidFill>
          <a:latin typeface="+mn-lt"/>
          <a:ea typeface="+mn-ea"/>
          <a:cs typeface="+mn-cs"/>
        </a:defRPr>
      </a:lvl4pPr>
      <a:lvl5pPr marL="1461877" indent="-162431" algn="l" defTabSz="324861" rtl="0" eaLnBrk="1" latinLnBrk="0" hangingPunct="1">
        <a:spcBef>
          <a:spcPct val="20000"/>
        </a:spcBef>
        <a:buFont typeface="Arial"/>
        <a:buChar char="»"/>
        <a:defRPr sz="1421" kern="1200">
          <a:solidFill>
            <a:schemeClr val="tx1"/>
          </a:solidFill>
          <a:latin typeface="+mn-lt"/>
          <a:ea typeface="+mn-ea"/>
          <a:cs typeface="+mn-cs"/>
        </a:defRPr>
      </a:lvl5pPr>
      <a:lvl6pPr marL="1786738" indent="-162431" algn="l" defTabSz="324861" rtl="0" eaLnBrk="1" latinLnBrk="0" hangingPunct="1">
        <a:spcBef>
          <a:spcPct val="20000"/>
        </a:spcBef>
        <a:buFont typeface="Arial"/>
        <a:buChar char="•"/>
        <a:defRPr sz="1421" kern="1200">
          <a:solidFill>
            <a:schemeClr val="tx1"/>
          </a:solidFill>
          <a:latin typeface="+mn-lt"/>
          <a:ea typeface="+mn-ea"/>
          <a:cs typeface="+mn-cs"/>
        </a:defRPr>
      </a:lvl6pPr>
      <a:lvl7pPr marL="2111600" indent="-162431" algn="l" defTabSz="324861" rtl="0" eaLnBrk="1" latinLnBrk="0" hangingPunct="1">
        <a:spcBef>
          <a:spcPct val="20000"/>
        </a:spcBef>
        <a:buFont typeface="Arial"/>
        <a:buChar char="•"/>
        <a:defRPr sz="1421" kern="1200">
          <a:solidFill>
            <a:schemeClr val="tx1"/>
          </a:solidFill>
          <a:latin typeface="+mn-lt"/>
          <a:ea typeface="+mn-ea"/>
          <a:cs typeface="+mn-cs"/>
        </a:defRPr>
      </a:lvl7pPr>
      <a:lvl8pPr marL="2436461" indent="-162431" algn="l" defTabSz="324861" rtl="0" eaLnBrk="1" latinLnBrk="0" hangingPunct="1">
        <a:spcBef>
          <a:spcPct val="20000"/>
        </a:spcBef>
        <a:buFont typeface="Arial"/>
        <a:buChar char="•"/>
        <a:defRPr sz="1421" kern="1200">
          <a:solidFill>
            <a:schemeClr val="tx1"/>
          </a:solidFill>
          <a:latin typeface="+mn-lt"/>
          <a:ea typeface="+mn-ea"/>
          <a:cs typeface="+mn-cs"/>
        </a:defRPr>
      </a:lvl8pPr>
      <a:lvl9pPr marL="2761324" indent="-162431" algn="l" defTabSz="324861" rtl="0" eaLnBrk="1" latinLnBrk="0" hangingPunct="1">
        <a:spcBef>
          <a:spcPct val="20000"/>
        </a:spcBef>
        <a:buFont typeface="Arial"/>
        <a:buChar char="•"/>
        <a:defRPr sz="1421" kern="1200">
          <a:solidFill>
            <a:schemeClr val="tx1"/>
          </a:solidFill>
          <a:latin typeface="+mn-lt"/>
          <a:ea typeface="+mn-ea"/>
          <a:cs typeface="+mn-cs"/>
        </a:defRPr>
      </a:lvl9pPr>
    </p:bodyStyle>
    <p:otherStyle>
      <a:defPPr>
        <a:defRPr lang="es-ES"/>
      </a:defPPr>
      <a:lvl1pPr marL="0" algn="l" defTabSz="324861" rtl="0" eaLnBrk="1" latinLnBrk="0" hangingPunct="1">
        <a:defRPr sz="1279" kern="1200">
          <a:solidFill>
            <a:schemeClr val="tx1"/>
          </a:solidFill>
          <a:latin typeface="+mn-lt"/>
          <a:ea typeface="+mn-ea"/>
          <a:cs typeface="+mn-cs"/>
        </a:defRPr>
      </a:lvl1pPr>
      <a:lvl2pPr marL="324861" algn="l" defTabSz="324861" rtl="0" eaLnBrk="1" latinLnBrk="0" hangingPunct="1">
        <a:defRPr sz="1279" kern="1200">
          <a:solidFill>
            <a:schemeClr val="tx1"/>
          </a:solidFill>
          <a:latin typeface="+mn-lt"/>
          <a:ea typeface="+mn-ea"/>
          <a:cs typeface="+mn-cs"/>
        </a:defRPr>
      </a:lvl2pPr>
      <a:lvl3pPr marL="649723" algn="l" defTabSz="324861" rtl="0" eaLnBrk="1" latinLnBrk="0" hangingPunct="1">
        <a:defRPr sz="1279" kern="1200">
          <a:solidFill>
            <a:schemeClr val="tx1"/>
          </a:solidFill>
          <a:latin typeface="+mn-lt"/>
          <a:ea typeface="+mn-ea"/>
          <a:cs typeface="+mn-cs"/>
        </a:defRPr>
      </a:lvl3pPr>
      <a:lvl4pPr marL="974584" algn="l" defTabSz="324861" rtl="0" eaLnBrk="1" latinLnBrk="0" hangingPunct="1">
        <a:defRPr sz="1279" kern="1200">
          <a:solidFill>
            <a:schemeClr val="tx1"/>
          </a:solidFill>
          <a:latin typeface="+mn-lt"/>
          <a:ea typeface="+mn-ea"/>
          <a:cs typeface="+mn-cs"/>
        </a:defRPr>
      </a:lvl4pPr>
      <a:lvl5pPr marL="1299446" algn="l" defTabSz="324861" rtl="0" eaLnBrk="1" latinLnBrk="0" hangingPunct="1">
        <a:defRPr sz="1279" kern="1200">
          <a:solidFill>
            <a:schemeClr val="tx1"/>
          </a:solidFill>
          <a:latin typeface="+mn-lt"/>
          <a:ea typeface="+mn-ea"/>
          <a:cs typeface="+mn-cs"/>
        </a:defRPr>
      </a:lvl5pPr>
      <a:lvl6pPr marL="1624308" algn="l" defTabSz="324861" rtl="0" eaLnBrk="1" latinLnBrk="0" hangingPunct="1">
        <a:defRPr sz="1279" kern="1200">
          <a:solidFill>
            <a:schemeClr val="tx1"/>
          </a:solidFill>
          <a:latin typeface="+mn-lt"/>
          <a:ea typeface="+mn-ea"/>
          <a:cs typeface="+mn-cs"/>
        </a:defRPr>
      </a:lvl6pPr>
      <a:lvl7pPr marL="1949170" algn="l" defTabSz="324861" rtl="0" eaLnBrk="1" latinLnBrk="0" hangingPunct="1">
        <a:defRPr sz="1279" kern="1200">
          <a:solidFill>
            <a:schemeClr val="tx1"/>
          </a:solidFill>
          <a:latin typeface="+mn-lt"/>
          <a:ea typeface="+mn-ea"/>
          <a:cs typeface="+mn-cs"/>
        </a:defRPr>
      </a:lvl7pPr>
      <a:lvl8pPr marL="2274031" algn="l" defTabSz="324861" rtl="0" eaLnBrk="1" latinLnBrk="0" hangingPunct="1">
        <a:defRPr sz="1279" kern="1200">
          <a:solidFill>
            <a:schemeClr val="tx1"/>
          </a:solidFill>
          <a:latin typeface="+mn-lt"/>
          <a:ea typeface="+mn-ea"/>
          <a:cs typeface="+mn-cs"/>
        </a:defRPr>
      </a:lvl8pPr>
      <a:lvl9pPr marL="2598893" algn="l" defTabSz="324861" rtl="0" eaLnBrk="1" latinLnBrk="0" hangingPunct="1">
        <a:defRPr sz="127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5.emf"/><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6.png"/><Relationship Id="rId7" Type="http://schemas.openxmlformats.org/officeDocument/2006/relationships/image" Target="../media/image18.jpeg"/><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5.emf"/><Relationship Id="rId10" Type="http://schemas.openxmlformats.org/officeDocument/2006/relationships/image" Target="../media/image21.jpeg"/><Relationship Id="rId4" Type="http://schemas.openxmlformats.org/officeDocument/2006/relationships/image" Target="../media/image4.jpeg"/><Relationship Id="rId9"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jpe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6.png"/><Relationship Id="rId7" Type="http://schemas.openxmlformats.org/officeDocument/2006/relationships/image" Target="../media/image24.jpeg"/><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5.emf"/><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6.png"/><Relationship Id="rId7" Type="http://schemas.openxmlformats.org/officeDocument/2006/relationships/image" Target="../media/image27.png"/><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5.emf"/><Relationship Id="rId4" Type="http://schemas.openxmlformats.org/officeDocument/2006/relationships/image" Target="../media/image4.jpeg"/><Relationship Id="rId9"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jpe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5.emf"/><Relationship Id="rId4" Type="http://schemas.openxmlformats.org/officeDocument/2006/relationships/image" Target="../media/image4.jpe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jpeg"/></Relationships>
</file>

<file path=ppt/slides/_rels/slide19.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6.png"/><Relationship Id="rId7" Type="http://schemas.openxmlformats.org/officeDocument/2006/relationships/image" Target="../media/image32.emf"/><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31.emf"/><Relationship Id="rId5" Type="http://schemas.openxmlformats.org/officeDocument/2006/relationships/image" Target="../media/image5.emf"/><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6.png"/><Relationship Id="rId7" Type="http://schemas.openxmlformats.org/officeDocument/2006/relationships/image" Target="../media/image8.jpeg"/><Relationship Id="rId2" Type="http://schemas.openxmlformats.org/officeDocument/2006/relationships/image" Target="../media/image2.emf"/><Relationship Id="rId1" Type="http://schemas.openxmlformats.org/officeDocument/2006/relationships/slideLayout" Target="../slideLayouts/slideLayout4.xml"/><Relationship Id="rId6" Type="http://schemas.openxmlformats.org/officeDocument/2006/relationships/image" Target="../media/image7.jpeg"/><Relationship Id="rId5" Type="http://schemas.openxmlformats.org/officeDocument/2006/relationships/image" Target="../media/image5.emf"/><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6.png"/><Relationship Id="rId7" Type="http://schemas.openxmlformats.org/officeDocument/2006/relationships/image" Target="../media/image35.emf"/><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34.emf"/><Relationship Id="rId5" Type="http://schemas.openxmlformats.org/officeDocument/2006/relationships/image" Target="../media/image5.emf"/><Relationship Id="rId4" Type="http://schemas.openxmlformats.org/officeDocument/2006/relationships/image" Target="../media/image4.jpeg"/></Relationships>
</file>

<file path=ppt/slides/_rels/slide21.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image" Target="../media/image2.emf"/><Relationship Id="rId7"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jpeg"/><Relationship Id="rId4" Type="http://schemas.openxmlformats.org/officeDocument/2006/relationships/image" Target="../media/image6.png"/><Relationship Id="rId9" Type="http://schemas.openxmlformats.org/officeDocument/2006/relationships/image" Target="../media/image40.emf"/></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jpe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1.png"/><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chart" Target="../charts/chart2.xml"/><Relationship Id="rId5" Type="http://schemas.openxmlformats.org/officeDocument/2006/relationships/image" Target="../media/image5.emf"/><Relationship Id="rId4" Type="http://schemas.openxmlformats.org/officeDocument/2006/relationships/image" Target="../media/image4.jpe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5.emf"/><Relationship Id="rId4" Type="http://schemas.openxmlformats.org/officeDocument/2006/relationships/image" Target="../media/image4.jpeg"/></Relationships>
</file>

<file path=ppt/slides/_rels/slide25.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6.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5.emf"/><Relationship Id="rId10" Type="http://schemas.openxmlformats.org/officeDocument/2006/relationships/image" Target="../media/image47.jpeg"/><Relationship Id="rId4" Type="http://schemas.openxmlformats.org/officeDocument/2006/relationships/image" Target="../media/image4.jpeg"/><Relationship Id="rId9" Type="http://schemas.openxmlformats.org/officeDocument/2006/relationships/image" Target="../media/image46.jpeg"/></Relationships>
</file>

<file path=ppt/slides/_rels/slide2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6.png"/><Relationship Id="rId7" Type="http://schemas.openxmlformats.org/officeDocument/2006/relationships/image" Target="../media/image52.emf"/><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emf"/><Relationship Id="rId4" Type="http://schemas.openxmlformats.org/officeDocument/2006/relationships/image" Target="../media/image4.jpeg"/></Relationships>
</file>

<file path=ppt/slides/_rels/slide2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6.png"/><Relationship Id="rId7" Type="http://schemas.openxmlformats.org/officeDocument/2006/relationships/image" Target="../media/image55.png"/><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emf"/><Relationship Id="rId4" Type="http://schemas.openxmlformats.org/officeDocument/2006/relationships/image" Target="../media/image4.jpe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jpeg"/></Relationships>
</file>

<file path=ppt/slides/_rels/slide2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13.xml"/><Relationship Id="rId6" Type="http://schemas.openxmlformats.org/officeDocument/2006/relationships/image" Target="../media/image5.emf"/><Relationship Id="rId5" Type="http://schemas.openxmlformats.org/officeDocument/2006/relationships/image" Target="../media/image4.jpe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5.emf"/><Relationship Id="rId5" Type="http://schemas.openxmlformats.org/officeDocument/2006/relationships/image" Target="../media/image4.jpe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5.emf"/><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5.emf"/><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5.emf"/><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5.emf"/><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PSX_20200724_120715.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354190" y="-21788"/>
            <a:ext cx="8865683" cy="6522601"/>
          </a:xfrm>
          <a:prstGeom prst="rect">
            <a:avLst/>
          </a:prstGeom>
        </p:spPr>
      </p:pic>
      <p:sp>
        <p:nvSpPr>
          <p:cNvPr id="5" name="Rectángulo 4"/>
          <p:cNvSpPr/>
          <p:nvPr/>
        </p:nvSpPr>
        <p:spPr>
          <a:xfrm flipH="1">
            <a:off x="2798162" y="-32279"/>
            <a:ext cx="6520575" cy="6533092"/>
          </a:xfrm>
          <a:prstGeom prst="rect">
            <a:avLst/>
          </a:prstGeom>
          <a:gradFill>
            <a:gsLst>
              <a:gs pos="0">
                <a:schemeClr val="bg1">
                  <a:alpha val="0"/>
                </a:schemeClr>
              </a:gs>
              <a:gs pos="74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6" name="CuadroTexto 2"/>
          <p:cNvSpPr txBox="1">
            <a:spLocks noChangeArrowheads="1"/>
          </p:cNvSpPr>
          <p:nvPr/>
        </p:nvSpPr>
        <p:spPr bwMode="auto">
          <a:xfrm>
            <a:off x="353119" y="2456278"/>
            <a:ext cx="5679382" cy="14435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21954" tIns="60977" rIns="121954" bIns="60977"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R="0">
              <a:lnSpc>
                <a:spcPct val="70000"/>
              </a:lnSpc>
              <a:buNone/>
            </a:pPr>
            <a:r>
              <a:rPr lang="es-CL" sz="4000" b="1" dirty="0">
                <a:solidFill>
                  <a:schemeClr val="tx2"/>
                </a:solidFill>
                <a:latin typeface="Calibri"/>
                <a:ea typeface="MS PGothic"/>
                <a:cs typeface="Calibri"/>
              </a:rPr>
              <a:t>Rol de Aduanas en el Combate al Contrabando y Tráfico Ilícito</a:t>
            </a:r>
            <a:endParaRPr lang="es-CL" b="1" dirty="0">
              <a:solidFill>
                <a:schemeClr val="tx2"/>
              </a:solidFill>
              <a:latin typeface="Calibri"/>
              <a:cs typeface="Calibri"/>
            </a:endParaRPr>
          </a:p>
        </p:txBody>
      </p:sp>
      <p:sp>
        <p:nvSpPr>
          <p:cNvPr id="7" name="object 3"/>
          <p:cNvSpPr txBox="1"/>
          <p:nvPr/>
        </p:nvSpPr>
        <p:spPr>
          <a:xfrm>
            <a:off x="3332667" y="3132431"/>
            <a:ext cx="4909836" cy="412454"/>
          </a:xfrm>
          <a:prstGeom prst="rect">
            <a:avLst/>
          </a:prstGeom>
        </p:spPr>
        <p:txBody>
          <a:bodyPr vert="horz" wrap="square" lIns="0" tIns="0" rIns="0" bIns="0" rtlCol="0">
            <a:noAutofit/>
          </a:bodyPr>
          <a:lstStyle/>
          <a:p>
            <a:pPr marL="12700">
              <a:lnSpc>
                <a:spcPct val="100000"/>
              </a:lnSpc>
            </a:pPr>
            <a:endParaRPr sz="2900">
              <a:latin typeface="Calibri"/>
              <a:cs typeface="Calibri"/>
            </a:endParaRPr>
          </a:p>
        </p:txBody>
      </p:sp>
      <p:pic>
        <p:nvPicPr>
          <p:cNvPr id="11" name="Imagen 6"/>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1865" y="1121655"/>
            <a:ext cx="2943225" cy="771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Imagen 11" descr="Avatar Gsuite_GOBCL.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24984" y="116088"/>
            <a:ext cx="1601939" cy="660800"/>
          </a:xfrm>
          <a:prstGeom prst="rect">
            <a:avLst/>
          </a:prstGeom>
        </p:spPr>
      </p:pic>
      <p:grpSp>
        <p:nvGrpSpPr>
          <p:cNvPr id="13" name="Agrupar 12"/>
          <p:cNvGrpSpPr>
            <a:grpSpLocks noChangeAspect="1"/>
          </p:cNvGrpSpPr>
          <p:nvPr/>
        </p:nvGrpSpPr>
        <p:grpSpPr>
          <a:xfrm>
            <a:off x="309272" y="5615714"/>
            <a:ext cx="1544528" cy="719999"/>
            <a:chOff x="296697" y="5730875"/>
            <a:chExt cx="1990494" cy="927891"/>
          </a:xfrm>
        </p:grpSpPr>
        <p:pic>
          <p:nvPicPr>
            <p:cNvPr id="14" name="Imagen 13"/>
            <p:cNvPicPr>
              <a:picLocks noChangeAspect="1"/>
            </p:cNvPicPr>
            <p:nvPr/>
          </p:nvPicPr>
          <p:blipFill>
            <a:blip r:embed="rId6"/>
            <a:stretch>
              <a:fillRect/>
            </a:stretch>
          </p:blipFill>
          <p:spPr>
            <a:xfrm>
              <a:off x="296697" y="6234253"/>
              <a:ext cx="1990494" cy="424513"/>
            </a:xfrm>
            <a:prstGeom prst="rect">
              <a:avLst/>
            </a:prstGeom>
          </p:spPr>
        </p:pic>
        <p:pic>
          <p:nvPicPr>
            <p:cNvPr id="15" name="Imagen 14"/>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645165" y="5730875"/>
              <a:ext cx="308747" cy="815974"/>
            </a:xfrm>
            <a:prstGeom prst="rect">
              <a:avLst/>
            </a:prstGeom>
          </p:spPr>
        </p:pic>
      </p:grpSp>
      <p:sp>
        <p:nvSpPr>
          <p:cNvPr id="16" name="CuadroTexto 15">
            <a:extLst>
              <a:ext uri="{FF2B5EF4-FFF2-40B4-BE49-F238E27FC236}">
                <a16:creationId xmlns:a16="http://schemas.microsoft.com/office/drawing/2014/main" id="{30608E1D-FD2E-642C-2830-7642C42EC870}"/>
              </a:ext>
            </a:extLst>
          </p:cNvPr>
          <p:cNvSpPr txBox="1"/>
          <p:nvPr/>
        </p:nvSpPr>
        <p:spPr>
          <a:xfrm>
            <a:off x="428309" y="4475994"/>
            <a:ext cx="4235131" cy="1015663"/>
          </a:xfrm>
          <a:prstGeom prst="rect">
            <a:avLst/>
          </a:prstGeom>
          <a:noFill/>
        </p:spPr>
        <p:txBody>
          <a:bodyPr wrap="square" rtlCol="0">
            <a:spAutoFit/>
          </a:bodyPr>
          <a:lstStyle/>
          <a:p>
            <a:r>
              <a:rPr lang="es-CL" sz="1200" b="1" dirty="0">
                <a:solidFill>
                  <a:schemeClr val="tx2">
                    <a:lumMod val="75000"/>
                  </a:schemeClr>
                </a:solidFill>
              </a:rPr>
              <a:t> CARLOS ALFREDO ESCUDERO COLLANTE</a:t>
            </a:r>
          </a:p>
          <a:p>
            <a:r>
              <a:rPr lang="es-CL" sz="1200" b="1" dirty="0">
                <a:solidFill>
                  <a:schemeClr val="tx2">
                    <a:lumMod val="75000"/>
                  </a:schemeClr>
                </a:solidFill>
              </a:rPr>
              <a:t>JEFE DEPARTAMENTO CONTROL DE </a:t>
            </a:r>
            <a:r>
              <a:rPr lang="es-CL" sz="1200" b="1">
                <a:solidFill>
                  <a:schemeClr val="tx2">
                    <a:lumMod val="75000"/>
                  </a:schemeClr>
                </a:solidFill>
              </a:rPr>
              <a:t>TRAFICO ILICITOS</a:t>
            </a:r>
            <a:endParaRPr lang="es-CL" sz="1200" b="1" dirty="0">
              <a:solidFill>
                <a:schemeClr val="tx2">
                  <a:lumMod val="75000"/>
                </a:schemeClr>
              </a:solidFill>
            </a:endParaRPr>
          </a:p>
          <a:p>
            <a:r>
              <a:rPr lang="es-CL" sz="1200" b="1" dirty="0">
                <a:solidFill>
                  <a:schemeClr val="tx2">
                    <a:lumMod val="75000"/>
                  </a:schemeClr>
                </a:solidFill>
              </a:rPr>
              <a:t>SUBDIRECCION DE FISCALIZACION                                        DIRECCION NACIONAL DE ADUANAS</a:t>
            </a:r>
          </a:p>
          <a:p>
            <a:r>
              <a:rPr lang="es-CL" sz="1200" b="1" dirty="0">
                <a:solidFill>
                  <a:schemeClr val="tx2">
                    <a:lumMod val="75000"/>
                  </a:schemeClr>
                </a:solidFill>
              </a:rPr>
              <a:t>Junio  2022</a:t>
            </a:r>
          </a:p>
        </p:txBody>
      </p:sp>
    </p:spTree>
    <p:extLst>
      <p:ext uri="{BB962C8B-B14F-4D97-AF65-F5344CB8AC3E}">
        <p14:creationId xmlns:p14="http://schemas.microsoft.com/office/powerpoint/2010/main" val="1986872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4 Rectángulo">
            <a:extLst>
              <a:ext uri="{FF2B5EF4-FFF2-40B4-BE49-F238E27FC236}">
                <a16:creationId xmlns:a16="http://schemas.microsoft.com/office/drawing/2014/main" id="{2414A989-64A2-37E2-0228-5A444D085A08}"/>
              </a:ext>
            </a:extLst>
          </p:cNvPr>
          <p:cNvSpPr>
            <a:spLocks noChangeArrowheads="1"/>
          </p:cNvSpPr>
          <p:nvPr/>
        </p:nvSpPr>
        <p:spPr bwMode="auto">
          <a:xfrm>
            <a:off x="1765300" y="216693"/>
            <a:ext cx="7680590" cy="5007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39750" indent="-53975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s-CL" altLang="es-CL" sz="2654" dirty="0">
              <a:solidFill>
                <a:srgbClr val="FFFF00"/>
              </a:solidFill>
              <a:latin typeface="Calibri"/>
            </a:endParaRPr>
          </a:p>
        </p:txBody>
      </p:sp>
      <p:sp>
        <p:nvSpPr>
          <p:cNvPr id="2" name="1 CuadroTexto">
            <a:extLst>
              <a:ext uri="{FF2B5EF4-FFF2-40B4-BE49-F238E27FC236}">
                <a16:creationId xmlns:a16="http://schemas.microsoft.com/office/drawing/2014/main" id="{76AE78F4-044D-E138-5B26-C70F05C8A0DB}"/>
              </a:ext>
            </a:extLst>
          </p:cNvPr>
          <p:cNvSpPr txBox="1"/>
          <p:nvPr/>
        </p:nvSpPr>
        <p:spPr>
          <a:xfrm>
            <a:off x="263780" y="625873"/>
            <a:ext cx="5658267" cy="523220"/>
          </a:xfrm>
          <a:prstGeom prst="rect">
            <a:avLst/>
          </a:prstGeom>
          <a:noFill/>
        </p:spPr>
        <p:style>
          <a:lnRef idx="0">
            <a:scrgbClr r="0" g="0" b="0"/>
          </a:lnRef>
          <a:fillRef idx="1001">
            <a:schemeClr val="dk2"/>
          </a:fillRef>
          <a:effectRef idx="0">
            <a:scrgbClr r="0" g="0" b="0"/>
          </a:effectRef>
          <a:fontRef idx="major"/>
        </p:style>
        <p:txBody>
          <a:bodyPr wrap="square">
            <a:spAutoFit/>
          </a:bodyPr>
          <a:lstStyle/>
          <a:p>
            <a:pPr defTabSz="324861"/>
            <a:r>
              <a:rPr lang="es-CL" sz="2800" b="1" dirty="0">
                <a:solidFill>
                  <a:schemeClr val="tx2"/>
                </a:solidFill>
                <a:latin typeface="Calibri" charset="0"/>
                <a:ea typeface="MS PGothic" charset="0"/>
                <a:cs typeface="MS PGothic" charset="0"/>
              </a:rPr>
              <a:t>PROBLEMÁTICA DEL COMEX</a:t>
            </a:r>
          </a:p>
        </p:txBody>
      </p:sp>
      <p:sp>
        <p:nvSpPr>
          <p:cNvPr id="13" name="CuadroTexto 12">
            <a:extLst>
              <a:ext uri="{FF2B5EF4-FFF2-40B4-BE49-F238E27FC236}">
                <a16:creationId xmlns:a16="http://schemas.microsoft.com/office/drawing/2014/main" id="{30608E1D-FD2E-642C-2830-7642C42EC870}"/>
              </a:ext>
            </a:extLst>
          </p:cNvPr>
          <p:cNvSpPr txBox="1"/>
          <p:nvPr/>
        </p:nvSpPr>
        <p:spPr>
          <a:xfrm>
            <a:off x="220314" y="6239203"/>
            <a:ext cx="8683023" cy="261610"/>
          </a:xfrm>
          <a:prstGeom prst="rect">
            <a:avLst/>
          </a:prstGeom>
          <a:noFill/>
        </p:spPr>
        <p:txBody>
          <a:bodyPr wrap="square" rtlCol="0">
            <a:spAutoFit/>
          </a:bodyPr>
          <a:lstStyle/>
          <a:p>
            <a:r>
              <a:rPr lang="es-CL" sz="1100" dirty="0">
                <a:solidFill>
                  <a:schemeClr val="tx1">
                    <a:lumMod val="50000"/>
                    <a:lumOff val="50000"/>
                  </a:schemeClr>
                </a:solidFill>
              </a:rPr>
              <a:t>CARLOS A. ESCUDERO C. / JEFE DEPTO. TRAFICO ILICITOS / DIRECCION NACIONAL DE ADUANAS / Junio 2022</a:t>
            </a:r>
          </a:p>
        </p:txBody>
      </p:sp>
      <p:pic>
        <p:nvPicPr>
          <p:cNvPr id="14" name="Imagen 13">
            <a:extLst>
              <a:ext uri="{FF2B5EF4-FFF2-40B4-BE49-F238E27FC236}">
                <a16:creationId xmlns:a16="http://schemas.microsoft.com/office/drawing/2014/main" id="{1F4FE267-186B-48FA-9446-6A516A3BA6E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019823" y="317855"/>
            <a:ext cx="1800000" cy="472726"/>
          </a:xfrm>
          <a:prstGeom prst="rect">
            <a:avLst/>
          </a:prstGeom>
        </p:spPr>
      </p:pic>
      <p:pic>
        <p:nvPicPr>
          <p:cNvPr id="15" name="Imagen 14" descr="Avatar Gsuite_GOBCL.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957677" y="0"/>
            <a:ext cx="1924293" cy="115449"/>
          </a:xfrm>
          <a:prstGeom prst="rect">
            <a:avLst/>
          </a:prstGeom>
        </p:spPr>
      </p:pic>
      <p:grpSp>
        <p:nvGrpSpPr>
          <p:cNvPr id="16" name="Agrupar 15"/>
          <p:cNvGrpSpPr>
            <a:grpSpLocks noChangeAspect="1"/>
          </p:cNvGrpSpPr>
          <p:nvPr/>
        </p:nvGrpSpPr>
        <p:grpSpPr>
          <a:xfrm>
            <a:off x="10687795" y="5774924"/>
            <a:ext cx="1080000" cy="602514"/>
            <a:chOff x="10109772" y="5601003"/>
            <a:chExt cx="1620103" cy="903830"/>
          </a:xfrm>
        </p:grpSpPr>
        <p:pic>
          <p:nvPicPr>
            <p:cNvPr id="17" name="Imagen 16"/>
            <p:cNvPicPr>
              <a:picLocks noChangeAspect="1"/>
            </p:cNvPicPr>
            <p:nvPr/>
          </p:nvPicPr>
          <p:blipFill>
            <a:blip r:embed="rId4"/>
            <a:stretch>
              <a:fillRect/>
            </a:stretch>
          </p:blipFill>
          <p:spPr>
            <a:xfrm>
              <a:off x="10109772" y="6159313"/>
              <a:ext cx="1620103" cy="345520"/>
            </a:xfrm>
            <a:prstGeom prst="rect">
              <a:avLst/>
            </a:prstGeom>
          </p:spPr>
        </p:pic>
        <p:pic>
          <p:nvPicPr>
            <p:cNvPr id="18" name="Imagen 1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170730" y="5601003"/>
              <a:ext cx="308747" cy="815974"/>
            </a:xfrm>
            <a:prstGeom prst="rect">
              <a:avLst/>
            </a:prstGeom>
          </p:spPr>
        </p:pic>
      </p:grpSp>
      <p:cxnSp>
        <p:nvCxnSpPr>
          <p:cNvPr id="19" name="Conector recto 18"/>
          <p:cNvCxnSpPr/>
          <p:nvPr/>
        </p:nvCxnSpPr>
        <p:spPr>
          <a:xfrm>
            <a:off x="266700" y="631260"/>
            <a:ext cx="9194060" cy="0"/>
          </a:xfrm>
          <a:prstGeom prst="line">
            <a:avLst/>
          </a:prstGeom>
          <a:ln w="3175" cmpd="sng">
            <a:solidFill>
              <a:srgbClr val="4472C4"/>
            </a:solidFill>
            <a:prstDash val="dot"/>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0" name="CuadroTexto 12"/>
          <p:cNvSpPr txBox="1">
            <a:spLocks noChangeArrowheads="1"/>
          </p:cNvSpPr>
          <p:nvPr/>
        </p:nvSpPr>
        <p:spPr bwMode="auto">
          <a:xfrm>
            <a:off x="258919" y="260440"/>
            <a:ext cx="595138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s-ES" sz="1800" b="1" dirty="0">
                <a:solidFill>
                  <a:schemeClr val="tx2">
                    <a:lumMod val="60000"/>
                    <a:lumOff val="40000"/>
                  </a:schemeClr>
                </a:solidFill>
                <a:latin typeface="Calibri"/>
                <a:cs typeface="Calibri"/>
              </a:rPr>
              <a:t>Rol de Aduanas en el combate al contrabando y tráfico ilícito</a:t>
            </a:r>
          </a:p>
        </p:txBody>
      </p:sp>
      <p:pic>
        <p:nvPicPr>
          <p:cNvPr id="32" name="Imagen 3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15039" y="1098198"/>
            <a:ext cx="10827026" cy="4600557"/>
          </a:xfrm>
          <a:prstGeom prst="rect">
            <a:avLst/>
          </a:prstGeom>
        </p:spPr>
      </p:pic>
    </p:spTree>
    <p:extLst>
      <p:ext uri="{BB962C8B-B14F-4D97-AF65-F5344CB8AC3E}">
        <p14:creationId xmlns:p14="http://schemas.microsoft.com/office/powerpoint/2010/main" val="3044464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4 Rectángulo">
            <a:extLst>
              <a:ext uri="{FF2B5EF4-FFF2-40B4-BE49-F238E27FC236}">
                <a16:creationId xmlns:a16="http://schemas.microsoft.com/office/drawing/2014/main" id="{2414A989-64A2-37E2-0228-5A444D085A08}"/>
              </a:ext>
            </a:extLst>
          </p:cNvPr>
          <p:cNvSpPr>
            <a:spLocks noChangeArrowheads="1"/>
          </p:cNvSpPr>
          <p:nvPr/>
        </p:nvSpPr>
        <p:spPr bwMode="auto">
          <a:xfrm>
            <a:off x="1765300" y="216693"/>
            <a:ext cx="7680590" cy="5007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39750" indent="-53975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s-CL" altLang="es-CL" sz="2654" dirty="0">
              <a:solidFill>
                <a:srgbClr val="FFFF00"/>
              </a:solidFill>
              <a:latin typeface="Calibri"/>
            </a:endParaRPr>
          </a:p>
        </p:txBody>
      </p:sp>
      <p:sp>
        <p:nvSpPr>
          <p:cNvPr id="2" name="1 CuadroTexto">
            <a:extLst>
              <a:ext uri="{FF2B5EF4-FFF2-40B4-BE49-F238E27FC236}">
                <a16:creationId xmlns:a16="http://schemas.microsoft.com/office/drawing/2014/main" id="{76AE78F4-044D-E138-5B26-C70F05C8A0DB}"/>
              </a:ext>
            </a:extLst>
          </p:cNvPr>
          <p:cNvSpPr txBox="1"/>
          <p:nvPr/>
        </p:nvSpPr>
        <p:spPr>
          <a:xfrm>
            <a:off x="369470" y="893259"/>
            <a:ext cx="3083174" cy="2246769"/>
          </a:xfrm>
          <a:prstGeom prst="rect">
            <a:avLst/>
          </a:prstGeom>
          <a:noFill/>
        </p:spPr>
        <p:style>
          <a:lnRef idx="0">
            <a:scrgbClr r="0" g="0" b="0"/>
          </a:lnRef>
          <a:fillRef idx="1001">
            <a:schemeClr val="dk2"/>
          </a:fillRef>
          <a:effectRef idx="0">
            <a:scrgbClr r="0" g="0" b="0"/>
          </a:effectRef>
          <a:fontRef idx="major"/>
        </p:style>
        <p:txBody>
          <a:bodyPr wrap="square">
            <a:spAutoFit/>
          </a:bodyPr>
          <a:lstStyle/>
          <a:p>
            <a:pPr defTabSz="866760">
              <a:defRPr/>
            </a:pPr>
            <a:r>
              <a:rPr lang="es-CL" sz="2800" b="1" dirty="0">
                <a:solidFill>
                  <a:srgbClr val="4472C4"/>
                </a:solidFill>
                <a:latin typeface="Calibri" charset="0"/>
                <a:ea typeface="MS PGothic" charset="0"/>
                <a:cs typeface="MS PGothic" charset="0"/>
              </a:rPr>
              <a:t>INSTRUMENTOS FRENTE AL NUEVO ESCENARIO </a:t>
            </a:r>
          </a:p>
          <a:p>
            <a:pPr defTabSz="866760">
              <a:defRPr/>
            </a:pPr>
            <a:r>
              <a:rPr lang="es-CL" sz="2800" b="1" dirty="0">
                <a:solidFill>
                  <a:srgbClr val="4472C4"/>
                </a:solidFill>
                <a:latin typeface="Calibri" charset="0"/>
                <a:ea typeface="MS PGothic" charset="0"/>
                <a:cs typeface="MS PGothic" charset="0"/>
              </a:rPr>
              <a:t>DEL COMERCIO INTERNACIONAL</a:t>
            </a:r>
            <a:endParaRPr lang="es-ES" sz="2800" b="1" dirty="0">
              <a:solidFill>
                <a:srgbClr val="4472C4"/>
              </a:solidFill>
              <a:latin typeface="Calibri" charset="0"/>
              <a:ea typeface="MS PGothic" charset="0"/>
              <a:cs typeface="MS PGothic" charset="0"/>
            </a:endParaRPr>
          </a:p>
        </p:txBody>
      </p:sp>
      <p:sp>
        <p:nvSpPr>
          <p:cNvPr id="13" name="CuadroTexto 12">
            <a:extLst>
              <a:ext uri="{FF2B5EF4-FFF2-40B4-BE49-F238E27FC236}">
                <a16:creationId xmlns:a16="http://schemas.microsoft.com/office/drawing/2014/main" id="{30608E1D-FD2E-642C-2830-7642C42EC870}"/>
              </a:ext>
            </a:extLst>
          </p:cNvPr>
          <p:cNvSpPr txBox="1"/>
          <p:nvPr/>
        </p:nvSpPr>
        <p:spPr>
          <a:xfrm>
            <a:off x="220314" y="6239203"/>
            <a:ext cx="8683023" cy="261610"/>
          </a:xfrm>
          <a:prstGeom prst="rect">
            <a:avLst/>
          </a:prstGeom>
          <a:noFill/>
        </p:spPr>
        <p:txBody>
          <a:bodyPr wrap="square" rtlCol="0">
            <a:spAutoFit/>
          </a:bodyPr>
          <a:lstStyle/>
          <a:p>
            <a:r>
              <a:rPr lang="es-CL" sz="1100" dirty="0">
                <a:solidFill>
                  <a:schemeClr val="tx1">
                    <a:lumMod val="50000"/>
                    <a:lumOff val="50000"/>
                  </a:schemeClr>
                </a:solidFill>
              </a:rPr>
              <a:t>CARLOS A. ESCUDERO C. / JEFE DEPTO. TRAFICO ILICITOS / DIRECCION NACIONAL DE ADUANAS / Junio 2022</a:t>
            </a:r>
          </a:p>
        </p:txBody>
      </p:sp>
      <p:pic>
        <p:nvPicPr>
          <p:cNvPr id="14" name="Imagen 13">
            <a:extLst>
              <a:ext uri="{FF2B5EF4-FFF2-40B4-BE49-F238E27FC236}">
                <a16:creationId xmlns:a16="http://schemas.microsoft.com/office/drawing/2014/main" id="{1F4FE267-186B-48FA-9446-6A516A3BA6E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019823" y="317855"/>
            <a:ext cx="1800000" cy="472726"/>
          </a:xfrm>
          <a:prstGeom prst="rect">
            <a:avLst/>
          </a:prstGeom>
        </p:spPr>
      </p:pic>
      <p:pic>
        <p:nvPicPr>
          <p:cNvPr id="15" name="Imagen 14" descr="Avatar Gsuite_GOBCL.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957677" y="0"/>
            <a:ext cx="1924293" cy="115449"/>
          </a:xfrm>
          <a:prstGeom prst="rect">
            <a:avLst/>
          </a:prstGeom>
        </p:spPr>
      </p:pic>
      <p:grpSp>
        <p:nvGrpSpPr>
          <p:cNvPr id="16" name="Agrupar 15"/>
          <p:cNvGrpSpPr>
            <a:grpSpLocks noChangeAspect="1"/>
          </p:cNvGrpSpPr>
          <p:nvPr/>
        </p:nvGrpSpPr>
        <p:grpSpPr>
          <a:xfrm>
            <a:off x="10687795" y="5774924"/>
            <a:ext cx="1080000" cy="602514"/>
            <a:chOff x="10109772" y="5601003"/>
            <a:chExt cx="1620103" cy="903830"/>
          </a:xfrm>
        </p:grpSpPr>
        <p:pic>
          <p:nvPicPr>
            <p:cNvPr id="17" name="Imagen 16"/>
            <p:cNvPicPr>
              <a:picLocks noChangeAspect="1"/>
            </p:cNvPicPr>
            <p:nvPr/>
          </p:nvPicPr>
          <p:blipFill>
            <a:blip r:embed="rId4"/>
            <a:stretch>
              <a:fillRect/>
            </a:stretch>
          </p:blipFill>
          <p:spPr>
            <a:xfrm>
              <a:off x="10109772" y="6159313"/>
              <a:ext cx="1620103" cy="345520"/>
            </a:xfrm>
            <a:prstGeom prst="rect">
              <a:avLst/>
            </a:prstGeom>
          </p:spPr>
        </p:pic>
        <p:pic>
          <p:nvPicPr>
            <p:cNvPr id="18" name="Imagen 1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170730" y="5601003"/>
              <a:ext cx="308747" cy="815974"/>
            </a:xfrm>
            <a:prstGeom prst="rect">
              <a:avLst/>
            </a:prstGeom>
          </p:spPr>
        </p:pic>
      </p:grpSp>
      <p:cxnSp>
        <p:nvCxnSpPr>
          <p:cNvPr id="19" name="Conector recto 18"/>
          <p:cNvCxnSpPr/>
          <p:nvPr/>
        </p:nvCxnSpPr>
        <p:spPr>
          <a:xfrm>
            <a:off x="266700" y="631260"/>
            <a:ext cx="9194060" cy="0"/>
          </a:xfrm>
          <a:prstGeom prst="line">
            <a:avLst/>
          </a:prstGeom>
          <a:ln w="3175" cmpd="sng">
            <a:solidFill>
              <a:srgbClr val="4472C4"/>
            </a:solidFill>
            <a:prstDash val="dot"/>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0" name="CuadroTexto 12"/>
          <p:cNvSpPr txBox="1">
            <a:spLocks noChangeArrowheads="1"/>
          </p:cNvSpPr>
          <p:nvPr/>
        </p:nvSpPr>
        <p:spPr bwMode="auto">
          <a:xfrm>
            <a:off x="258919" y="260440"/>
            <a:ext cx="595138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s-ES" sz="1800" b="1" dirty="0">
                <a:solidFill>
                  <a:schemeClr val="tx2">
                    <a:lumMod val="60000"/>
                    <a:lumOff val="40000"/>
                  </a:schemeClr>
                </a:solidFill>
                <a:latin typeface="Calibri"/>
                <a:cs typeface="Calibri"/>
              </a:rPr>
              <a:t>Rol de Aduanas en el combate al contrabando y tráfico ilícito</a:t>
            </a:r>
          </a:p>
        </p:txBody>
      </p:sp>
      <p:grpSp>
        <p:nvGrpSpPr>
          <p:cNvPr id="8" name="Agrupar 7"/>
          <p:cNvGrpSpPr/>
          <p:nvPr/>
        </p:nvGrpSpPr>
        <p:grpSpPr>
          <a:xfrm>
            <a:off x="3569269" y="935850"/>
            <a:ext cx="6378579" cy="4719356"/>
            <a:chOff x="3569269" y="935850"/>
            <a:chExt cx="6679093" cy="4719356"/>
          </a:xfrm>
        </p:grpSpPr>
        <p:sp>
          <p:nvSpPr>
            <p:cNvPr id="31" name="Rectángulo redondeado 30"/>
            <p:cNvSpPr/>
            <p:nvPr/>
          </p:nvSpPr>
          <p:spPr>
            <a:xfrm>
              <a:off x="3569269" y="4740377"/>
              <a:ext cx="6679093" cy="914829"/>
            </a:xfrm>
            <a:prstGeom prst="roundRect">
              <a:avLst/>
            </a:prstGeom>
            <a:solidFill>
              <a:srgbClr val="7798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30" name="Rectángulo redondeado 29"/>
            <p:cNvSpPr/>
            <p:nvPr/>
          </p:nvSpPr>
          <p:spPr>
            <a:xfrm>
              <a:off x="3569269" y="3789246"/>
              <a:ext cx="6679093" cy="914829"/>
            </a:xfrm>
            <a:prstGeom prst="round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29" name="Rectángulo redondeado 28"/>
            <p:cNvSpPr/>
            <p:nvPr/>
          </p:nvSpPr>
          <p:spPr>
            <a:xfrm>
              <a:off x="3569269" y="2838114"/>
              <a:ext cx="6679093" cy="914829"/>
            </a:xfrm>
            <a:prstGeom prst="roundRect">
              <a:avLst/>
            </a:prstGeom>
            <a:solidFill>
              <a:srgbClr val="815C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28" name="Rectángulo redondeado 27"/>
            <p:cNvSpPr/>
            <p:nvPr/>
          </p:nvSpPr>
          <p:spPr>
            <a:xfrm>
              <a:off x="3569269" y="1886982"/>
              <a:ext cx="6679093" cy="914829"/>
            </a:xfrm>
            <a:prstGeom prst="roundRect">
              <a:avLst/>
            </a:prstGeom>
            <a:solidFill>
              <a:srgbClr val="5BACC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12" name="Rectángulo redondeado 11"/>
            <p:cNvSpPr/>
            <p:nvPr/>
          </p:nvSpPr>
          <p:spPr>
            <a:xfrm>
              <a:off x="3569269" y="935850"/>
              <a:ext cx="6679093" cy="914829"/>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grpSp>
      <p:sp>
        <p:nvSpPr>
          <p:cNvPr id="3" name="Rectángulo 2"/>
          <p:cNvSpPr/>
          <p:nvPr/>
        </p:nvSpPr>
        <p:spPr>
          <a:xfrm>
            <a:off x="5749632" y="1165891"/>
            <a:ext cx="3437039" cy="401151"/>
          </a:xfrm>
          <a:prstGeom prst="rect">
            <a:avLst/>
          </a:prstGeom>
        </p:spPr>
        <p:txBody>
          <a:bodyPr wrap="square">
            <a:spAutoFit/>
          </a:bodyPr>
          <a:lstStyle/>
          <a:p>
            <a:pPr lvl="0" algn="ctr"/>
            <a:r>
              <a:rPr lang="es-CL" b="1" dirty="0">
                <a:solidFill>
                  <a:schemeClr val="bg1"/>
                </a:solidFill>
                <a:latin typeface="Calibri" pitchFamily="34" charset="0"/>
              </a:rPr>
              <a:t>Inversión en Tecnología</a:t>
            </a:r>
          </a:p>
        </p:txBody>
      </p:sp>
      <p:sp>
        <p:nvSpPr>
          <p:cNvPr id="4" name="Rectángulo 3"/>
          <p:cNvSpPr/>
          <p:nvPr/>
        </p:nvSpPr>
        <p:spPr>
          <a:xfrm>
            <a:off x="5880310" y="2109761"/>
            <a:ext cx="3175683" cy="401151"/>
          </a:xfrm>
          <a:prstGeom prst="rect">
            <a:avLst/>
          </a:prstGeom>
        </p:spPr>
        <p:txBody>
          <a:bodyPr wrap="square">
            <a:spAutoFit/>
          </a:bodyPr>
          <a:lstStyle/>
          <a:p>
            <a:pPr lvl="0" algn="ctr"/>
            <a:r>
              <a:rPr lang="es-CL" b="1" dirty="0">
                <a:solidFill>
                  <a:srgbClr val="FFFFFF"/>
                </a:solidFill>
                <a:latin typeface="Calibri" pitchFamily="34" charset="0"/>
              </a:rPr>
              <a:t>Mayor Capacitación</a:t>
            </a:r>
          </a:p>
        </p:txBody>
      </p:sp>
      <p:sp>
        <p:nvSpPr>
          <p:cNvPr id="5" name="Rectángulo 4"/>
          <p:cNvSpPr/>
          <p:nvPr/>
        </p:nvSpPr>
        <p:spPr>
          <a:xfrm>
            <a:off x="5188898" y="2926533"/>
            <a:ext cx="4558507" cy="646331"/>
          </a:xfrm>
          <a:prstGeom prst="rect">
            <a:avLst/>
          </a:prstGeom>
        </p:spPr>
        <p:txBody>
          <a:bodyPr wrap="square">
            <a:spAutoFit/>
          </a:bodyPr>
          <a:lstStyle/>
          <a:p>
            <a:pPr lvl="0" algn="ctr"/>
            <a:r>
              <a:rPr lang="es-CL" b="1" dirty="0">
                <a:solidFill>
                  <a:srgbClr val="FFFFFF"/>
                </a:solidFill>
                <a:latin typeface="Calibri" pitchFamily="34" charset="0"/>
              </a:rPr>
              <a:t>Nuevas leyes y competencias:</a:t>
            </a:r>
          </a:p>
          <a:p>
            <a:pPr lvl="0" algn="ctr"/>
            <a:r>
              <a:rPr lang="es-CL" b="1" dirty="0">
                <a:solidFill>
                  <a:srgbClr val="FFFFFF"/>
                </a:solidFill>
                <a:latin typeface="Calibri" pitchFamily="34" charset="0"/>
              </a:rPr>
              <a:t> Marco regulatorio adecuado</a:t>
            </a:r>
          </a:p>
        </p:txBody>
      </p:sp>
      <p:sp>
        <p:nvSpPr>
          <p:cNvPr id="6" name="Rectángulo 5"/>
          <p:cNvSpPr/>
          <p:nvPr/>
        </p:nvSpPr>
        <p:spPr>
          <a:xfrm>
            <a:off x="5442644" y="3943009"/>
            <a:ext cx="4051015" cy="702015"/>
          </a:xfrm>
          <a:prstGeom prst="rect">
            <a:avLst/>
          </a:prstGeom>
        </p:spPr>
        <p:txBody>
          <a:bodyPr wrap="square">
            <a:spAutoFit/>
          </a:bodyPr>
          <a:lstStyle/>
          <a:p>
            <a:pPr lvl="0" algn="ctr"/>
            <a:r>
              <a:rPr lang="es-CL" b="1" dirty="0">
                <a:solidFill>
                  <a:srgbClr val="FFFFFF"/>
                </a:solidFill>
                <a:latin typeface="Calibri" pitchFamily="34" charset="0"/>
              </a:rPr>
              <a:t>Inclusión de Gestión de Riesgo en los procesos de comercio exterior</a:t>
            </a:r>
          </a:p>
        </p:txBody>
      </p:sp>
      <p:sp>
        <p:nvSpPr>
          <p:cNvPr id="7" name="Rectángulo 6"/>
          <p:cNvSpPr/>
          <p:nvPr/>
        </p:nvSpPr>
        <p:spPr>
          <a:xfrm>
            <a:off x="5326486" y="4799754"/>
            <a:ext cx="4283331" cy="702015"/>
          </a:xfrm>
          <a:prstGeom prst="rect">
            <a:avLst/>
          </a:prstGeom>
        </p:spPr>
        <p:txBody>
          <a:bodyPr wrap="square">
            <a:spAutoFit/>
          </a:bodyPr>
          <a:lstStyle/>
          <a:p>
            <a:pPr lvl="0" algn="ctr"/>
            <a:r>
              <a:rPr lang="es-CL" b="1" dirty="0">
                <a:solidFill>
                  <a:srgbClr val="FFFFFF"/>
                </a:solidFill>
                <a:latin typeface="Calibri" pitchFamily="34" charset="0"/>
              </a:rPr>
              <a:t>Implementación de Herramientas de Facilitación Comercial</a:t>
            </a:r>
          </a:p>
        </p:txBody>
      </p:sp>
      <p:sp>
        <p:nvSpPr>
          <p:cNvPr id="21" name="Rectángulo redondeado 20"/>
          <p:cNvSpPr/>
          <p:nvPr/>
        </p:nvSpPr>
        <p:spPr>
          <a:xfrm>
            <a:off x="3697148" y="1021224"/>
            <a:ext cx="1488432" cy="762233"/>
          </a:xfrm>
          <a:prstGeom prst="roundRect">
            <a:avLst>
              <a:gd name="adj" fmla="val 10000"/>
            </a:avLst>
          </a:prstGeom>
          <a:blipFill rotWithShape="0">
            <a:blip r:embed="rId6"/>
            <a:stretch>
              <a:fillRect/>
            </a:stretch>
          </a:blipFill>
          <a:scene3d>
            <a:camera prst="orthographicFront"/>
            <a:lightRig rig="chilly" dir="t"/>
          </a:scene3d>
          <a:sp3d z="12700" extrusionH="12700" prstMaterial="translucentPowder">
            <a:bevelT w="25400" h="6350" prst="softRound"/>
            <a:bevelB w="0" h="0" prst="convex"/>
          </a:sp3d>
        </p:spPr>
        <p:style>
          <a:lnRef idx="0">
            <a:schemeClr val="dk2">
              <a:shade val="80000"/>
              <a:hueOff val="0"/>
              <a:satOff val="0"/>
              <a:lumOff val="0"/>
              <a:alphaOff val="0"/>
            </a:schemeClr>
          </a:lnRef>
          <a:fillRef idx="1">
            <a:scrgbClr r="0" g="0" b="0"/>
          </a:fillRef>
          <a:effectRef idx="0">
            <a:schemeClr val="dk2">
              <a:tint val="40000"/>
              <a:hueOff val="0"/>
              <a:satOff val="0"/>
              <a:lumOff val="0"/>
              <a:alphaOff val="0"/>
            </a:schemeClr>
          </a:effectRef>
          <a:fontRef idx="minor">
            <a:schemeClr val="lt1">
              <a:hueOff val="0"/>
              <a:satOff val="0"/>
              <a:lumOff val="0"/>
              <a:alphaOff val="0"/>
            </a:schemeClr>
          </a:fontRef>
        </p:style>
      </p:sp>
      <p:sp>
        <p:nvSpPr>
          <p:cNvPr id="23" name="Rectángulo redondeado 22"/>
          <p:cNvSpPr/>
          <p:nvPr/>
        </p:nvSpPr>
        <p:spPr>
          <a:xfrm>
            <a:off x="3697148" y="1966911"/>
            <a:ext cx="1475204" cy="762233"/>
          </a:xfrm>
          <a:prstGeom prst="roundRect">
            <a:avLst>
              <a:gd name="adj" fmla="val 10000"/>
            </a:avLst>
          </a:prstGeom>
          <a:blipFill rotWithShape="0">
            <a:blip r:embed="rId7"/>
            <a:stretch>
              <a:fillRect/>
            </a:stretch>
          </a:blipFill>
          <a:scene3d>
            <a:camera prst="orthographicFront"/>
            <a:lightRig rig="chilly" dir="t"/>
          </a:scene3d>
          <a:sp3d z="12700" extrusionH="12700" prstMaterial="translucentPowder">
            <a:bevelT w="25400" h="6350" prst="softRound"/>
            <a:bevelB w="0" h="0" prst="convex"/>
          </a:sp3d>
        </p:spPr>
        <p:style>
          <a:lnRef idx="0">
            <a:schemeClr val="dk2">
              <a:shade val="80000"/>
              <a:hueOff val="0"/>
              <a:satOff val="0"/>
              <a:lumOff val="0"/>
              <a:alphaOff val="0"/>
            </a:schemeClr>
          </a:lnRef>
          <a:fillRef idx="1">
            <a:scrgbClr r="0" g="0" b="0"/>
          </a:fillRef>
          <a:effectRef idx="0">
            <a:schemeClr val="dk2">
              <a:tint val="40000"/>
              <a:hueOff val="0"/>
              <a:satOff val="0"/>
              <a:lumOff val="0"/>
              <a:alphaOff val="0"/>
            </a:schemeClr>
          </a:effectRef>
          <a:fontRef idx="minor">
            <a:schemeClr val="lt1">
              <a:hueOff val="0"/>
              <a:satOff val="0"/>
              <a:lumOff val="0"/>
              <a:alphaOff val="0"/>
            </a:schemeClr>
          </a:fontRef>
        </p:style>
      </p:sp>
      <p:sp>
        <p:nvSpPr>
          <p:cNvPr id="24" name="Rectángulo redondeado 23"/>
          <p:cNvSpPr/>
          <p:nvPr/>
        </p:nvSpPr>
        <p:spPr>
          <a:xfrm>
            <a:off x="3697148" y="2912598"/>
            <a:ext cx="1475204" cy="762233"/>
          </a:xfrm>
          <a:prstGeom prst="roundRect">
            <a:avLst>
              <a:gd name="adj" fmla="val 10000"/>
            </a:avLst>
          </a:prstGeom>
          <a:blipFill rotWithShape="0">
            <a:blip r:embed="rId8"/>
            <a:stretch>
              <a:fillRect/>
            </a:stretch>
          </a:blipFill>
          <a:scene3d>
            <a:camera prst="orthographicFront"/>
            <a:lightRig rig="chilly" dir="t"/>
          </a:scene3d>
          <a:sp3d z="12700" extrusionH="12700" prstMaterial="translucentPowder">
            <a:bevelT w="25400" h="6350" prst="softRound"/>
            <a:bevelB w="0" h="0" prst="convex"/>
          </a:sp3d>
        </p:spPr>
        <p:style>
          <a:lnRef idx="0">
            <a:schemeClr val="dk2">
              <a:shade val="80000"/>
              <a:hueOff val="0"/>
              <a:satOff val="0"/>
              <a:lumOff val="0"/>
              <a:alphaOff val="0"/>
            </a:schemeClr>
          </a:lnRef>
          <a:fillRef idx="1">
            <a:scrgbClr r="0" g="0" b="0"/>
          </a:fillRef>
          <a:effectRef idx="0">
            <a:schemeClr val="dk2">
              <a:tint val="40000"/>
              <a:hueOff val="0"/>
              <a:satOff val="0"/>
              <a:lumOff val="0"/>
              <a:alphaOff val="0"/>
            </a:schemeClr>
          </a:effectRef>
          <a:fontRef idx="minor">
            <a:schemeClr val="lt1">
              <a:hueOff val="0"/>
              <a:satOff val="0"/>
              <a:lumOff val="0"/>
              <a:alphaOff val="0"/>
            </a:schemeClr>
          </a:fontRef>
        </p:style>
      </p:sp>
      <p:sp>
        <p:nvSpPr>
          <p:cNvPr id="25" name="Rectángulo redondeado 24"/>
          <p:cNvSpPr/>
          <p:nvPr/>
        </p:nvSpPr>
        <p:spPr>
          <a:xfrm>
            <a:off x="3697148" y="3858285"/>
            <a:ext cx="1461975" cy="762233"/>
          </a:xfrm>
          <a:prstGeom prst="roundRect">
            <a:avLst>
              <a:gd name="adj" fmla="val 10000"/>
            </a:avLst>
          </a:prstGeom>
          <a:blipFill rotWithShape="0">
            <a:blip r:embed="rId9"/>
            <a:stretch>
              <a:fillRect/>
            </a:stretch>
          </a:blipFill>
          <a:scene3d>
            <a:camera prst="orthographicFront"/>
            <a:lightRig rig="chilly" dir="t"/>
          </a:scene3d>
          <a:sp3d z="12700" extrusionH="12700" prstMaterial="translucentPowder">
            <a:bevelT w="25400" h="6350" prst="softRound"/>
            <a:bevelB w="0" h="0" prst="convex"/>
          </a:sp3d>
        </p:spPr>
        <p:style>
          <a:lnRef idx="0">
            <a:schemeClr val="dk2">
              <a:shade val="80000"/>
              <a:hueOff val="0"/>
              <a:satOff val="0"/>
              <a:lumOff val="0"/>
              <a:alphaOff val="0"/>
            </a:schemeClr>
          </a:lnRef>
          <a:fillRef idx="1">
            <a:scrgbClr r="0" g="0" b="0"/>
          </a:fillRef>
          <a:effectRef idx="0">
            <a:schemeClr val="dk2">
              <a:tint val="40000"/>
              <a:hueOff val="0"/>
              <a:satOff val="0"/>
              <a:lumOff val="0"/>
              <a:alphaOff val="0"/>
            </a:schemeClr>
          </a:effectRef>
          <a:fontRef idx="minor">
            <a:schemeClr val="lt1">
              <a:hueOff val="0"/>
              <a:satOff val="0"/>
              <a:lumOff val="0"/>
              <a:alphaOff val="0"/>
            </a:schemeClr>
          </a:fontRef>
        </p:style>
      </p:sp>
      <p:sp>
        <p:nvSpPr>
          <p:cNvPr id="26" name="Rectángulo redondeado 25"/>
          <p:cNvSpPr/>
          <p:nvPr/>
        </p:nvSpPr>
        <p:spPr>
          <a:xfrm>
            <a:off x="3697148" y="4847533"/>
            <a:ext cx="1475204" cy="762233"/>
          </a:xfrm>
          <a:prstGeom prst="roundRect">
            <a:avLst>
              <a:gd name="adj" fmla="val 10000"/>
            </a:avLst>
          </a:prstGeom>
          <a:blipFill rotWithShape="0">
            <a:blip r:embed="rId10"/>
            <a:stretch>
              <a:fillRect/>
            </a:stretch>
          </a:blipFill>
          <a:scene3d>
            <a:camera prst="orthographicFront"/>
            <a:lightRig rig="chilly" dir="t"/>
          </a:scene3d>
          <a:sp3d z="12700" extrusionH="12700" prstMaterial="translucentPowder">
            <a:bevelT w="25400" h="6350" prst="softRound"/>
            <a:bevelB w="0" h="0" prst="convex"/>
          </a:sp3d>
        </p:spPr>
        <p:style>
          <a:lnRef idx="0">
            <a:schemeClr val="dk2">
              <a:shade val="80000"/>
              <a:hueOff val="0"/>
              <a:satOff val="0"/>
              <a:lumOff val="0"/>
              <a:alphaOff val="0"/>
            </a:schemeClr>
          </a:lnRef>
          <a:fillRef idx="1">
            <a:scrgbClr r="0" g="0" b="0"/>
          </a:fillRef>
          <a:effectRef idx="0">
            <a:schemeClr val="dk2">
              <a:tint val="4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1714508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riángulo isósceles 10"/>
          <p:cNvSpPr/>
          <p:nvPr/>
        </p:nvSpPr>
        <p:spPr>
          <a:xfrm>
            <a:off x="2246435" y="5176067"/>
            <a:ext cx="1707018" cy="846744"/>
          </a:xfrm>
          <a:prstGeom prst="triangl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12" name="Rectángulo 11"/>
          <p:cNvSpPr/>
          <p:nvPr/>
        </p:nvSpPr>
        <p:spPr>
          <a:xfrm>
            <a:off x="792057" y="4971210"/>
            <a:ext cx="4615775" cy="341429"/>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62466" name="4 Rectángulo">
            <a:extLst>
              <a:ext uri="{FF2B5EF4-FFF2-40B4-BE49-F238E27FC236}">
                <a16:creationId xmlns:a16="http://schemas.microsoft.com/office/drawing/2014/main" id="{2414A989-64A2-37E2-0228-5A444D085A08}"/>
              </a:ext>
            </a:extLst>
          </p:cNvPr>
          <p:cNvSpPr>
            <a:spLocks noChangeArrowheads="1"/>
          </p:cNvSpPr>
          <p:nvPr/>
        </p:nvSpPr>
        <p:spPr bwMode="auto">
          <a:xfrm>
            <a:off x="1765300" y="216693"/>
            <a:ext cx="7680590" cy="5007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39750" indent="-53975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s-CL" altLang="es-CL" sz="2654" dirty="0">
              <a:solidFill>
                <a:srgbClr val="FFFF00"/>
              </a:solidFill>
              <a:latin typeface="Calibri"/>
            </a:endParaRPr>
          </a:p>
        </p:txBody>
      </p:sp>
      <p:sp>
        <p:nvSpPr>
          <p:cNvPr id="2" name="1 CuadroTexto">
            <a:extLst>
              <a:ext uri="{FF2B5EF4-FFF2-40B4-BE49-F238E27FC236}">
                <a16:creationId xmlns:a16="http://schemas.microsoft.com/office/drawing/2014/main" id="{76AE78F4-044D-E138-5B26-C70F05C8A0DB}"/>
              </a:ext>
            </a:extLst>
          </p:cNvPr>
          <p:cNvSpPr txBox="1"/>
          <p:nvPr/>
        </p:nvSpPr>
        <p:spPr>
          <a:xfrm>
            <a:off x="263780" y="625873"/>
            <a:ext cx="5658267" cy="523220"/>
          </a:xfrm>
          <a:prstGeom prst="rect">
            <a:avLst/>
          </a:prstGeom>
          <a:noFill/>
        </p:spPr>
        <p:style>
          <a:lnRef idx="0">
            <a:scrgbClr r="0" g="0" b="0"/>
          </a:lnRef>
          <a:fillRef idx="1001">
            <a:schemeClr val="dk2"/>
          </a:fillRef>
          <a:effectRef idx="0">
            <a:scrgbClr r="0" g="0" b="0"/>
          </a:effectRef>
          <a:fontRef idx="major"/>
        </p:style>
        <p:txBody>
          <a:bodyPr wrap="square">
            <a:spAutoFit/>
          </a:bodyPr>
          <a:lstStyle/>
          <a:p>
            <a:pPr defTabSz="324861"/>
            <a:r>
              <a:rPr lang="es-CL" sz="2800" b="1" dirty="0">
                <a:solidFill>
                  <a:schemeClr val="tx2"/>
                </a:solidFill>
                <a:latin typeface="Calibri" charset="0"/>
                <a:ea typeface="MS PGothic" charset="0"/>
                <a:cs typeface="MS PGothic" charset="0"/>
              </a:rPr>
              <a:t>Facilitación v/s Control</a:t>
            </a:r>
          </a:p>
        </p:txBody>
      </p:sp>
      <p:sp>
        <p:nvSpPr>
          <p:cNvPr id="13" name="CuadroTexto 12">
            <a:extLst>
              <a:ext uri="{FF2B5EF4-FFF2-40B4-BE49-F238E27FC236}">
                <a16:creationId xmlns:a16="http://schemas.microsoft.com/office/drawing/2014/main" id="{30608E1D-FD2E-642C-2830-7642C42EC870}"/>
              </a:ext>
            </a:extLst>
          </p:cNvPr>
          <p:cNvSpPr txBox="1"/>
          <p:nvPr/>
        </p:nvSpPr>
        <p:spPr>
          <a:xfrm>
            <a:off x="220314" y="6239203"/>
            <a:ext cx="8683023" cy="261610"/>
          </a:xfrm>
          <a:prstGeom prst="rect">
            <a:avLst/>
          </a:prstGeom>
          <a:noFill/>
        </p:spPr>
        <p:txBody>
          <a:bodyPr wrap="square" rtlCol="0">
            <a:spAutoFit/>
          </a:bodyPr>
          <a:lstStyle/>
          <a:p>
            <a:r>
              <a:rPr lang="es-CL" sz="1100" dirty="0">
                <a:solidFill>
                  <a:schemeClr val="tx1">
                    <a:lumMod val="50000"/>
                    <a:lumOff val="50000"/>
                  </a:schemeClr>
                </a:solidFill>
              </a:rPr>
              <a:t>CARLOS A. ESCUDERO C. / JEFE DEPTO. TRAFICO ILICITOS / DIRECCION NACIONAL DE ADUANAS / Junio 2022</a:t>
            </a:r>
          </a:p>
        </p:txBody>
      </p:sp>
      <p:pic>
        <p:nvPicPr>
          <p:cNvPr id="14" name="Imagen 13">
            <a:extLst>
              <a:ext uri="{FF2B5EF4-FFF2-40B4-BE49-F238E27FC236}">
                <a16:creationId xmlns:a16="http://schemas.microsoft.com/office/drawing/2014/main" id="{1F4FE267-186B-48FA-9446-6A516A3BA6E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019823" y="317855"/>
            <a:ext cx="1800000" cy="472726"/>
          </a:xfrm>
          <a:prstGeom prst="rect">
            <a:avLst/>
          </a:prstGeom>
        </p:spPr>
      </p:pic>
      <p:pic>
        <p:nvPicPr>
          <p:cNvPr id="15" name="Imagen 14" descr="Avatar Gsuite_GOBCL.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957677" y="0"/>
            <a:ext cx="1924293" cy="115449"/>
          </a:xfrm>
          <a:prstGeom prst="rect">
            <a:avLst/>
          </a:prstGeom>
        </p:spPr>
      </p:pic>
      <p:grpSp>
        <p:nvGrpSpPr>
          <p:cNvPr id="16" name="Agrupar 15"/>
          <p:cNvGrpSpPr>
            <a:grpSpLocks noChangeAspect="1"/>
          </p:cNvGrpSpPr>
          <p:nvPr/>
        </p:nvGrpSpPr>
        <p:grpSpPr>
          <a:xfrm>
            <a:off x="10687795" y="5774924"/>
            <a:ext cx="1080000" cy="602514"/>
            <a:chOff x="10109772" y="5601003"/>
            <a:chExt cx="1620103" cy="903830"/>
          </a:xfrm>
        </p:grpSpPr>
        <p:pic>
          <p:nvPicPr>
            <p:cNvPr id="17" name="Imagen 16"/>
            <p:cNvPicPr>
              <a:picLocks noChangeAspect="1"/>
            </p:cNvPicPr>
            <p:nvPr/>
          </p:nvPicPr>
          <p:blipFill>
            <a:blip r:embed="rId4"/>
            <a:stretch>
              <a:fillRect/>
            </a:stretch>
          </p:blipFill>
          <p:spPr>
            <a:xfrm>
              <a:off x="10109772" y="6159313"/>
              <a:ext cx="1620103" cy="345520"/>
            </a:xfrm>
            <a:prstGeom prst="rect">
              <a:avLst/>
            </a:prstGeom>
          </p:spPr>
        </p:pic>
        <p:pic>
          <p:nvPicPr>
            <p:cNvPr id="18" name="Imagen 1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170730" y="5601003"/>
              <a:ext cx="308747" cy="815974"/>
            </a:xfrm>
            <a:prstGeom prst="rect">
              <a:avLst/>
            </a:prstGeom>
          </p:spPr>
        </p:pic>
      </p:grpSp>
      <p:cxnSp>
        <p:nvCxnSpPr>
          <p:cNvPr id="19" name="Conector recto 18"/>
          <p:cNvCxnSpPr/>
          <p:nvPr/>
        </p:nvCxnSpPr>
        <p:spPr>
          <a:xfrm>
            <a:off x="266700" y="631260"/>
            <a:ext cx="9194060" cy="0"/>
          </a:xfrm>
          <a:prstGeom prst="line">
            <a:avLst/>
          </a:prstGeom>
          <a:ln w="3175" cmpd="sng">
            <a:solidFill>
              <a:srgbClr val="4472C4"/>
            </a:solidFill>
            <a:prstDash val="dot"/>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0" name="CuadroTexto 12"/>
          <p:cNvSpPr txBox="1">
            <a:spLocks noChangeArrowheads="1"/>
          </p:cNvSpPr>
          <p:nvPr/>
        </p:nvSpPr>
        <p:spPr bwMode="auto">
          <a:xfrm>
            <a:off x="258919" y="260440"/>
            <a:ext cx="595138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s-ES" sz="1800" b="1" dirty="0">
                <a:solidFill>
                  <a:schemeClr val="tx2">
                    <a:lumMod val="60000"/>
                    <a:lumOff val="40000"/>
                  </a:schemeClr>
                </a:solidFill>
                <a:latin typeface="Calibri"/>
                <a:cs typeface="Calibri"/>
              </a:rPr>
              <a:t>Rol de Aduanas en el combate al contrabando y tráfico ilícito</a:t>
            </a:r>
          </a:p>
        </p:txBody>
      </p:sp>
      <p:grpSp>
        <p:nvGrpSpPr>
          <p:cNvPr id="22" name="Agrupar 21"/>
          <p:cNvGrpSpPr/>
          <p:nvPr/>
        </p:nvGrpSpPr>
        <p:grpSpPr>
          <a:xfrm>
            <a:off x="990654" y="1475473"/>
            <a:ext cx="4222522" cy="3410219"/>
            <a:chOff x="751086" y="1436793"/>
            <a:chExt cx="4315343" cy="3485184"/>
          </a:xfrm>
        </p:grpSpPr>
        <p:sp>
          <p:nvSpPr>
            <p:cNvPr id="3" name="Rectángulo redondeado 2"/>
            <p:cNvSpPr/>
            <p:nvPr/>
          </p:nvSpPr>
          <p:spPr>
            <a:xfrm>
              <a:off x="792056" y="1436793"/>
              <a:ext cx="2103046" cy="827999"/>
            </a:xfrm>
            <a:prstGeom prst="roundRect">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48" name="CuadroTexto 47"/>
            <p:cNvSpPr txBox="1"/>
            <p:nvPr/>
          </p:nvSpPr>
          <p:spPr>
            <a:xfrm>
              <a:off x="961183" y="1527627"/>
              <a:ext cx="1818056" cy="646331"/>
            </a:xfrm>
            <a:prstGeom prst="rect">
              <a:avLst/>
            </a:prstGeom>
            <a:noFill/>
            <a:effectLst/>
          </p:spPr>
          <p:txBody>
            <a:bodyPr wrap="square" rtlCol="0">
              <a:spAutoFit/>
            </a:bodyPr>
            <a:lstStyle/>
            <a:p>
              <a:pPr algn="ctr">
                <a:defRPr/>
              </a:pPr>
              <a:r>
                <a:rPr lang="es-CL" dirty="0">
                  <a:solidFill>
                    <a:schemeClr val="bg1"/>
                  </a:solidFill>
                  <a:latin typeface="Calibri"/>
                  <a:ea typeface="MS PGothic" charset="0"/>
                  <a:cs typeface="Calibri"/>
                </a:rPr>
                <a:t>Facilitación aduanera</a:t>
              </a:r>
            </a:p>
          </p:txBody>
        </p:sp>
        <p:sp>
          <p:nvSpPr>
            <p:cNvPr id="75" name="Rectángulo redondeado 74"/>
            <p:cNvSpPr/>
            <p:nvPr/>
          </p:nvSpPr>
          <p:spPr>
            <a:xfrm>
              <a:off x="2922416" y="1436793"/>
              <a:ext cx="2103046" cy="827999"/>
            </a:xfrm>
            <a:prstGeom prst="roundRect">
              <a:avLst/>
            </a:prstGeom>
            <a:solidFill>
              <a:srgbClr val="9F355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76" name="CuadroTexto 75"/>
            <p:cNvSpPr txBox="1"/>
            <p:nvPr/>
          </p:nvSpPr>
          <p:spPr>
            <a:xfrm>
              <a:off x="2940264" y="1677857"/>
              <a:ext cx="1955679" cy="377451"/>
            </a:xfrm>
            <a:prstGeom prst="rect">
              <a:avLst/>
            </a:prstGeom>
            <a:noFill/>
            <a:effectLst/>
          </p:spPr>
          <p:txBody>
            <a:bodyPr wrap="square" rtlCol="0">
              <a:spAutoFit/>
            </a:bodyPr>
            <a:lstStyle/>
            <a:p>
              <a:pPr algn="ctr">
                <a:defRPr/>
              </a:pPr>
              <a:r>
                <a:rPr lang="es-CL" dirty="0">
                  <a:solidFill>
                    <a:schemeClr val="bg1"/>
                  </a:solidFill>
                  <a:latin typeface="Calibri"/>
                  <a:ea typeface="MS PGothic" charset="0"/>
                  <a:cs typeface="Calibri"/>
                </a:rPr>
                <a:t>Fiscalización</a:t>
              </a:r>
            </a:p>
          </p:txBody>
        </p:sp>
        <p:sp>
          <p:nvSpPr>
            <p:cNvPr id="68" name="Rectángulo redondeado 67"/>
            <p:cNvSpPr/>
            <p:nvPr/>
          </p:nvSpPr>
          <p:spPr>
            <a:xfrm>
              <a:off x="792056" y="2322521"/>
              <a:ext cx="2103046" cy="827999"/>
            </a:xfrm>
            <a:prstGeom prst="roundRect">
              <a:avLst/>
            </a:prstGeom>
            <a:solidFill>
              <a:srgbClr val="8D970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70" name="CuadroTexto 69"/>
            <p:cNvSpPr txBox="1"/>
            <p:nvPr/>
          </p:nvSpPr>
          <p:spPr>
            <a:xfrm>
              <a:off x="961183" y="2413355"/>
              <a:ext cx="1818056" cy="646331"/>
            </a:xfrm>
            <a:prstGeom prst="rect">
              <a:avLst/>
            </a:prstGeom>
            <a:noFill/>
            <a:effectLst/>
          </p:spPr>
          <p:txBody>
            <a:bodyPr wrap="square" rtlCol="0">
              <a:spAutoFit/>
            </a:bodyPr>
            <a:lstStyle/>
            <a:p>
              <a:pPr algn="ctr">
                <a:defRPr/>
              </a:pPr>
              <a:r>
                <a:rPr lang="es-CL" dirty="0">
                  <a:solidFill>
                    <a:schemeClr val="bg1"/>
                  </a:solidFill>
                  <a:latin typeface="Calibri"/>
                  <a:ea typeface="MS PGothic" charset="0"/>
                  <a:cs typeface="Calibri"/>
                </a:rPr>
                <a:t>Facilitación del comercio</a:t>
              </a:r>
            </a:p>
          </p:txBody>
        </p:sp>
        <p:sp>
          <p:nvSpPr>
            <p:cNvPr id="77" name="Rectángulo redondeado 76"/>
            <p:cNvSpPr/>
            <p:nvPr/>
          </p:nvSpPr>
          <p:spPr>
            <a:xfrm>
              <a:off x="2922416" y="2322521"/>
              <a:ext cx="2103046" cy="827999"/>
            </a:xfrm>
            <a:prstGeom prst="round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78" name="CuadroTexto 77"/>
            <p:cNvSpPr txBox="1"/>
            <p:nvPr/>
          </p:nvSpPr>
          <p:spPr>
            <a:xfrm>
              <a:off x="3091543" y="2413355"/>
              <a:ext cx="1818056" cy="646331"/>
            </a:xfrm>
            <a:prstGeom prst="rect">
              <a:avLst/>
            </a:prstGeom>
            <a:noFill/>
            <a:effectLst/>
          </p:spPr>
          <p:txBody>
            <a:bodyPr wrap="square" rtlCol="0">
              <a:spAutoFit/>
            </a:bodyPr>
            <a:lstStyle/>
            <a:p>
              <a:pPr algn="ctr">
                <a:defRPr/>
              </a:pPr>
              <a:r>
                <a:rPr lang="es-CL" dirty="0">
                  <a:solidFill>
                    <a:schemeClr val="bg1"/>
                  </a:solidFill>
                  <a:latin typeface="Calibri"/>
                  <a:ea typeface="MS PGothic" charset="0"/>
                  <a:cs typeface="Calibri"/>
                </a:rPr>
                <a:t>Cumplimiento de la ley</a:t>
              </a:r>
            </a:p>
          </p:txBody>
        </p:sp>
        <p:sp>
          <p:nvSpPr>
            <p:cNvPr id="71" name="Rectángulo redondeado 70"/>
            <p:cNvSpPr/>
            <p:nvPr/>
          </p:nvSpPr>
          <p:spPr>
            <a:xfrm>
              <a:off x="792056" y="3208249"/>
              <a:ext cx="2103046" cy="827999"/>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72" name="CuadroTexto 71"/>
            <p:cNvSpPr txBox="1"/>
            <p:nvPr/>
          </p:nvSpPr>
          <p:spPr>
            <a:xfrm>
              <a:off x="792056" y="3299083"/>
              <a:ext cx="2116702" cy="646331"/>
            </a:xfrm>
            <a:prstGeom prst="rect">
              <a:avLst/>
            </a:prstGeom>
            <a:noFill/>
            <a:effectLst/>
          </p:spPr>
          <p:txBody>
            <a:bodyPr wrap="square" rtlCol="0">
              <a:spAutoFit/>
            </a:bodyPr>
            <a:lstStyle/>
            <a:p>
              <a:pPr algn="ctr">
                <a:defRPr/>
              </a:pPr>
              <a:r>
                <a:rPr lang="es-CL" dirty="0">
                  <a:solidFill>
                    <a:schemeClr val="bg1"/>
                  </a:solidFill>
                  <a:latin typeface="Calibri"/>
                  <a:ea typeface="MS PGothic" charset="0"/>
                  <a:cs typeface="Calibri"/>
                </a:rPr>
                <a:t>Reducción del costo económico</a:t>
              </a:r>
            </a:p>
          </p:txBody>
        </p:sp>
        <p:sp>
          <p:nvSpPr>
            <p:cNvPr id="79" name="Rectángulo redondeado 78"/>
            <p:cNvSpPr/>
            <p:nvPr/>
          </p:nvSpPr>
          <p:spPr>
            <a:xfrm>
              <a:off x="2922416" y="3208249"/>
              <a:ext cx="2103046" cy="827999"/>
            </a:xfrm>
            <a:prstGeom prst="roundRect">
              <a:avLst/>
            </a:prstGeom>
            <a:solidFill>
              <a:srgbClr val="BF5F4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80" name="CuadroTexto 79"/>
            <p:cNvSpPr txBox="1"/>
            <p:nvPr/>
          </p:nvSpPr>
          <p:spPr>
            <a:xfrm>
              <a:off x="2922414" y="3299083"/>
              <a:ext cx="2144015" cy="646331"/>
            </a:xfrm>
            <a:prstGeom prst="rect">
              <a:avLst/>
            </a:prstGeom>
            <a:noFill/>
            <a:effectLst/>
          </p:spPr>
          <p:txBody>
            <a:bodyPr wrap="square" rtlCol="0">
              <a:spAutoFit/>
            </a:bodyPr>
            <a:lstStyle/>
            <a:p>
              <a:pPr algn="ctr">
                <a:defRPr/>
              </a:pPr>
              <a:r>
                <a:rPr lang="es-CL" dirty="0">
                  <a:solidFill>
                    <a:schemeClr val="bg1"/>
                  </a:solidFill>
                  <a:latin typeface="Calibri"/>
                  <a:ea typeface="MS PGothic" charset="0"/>
                  <a:cs typeface="Calibri"/>
                </a:rPr>
                <a:t>Inteligencia, perfiles, selectividad</a:t>
              </a:r>
            </a:p>
          </p:txBody>
        </p:sp>
        <p:sp>
          <p:nvSpPr>
            <p:cNvPr id="73" name="Rectángulo redondeado 72"/>
            <p:cNvSpPr/>
            <p:nvPr/>
          </p:nvSpPr>
          <p:spPr>
            <a:xfrm>
              <a:off x="792056" y="4093978"/>
              <a:ext cx="2103046" cy="827999"/>
            </a:xfrm>
            <a:prstGeom prst="roundRect">
              <a:avLst/>
            </a:prstGeom>
            <a:solidFill>
              <a:srgbClr val="5875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74" name="CuadroTexto 73"/>
            <p:cNvSpPr txBox="1"/>
            <p:nvPr/>
          </p:nvSpPr>
          <p:spPr>
            <a:xfrm>
              <a:off x="751086" y="4184812"/>
              <a:ext cx="2198639" cy="646331"/>
            </a:xfrm>
            <a:prstGeom prst="rect">
              <a:avLst/>
            </a:prstGeom>
            <a:noFill/>
            <a:effectLst/>
          </p:spPr>
          <p:txBody>
            <a:bodyPr wrap="square" rtlCol="0">
              <a:spAutoFit/>
            </a:bodyPr>
            <a:lstStyle/>
            <a:p>
              <a:pPr algn="ctr">
                <a:defRPr/>
              </a:pPr>
              <a:r>
                <a:rPr lang="es-CL" dirty="0">
                  <a:solidFill>
                    <a:schemeClr val="bg1"/>
                  </a:solidFill>
                  <a:latin typeface="Calibri"/>
                  <a:ea typeface="MS PGothic" charset="0"/>
                  <a:cs typeface="Calibri"/>
                </a:rPr>
                <a:t>Agilizar el </a:t>
              </a:r>
            </a:p>
            <a:p>
              <a:pPr algn="ctr">
                <a:defRPr/>
              </a:pPr>
              <a:r>
                <a:rPr lang="es-CL" dirty="0">
                  <a:solidFill>
                    <a:schemeClr val="bg1"/>
                  </a:solidFill>
                  <a:latin typeface="Calibri"/>
                  <a:ea typeface="MS PGothic" charset="0"/>
                  <a:cs typeface="Calibri"/>
                </a:rPr>
                <a:t>despacho aduanero</a:t>
              </a:r>
            </a:p>
          </p:txBody>
        </p:sp>
        <p:sp>
          <p:nvSpPr>
            <p:cNvPr id="81" name="Rectángulo redondeado 80"/>
            <p:cNvSpPr/>
            <p:nvPr/>
          </p:nvSpPr>
          <p:spPr>
            <a:xfrm>
              <a:off x="2922416" y="4093978"/>
              <a:ext cx="2103046" cy="827999"/>
            </a:xfrm>
            <a:prstGeom prst="round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82" name="CuadroTexto 81"/>
            <p:cNvSpPr txBox="1"/>
            <p:nvPr/>
          </p:nvSpPr>
          <p:spPr>
            <a:xfrm>
              <a:off x="2922414" y="4184812"/>
              <a:ext cx="2144015" cy="646331"/>
            </a:xfrm>
            <a:prstGeom prst="rect">
              <a:avLst/>
            </a:prstGeom>
            <a:noFill/>
            <a:effectLst/>
          </p:spPr>
          <p:txBody>
            <a:bodyPr wrap="square" rtlCol="0">
              <a:spAutoFit/>
            </a:bodyPr>
            <a:lstStyle/>
            <a:p>
              <a:pPr algn="ctr">
                <a:defRPr/>
              </a:pPr>
              <a:r>
                <a:rPr lang="es-CL" dirty="0">
                  <a:solidFill>
                    <a:schemeClr val="bg1"/>
                  </a:solidFill>
                  <a:latin typeface="Calibri"/>
                  <a:ea typeface="MS PGothic" charset="0"/>
                  <a:cs typeface="Calibri"/>
                </a:rPr>
                <a:t>Auditoría a post- despacho</a:t>
              </a:r>
            </a:p>
          </p:txBody>
        </p:sp>
      </p:grpSp>
      <p:sp>
        <p:nvSpPr>
          <p:cNvPr id="83" name="CuadroTexto 12"/>
          <p:cNvSpPr txBox="1">
            <a:spLocks noChangeArrowheads="1"/>
          </p:cNvSpPr>
          <p:nvPr/>
        </p:nvSpPr>
        <p:spPr bwMode="auto">
          <a:xfrm>
            <a:off x="1549972" y="4931192"/>
            <a:ext cx="3099945"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r>
              <a:rPr lang="es-ES" sz="1600" dirty="0">
                <a:solidFill>
                  <a:srgbClr val="FFFFFF"/>
                </a:solidFill>
                <a:latin typeface="Calibri"/>
                <a:cs typeface="Calibri"/>
              </a:rPr>
              <a:t>Estrategia y política aduanera</a:t>
            </a:r>
          </a:p>
        </p:txBody>
      </p:sp>
      <p:sp>
        <p:nvSpPr>
          <p:cNvPr id="84" name="CuadroTexto 12"/>
          <p:cNvSpPr txBox="1">
            <a:spLocks noChangeArrowheads="1"/>
          </p:cNvSpPr>
          <p:nvPr/>
        </p:nvSpPr>
        <p:spPr bwMode="auto">
          <a:xfrm>
            <a:off x="2512730" y="5435553"/>
            <a:ext cx="1201741"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r>
              <a:rPr lang="es-ES" sz="1600" dirty="0">
                <a:solidFill>
                  <a:srgbClr val="FFFFFF"/>
                </a:solidFill>
                <a:latin typeface="Calibri"/>
                <a:cs typeface="Calibri"/>
              </a:rPr>
              <a:t>Gestión </a:t>
            </a:r>
          </a:p>
          <a:p>
            <a:pPr algn="ctr"/>
            <a:r>
              <a:rPr lang="es-ES" sz="1600" dirty="0">
                <a:solidFill>
                  <a:srgbClr val="FFFFFF"/>
                </a:solidFill>
                <a:latin typeface="Calibri"/>
                <a:cs typeface="Calibri"/>
              </a:rPr>
              <a:t>de riesgo</a:t>
            </a:r>
          </a:p>
        </p:txBody>
      </p:sp>
      <p:sp>
        <p:nvSpPr>
          <p:cNvPr id="30" name="Cerrar llave 29"/>
          <p:cNvSpPr/>
          <p:nvPr/>
        </p:nvSpPr>
        <p:spPr>
          <a:xfrm>
            <a:off x="6117953" y="1434001"/>
            <a:ext cx="573558" cy="3537207"/>
          </a:xfrm>
          <a:prstGeom prst="rightBrace">
            <a:avLst>
              <a:gd name="adj1" fmla="val 8333"/>
              <a:gd name="adj2" fmla="val 496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s-CL"/>
          </a:p>
        </p:txBody>
      </p:sp>
      <p:sp>
        <p:nvSpPr>
          <p:cNvPr id="32" name="Rectángulo redondeado 31"/>
          <p:cNvSpPr/>
          <p:nvPr/>
        </p:nvSpPr>
        <p:spPr>
          <a:xfrm>
            <a:off x="7196786" y="2021261"/>
            <a:ext cx="3536941" cy="628230"/>
          </a:xfrm>
          <a:prstGeom prst="roundRect">
            <a:avLst/>
          </a:prstGeom>
          <a:solidFill>
            <a:schemeClr val="bg2">
              <a:lumMod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85" name="Rectángulo redondeado 84"/>
          <p:cNvSpPr/>
          <p:nvPr/>
        </p:nvSpPr>
        <p:spPr>
          <a:xfrm>
            <a:off x="7196786" y="2786063"/>
            <a:ext cx="3536941" cy="628230"/>
          </a:xfrm>
          <a:prstGeom prst="roundRect">
            <a:avLst/>
          </a:prstGeom>
          <a:solidFill>
            <a:schemeClr val="bg2">
              <a:lumMod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86" name="Rectángulo redondeado 85"/>
          <p:cNvSpPr/>
          <p:nvPr/>
        </p:nvSpPr>
        <p:spPr>
          <a:xfrm>
            <a:off x="7196786" y="3496236"/>
            <a:ext cx="3536941" cy="628230"/>
          </a:xfrm>
          <a:prstGeom prst="roundRect">
            <a:avLst/>
          </a:prstGeom>
          <a:solidFill>
            <a:schemeClr val="bg2">
              <a:lumMod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87" name="CuadroTexto 12"/>
          <p:cNvSpPr txBox="1">
            <a:spLocks noChangeArrowheads="1"/>
          </p:cNvSpPr>
          <p:nvPr/>
        </p:nvSpPr>
        <p:spPr bwMode="auto">
          <a:xfrm>
            <a:off x="7355454" y="2172444"/>
            <a:ext cx="321960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r>
              <a:rPr lang="es-ES" sz="1800" b="1" dirty="0">
                <a:solidFill>
                  <a:schemeClr val="tx2">
                    <a:lumMod val="60000"/>
                    <a:lumOff val="40000"/>
                  </a:schemeClr>
                </a:solidFill>
                <a:latin typeface="Calibri"/>
                <a:cs typeface="Calibri"/>
              </a:rPr>
              <a:t>Optimización de Ingresos</a:t>
            </a:r>
          </a:p>
        </p:txBody>
      </p:sp>
      <p:sp>
        <p:nvSpPr>
          <p:cNvPr id="88" name="CuadroTexto 12"/>
          <p:cNvSpPr txBox="1">
            <a:spLocks noChangeArrowheads="1"/>
          </p:cNvSpPr>
          <p:nvPr/>
        </p:nvSpPr>
        <p:spPr bwMode="auto">
          <a:xfrm>
            <a:off x="7285551" y="2937245"/>
            <a:ext cx="335941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r>
              <a:rPr lang="es-ES" sz="1800" b="1" dirty="0">
                <a:solidFill>
                  <a:schemeClr val="tx2">
                    <a:lumMod val="60000"/>
                    <a:lumOff val="40000"/>
                  </a:schemeClr>
                </a:solidFill>
                <a:latin typeface="Calibri"/>
                <a:cs typeface="Calibri"/>
              </a:rPr>
              <a:t>Exactitud de datos e información</a:t>
            </a:r>
          </a:p>
        </p:txBody>
      </p:sp>
      <p:sp>
        <p:nvSpPr>
          <p:cNvPr id="89" name="CuadroTexto 12"/>
          <p:cNvSpPr txBox="1">
            <a:spLocks noChangeArrowheads="1"/>
          </p:cNvSpPr>
          <p:nvPr/>
        </p:nvSpPr>
        <p:spPr bwMode="auto">
          <a:xfrm>
            <a:off x="7285551" y="3633760"/>
            <a:ext cx="335941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r>
              <a:rPr lang="es-ES" sz="1800" b="1" dirty="0">
                <a:solidFill>
                  <a:schemeClr val="tx2">
                    <a:lumMod val="60000"/>
                    <a:lumOff val="40000"/>
                  </a:schemeClr>
                </a:solidFill>
                <a:latin typeface="Calibri"/>
                <a:cs typeface="Calibri"/>
              </a:rPr>
              <a:t>Buena Gobernanza Pública</a:t>
            </a:r>
          </a:p>
        </p:txBody>
      </p:sp>
    </p:spTree>
    <p:extLst>
      <p:ext uri="{BB962C8B-B14F-4D97-AF65-F5344CB8AC3E}">
        <p14:creationId xmlns:p14="http://schemas.microsoft.com/office/powerpoint/2010/main" val="2087668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ángulo redondeado 89"/>
          <p:cNvSpPr/>
          <p:nvPr/>
        </p:nvSpPr>
        <p:spPr>
          <a:xfrm>
            <a:off x="751812" y="4419623"/>
            <a:ext cx="9033478" cy="1676022"/>
          </a:xfrm>
          <a:prstGeom prst="roundRect">
            <a:avLst>
              <a:gd name="adj" fmla="val 6564"/>
            </a:avLst>
          </a:prstGeom>
          <a:solidFill>
            <a:schemeClr val="bg1">
              <a:lumMod val="85000"/>
              <a:alpha val="70000"/>
            </a:schemeClr>
          </a:soli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s-CL"/>
          </a:p>
        </p:txBody>
      </p:sp>
      <p:sp>
        <p:nvSpPr>
          <p:cNvPr id="69" name="Rectángulo redondeado 68"/>
          <p:cNvSpPr/>
          <p:nvPr/>
        </p:nvSpPr>
        <p:spPr>
          <a:xfrm>
            <a:off x="751812" y="1245736"/>
            <a:ext cx="9033478" cy="1656000"/>
          </a:xfrm>
          <a:prstGeom prst="roundRect">
            <a:avLst>
              <a:gd name="adj" fmla="val 6564"/>
            </a:avLst>
          </a:prstGeom>
          <a:solidFill>
            <a:schemeClr val="bg1">
              <a:lumMod val="85000"/>
              <a:alpha val="70000"/>
            </a:schemeClr>
          </a:soli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s-CL"/>
          </a:p>
        </p:txBody>
      </p:sp>
      <p:sp>
        <p:nvSpPr>
          <p:cNvPr id="21" name="Rectángulo redondeado 20"/>
          <p:cNvSpPr/>
          <p:nvPr/>
        </p:nvSpPr>
        <p:spPr>
          <a:xfrm>
            <a:off x="1204982" y="2970881"/>
            <a:ext cx="1488519" cy="983317"/>
          </a:xfrm>
          <a:prstGeom prst="round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66" name="Elipse 65"/>
          <p:cNvSpPr/>
          <p:nvPr/>
        </p:nvSpPr>
        <p:spPr>
          <a:xfrm>
            <a:off x="6814416" y="5543651"/>
            <a:ext cx="1215396" cy="478001"/>
          </a:xfrm>
          <a:prstGeom prst="ellipse">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pic>
        <p:nvPicPr>
          <p:cNvPr id="7" name="Imagen 6" descr="Captura de pantalla 2022-06-09 a la(s) 12.27.41.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252155" y="2909513"/>
            <a:ext cx="520700" cy="596900"/>
          </a:xfrm>
          <a:prstGeom prst="rect">
            <a:avLst/>
          </a:prstGeom>
        </p:spPr>
      </p:pic>
      <p:sp>
        <p:nvSpPr>
          <p:cNvPr id="62466" name="4 Rectángulo">
            <a:extLst>
              <a:ext uri="{FF2B5EF4-FFF2-40B4-BE49-F238E27FC236}">
                <a16:creationId xmlns:a16="http://schemas.microsoft.com/office/drawing/2014/main" id="{2414A989-64A2-37E2-0228-5A444D085A08}"/>
              </a:ext>
            </a:extLst>
          </p:cNvPr>
          <p:cNvSpPr>
            <a:spLocks noChangeArrowheads="1"/>
          </p:cNvSpPr>
          <p:nvPr/>
        </p:nvSpPr>
        <p:spPr bwMode="auto">
          <a:xfrm>
            <a:off x="1765300" y="216693"/>
            <a:ext cx="7680590" cy="5007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39750" indent="-53975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s-CL" altLang="es-CL" sz="2654" dirty="0">
              <a:solidFill>
                <a:srgbClr val="FFFF00"/>
              </a:solidFill>
              <a:latin typeface="Calibri"/>
            </a:endParaRPr>
          </a:p>
        </p:txBody>
      </p:sp>
      <p:sp>
        <p:nvSpPr>
          <p:cNvPr id="2" name="1 CuadroTexto">
            <a:extLst>
              <a:ext uri="{FF2B5EF4-FFF2-40B4-BE49-F238E27FC236}">
                <a16:creationId xmlns:a16="http://schemas.microsoft.com/office/drawing/2014/main" id="{76AE78F4-044D-E138-5B26-C70F05C8A0DB}"/>
              </a:ext>
            </a:extLst>
          </p:cNvPr>
          <p:cNvSpPr txBox="1"/>
          <p:nvPr/>
        </p:nvSpPr>
        <p:spPr>
          <a:xfrm>
            <a:off x="263780" y="625873"/>
            <a:ext cx="5658267" cy="523220"/>
          </a:xfrm>
          <a:prstGeom prst="rect">
            <a:avLst/>
          </a:prstGeom>
          <a:noFill/>
        </p:spPr>
        <p:style>
          <a:lnRef idx="0">
            <a:scrgbClr r="0" g="0" b="0"/>
          </a:lnRef>
          <a:fillRef idx="1001">
            <a:schemeClr val="dk2"/>
          </a:fillRef>
          <a:effectRef idx="0">
            <a:scrgbClr r="0" g="0" b="0"/>
          </a:effectRef>
          <a:fontRef idx="major"/>
        </p:style>
        <p:txBody>
          <a:bodyPr wrap="square">
            <a:spAutoFit/>
          </a:bodyPr>
          <a:lstStyle/>
          <a:p>
            <a:pPr defTabSz="324861"/>
            <a:r>
              <a:rPr lang="es-CL" sz="2800" b="1" dirty="0">
                <a:solidFill>
                  <a:schemeClr val="tx2"/>
                </a:solidFill>
                <a:latin typeface="Calibri" charset="0"/>
                <a:ea typeface="MS PGothic" charset="0"/>
                <a:cs typeface="MS PGothic" charset="0"/>
              </a:rPr>
              <a:t>Modelo operativo de Fiscalización</a:t>
            </a:r>
          </a:p>
        </p:txBody>
      </p:sp>
      <p:sp>
        <p:nvSpPr>
          <p:cNvPr id="13" name="CuadroTexto 12">
            <a:extLst>
              <a:ext uri="{FF2B5EF4-FFF2-40B4-BE49-F238E27FC236}">
                <a16:creationId xmlns:a16="http://schemas.microsoft.com/office/drawing/2014/main" id="{30608E1D-FD2E-642C-2830-7642C42EC870}"/>
              </a:ext>
            </a:extLst>
          </p:cNvPr>
          <p:cNvSpPr txBox="1"/>
          <p:nvPr/>
        </p:nvSpPr>
        <p:spPr>
          <a:xfrm>
            <a:off x="220314" y="6239203"/>
            <a:ext cx="8683023" cy="261610"/>
          </a:xfrm>
          <a:prstGeom prst="rect">
            <a:avLst/>
          </a:prstGeom>
          <a:noFill/>
        </p:spPr>
        <p:txBody>
          <a:bodyPr wrap="square" rtlCol="0">
            <a:spAutoFit/>
          </a:bodyPr>
          <a:lstStyle/>
          <a:p>
            <a:r>
              <a:rPr lang="es-CL" sz="1100" dirty="0">
                <a:solidFill>
                  <a:schemeClr val="tx1">
                    <a:lumMod val="50000"/>
                    <a:lumOff val="50000"/>
                  </a:schemeClr>
                </a:solidFill>
              </a:rPr>
              <a:t>CARLOS A. ESCUDERO C. / JEFE DEPTO. TRAFICO ILICITOS / DIRECCION NACIONAL DE ADUANAS / Junio 2022</a:t>
            </a:r>
          </a:p>
        </p:txBody>
      </p:sp>
      <p:pic>
        <p:nvPicPr>
          <p:cNvPr id="14" name="Imagen 13">
            <a:extLst>
              <a:ext uri="{FF2B5EF4-FFF2-40B4-BE49-F238E27FC236}">
                <a16:creationId xmlns:a16="http://schemas.microsoft.com/office/drawing/2014/main" id="{1F4FE267-186B-48FA-9446-6A516A3BA6E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019823" y="317855"/>
            <a:ext cx="1800000" cy="472726"/>
          </a:xfrm>
          <a:prstGeom prst="rect">
            <a:avLst/>
          </a:prstGeom>
        </p:spPr>
      </p:pic>
      <p:pic>
        <p:nvPicPr>
          <p:cNvPr id="15" name="Imagen 14" descr="Avatar Gsuite_GOBCL.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957677" y="0"/>
            <a:ext cx="1924293" cy="115449"/>
          </a:xfrm>
          <a:prstGeom prst="rect">
            <a:avLst/>
          </a:prstGeom>
        </p:spPr>
      </p:pic>
      <p:grpSp>
        <p:nvGrpSpPr>
          <p:cNvPr id="16" name="Agrupar 15"/>
          <p:cNvGrpSpPr>
            <a:grpSpLocks noChangeAspect="1"/>
          </p:cNvGrpSpPr>
          <p:nvPr/>
        </p:nvGrpSpPr>
        <p:grpSpPr>
          <a:xfrm>
            <a:off x="10687795" y="5774924"/>
            <a:ext cx="1080000" cy="602514"/>
            <a:chOff x="10109772" y="5601003"/>
            <a:chExt cx="1620103" cy="903830"/>
          </a:xfrm>
        </p:grpSpPr>
        <p:pic>
          <p:nvPicPr>
            <p:cNvPr id="17" name="Imagen 16"/>
            <p:cNvPicPr>
              <a:picLocks noChangeAspect="1"/>
            </p:cNvPicPr>
            <p:nvPr/>
          </p:nvPicPr>
          <p:blipFill>
            <a:blip r:embed="rId5"/>
            <a:stretch>
              <a:fillRect/>
            </a:stretch>
          </p:blipFill>
          <p:spPr>
            <a:xfrm>
              <a:off x="10109772" y="6159313"/>
              <a:ext cx="1620103" cy="345520"/>
            </a:xfrm>
            <a:prstGeom prst="rect">
              <a:avLst/>
            </a:prstGeom>
          </p:spPr>
        </p:pic>
        <p:pic>
          <p:nvPicPr>
            <p:cNvPr id="18" name="Imagen 1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170730" y="5601003"/>
              <a:ext cx="308747" cy="815974"/>
            </a:xfrm>
            <a:prstGeom prst="rect">
              <a:avLst/>
            </a:prstGeom>
          </p:spPr>
        </p:pic>
      </p:grpSp>
      <p:cxnSp>
        <p:nvCxnSpPr>
          <p:cNvPr id="19" name="Conector recto 18"/>
          <p:cNvCxnSpPr/>
          <p:nvPr/>
        </p:nvCxnSpPr>
        <p:spPr>
          <a:xfrm>
            <a:off x="266700" y="631260"/>
            <a:ext cx="9194060" cy="0"/>
          </a:xfrm>
          <a:prstGeom prst="line">
            <a:avLst/>
          </a:prstGeom>
          <a:ln w="3175" cmpd="sng">
            <a:solidFill>
              <a:srgbClr val="4472C4"/>
            </a:solidFill>
            <a:prstDash val="dot"/>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0" name="CuadroTexto 12"/>
          <p:cNvSpPr txBox="1">
            <a:spLocks noChangeArrowheads="1"/>
          </p:cNvSpPr>
          <p:nvPr/>
        </p:nvSpPr>
        <p:spPr bwMode="auto">
          <a:xfrm>
            <a:off x="258919" y="260440"/>
            <a:ext cx="595138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s-ES" sz="1800" b="1" dirty="0">
                <a:solidFill>
                  <a:schemeClr val="tx2">
                    <a:lumMod val="60000"/>
                    <a:lumOff val="40000"/>
                  </a:schemeClr>
                </a:solidFill>
                <a:latin typeface="Calibri"/>
                <a:cs typeface="Calibri"/>
              </a:rPr>
              <a:t>Rol de Aduanas en el combate al contrabando y tráfico ilícito</a:t>
            </a:r>
          </a:p>
        </p:txBody>
      </p:sp>
      <p:sp>
        <p:nvSpPr>
          <p:cNvPr id="32" name="Rectángulo redondeado 31"/>
          <p:cNvSpPr/>
          <p:nvPr/>
        </p:nvSpPr>
        <p:spPr>
          <a:xfrm>
            <a:off x="7743033" y="2956186"/>
            <a:ext cx="3675155" cy="1325279"/>
          </a:xfrm>
          <a:prstGeom prst="roundRect">
            <a:avLst/>
          </a:prstGeom>
          <a:solidFill>
            <a:schemeClr val="accent6">
              <a:lumMod val="60000"/>
              <a:lumOff val="40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s-CL"/>
          </a:p>
        </p:txBody>
      </p:sp>
      <p:sp>
        <p:nvSpPr>
          <p:cNvPr id="4" name="Elipse 3"/>
          <p:cNvSpPr/>
          <p:nvPr/>
        </p:nvSpPr>
        <p:spPr>
          <a:xfrm>
            <a:off x="1171087" y="1338517"/>
            <a:ext cx="1454078" cy="1454078"/>
          </a:xfrm>
          <a:prstGeom prst="ellipse">
            <a:avLst/>
          </a:prstGeom>
          <a:solidFill>
            <a:srgbClr val="FFDD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87" name="CuadroTexto 12"/>
          <p:cNvSpPr txBox="1">
            <a:spLocks noChangeArrowheads="1"/>
          </p:cNvSpPr>
          <p:nvPr/>
        </p:nvSpPr>
        <p:spPr bwMode="auto">
          <a:xfrm>
            <a:off x="1168130" y="1752738"/>
            <a:ext cx="1432680" cy="625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r>
              <a:rPr lang="es-ES" sz="1800" b="1" dirty="0">
                <a:solidFill>
                  <a:schemeClr val="tx2"/>
                </a:solidFill>
                <a:latin typeface="Calibri"/>
                <a:cs typeface="Calibri"/>
              </a:rPr>
              <a:t>Fiscalización a Priori</a:t>
            </a:r>
          </a:p>
        </p:txBody>
      </p:sp>
      <p:sp>
        <p:nvSpPr>
          <p:cNvPr id="41" name="Elipse 40"/>
          <p:cNvSpPr/>
          <p:nvPr/>
        </p:nvSpPr>
        <p:spPr>
          <a:xfrm>
            <a:off x="3457955" y="1338517"/>
            <a:ext cx="1454078" cy="1454078"/>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42" name="CuadroTexto 12"/>
          <p:cNvSpPr txBox="1">
            <a:spLocks noChangeArrowheads="1"/>
          </p:cNvSpPr>
          <p:nvPr/>
        </p:nvSpPr>
        <p:spPr bwMode="auto">
          <a:xfrm>
            <a:off x="3468218" y="1752738"/>
            <a:ext cx="1432680" cy="625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r>
              <a:rPr lang="es-ES" sz="1800" b="1" dirty="0">
                <a:solidFill>
                  <a:schemeClr val="tx2"/>
                </a:solidFill>
                <a:latin typeface="Calibri"/>
                <a:cs typeface="Calibri"/>
              </a:rPr>
              <a:t>Fiscalización en Línea</a:t>
            </a:r>
          </a:p>
        </p:txBody>
      </p:sp>
      <p:sp>
        <p:nvSpPr>
          <p:cNvPr id="43" name="Elipse 42"/>
          <p:cNvSpPr/>
          <p:nvPr/>
        </p:nvSpPr>
        <p:spPr>
          <a:xfrm>
            <a:off x="5744823" y="1338517"/>
            <a:ext cx="1454078" cy="1454078"/>
          </a:xfrm>
          <a:prstGeom prst="ellipse">
            <a:avLst/>
          </a:prstGeom>
          <a:solidFill>
            <a:srgbClr val="E9A17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44" name="CuadroTexto 12"/>
          <p:cNvSpPr txBox="1">
            <a:spLocks noChangeArrowheads="1"/>
          </p:cNvSpPr>
          <p:nvPr/>
        </p:nvSpPr>
        <p:spPr bwMode="auto">
          <a:xfrm>
            <a:off x="5741868" y="1752738"/>
            <a:ext cx="1432680" cy="625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r>
              <a:rPr lang="es-ES" sz="1800" b="1" dirty="0">
                <a:solidFill>
                  <a:schemeClr val="tx2"/>
                </a:solidFill>
                <a:latin typeface="Calibri"/>
                <a:cs typeface="Calibri"/>
              </a:rPr>
              <a:t>Fiscalización a Posteriori</a:t>
            </a:r>
          </a:p>
        </p:txBody>
      </p:sp>
      <p:sp>
        <p:nvSpPr>
          <p:cNvPr id="45" name="Elipse 44"/>
          <p:cNvSpPr/>
          <p:nvPr/>
        </p:nvSpPr>
        <p:spPr>
          <a:xfrm>
            <a:off x="7873068" y="1338517"/>
            <a:ext cx="1454078" cy="1454078"/>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46" name="CuadroTexto 12"/>
          <p:cNvSpPr txBox="1">
            <a:spLocks noChangeArrowheads="1"/>
          </p:cNvSpPr>
          <p:nvPr/>
        </p:nvSpPr>
        <p:spPr bwMode="auto">
          <a:xfrm>
            <a:off x="7856893" y="1618673"/>
            <a:ext cx="1432680" cy="893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r>
              <a:rPr lang="es-ES" sz="1800" b="1" dirty="0">
                <a:solidFill>
                  <a:schemeClr val="bg2"/>
                </a:solidFill>
                <a:latin typeface="Calibri"/>
                <a:cs typeface="Calibri"/>
              </a:rPr>
              <a:t>Fiscalización Selectiva / Facilitación</a:t>
            </a:r>
          </a:p>
        </p:txBody>
      </p:sp>
      <p:sp>
        <p:nvSpPr>
          <p:cNvPr id="49" name="Más 48"/>
          <p:cNvSpPr>
            <a:spLocks noChangeAspect="1"/>
          </p:cNvSpPr>
          <p:nvPr/>
        </p:nvSpPr>
        <p:spPr>
          <a:xfrm>
            <a:off x="5004131" y="1754915"/>
            <a:ext cx="621283" cy="621283"/>
          </a:xfrm>
          <a:prstGeom prst="mathPl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solidFill>
                <a:schemeClr val="tx1"/>
              </a:solidFill>
            </a:endParaRPr>
          </a:p>
        </p:txBody>
      </p:sp>
      <p:sp>
        <p:nvSpPr>
          <p:cNvPr id="6" name="Igual 5"/>
          <p:cNvSpPr/>
          <p:nvPr/>
        </p:nvSpPr>
        <p:spPr>
          <a:xfrm>
            <a:off x="7290999" y="1834226"/>
            <a:ext cx="462661" cy="462661"/>
          </a:xfrm>
          <a:prstGeom prst="mathEqual">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solidFill>
                <a:schemeClr val="tx1"/>
              </a:solidFill>
            </a:endParaRPr>
          </a:p>
        </p:txBody>
      </p:sp>
      <p:sp>
        <p:nvSpPr>
          <p:cNvPr id="51" name="Más 50"/>
          <p:cNvSpPr>
            <a:spLocks noChangeAspect="1"/>
          </p:cNvSpPr>
          <p:nvPr/>
        </p:nvSpPr>
        <p:spPr>
          <a:xfrm>
            <a:off x="2717262" y="1754915"/>
            <a:ext cx="621283" cy="621283"/>
          </a:xfrm>
          <a:prstGeom prst="mathPl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solidFill>
                <a:schemeClr val="tx1"/>
              </a:solidFill>
            </a:endParaRPr>
          </a:p>
        </p:txBody>
      </p:sp>
      <p:sp>
        <p:nvSpPr>
          <p:cNvPr id="52" name="CuadroTexto 12"/>
          <p:cNvSpPr txBox="1">
            <a:spLocks noChangeArrowheads="1"/>
          </p:cNvSpPr>
          <p:nvPr/>
        </p:nvSpPr>
        <p:spPr bwMode="auto">
          <a:xfrm>
            <a:off x="1232901" y="3015656"/>
            <a:ext cx="143268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r>
              <a:rPr lang="es-ES" sz="1600" dirty="0">
                <a:solidFill>
                  <a:schemeClr val="tx2"/>
                </a:solidFill>
                <a:latin typeface="Calibri"/>
                <a:cs typeface="Calibri"/>
              </a:rPr>
              <a:t>Res. Nº1 385 modificación de equipos</a:t>
            </a:r>
          </a:p>
        </p:txBody>
      </p:sp>
      <p:sp>
        <p:nvSpPr>
          <p:cNvPr id="56" name="CuadroTexto 12"/>
          <p:cNvSpPr txBox="1">
            <a:spLocks noChangeArrowheads="1"/>
          </p:cNvSpPr>
          <p:nvPr/>
        </p:nvSpPr>
        <p:spPr bwMode="auto">
          <a:xfrm>
            <a:off x="7864184" y="2985128"/>
            <a:ext cx="3481431" cy="1246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s-ES" sz="1500" dirty="0">
                <a:solidFill>
                  <a:srgbClr val="58759F"/>
                </a:solidFill>
                <a:latin typeface="Calibri"/>
                <a:cs typeface="Calibri"/>
              </a:rPr>
              <a:t>Selecciones inteligentes.</a:t>
            </a:r>
          </a:p>
          <a:p>
            <a:r>
              <a:rPr lang="es-ES" sz="1500" dirty="0">
                <a:solidFill>
                  <a:srgbClr val="58759F"/>
                </a:solidFill>
                <a:latin typeface="Calibri"/>
                <a:cs typeface="Calibri"/>
              </a:rPr>
              <a:t>Trabajar en aspectos cualitativos, no sólo basta tener un resultado e ingresarlo, sino medirlo y conocer su efecto real.</a:t>
            </a:r>
          </a:p>
          <a:p>
            <a:r>
              <a:rPr lang="es-ES" sz="1500" dirty="0">
                <a:solidFill>
                  <a:srgbClr val="58759F"/>
                </a:solidFill>
                <a:latin typeface="Calibri"/>
                <a:cs typeface="Calibri"/>
              </a:rPr>
              <a:t>Contribuye a la facilitación del comercio.</a:t>
            </a:r>
          </a:p>
        </p:txBody>
      </p:sp>
      <p:sp>
        <p:nvSpPr>
          <p:cNvPr id="9" name="Flecha a la derecha con muesca 8"/>
          <p:cNvSpPr/>
          <p:nvPr/>
        </p:nvSpPr>
        <p:spPr>
          <a:xfrm>
            <a:off x="955930" y="4725380"/>
            <a:ext cx="8152717" cy="1119888"/>
          </a:xfrm>
          <a:prstGeom prst="notchedRightArrow">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58" name="CuadroTexto 12"/>
          <p:cNvSpPr txBox="1">
            <a:spLocks noChangeArrowheads="1"/>
          </p:cNvSpPr>
          <p:nvPr/>
        </p:nvSpPr>
        <p:spPr bwMode="auto">
          <a:xfrm>
            <a:off x="1257989" y="4425874"/>
            <a:ext cx="1855612"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r>
              <a:rPr lang="es-ES" sz="1600" b="1" dirty="0">
                <a:solidFill>
                  <a:srgbClr val="9F3556"/>
                </a:solidFill>
                <a:latin typeface="Calibri"/>
                <a:cs typeface="Calibri"/>
              </a:rPr>
              <a:t>Estandarización de proceso</a:t>
            </a:r>
          </a:p>
        </p:txBody>
      </p:sp>
      <p:sp>
        <p:nvSpPr>
          <p:cNvPr id="59" name="Elipse 58"/>
          <p:cNvSpPr>
            <a:spLocks noChangeAspect="1"/>
          </p:cNvSpPr>
          <p:nvPr/>
        </p:nvSpPr>
        <p:spPr>
          <a:xfrm>
            <a:off x="1969798" y="5069327"/>
            <a:ext cx="431995" cy="431995"/>
          </a:xfrm>
          <a:prstGeom prst="ellipse">
            <a:avLst/>
          </a:prstGeom>
          <a:solidFill>
            <a:srgbClr val="9F355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60" name="Elipse 59"/>
          <p:cNvSpPr>
            <a:spLocks noChangeAspect="1"/>
          </p:cNvSpPr>
          <p:nvPr/>
        </p:nvSpPr>
        <p:spPr>
          <a:xfrm>
            <a:off x="4599062" y="5069327"/>
            <a:ext cx="431995" cy="431995"/>
          </a:xfrm>
          <a:prstGeom prst="ellipse">
            <a:avLst/>
          </a:prstGeom>
          <a:solidFill>
            <a:srgbClr val="64A28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61" name="Elipse 60"/>
          <p:cNvSpPr>
            <a:spLocks noChangeAspect="1"/>
          </p:cNvSpPr>
          <p:nvPr/>
        </p:nvSpPr>
        <p:spPr>
          <a:xfrm>
            <a:off x="7228326" y="5069327"/>
            <a:ext cx="431995" cy="431995"/>
          </a:xfrm>
          <a:prstGeom prst="ellipse">
            <a:avLst/>
          </a:prstGeom>
          <a:solidFill>
            <a:srgbClr val="5875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62" name="CuadroTexto 12"/>
          <p:cNvSpPr txBox="1">
            <a:spLocks noChangeArrowheads="1"/>
          </p:cNvSpPr>
          <p:nvPr/>
        </p:nvSpPr>
        <p:spPr bwMode="auto">
          <a:xfrm>
            <a:off x="3879968" y="4425874"/>
            <a:ext cx="1855612"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r>
              <a:rPr lang="es-ES" sz="1600" b="1" dirty="0">
                <a:solidFill>
                  <a:srgbClr val="64A283"/>
                </a:solidFill>
                <a:latin typeface="Calibri"/>
                <a:cs typeface="Calibri"/>
              </a:rPr>
              <a:t>Automatización de información</a:t>
            </a:r>
          </a:p>
        </p:txBody>
      </p:sp>
      <p:sp>
        <p:nvSpPr>
          <p:cNvPr id="63" name="CuadroTexto 12"/>
          <p:cNvSpPr txBox="1">
            <a:spLocks noChangeArrowheads="1"/>
          </p:cNvSpPr>
          <p:nvPr/>
        </p:nvSpPr>
        <p:spPr bwMode="auto">
          <a:xfrm>
            <a:off x="6501948" y="4548985"/>
            <a:ext cx="1855612"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r>
              <a:rPr lang="es-ES" sz="1600" b="1" dirty="0">
                <a:solidFill>
                  <a:srgbClr val="58759F"/>
                </a:solidFill>
                <a:latin typeface="Calibri"/>
                <a:cs typeface="Calibri"/>
              </a:rPr>
              <a:t>Trazabilidad</a:t>
            </a:r>
          </a:p>
        </p:txBody>
      </p:sp>
      <p:sp>
        <p:nvSpPr>
          <p:cNvPr id="65" name="CuadroTexto 12"/>
          <p:cNvSpPr txBox="1">
            <a:spLocks noChangeArrowheads="1"/>
          </p:cNvSpPr>
          <p:nvPr/>
        </p:nvSpPr>
        <p:spPr bwMode="auto">
          <a:xfrm>
            <a:off x="6501948" y="5585770"/>
            <a:ext cx="1855612"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r>
              <a:rPr lang="es-ES" sz="1600" b="1" dirty="0">
                <a:solidFill>
                  <a:srgbClr val="58759F"/>
                </a:solidFill>
                <a:latin typeface="Calibri"/>
                <a:cs typeface="Calibri"/>
              </a:rPr>
              <a:t>Regresiva</a:t>
            </a:r>
          </a:p>
        </p:txBody>
      </p:sp>
    </p:spTree>
    <p:extLst>
      <p:ext uri="{BB962C8B-B14F-4D97-AF65-F5344CB8AC3E}">
        <p14:creationId xmlns:p14="http://schemas.microsoft.com/office/powerpoint/2010/main" val="2905403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4 Rectángulo">
            <a:extLst>
              <a:ext uri="{FF2B5EF4-FFF2-40B4-BE49-F238E27FC236}">
                <a16:creationId xmlns:a16="http://schemas.microsoft.com/office/drawing/2014/main" id="{2414A989-64A2-37E2-0228-5A444D085A08}"/>
              </a:ext>
            </a:extLst>
          </p:cNvPr>
          <p:cNvSpPr>
            <a:spLocks noChangeArrowheads="1"/>
          </p:cNvSpPr>
          <p:nvPr/>
        </p:nvSpPr>
        <p:spPr bwMode="auto">
          <a:xfrm>
            <a:off x="1765300" y="216693"/>
            <a:ext cx="7680590" cy="5007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39750" indent="-53975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s-CL" altLang="es-CL" sz="2654" dirty="0">
              <a:solidFill>
                <a:srgbClr val="FFFF00"/>
              </a:solidFill>
              <a:latin typeface="Calibri"/>
            </a:endParaRPr>
          </a:p>
        </p:txBody>
      </p:sp>
      <p:sp>
        <p:nvSpPr>
          <p:cNvPr id="2" name="1 CuadroTexto">
            <a:extLst>
              <a:ext uri="{FF2B5EF4-FFF2-40B4-BE49-F238E27FC236}">
                <a16:creationId xmlns:a16="http://schemas.microsoft.com/office/drawing/2014/main" id="{76AE78F4-044D-E138-5B26-C70F05C8A0DB}"/>
              </a:ext>
            </a:extLst>
          </p:cNvPr>
          <p:cNvSpPr txBox="1"/>
          <p:nvPr/>
        </p:nvSpPr>
        <p:spPr>
          <a:xfrm>
            <a:off x="263780" y="625873"/>
            <a:ext cx="7574846" cy="523220"/>
          </a:xfrm>
          <a:prstGeom prst="rect">
            <a:avLst/>
          </a:prstGeom>
          <a:noFill/>
        </p:spPr>
        <p:style>
          <a:lnRef idx="0">
            <a:scrgbClr r="0" g="0" b="0"/>
          </a:lnRef>
          <a:fillRef idx="1001">
            <a:schemeClr val="dk2"/>
          </a:fillRef>
          <a:effectRef idx="0">
            <a:scrgbClr r="0" g="0" b="0"/>
          </a:effectRef>
          <a:fontRef idx="major"/>
        </p:style>
        <p:txBody>
          <a:bodyPr wrap="square">
            <a:spAutoFit/>
          </a:bodyPr>
          <a:lstStyle/>
          <a:p>
            <a:pPr defTabSz="324861"/>
            <a:r>
              <a:rPr lang="es-CL" sz="2800" b="1" dirty="0">
                <a:solidFill>
                  <a:schemeClr val="tx2"/>
                </a:solidFill>
                <a:latin typeface="Calibri" charset="0"/>
                <a:ea typeface="MS PGothic" charset="0"/>
                <a:cs typeface="MS PGothic" charset="0"/>
              </a:rPr>
              <a:t>ADUANAS MODERNAS: </a:t>
            </a:r>
            <a:r>
              <a:rPr lang="es-CL" sz="2800" dirty="0">
                <a:solidFill>
                  <a:schemeClr val="tx2"/>
                </a:solidFill>
                <a:latin typeface="Calibri" charset="0"/>
                <a:ea typeface="MS PGothic" charset="0"/>
                <a:cs typeface="MS PGothic" charset="0"/>
              </a:rPr>
              <a:t>ROL DE SEGURIDAD</a:t>
            </a:r>
          </a:p>
        </p:txBody>
      </p:sp>
      <p:sp>
        <p:nvSpPr>
          <p:cNvPr id="13" name="CuadroTexto 12">
            <a:extLst>
              <a:ext uri="{FF2B5EF4-FFF2-40B4-BE49-F238E27FC236}">
                <a16:creationId xmlns:a16="http://schemas.microsoft.com/office/drawing/2014/main" id="{30608E1D-FD2E-642C-2830-7642C42EC870}"/>
              </a:ext>
            </a:extLst>
          </p:cNvPr>
          <p:cNvSpPr txBox="1"/>
          <p:nvPr/>
        </p:nvSpPr>
        <p:spPr>
          <a:xfrm>
            <a:off x="220314" y="6239203"/>
            <a:ext cx="8683023" cy="261610"/>
          </a:xfrm>
          <a:prstGeom prst="rect">
            <a:avLst/>
          </a:prstGeom>
          <a:noFill/>
        </p:spPr>
        <p:txBody>
          <a:bodyPr wrap="square" rtlCol="0">
            <a:spAutoFit/>
          </a:bodyPr>
          <a:lstStyle/>
          <a:p>
            <a:r>
              <a:rPr lang="es-CL" sz="1100" dirty="0">
                <a:solidFill>
                  <a:schemeClr val="tx1">
                    <a:lumMod val="50000"/>
                    <a:lumOff val="50000"/>
                  </a:schemeClr>
                </a:solidFill>
              </a:rPr>
              <a:t>CARLOS A. ESCUDERO C. / JEFE DEPTO. TRAFICO ILICITOS / DIRECCION NACIONAL DE ADUANAS / Junio 2022</a:t>
            </a:r>
          </a:p>
        </p:txBody>
      </p:sp>
      <p:pic>
        <p:nvPicPr>
          <p:cNvPr id="14" name="Imagen 13">
            <a:extLst>
              <a:ext uri="{FF2B5EF4-FFF2-40B4-BE49-F238E27FC236}">
                <a16:creationId xmlns:a16="http://schemas.microsoft.com/office/drawing/2014/main" id="{1F4FE267-186B-48FA-9446-6A516A3BA6E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019823" y="317855"/>
            <a:ext cx="1800000" cy="472726"/>
          </a:xfrm>
          <a:prstGeom prst="rect">
            <a:avLst/>
          </a:prstGeom>
        </p:spPr>
      </p:pic>
      <p:pic>
        <p:nvPicPr>
          <p:cNvPr id="15" name="Imagen 14" descr="Avatar Gsuite_GOBCL.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957677" y="0"/>
            <a:ext cx="1924293" cy="115449"/>
          </a:xfrm>
          <a:prstGeom prst="rect">
            <a:avLst/>
          </a:prstGeom>
        </p:spPr>
      </p:pic>
      <p:grpSp>
        <p:nvGrpSpPr>
          <p:cNvPr id="16" name="Agrupar 15"/>
          <p:cNvGrpSpPr>
            <a:grpSpLocks noChangeAspect="1"/>
          </p:cNvGrpSpPr>
          <p:nvPr/>
        </p:nvGrpSpPr>
        <p:grpSpPr>
          <a:xfrm>
            <a:off x="10687795" y="5774924"/>
            <a:ext cx="1080000" cy="602514"/>
            <a:chOff x="10109772" y="5601003"/>
            <a:chExt cx="1620103" cy="903830"/>
          </a:xfrm>
        </p:grpSpPr>
        <p:pic>
          <p:nvPicPr>
            <p:cNvPr id="17" name="Imagen 16"/>
            <p:cNvPicPr>
              <a:picLocks noChangeAspect="1"/>
            </p:cNvPicPr>
            <p:nvPr/>
          </p:nvPicPr>
          <p:blipFill>
            <a:blip r:embed="rId4"/>
            <a:stretch>
              <a:fillRect/>
            </a:stretch>
          </p:blipFill>
          <p:spPr>
            <a:xfrm>
              <a:off x="10109772" y="6159313"/>
              <a:ext cx="1620103" cy="345520"/>
            </a:xfrm>
            <a:prstGeom prst="rect">
              <a:avLst/>
            </a:prstGeom>
          </p:spPr>
        </p:pic>
        <p:pic>
          <p:nvPicPr>
            <p:cNvPr id="18" name="Imagen 1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170730" y="5601003"/>
              <a:ext cx="308747" cy="815974"/>
            </a:xfrm>
            <a:prstGeom prst="rect">
              <a:avLst/>
            </a:prstGeom>
          </p:spPr>
        </p:pic>
      </p:grpSp>
      <p:cxnSp>
        <p:nvCxnSpPr>
          <p:cNvPr id="19" name="Conector recto 18"/>
          <p:cNvCxnSpPr/>
          <p:nvPr/>
        </p:nvCxnSpPr>
        <p:spPr>
          <a:xfrm>
            <a:off x="266700" y="631260"/>
            <a:ext cx="9194060" cy="0"/>
          </a:xfrm>
          <a:prstGeom prst="line">
            <a:avLst/>
          </a:prstGeom>
          <a:ln w="3175" cmpd="sng">
            <a:solidFill>
              <a:srgbClr val="4472C4"/>
            </a:solidFill>
            <a:prstDash val="dot"/>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0" name="CuadroTexto 12"/>
          <p:cNvSpPr txBox="1">
            <a:spLocks noChangeArrowheads="1"/>
          </p:cNvSpPr>
          <p:nvPr/>
        </p:nvSpPr>
        <p:spPr bwMode="auto">
          <a:xfrm>
            <a:off x="258919" y="260440"/>
            <a:ext cx="595138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s-ES" sz="1800" b="1" dirty="0">
                <a:solidFill>
                  <a:schemeClr val="tx2">
                    <a:lumMod val="60000"/>
                    <a:lumOff val="40000"/>
                  </a:schemeClr>
                </a:solidFill>
                <a:latin typeface="Calibri"/>
                <a:cs typeface="Calibri"/>
              </a:rPr>
              <a:t>Rol de Aduanas en el combate al contrabando y tráfico ilícito</a:t>
            </a:r>
          </a:p>
        </p:txBody>
      </p:sp>
      <p:pic>
        <p:nvPicPr>
          <p:cNvPr id="37" name="Imagen 36" descr="Captura de pantalla 2020-12-02 a la(s) 15.18.50.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9368113" y="1570774"/>
            <a:ext cx="2311302" cy="3755522"/>
          </a:xfrm>
          <a:prstGeom prst="rect">
            <a:avLst/>
          </a:prstGeom>
        </p:spPr>
      </p:pic>
      <p:pic>
        <p:nvPicPr>
          <p:cNvPr id="39" name="Imagen 38" descr="IMG_20210429_125051.jp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50217" y="1573740"/>
            <a:ext cx="3271385" cy="3752556"/>
          </a:xfrm>
          <a:prstGeom prst="rect">
            <a:avLst/>
          </a:prstGeom>
        </p:spPr>
      </p:pic>
      <p:pic>
        <p:nvPicPr>
          <p:cNvPr id="40" name="Imagen 39" descr="WhatsApp Image 2021-04-26 at 09.31.41 (4).jpeg"/>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3459986" y="1556917"/>
            <a:ext cx="5867159" cy="3769379"/>
          </a:xfrm>
          <a:prstGeom prst="rect">
            <a:avLst/>
          </a:prstGeom>
        </p:spPr>
      </p:pic>
    </p:spTree>
    <p:extLst>
      <p:ext uri="{BB962C8B-B14F-4D97-AF65-F5344CB8AC3E}">
        <p14:creationId xmlns:p14="http://schemas.microsoft.com/office/powerpoint/2010/main" val="388530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4 Rectángulo">
            <a:extLst>
              <a:ext uri="{FF2B5EF4-FFF2-40B4-BE49-F238E27FC236}">
                <a16:creationId xmlns:a16="http://schemas.microsoft.com/office/drawing/2014/main" id="{2414A989-64A2-37E2-0228-5A444D085A08}"/>
              </a:ext>
            </a:extLst>
          </p:cNvPr>
          <p:cNvSpPr>
            <a:spLocks noChangeArrowheads="1"/>
          </p:cNvSpPr>
          <p:nvPr/>
        </p:nvSpPr>
        <p:spPr bwMode="auto">
          <a:xfrm>
            <a:off x="1765300" y="216693"/>
            <a:ext cx="7680590" cy="5007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39750" indent="-53975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s-CL" altLang="es-CL" sz="2654" dirty="0">
              <a:solidFill>
                <a:srgbClr val="FFFF00"/>
              </a:solidFill>
              <a:latin typeface="Calibri"/>
            </a:endParaRPr>
          </a:p>
        </p:txBody>
      </p:sp>
      <p:sp>
        <p:nvSpPr>
          <p:cNvPr id="2" name="1 CuadroTexto">
            <a:extLst>
              <a:ext uri="{FF2B5EF4-FFF2-40B4-BE49-F238E27FC236}">
                <a16:creationId xmlns:a16="http://schemas.microsoft.com/office/drawing/2014/main" id="{76AE78F4-044D-E138-5B26-C70F05C8A0DB}"/>
              </a:ext>
            </a:extLst>
          </p:cNvPr>
          <p:cNvSpPr txBox="1"/>
          <p:nvPr/>
        </p:nvSpPr>
        <p:spPr>
          <a:xfrm>
            <a:off x="263780" y="625873"/>
            <a:ext cx="7574846" cy="523220"/>
          </a:xfrm>
          <a:prstGeom prst="rect">
            <a:avLst/>
          </a:prstGeom>
          <a:noFill/>
        </p:spPr>
        <p:style>
          <a:lnRef idx="0">
            <a:scrgbClr r="0" g="0" b="0"/>
          </a:lnRef>
          <a:fillRef idx="1001">
            <a:schemeClr val="dk2"/>
          </a:fillRef>
          <a:effectRef idx="0">
            <a:scrgbClr r="0" g="0" b="0"/>
          </a:effectRef>
          <a:fontRef idx="major"/>
        </p:style>
        <p:txBody>
          <a:bodyPr wrap="square">
            <a:spAutoFit/>
          </a:bodyPr>
          <a:lstStyle/>
          <a:p>
            <a:r>
              <a:rPr lang="es-ES" sz="2800" b="1" dirty="0">
                <a:solidFill>
                  <a:schemeClr val="tx2"/>
                </a:solidFill>
                <a:cs typeface="Calibri"/>
              </a:rPr>
              <a:t>Contexto Seguridad Pública</a:t>
            </a:r>
            <a:endParaRPr lang="es-CL" sz="2800" b="1" dirty="0">
              <a:solidFill>
                <a:schemeClr val="tx2"/>
              </a:solidFill>
              <a:cs typeface="Calibri"/>
            </a:endParaRPr>
          </a:p>
        </p:txBody>
      </p:sp>
      <p:sp>
        <p:nvSpPr>
          <p:cNvPr id="13" name="CuadroTexto 12">
            <a:extLst>
              <a:ext uri="{FF2B5EF4-FFF2-40B4-BE49-F238E27FC236}">
                <a16:creationId xmlns:a16="http://schemas.microsoft.com/office/drawing/2014/main" id="{30608E1D-FD2E-642C-2830-7642C42EC870}"/>
              </a:ext>
            </a:extLst>
          </p:cNvPr>
          <p:cNvSpPr txBox="1"/>
          <p:nvPr/>
        </p:nvSpPr>
        <p:spPr>
          <a:xfrm>
            <a:off x="220314" y="6239203"/>
            <a:ext cx="8683023" cy="261610"/>
          </a:xfrm>
          <a:prstGeom prst="rect">
            <a:avLst/>
          </a:prstGeom>
          <a:noFill/>
        </p:spPr>
        <p:txBody>
          <a:bodyPr wrap="square" rtlCol="0">
            <a:spAutoFit/>
          </a:bodyPr>
          <a:lstStyle/>
          <a:p>
            <a:r>
              <a:rPr lang="es-CL" sz="1100" dirty="0">
                <a:solidFill>
                  <a:schemeClr val="tx1">
                    <a:lumMod val="50000"/>
                    <a:lumOff val="50000"/>
                  </a:schemeClr>
                </a:solidFill>
              </a:rPr>
              <a:t>CARLOS A. ESCUDERO C. / JEFE DEPTO. TRAFICO ILICITOS / DIRECCION NACIONAL DE ADUANAS / Junio 2022</a:t>
            </a:r>
          </a:p>
        </p:txBody>
      </p:sp>
      <p:pic>
        <p:nvPicPr>
          <p:cNvPr id="14" name="Imagen 13">
            <a:extLst>
              <a:ext uri="{FF2B5EF4-FFF2-40B4-BE49-F238E27FC236}">
                <a16:creationId xmlns:a16="http://schemas.microsoft.com/office/drawing/2014/main" id="{1F4FE267-186B-48FA-9446-6A516A3BA6E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019823" y="317855"/>
            <a:ext cx="1800000" cy="472726"/>
          </a:xfrm>
          <a:prstGeom prst="rect">
            <a:avLst/>
          </a:prstGeom>
        </p:spPr>
      </p:pic>
      <p:pic>
        <p:nvPicPr>
          <p:cNvPr id="15" name="Imagen 14" descr="Avatar Gsuite_GOBCL.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957677" y="0"/>
            <a:ext cx="1924293" cy="115449"/>
          </a:xfrm>
          <a:prstGeom prst="rect">
            <a:avLst/>
          </a:prstGeom>
        </p:spPr>
      </p:pic>
      <p:grpSp>
        <p:nvGrpSpPr>
          <p:cNvPr id="16" name="Agrupar 15"/>
          <p:cNvGrpSpPr>
            <a:grpSpLocks noChangeAspect="1"/>
          </p:cNvGrpSpPr>
          <p:nvPr/>
        </p:nvGrpSpPr>
        <p:grpSpPr>
          <a:xfrm>
            <a:off x="10687795" y="5774924"/>
            <a:ext cx="1080000" cy="602514"/>
            <a:chOff x="10109772" y="5601003"/>
            <a:chExt cx="1620103" cy="903830"/>
          </a:xfrm>
        </p:grpSpPr>
        <p:pic>
          <p:nvPicPr>
            <p:cNvPr id="17" name="Imagen 16"/>
            <p:cNvPicPr>
              <a:picLocks noChangeAspect="1"/>
            </p:cNvPicPr>
            <p:nvPr/>
          </p:nvPicPr>
          <p:blipFill>
            <a:blip r:embed="rId4"/>
            <a:stretch>
              <a:fillRect/>
            </a:stretch>
          </p:blipFill>
          <p:spPr>
            <a:xfrm>
              <a:off x="10109772" y="6159313"/>
              <a:ext cx="1620103" cy="345520"/>
            </a:xfrm>
            <a:prstGeom prst="rect">
              <a:avLst/>
            </a:prstGeom>
          </p:spPr>
        </p:pic>
        <p:pic>
          <p:nvPicPr>
            <p:cNvPr id="18" name="Imagen 1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170730" y="5601003"/>
              <a:ext cx="308747" cy="815974"/>
            </a:xfrm>
            <a:prstGeom prst="rect">
              <a:avLst/>
            </a:prstGeom>
          </p:spPr>
        </p:pic>
      </p:grpSp>
      <p:cxnSp>
        <p:nvCxnSpPr>
          <p:cNvPr id="19" name="Conector recto 18"/>
          <p:cNvCxnSpPr/>
          <p:nvPr/>
        </p:nvCxnSpPr>
        <p:spPr>
          <a:xfrm>
            <a:off x="266700" y="631260"/>
            <a:ext cx="9194060" cy="0"/>
          </a:xfrm>
          <a:prstGeom prst="line">
            <a:avLst/>
          </a:prstGeom>
          <a:ln w="3175" cmpd="sng">
            <a:solidFill>
              <a:srgbClr val="4472C4"/>
            </a:solidFill>
            <a:prstDash val="dot"/>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0" name="CuadroTexto 12"/>
          <p:cNvSpPr txBox="1">
            <a:spLocks noChangeArrowheads="1"/>
          </p:cNvSpPr>
          <p:nvPr/>
        </p:nvSpPr>
        <p:spPr bwMode="auto">
          <a:xfrm>
            <a:off x="258919" y="260440"/>
            <a:ext cx="595138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s-ES" sz="1800" b="1" dirty="0">
                <a:solidFill>
                  <a:schemeClr val="tx2">
                    <a:lumMod val="60000"/>
                    <a:lumOff val="40000"/>
                  </a:schemeClr>
                </a:solidFill>
                <a:latin typeface="Calibri"/>
                <a:cs typeface="Calibri"/>
              </a:rPr>
              <a:t>Rol de Aduanas en el combate al contrabando y tráfico ilícito</a:t>
            </a:r>
          </a:p>
        </p:txBody>
      </p:sp>
      <p:sp>
        <p:nvSpPr>
          <p:cNvPr id="21" name="Rectángulo redondeado 20"/>
          <p:cNvSpPr/>
          <p:nvPr/>
        </p:nvSpPr>
        <p:spPr>
          <a:xfrm>
            <a:off x="565922" y="2099011"/>
            <a:ext cx="10682380" cy="1994888"/>
          </a:xfrm>
          <a:prstGeom prst="roundRect">
            <a:avLst/>
          </a:prstGeom>
          <a:solidFill>
            <a:srgbClr val="6B189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22" name="Rectángulo redondeado 36"/>
          <p:cNvSpPr/>
          <p:nvPr/>
        </p:nvSpPr>
        <p:spPr>
          <a:xfrm>
            <a:off x="8871607" y="2096512"/>
            <a:ext cx="2376695" cy="2015999"/>
          </a:xfrm>
          <a:custGeom>
            <a:avLst/>
            <a:gdLst>
              <a:gd name="connsiteX0" fmla="*/ 0 w 2905859"/>
              <a:gd name="connsiteY0" fmla="*/ 266674 h 1600010"/>
              <a:gd name="connsiteX1" fmla="*/ 266674 w 2905859"/>
              <a:gd name="connsiteY1" fmla="*/ 0 h 1600010"/>
              <a:gd name="connsiteX2" fmla="*/ 2639185 w 2905859"/>
              <a:gd name="connsiteY2" fmla="*/ 0 h 1600010"/>
              <a:gd name="connsiteX3" fmla="*/ 2905859 w 2905859"/>
              <a:gd name="connsiteY3" fmla="*/ 266674 h 1600010"/>
              <a:gd name="connsiteX4" fmla="*/ 2905859 w 2905859"/>
              <a:gd name="connsiteY4" fmla="*/ 1333336 h 1600010"/>
              <a:gd name="connsiteX5" fmla="*/ 2639185 w 2905859"/>
              <a:gd name="connsiteY5" fmla="*/ 1600010 h 1600010"/>
              <a:gd name="connsiteX6" fmla="*/ 266674 w 2905859"/>
              <a:gd name="connsiteY6" fmla="*/ 1600010 h 1600010"/>
              <a:gd name="connsiteX7" fmla="*/ 0 w 2905859"/>
              <a:gd name="connsiteY7" fmla="*/ 1333336 h 1600010"/>
              <a:gd name="connsiteX8" fmla="*/ 0 w 2905859"/>
              <a:gd name="connsiteY8" fmla="*/ 266674 h 1600010"/>
              <a:gd name="connsiteX0" fmla="*/ 0 w 2905859"/>
              <a:gd name="connsiteY0" fmla="*/ 1333336 h 1600010"/>
              <a:gd name="connsiteX1" fmla="*/ 266674 w 2905859"/>
              <a:gd name="connsiteY1" fmla="*/ 0 h 1600010"/>
              <a:gd name="connsiteX2" fmla="*/ 2639185 w 2905859"/>
              <a:gd name="connsiteY2" fmla="*/ 0 h 1600010"/>
              <a:gd name="connsiteX3" fmla="*/ 2905859 w 2905859"/>
              <a:gd name="connsiteY3" fmla="*/ 266674 h 1600010"/>
              <a:gd name="connsiteX4" fmla="*/ 2905859 w 2905859"/>
              <a:gd name="connsiteY4" fmla="*/ 1333336 h 1600010"/>
              <a:gd name="connsiteX5" fmla="*/ 2639185 w 2905859"/>
              <a:gd name="connsiteY5" fmla="*/ 1600010 h 1600010"/>
              <a:gd name="connsiteX6" fmla="*/ 266674 w 2905859"/>
              <a:gd name="connsiteY6" fmla="*/ 1600010 h 1600010"/>
              <a:gd name="connsiteX7" fmla="*/ 0 w 2905859"/>
              <a:gd name="connsiteY7" fmla="*/ 1333336 h 1600010"/>
              <a:gd name="connsiteX0" fmla="*/ 296563 w 2935748"/>
              <a:gd name="connsiteY0" fmla="*/ 1600010 h 1600010"/>
              <a:gd name="connsiteX1" fmla="*/ 296563 w 2935748"/>
              <a:gd name="connsiteY1" fmla="*/ 0 h 1600010"/>
              <a:gd name="connsiteX2" fmla="*/ 2669074 w 2935748"/>
              <a:gd name="connsiteY2" fmla="*/ 0 h 1600010"/>
              <a:gd name="connsiteX3" fmla="*/ 2935748 w 2935748"/>
              <a:gd name="connsiteY3" fmla="*/ 266674 h 1600010"/>
              <a:gd name="connsiteX4" fmla="*/ 2935748 w 2935748"/>
              <a:gd name="connsiteY4" fmla="*/ 1333336 h 1600010"/>
              <a:gd name="connsiteX5" fmla="*/ 2669074 w 2935748"/>
              <a:gd name="connsiteY5" fmla="*/ 1600010 h 1600010"/>
              <a:gd name="connsiteX6" fmla="*/ 296563 w 2935748"/>
              <a:gd name="connsiteY6" fmla="*/ 1600010 h 1600010"/>
              <a:gd name="connsiteX0" fmla="*/ 296563 w 2935748"/>
              <a:gd name="connsiteY0" fmla="*/ 1600010 h 1796534"/>
              <a:gd name="connsiteX1" fmla="*/ 296563 w 2935748"/>
              <a:gd name="connsiteY1" fmla="*/ 0 h 1796534"/>
              <a:gd name="connsiteX2" fmla="*/ 2669074 w 2935748"/>
              <a:gd name="connsiteY2" fmla="*/ 0 h 1796534"/>
              <a:gd name="connsiteX3" fmla="*/ 2935748 w 2935748"/>
              <a:gd name="connsiteY3" fmla="*/ 266674 h 1796534"/>
              <a:gd name="connsiteX4" fmla="*/ 2935748 w 2935748"/>
              <a:gd name="connsiteY4" fmla="*/ 1333336 h 1796534"/>
              <a:gd name="connsiteX5" fmla="*/ 2669074 w 2935748"/>
              <a:gd name="connsiteY5" fmla="*/ 1600010 h 1796534"/>
              <a:gd name="connsiteX6" fmla="*/ 296563 w 2935748"/>
              <a:gd name="connsiteY6" fmla="*/ 1600010 h 1796534"/>
              <a:gd name="connsiteX0" fmla="*/ 296563 w 2935748"/>
              <a:gd name="connsiteY0" fmla="*/ 1600010 h 1796534"/>
              <a:gd name="connsiteX1" fmla="*/ 296563 w 2935748"/>
              <a:gd name="connsiteY1" fmla="*/ 0 h 1796534"/>
              <a:gd name="connsiteX2" fmla="*/ 2669074 w 2935748"/>
              <a:gd name="connsiteY2" fmla="*/ 0 h 1796534"/>
              <a:gd name="connsiteX3" fmla="*/ 2935748 w 2935748"/>
              <a:gd name="connsiteY3" fmla="*/ 266674 h 1796534"/>
              <a:gd name="connsiteX4" fmla="*/ 2935748 w 2935748"/>
              <a:gd name="connsiteY4" fmla="*/ 1333336 h 1796534"/>
              <a:gd name="connsiteX5" fmla="*/ 2669074 w 2935748"/>
              <a:gd name="connsiteY5" fmla="*/ 1600010 h 1796534"/>
              <a:gd name="connsiteX6" fmla="*/ 296563 w 2935748"/>
              <a:gd name="connsiteY6" fmla="*/ 1600010 h 1796534"/>
              <a:gd name="connsiteX0" fmla="*/ 296563 w 2935748"/>
              <a:gd name="connsiteY0" fmla="*/ 1600010 h 1796534"/>
              <a:gd name="connsiteX1" fmla="*/ 296563 w 2935748"/>
              <a:gd name="connsiteY1" fmla="*/ 0 h 1796534"/>
              <a:gd name="connsiteX2" fmla="*/ 2669074 w 2935748"/>
              <a:gd name="connsiteY2" fmla="*/ 0 h 1796534"/>
              <a:gd name="connsiteX3" fmla="*/ 2935748 w 2935748"/>
              <a:gd name="connsiteY3" fmla="*/ 266674 h 1796534"/>
              <a:gd name="connsiteX4" fmla="*/ 2935748 w 2935748"/>
              <a:gd name="connsiteY4" fmla="*/ 1333336 h 1796534"/>
              <a:gd name="connsiteX5" fmla="*/ 2669074 w 2935748"/>
              <a:gd name="connsiteY5" fmla="*/ 1600010 h 1796534"/>
              <a:gd name="connsiteX6" fmla="*/ 296563 w 2935748"/>
              <a:gd name="connsiteY6" fmla="*/ 1600010 h 1796534"/>
              <a:gd name="connsiteX0" fmla="*/ 296563 w 2935748"/>
              <a:gd name="connsiteY0" fmla="*/ 1600010 h 1600010"/>
              <a:gd name="connsiteX1" fmla="*/ 296563 w 2935748"/>
              <a:gd name="connsiteY1" fmla="*/ 0 h 1600010"/>
              <a:gd name="connsiteX2" fmla="*/ 2669074 w 2935748"/>
              <a:gd name="connsiteY2" fmla="*/ 0 h 1600010"/>
              <a:gd name="connsiteX3" fmla="*/ 2935748 w 2935748"/>
              <a:gd name="connsiteY3" fmla="*/ 266674 h 1600010"/>
              <a:gd name="connsiteX4" fmla="*/ 2935748 w 2935748"/>
              <a:gd name="connsiteY4" fmla="*/ 1333336 h 1600010"/>
              <a:gd name="connsiteX5" fmla="*/ 2669074 w 2935748"/>
              <a:gd name="connsiteY5" fmla="*/ 1600010 h 1600010"/>
              <a:gd name="connsiteX6" fmla="*/ 296563 w 2935748"/>
              <a:gd name="connsiteY6" fmla="*/ 1600010 h 1600010"/>
              <a:gd name="connsiteX0" fmla="*/ 173719 w 2812904"/>
              <a:gd name="connsiteY0" fmla="*/ 1600010 h 1600341"/>
              <a:gd name="connsiteX1" fmla="*/ 173719 w 2812904"/>
              <a:gd name="connsiteY1" fmla="*/ 0 h 1600341"/>
              <a:gd name="connsiteX2" fmla="*/ 2546230 w 2812904"/>
              <a:gd name="connsiteY2" fmla="*/ 0 h 1600341"/>
              <a:gd name="connsiteX3" fmla="*/ 2812904 w 2812904"/>
              <a:gd name="connsiteY3" fmla="*/ 266674 h 1600341"/>
              <a:gd name="connsiteX4" fmla="*/ 2812904 w 2812904"/>
              <a:gd name="connsiteY4" fmla="*/ 1333336 h 1600341"/>
              <a:gd name="connsiteX5" fmla="*/ 2546230 w 2812904"/>
              <a:gd name="connsiteY5" fmla="*/ 1600010 h 1600341"/>
              <a:gd name="connsiteX6" fmla="*/ 173719 w 2812904"/>
              <a:gd name="connsiteY6" fmla="*/ 1600010 h 1600341"/>
              <a:gd name="connsiteX0" fmla="*/ 0 w 2639185"/>
              <a:gd name="connsiteY0" fmla="*/ 1600283 h 1600556"/>
              <a:gd name="connsiteX1" fmla="*/ 0 w 2639185"/>
              <a:gd name="connsiteY1" fmla="*/ 273 h 1600556"/>
              <a:gd name="connsiteX2" fmla="*/ 2372511 w 2639185"/>
              <a:gd name="connsiteY2" fmla="*/ 273 h 1600556"/>
              <a:gd name="connsiteX3" fmla="*/ 2639185 w 2639185"/>
              <a:gd name="connsiteY3" fmla="*/ 266947 h 1600556"/>
              <a:gd name="connsiteX4" fmla="*/ 2639185 w 2639185"/>
              <a:gd name="connsiteY4" fmla="*/ 1333609 h 1600556"/>
              <a:gd name="connsiteX5" fmla="*/ 2372511 w 2639185"/>
              <a:gd name="connsiteY5" fmla="*/ 1600283 h 1600556"/>
              <a:gd name="connsiteX6" fmla="*/ 0 w 2639185"/>
              <a:gd name="connsiteY6" fmla="*/ 1600283 h 1600556"/>
              <a:gd name="connsiteX0" fmla="*/ 0 w 3043787"/>
              <a:gd name="connsiteY0" fmla="*/ 1624556 h 1624825"/>
              <a:gd name="connsiteX1" fmla="*/ 404602 w 3043787"/>
              <a:gd name="connsiteY1" fmla="*/ 270 h 1624825"/>
              <a:gd name="connsiteX2" fmla="*/ 2777113 w 3043787"/>
              <a:gd name="connsiteY2" fmla="*/ 270 h 1624825"/>
              <a:gd name="connsiteX3" fmla="*/ 3043787 w 3043787"/>
              <a:gd name="connsiteY3" fmla="*/ 266944 h 1624825"/>
              <a:gd name="connsiteX4" fmla="*/ 3043787 w 3043787"/>
              <a:gd name="connsiteY4" fmla="*/ 1333606 h 1624825"/>
              <a:gd name="connsiteX5" fmla="*/ 2777113 w 3043787"/>
              <a:gd name="connsiteY5" fmla="*/ 1600280 h 1624825"/>
              <a:gd name="connsiteX6" fmla="*/ 0 w 3043787"/>
              <a:gd name="connsiteY6" fmla="*/ 1624556 h 162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3787" h="1624825">
                <a:moveTo>
                  <a:pt x="0" y="1624556"/>
                </a:moveTo>
                <a:cubicBezTo>
                  <a:pt x="9184" y="1649201"/>
                  <a:pt x="405694" y="-24375"/>
                  <a:pt x="404602" y="270"/>
                </a:cubicBezTo>
                <a:lnTo>
                  <a:pt x="2777113" y="270"/>
                </a:lnTo>
                <a:cubicBezTo>
                  <a:pt x="2924393" y="270"/>
                  <a:pt x="3043787" y="119664"/>
                  <a:pt x="3043787" y="266944"/>
                </a:cubicBezTo>
                <a:lnTo>
                  <a:pt x="3043787" y="1333606"/>
                </a:lnTo>
                <a:cubicBezTo>
                  <a:pt x="3043787" y="1480886"/>
                  <a:pt x="2924393" y="1600280"/>
                  <a:pt x="2777113" y="1600280"/>
                </a:cubicBezTo>
                <a:lnTo>
                  <a:pt x="0" y="1624556"/>
                </a:lnTo>
                <a:close/>
              </a:path>
            </a:pathLst>
          </a:custGeom>
          <a:solidFill>
            <a:srgbClr val="8D9704"/>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23" name="Paralelogramo 22"/>
          <p:cNvSpPr/>
          <p:nvPr/>
        </p:nvSpPr>
        <p:spPr>
          <a:xfrm>
            <a:off x="2793757" y="2097154"/>
            <a:ext cx="4155888" cy="1996744"/>
          </a:xfrm>
          <a:prstGeom prst="parallelogram">
            <a:avLst/>
          </a:prstGeom>
          <a:solidFill>
            <a:srgbClr val="1191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24" name="Paralelogramo 23"/>
          <p:cNvSpPr/>
          <p:nvPr/>
        </p:nvSpPr>
        <p:spPr>
          <a:xfrm>
            <a:off x="6433239" y="2097154"/>
            <a:ext cx="3056568" cy="1996744"/>
          </a:xfrm>
          <a:prstGeom prst="parallelogram">
            <a:avLst/>
          </a:prstGeom>
          <a:solidFill>
            <a:srgbClr val="6C6C6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grpSp>
        <p:nvGrpSpPr>
          <p:cNvPr id="26" name="Agrupar 25"/>
          <p:cNvGrpSpPr/>
          <p:nvPr/>
        </p:nvGrpSpPr>
        <p:grpSpPr>
          <a:xfrm>
            <a:off x="1379269" y="4249429"/>
            <a:ext cx="9122305" cy="1009217"/>
            <a:chOff x="4703920" y="936295"/>
            <a:chExt cx="7287660" cy="1009217"/>
          </a:xfrm>
        </p:grpSpPr>
        <p:pic>
          <p:nvPicPr>
            <p:cNvPr id="27" name="Imagen 26"/>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703920" y="936295"/>
              <a:ext cx="1809852" cy="1001020"/>
            </a:xfrm>
            <a:prstGeom prst="rect">
              <a:avLst/>
            </a:prstGeom>
          </p:spPr>
        </p:pic>
        <p:pic>
          <p:nvPicPr>
            <p:cNvPr id="28" name="Imagen 27"/>
            <p:cNvPicPr>
              <a:picLocks noChangeAspect="1"/>
            </p:cNvPicPr>
            <p:nvPr/>
          </p:nvPicPr>
          <p:blipFill>
            <a:blip r:embed="rId7"/>
            <a:stretch>
              <a:fillRect/>
            </a:stretch>
          </p:blipFill>
          <p:spPr>
            <a:xfrm>
              <a:off x="10193713" y="936295"/>
              <a:ext cx="1797867" cy="1006805"/>
            </a:xfrm>
            <a:prstGeom prst="rect">
              <a:avLst/>
            </a:prstGeom>
          </p:spPr>
        </p:pic>
        <p:pic>
          <p:nvPicPr>
            <p:cNvPr id="29" name="Imagen 28"/>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8369774" y="936295"/>
              <a:ext cx="1797867" cy="1009217"/>
            </a:xfrm>
            <a:prstGeom prst="rect">
              <a:avLst/>
            </a:prstGeom>
          </p:spPr>
        </p:pic>
        <p:pic>
          <p:nvPicPr>
            <p:cNvPr id="30" name="Imagen 29"/>
            <p:cNvPicPr>
              <a:picLocks noChangeAspect="1"/>
            </p:cNvPicPr>
            <p:nvPr/>
          </p:nvPicPr>
          <p:blipFill>
            <a:blip r:embed="rId9"/>
            <a:stretch>
              <a:fillRect/>
            </a:stretch>
          </p:blipFill>
          <p:spPr>
            <a:xfrm>
              <a:off x="6539843" y="936295"/>
              <a:ext cx="1803860" cy="1006806"/>
            </a:xfrm>
            <a:prstGeom prst="rect">
              <a:avLst/>
            </a:prstGeom>
          </p:spPr>
        </p:pic>
      </p:grpSp>
      <p:sp>
        <p:nvSpPr>
          <p:cNvPr id="31" name="CuadroTexto 12"/>
          <p:cNvSpPr txBox="1">
            <a:spLocks noChangeArrowheads="1"/>
          </p:cNvSpPr>
          <p:nvPr/>
        </p:nvSpPr>
        <p:spPr bwMode="auto">
          <a:xfrm>
            <a:off x="730239" y="1231694"/>
            <a:ext cx="4249581"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s-ES" b="1" dirty="0">
                <a:solidFill>
                  <a:srgbClr val="13264B"/>
                </a:solidFill>
                <a:latin typeface="Calibri"/>
                <a:cs typeface="Calibri"/>
              </a:rPr>
              <a:t>CADEM</a:t>
            </a:r>
          </a:p>
          <a:p>
            <a:r>
              <a:rPr lang="es-ES" sz="1800" b="1" dirty="0">
                <a:solidFill>
                  <a:srgbClr val="13264B"/>
                </a:solidFill>
                <a:latin typeface="Calibri"/>
                <a:cs typeface="Calibri"/>
              </a:rPr>
              <a:t>Plaza Pública /8 de mayo</a:t>
            </a:r>
            <a:endParaRPr lang="es-CL" sz="1800" b="1" dirty="0">
              <a:solidFill>
                <a:srgbClr val="13264B"/>
              </a:solidFill>
              <a:latin typeface="Calibri"/>
              <a:cs typeface="Calibri"/>
            </a:endParaRPr>
          </a:p>
        </p:txBody>
      </p:sp>
      <p:sp>
        <p:nvSpPr>
          <p:cNvPr id="32" name="CuadroTexto 12"/>
          <p:cNvSpPr txBox="1">
            <a:spLocks noChangeArrowheads="1"/>
          </p:cNvSpPr>
          <p:nvPr/>
        </p:nvSpPr>
        <p:spPr bwMode="auto">
          <a:xfrm>
            <a:off x="814520" y="2117923"/>
            <a:ext cx="1487469"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s-ES" sz="3600" b="1" dirty="0">
                <a:solidFill>
                  <a:schemeClr val="bg1"/>
                </a:solidFill>
                <a:latin typeface="Calibri"/>
                <a:cs typeface="Calibri"/>
              </a:rPr>
              <a:t>88%</a:t>
            </a:r>
            <a:endParaRPr lang="es-CL" sz="3600" b="1" dirty="0">
              <a:solidFill>
                <a:schemeClr val="bg1"/>
              </a:solidFill>
              <a:latin typeface="Calibri"/>
              <a:cs typeface="Calibri"/>
            </a:endParaRPr>
          </a:p>
        </p:txBody>
      </p:sp>
      <p:sp>
        <p:nvSpPr>
          <p:cNvPr id="33" name="CuadroTexto 12"/>
          <p:cNvSpPr txBox="1">
            <a:spLocks noChangeArrowheads="1"/>
          </p:cNvSpPr>
          <p:nvPr/>
        </p:nvSpPr>
        <p:spPr bwMode="auto">
          <a:xfrm>
            <a:off x="759055" y="2650120"/>
            <a:ext cx="1891858" cy="1094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nSpc>
                <a:spcPct val="90000"/>
              </a:lnSpc>
            </a:pPr>
            <a:r>
              <a:rPr lang="es-ES" sz="1800" b="1" dirty="0">
                <a:solidFill>
                  <a:schemeClr val="bg1"/>
                </a:solidFill>
                <a:latin typeface="Calibri"/>
                <a:cs typeface="Calibri"/>
              </a:rPr>
              <a:t>Piensa que la delincuencia es más violenta que hace un año</a:t>
            </a:r>
            <a:endParaRPr lang="es-CL" sz="1400" b="1" dirty="0">
              <a:solidFill>
                <a:schemeClr val="bg1"/>
              </a:solidFill>
              <a:latin typeface="Calibri"/>
              <a:cs typeface="Calibri"/>
            </a:endParaRPr>
          </a:p>
        </p:txBody>
      </p:sp>
      <p:sp>
        <p:nvSpPr>
          <p:cNvPr id="34" name="CuadroTexto 12"/>
          <p:cNvSpPr txBox="1">
            <a:spLocks noChangeArrowheads="1"/>
          </p:cNvSpPr>
          <p:nvPr/>
        </p:nvSpPr>
        <p:spPr bwMode="auto">
          <a:xfrm>
            <a:off x="3296147" y="2131880"/>
            <a:ext cx="140643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s-ES" sz="3600" b="1" dirty="0">
                <a:solidFill>
                  <a:schemeClr val="bg1"/>
                </a:solidFill>
                <a:latin typeface="Calibri"/>
                <a:cs typeface="Calibri"/>
              </a:rPr>
              <a:t>84%</a:t>
            </a:r>
            <a:endParaRPr lang="es-CL" sz="3600" b="1" dirty="0">
              <a:solidFill>
                <a:schemeClr val="bg1"/>
              </a:solidFill>
              <a:latin typeface="Calibri"/>
              <a:cs typeface="Calibri"/>
            </a:endParaRPr>
          </a:p>
        </p:txBody>
      </p:sp>
      <p:sp>
        <p:nvSpPr>
          <p:cNvPr id="35" name="CuadroTexto 12"/>
          <p:cNvSpPr txBox="1">
            <a:spLocks noChangeArrowheads="1"/>
          </p:cNvSpPr>
          <p:nvPr/>
        </p:nvSpPr>
        <p:spPr bwMode="auto">
          <a:xfrm>
            <a:off x="3256968" y="2650120"/>
            <a:ext cx="3260013" cy="13434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nSpc>
                <a:spcPct val="90000"/>
              </a:lnSpc>
            </a:pPr>
            <a:r>
              <a:rPr lang="es-ES" sz="1800" b="1" dirty="0">
                <a:solidFill>
                  <a:schemeClr val="bg1"/>
                </a:solidFill>
                <a:latin typeface="Calibri"/>
                <a:cs typeface="Calibri"/>
              </a:rPr>
              <a:t>Piensa que hay que darle mucha importancia a la violencia que se está registrando</a:t>
            </a:r>
            <a:r>
              <a:rPr lang="es-CL" sz="1800" b="1" dirty="0">
                <a:solidFill>
                  <a:schemeClr val="bg1"/>
                </a:solidFill>
                <a:latin typeface="Calibri"/>
                <a:cs typeface="Calibri"/>
              </a:rPr>
              <a:t> en el país, porque amenaza con destruir el orden institucional</a:t>
            </a:r>
            <a:endParaRPr lang="es-CL" sz="1400" b="1" dirty="0">
              <a:solidFill>
                <a:schemeClr val="bg1"/>
              </a:solidFill>
              <a:latin typeface="Calibri"/>
              <a:cs typeface="Calibri"/>
            </a:endParaRPr>
          </a:p>
        </p:txBody>
      </p:sp>
      <p:sp>
        <p:nvSpPr>
          <p:cNvPr id="36" name="CuadroTexto 12"/>
          <p:cNvSpPr txBox="1">
            <a:spLocks noChangeArrowheads="1"/>
          </p:cNvSpPr>
          <p:nvPr/>
        </p:nvSpPr>
        <p:spPr bwMode="auto">
          <a:xfrm>
            <a:off x="9713655" y="2117923"/>
            <a:ext cx="146493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s-ES" sz="3600" b="1" dirty="0">
                <a:solidFill>
                  <a:srgbClr val="FFFFFF"/>
                </a:solidFill>
                <a:latin typeface="Calibri"/>
                <a:cs typeface="Calibri"/>
              </a:rPr>
              <a:t>72%</a:t>
            </a:r>
            <a:endParaRPr lang="es-CL" sz="3600" b="1" dirty="0">
              <a:solidFill>
                <a:srgbClr val="FFFFFF"/>
              </a:solidFill>
              <a:latin typeface="Calibri"/>
              <a:cs typeface="Calibri"/>
            </a:endParaRPr>
          </a:p>
        </p:txBody>
      </p:sp>
      <p:sp>
        <p:nvSpPr>
          <p:cNvPr id="38" name="CuadroTexto 12"/>
          <p:cNvSpPr txBox="1">
            <a:spLocks noChangeArrowheads="1"/>
          </p:cNvSpPr>
          <p:nvPr/>
        </p:nvSpPr>
        <p:spPr bwMode="auto">
          <a:xfrm>
            <a:off x="9746594" y="2650120"/>
            <a:ext cx="1264516" cy="8448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nSpc>
                <a:spcPct val="90000"/>
              </a:lnSpc>
            </a:pPr>
            <a:r>
              <a:rPr lang="es-ES" sz="1800" b="1" dirty="0">
                <a:solidFill>
                  <a:srgbClr val="FFFFFF"/>
                </a:solidFill>
                <a:latin typeface="Calibri"/>
                <a:cs typeface="Calibri"/>
              </a:rPr>
              <a:t>Teme ser víctima de un delito</a:t>
            </a:r>
            <a:endParaRPr lang="es-CL" sz="1400" b="1" dirty="0">
              <a:solidFill>
                <a:srgbClr val="FFFFFF"/>
              </a:solidFill>
              <a:latin typeface="Calibri"/>
              <a:cs typeface="Calibri"/>
            </a:endParaRPr>
          </a:p>
        </p:txBody>
      </p:sp>
      <p:sp>
        <p:nvSpPr>
          <p:cNvPr id="41" name="CuadroTexto 12"/>
          <p:cNvSpPr txBox="1">
            <a:spLocks noChangeArrowheads="1"/>
          </p:cNvSpPr>
          <p:nvPr/>
        </p:nvSpPr>
        <p:spPr bwMode="auto">
          <a:xfrm>
            <a:off x="7018641" y="2103965"/>
            <a:ext cx="149418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s-ES" sz="3600" b="1" dirty="0">
                <a:solidFill>
                  <a:schemeClr val="bg1"/>
                </a:solidFill>
                <a:latin typeface="Calibri"/>
                <a:cs typeface="Calibri"/>
              </a:rPr>
              <a:t>83%</a:t>
            </a:r>
            <a:endParaRPr lang="es-CL" sz="3600" b="1" dirty="0">
              <a:solidFill>
                <a:schemeClr val="bg1"/>
              </a:solidFill>
              <a:latin typeface="Calibri"/>
              <a:cs typeface="Calibri"/>
            </a:endParaRPr>
          </a:p>
        </p:txBody>
      </p:sp>
      <p:sp>
        <p:nvSpPr>
          <p:cNvPr id="42" name="CuadroTexto 12"/>
          <p:cNvSpPr txBox="1">
            <a:spLocks noChangeArrowheads="1"/>
          </p:cNvSpPr>
          <p:nvPr/>
        </p:nvSpPr>
        <p:spPr bwMode="auto">
          <a:xfrm>
            <a:off x="7019554" y="2650120"/>
            <a:ext cx="1939888" cy="1094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nSpc>
                <a:spcPct val="90000"/>
              </a:lnSpc>
            </a:pPr>
            <a:r>
              <a:rPr lang="es-ES" sz="1800" b="1" dirty="0">
                <a:solidFill>
                  <a:schemeClr val="bg1"/>
                </a:solidFill>
                <a:latin typeface="Calibri"/>
                <a:cs typeface="Calibri"/>
              </a:rPr>
              <a:t>Cree que la delincuencia ha aumentado en el último año</a:t>
            </a:r>
            <a:endParaRPr lang="es-CL" sz="1400" b="1" dirty="0">
              <a:solidFill>
                <a:schemeClr val="bg1"/>
              </a:solidFill>
              <a:latin typeface="Calibri"/>
              <a:cs typeface="Calibri"/>
            </a:endParaRPr>
          </a:p>
        </p:txBody>
      </p:sp>
    </p:spTree>
    <p:extLst>
      <p:ext uri="{BB962C8B-B14F-4D97-AF65-F5344CB8AC3E}">
        <p14:creationId xmlns:p14="http://schemas.microsoft.com/office/powerpoint/2010/main" val="3949627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4 Rectángulo">
            <a:extLst>
              <a:ext uri="{FF2B5EF4-FFF2-40B4-BE49-F238E27FC236}">
                <a16:creationId xmlns:a16="http://schemas.microsoft.com/office/drawing/2014/main" id="{2414A989-64A2-37E2-0228-5A444D085A08}"/>
              </a:ext>
            </a:extLst>
          </p:cNvPr>
          <p:cNvSpPr>
            <a:spLocks noChangeArrowheads="1"/>
          </p:cNvSpPr>
          <p:nvPr/>
        </p:nvSpPr>
        <p:spPr bwMode="auto">
          <a:xfrm>
            <a:off x="1765300" y="216693"/>
            <a:ext cx="7680590" cy="5007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39750" indent="-53975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s-CL" altLang="es-CL" sz="2654" dirty="0">
              <a:solidFill>
                <a:srgbClr val="FFFF00"/>
              </a:solidFill>
              <a:latin typeface="Calibri"/>
            </a:endParaRPr>
          </a:p>
        </p:txBody>
      </p:sp>
      <p:sp>
        <p:nvSpPr>
          <p:cNvPr id="2" name="1 CuadroTexto">
            <a:extLst>
              <a:ext uri="{FF2B5EF4-FFF2-40B4-BE49-F238E27FC236}">
                <a16:creationId xmlns:a16="http://schemas.microsoft.com/office/drawing/2014/main" id="{76AE78F4-044D-E138-5B26-C70F05C8A0DB}"/>
              </a:ext>
            </a:extLst>
          </p:cNvPr>
          <p:cNvSpPr txBox="1"/>
          <p:nvPr/>
        </p:nvSpPr>
        <p:spPr>
          <a:xfrm>
            <a:off x="263780" y="625873"/>
            <a:ext cx="7574846" cy="523220"/>
          </a:xfrm>
          <a:prstGeom prst="rect">
            <a:avLst/>
          </a:prstGeom>
          <a:noFill/>
        </p:spPr>
        <p:style>
          <a:lnRef idx="0">
            <a:scrgbClr r="0" g="0" b="0"/>
          </a:lnRef>
          <a:fillRef idx="1001">
            <a:schemeClr val="dk2"/>
          </a:fillRef>
          <a:effectRef idx="0">
            <a:scrgbClr r="0" g="0" b="0"/>
          </a:effectRef>
          <a:fontRef idx="major"/>
        </p:style>
        <p:txBody>
          <a:bodyPr wrap="square">
            <a:spAutoFit/>
          </a:bodyPr>
          <a:lstStyle/>
          <a:p>
            <a:r>
              <a:rPr lang="es-ES" sz="2800" b="1" dirty="0">
                <a:solidFill>
                  <a:schemeClr val="tx2"/>
                </a:solidFill>
                <a:cs typeface="Calibri"/>
              </a:rPr>
              <a:t>ADUANAS ROL EN MATERIA DE SEGURIDAD</a:t>
            </a:r>
          </a:p>
        </p:txBody>
      </p:sp>
      <p:sp>
        <p:nvSpPr>
          <p:cNvPr id="13" name="CuadroTexto 12">
            <a:extLst>
              <a:ext uri="{FF2B5EF4-FFF2-40B4-BE49-F238E27FC236}">
                <a16:creationId xmlns:a16="http://schemas.microsoft.com/office/drawing/2014/main" id="{30608E1D-FD2E-642C-2830-7642C42EC870}"/>
              </a:ext>
            </a:extLst>
          </p:cNvPr>
          <p:cNvSpPr txBox="1"/>
          <p:nvPr/>
        </p:nvSpPr>
        <p:spPr>
          <a:xfrm>
            <a:off x="220314" y="6239203"/>
            <a:ext cx="8683023" cy="261610"/>
          </a:xfrm>
          <a:prstGeom prst="rect">
            <a:avLst/>
          </a:prstGeom>
          <a:noFill/>
        </p:spPr>
        <p:txBody>
          <a:bodyPr wrap="square" rtlCol="0">
            <a:spAutoFit/>
          </a:bodyPr>
          <a:lstStyle/>
          <a:p>
            <a:r>
              <a:rPr lang="es-CL" sz="1100" dirty="0">
                <a:solidFill>
                  <a:schemeClr val="tx1">
                    <a:lumMod val="50000"/>
                    <a:lumOff val="50000"/>
                  </a:schemeClr>
                </a:solidFill>
              </a:rPr>
              <a:t>CARLOS A. ESCUDERO C. / JEFE DEPTO. TRAFICO ILICITOS / DIRECCION NACIONAL DE ADUANAS / Junio 2022</a:t>
            </a:r>
          </a:p>
        </p:txBody>
      </p:sp>
      <p:pic>
        <p:nvPicPr>
          <p:cNvPr id="14" name="Imagen 13">
            <a:extLst>
              <a:ext uri="{FF2B5EF4-FFF2-40B4-BE49-F238E27FC236}">
                <a16:creationId xmlns:a16="http://schemas.microsoft.com/office/drawing/2014/main" id="{1F4FE267-186B-48FA-9446-6A516A3BA6E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019823" y="317855"/>
            <a:ext cx="1800000" cy="472726"/>
          </a:xfrm>
          <a:prstGeom prst="rect">
            <a:avLst/>
          </a:prstGeom>
        </p:spPr>
      </p:pic>
      <p:pic>
        <p:nvPicPr>
          <p:cNvPr id="15" name="Imagen 14" descr="Avatar Gsuite_GOBCL.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957677" y="0"/>
            <a:ext cx="1924293" cy="115449"/>
          </a:xfrm>
          <a:prstGeom prst="rect">
            <a:avLst/>
          </a:prstGeom>
        </p:spPr>
      </p:pic>
      <p:grpSp>
        <p:nvGrpSpPr>
          <p:cNvPr id="16" name="Agrupar 15"/>
          <p:cNvGrpSpPr>
            <a:grpSpLocks noChangeAspect="1"/>
          </p:cNvGrpSpPr>
          <p:nvPr/>
        </p:nvGrpSpPr>
        <p:grpSpPr>
          <a:xfrm>
            <a:off x="10687795" y="5774924"/>
            <a:ext cx="1080000" cy="602514"/>
            <a:chOff x="10109772" y="5601003"/>
            <a:chExt cx="1620103" cy="903830"/>
          </a:xfrm>
        </p:grpSpPr>
        <p:pic>
          <p:nvPicPr>
            <p:cNvPr id="17" name="Imagen 16"/>
            <p:cNvPicPr>
              <a:picLocks noChangeAspect="1"/>
            </p:cNvPicPr>
            <p:nvPr/>
          </p:nvPicPr>
          <p:blipFill>
            <a:blip r:embed="rId4"/>
            <a:stretch>
              <a:fillRect/>
            </a:stretch>
          </p:blipFill>
          <p:spPr>
            <a:xfrm>
              <a:off x="10109772" y="6159313"/>
              <a:ext cx="1620103" cy="345520"/>
            </a:xfrm>
            <a:prstGeom prst="rect">
              <a:avLst/>
            </a:prstGeom>
          </p:spPr>
        </p:pic>
        <p:pic>
          <p:nvPicPr>
            <p:cNvPr id="18" name="Imagen 1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170730" y="5601003"/>
              <a:ext cx="308747" cy="815974"/>
            </a:xfrm>
            <a:prstGeom prst="rect">
              <a:avLst/>
            </a:prstGeom>
          </p:spPr>
        </p:pic>
      </p:grpSp>
      <p:cxnSp>
        <p:nvCxnSpPr>
          <p:cNvPr id="19" name="Conector recto 18"/>
          <p:cNvCxnSpPr/>
          <p:nvPr/>
        </p:nvCxnSpPr>
        <p:spPr>
          <a:xfrm>
            <a:off x="266700" y="631260"/>
            <a:ext cx="9194060" cy="0"/>
          </a:xfrm>
          <a:prstGeom prst="line">
            <a:avLst/>
          </a:prstGeom>
          <a:ln w="3175" cmpd="sng">
            <a:solidFill>
              <a:srgbClr val="4472C4"/>
            </a:solidFill>
            <a:prstDash val="dot"/>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0" name="CuadroTexto 12"/>
          <p:cNvSpPr txBox="1">
            <a:spLocks noChangeArrowheads="1"/>
          </p:cNvSpPr>
          <p:nvPr/>
        </p:nvSpPr>
        <p:spPr bwMode="auto">
          <a:xfrm>
            <a:off x="258919" y="260440"/>
            <a:ext cx="595138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s-ES" sz="1800" b="1" dirty="0">
                <a:solidFill>
                  <a:schemeClr val="tx2">
                    <a:lumMod val="60000"/>
                    <a:lumOff val="40000"/>
                  </a:schemeClr>
                </a:solidFill>
                <a:latin typeface="Calibri"/>
                <a:cs typeface="Calibri"/>
              </a:rPr>
              <a:t>Rol de Aduanas en el combate al contrabando y tráfico ilícito</a:t>
            </a:r>
          </a:p>
        </p:txBody>
      </p:sp>
      <p:sp>
        <p:nvSpPr>
          <p:cNvPr id="37" name="1 Rectángulo">
            <a:extLst>
              <a:ext uri="{FF2B5EF4-FFF2-40B4-BE49-F238E27FC236}">
                <a16:creationId xmlns:a16="http://schemas.microsoft.com/office/drawing/2014/main" id="{666B7706-B4D4-100A-CD45-8FE1F92DB749}"/>
              </a:ext>
            </a:extLst>
          </p:cNvPr>
          <p:cNvSpPr/>
          <p:nvPr/>
        </p:nvSpPr>
        <p:spPr>
          <a:xfrm>
            <a:off x="5625865" y="2347020"/>
            <a:ext cx="2895103" cy="2824465"/>
          </a:xfrm>
          <a:prstGeom prst="rect">
            <a:avLst/>
          </a:prstGeom>
        </p:spPr>
        <p:txBody>
          <a:bodyPr wrap="square">
            <a:spAutoFit/>
          </a:bodyPr>
          <a:lstStyle/>
          <a:p>
            <a:pPr>
              <a:defRPr/>
            </a:pPr>
            <a:r>
              <a:rPr lang="es-CL" sz="2400" b="1" dirty="0">
                <a:solidFill>
                  <a:schemeClr val="accent6">
                    <a:lumMod val="75000"/>
                  </a:schemeClr>
                </a:solidFill>
                <a:latin typeface="Calibri"/>
              </a:rPr>
              <a:t>Ambiental</a:t>
            </a:r>
            <a:r>
              <a:rPr lang="es-CL" sz="2000" dirty="0">
                <a:solidFill>
                  <a:schemeClr val="accent6">
                    <a:lumMod val="75000"/>
                  </a:schemeClr>
                </a:solidFill>
                <a:latin typeface="Calibri"/>
              </a:rPr>
              <a:t>: </a:t>
            </a:r>
          </a:p>
          <a:p>
            <a:pPr>
              <a:defRPr/>
            </a:pPr>
            <a:r>
              <a:rPr lang="es-CL" sz="1706" dirty="0">
                <a:solidFill>
                  <a:schemeClr val="tx2">
                    <a:lumMod val="75000"/>
                  </a:schemeClr>
                </a:solidFill>
                <a:latin typeface="Calibri"/>
              </a:rPr>
              <a:t>Asegurando el cumplimiento de la normativa que regula el comercio exterior de mercancías riesgosas para el Medio Ambiente de Protección de la Comunidad: Asegurando la protección del patrimonio  cultural del país y otros bienes sociales.</a:t>
            </a:r>
          </a:p>
        </p:txBody>
      </p:sp>
      <p:sp>
        <p:nvSpPr>
          <p:cNvPr id="39" name="CuadroTexto 12"/>
          <p:cNvSpPr txBox="1">
            <a:spLocks noChangeArrowheads="1"/>
          </p:cNvSpPr>
          <p:nvPr/>
        </p:nvSpPr>
        <p:spPr bwMode="auto">
          <a:xfrm>
            <a:off x="272575" y="1120843"/>
            <a:ext cx="7566051"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s-CL" sz="2000" b="1" dirty="0">
                <a:solidFill>
                  <a:schemeClr val="accent1"/>
                </a:solidFill>
                <a:latin typeface="Calibri"/>
              </a:rPr>
              <a:t>Al disminuir los aranceles el Rol central de Aduanas es entregar Seguridad al País (población), gestionando los riesgos en el ámbito:</a:t>
            </a:r>
          </a:p>
        </p:txBody>
      </p:sp>
      <p:sp>
        <p:nvSpPr>
          <p:cNvPr id="40" name="1 Rectángulo">
            <a:extLst>
              <a:ext uri="{FF2B5EF4-FFF2-40B4-BE49-F238E27FC236}">
                <a16:creationId xmlns:a16="http://schemas.microsoft.com/office/drawing/2014/main" id="{666B7706-B4D4-100A-CD45-8FE1F92DB749}"/>
              </a:ext>
            </a:extLst>
          </p:cNvPr>
          <p:cNvSpPr/>
          <p:nvPr/>
        </p:nvSpPr>
        <p:spPr>
          <a:xfrm>
            <a:off x="300436" y="2347020"/>
            <a:ext cx="2703916" cy="2561932"/>
          </a:xfrm>
          <a:prstGeom prst="rect">
            <a:avLst/>
          </a:prstGeom>
        </p:spPr>
        <p:txBody>
          <a:bodyPr wrap="square">
            <a:spAutoFit/>
          </a:bodyPr>
          <a:lstStyle/>
          <a:p>
            <a:pPr>
              <a:defRPr/>
            </a:pPr>
            <a:r>
              <a:rPr lang="es-CL" sz="2400" b="1" dirty="0">
                <a:solidFill>
                  <a:schemeClr val="accent5">
                    <a:lumMod val="75000"/>
                  </a:schemeClr>
                </a:solidFill>
                <a:latin typeface="Calibri"/>
              </a:rPr>
              <a:t>Económico</a:t>
            </a:r>
            <a:r>
              <a:rPr lang="es-CL" sz="2000" dirty="0">
                <a:solidFill>
                  <a:schemeClr val="accent5">
                    <a:lumMod val="75000"/>
                  </a:schemeClr>
                </a:solidFill>
                <a:latin typeface="Calibri"/>
              </a:rPr>
              <a:t>: </a:t>
            </a:r>
          </a:p>
          <a:p>
            <a:pPr>
              <a:defRPr/>
            </a:pPr>
            <a:r>
              <a:rPr lang="es-CL" sz="1706" dirty="0">
                <a:solidFill>
                  <a:schemeClr val="tx2"/>
                </a:solidFill>
                <a:latin typeface="Calibri"/>
              </a:rPr>
              <a:t>Asegurando el normal desarrollo del comercio lícito internacional y el financiamiento del presupuesto nacional a través de la recaudación de los derechos e impuestos (Seguridad Fiscal). </a:t>
            </a:r>
          </a:p>
        </p:txBody>
      </p:sp>
      <p:sp>
        <p:nvSpPr>
          <p:cNvPr id="43" name="1 Rectángulo">
            <a:extLst>
              <a:ext uri="{FF2B5EF4-FFF2-40B4-BE49-F238E27FC236}">
                <a16:creationId xmlns:a16="http://schemas.microsoft.com/office/drawing/2014/main" id="{666B7706-B4D4-100A-CD45-8FE1F92DB749}"/>
              </a:ext>
            </a:extLst>
          </p:cNvPr>
          <p:cNvSpPr/>
          <p:nvPr/>
        </p:nvSpPr>
        <p:spPr>
          <a:xfrm>
            <a:off x="3209657" y="2347020"/>
            <a:ext cx="2210903" cy="2360954"/>
          </a:xfrm>
          <a:prstGeom prst="rect">
            <a:avLst/>
          </a:prstGeom>
        </p:spPr>
        <p:txBody>
          <a:bodyPr wrap="square">
            <a:spAutoFit/>
          </a:bodyPr>
          <a:lstStyle/>
          <a:p>
            <a:pPr>
              <a:defRPr/>
            </a:pPr>
            <a:r>
              <a:rPr lang="es-CL" sz="2400" b="1" dirty="0">
                <a:solidFill>
                  <a:schemeClr val="accent4"/>
                </a:solidFill>
                <a:latin typeface="Calibri"/>
              </a:rPr>
              <a:t>De la Salud</a:t>
            </a:r>
            <a:r>
              <a:rPr lang="es-CL" sz="2000" b="1" dirty="0">
                <a:solidFill>
                  <a:schemeClr val="accent4"/>
                </a:solidFill>
                <a:latin typeface="Calibri"/>
              </a:rPr>
              <a:t>:</a:t>
            </a:r>
            <a:r>
              <a:rPr lang="es-CL" sz="2400" b="1" dirty="0">
                <a:solidFill>
                  <a:schemeClr val="accent4"/>
                </a:solidFill>
                <a:latin typeface="Calibri"/>
              </a:rPr>
              <a:t> </a:t>
            </a:r>
            <a:r>
              <a:rPr lang="es-CL" sz="1706" dirty="0">
                <a:solidFill>
                  <a:schemeClr val="tx2">
                    <a:lumMod val="75000"/>
                  </a:schemeClr>
                </a:solidFill>
                <a:latin typeface="Calibri"/>
              </a:rPr>
              <a:t>Asegurando el cumplimiento de la normativa que regula el comercio exterior de mercancías  riesgosas para la </a:t>
            </a:r>
          </a:p>
          <a:p>
            <a:pPr>
              <a:defRPr/>
            </a:pPr>
            <a:r>
              <a:rPr lang="es-CL" sz="1706" dirty="0">
                <a:solidFill>
                  <a:schemeClr val="tx2">
                    <a:lumMod val="75000"/>
                  </a:schemeClr>
                </a:solidFill>
                <a:latin typeface="Calibri"/>
              </a:rPr>
              <a:t>salud de la población.</a:t>
            </a:r>
          </a:p>
        </p:txBody>
      </p:sp>
      <p:sp>
        <p:nvSpPr>
          <p:cNvPr id="44" name="1 Rectángulo">
            <a:extLst>
              <a:ext uri="{FF2B5EF4-FFF2-40B4-BE49-F238E27FC236}">
                <a16:creationId xmlns:a16="http://schemas.microsoft.com/office/drawing/2014/main" id="{666B7706-B4D4-100A-CD45-8FE1F92DB749}"/>
              </a:ext>
            </a:extLst>
          </p:cNvPr>
          <p:cNvSpPr/>
          <p:nvPr/>
        </p:nvSpPr>
        <p:spPr>
          <a:xfrm>
            <a:off x="8726274" y="2347020"/>
            <a:ext cx="2458106" cy="2299399"/>
          </a:xfrm>
          <a:prstGeom prst="rect">
            <a:avLst/>
          </a:prstGeom>
        </p:spPr>
        <p:txBody>
          <a:bodyPr wrap="square">
            <a:spAutoFit/>
          </a:bodyPr>
          <a:lstStyle/>
          <a:p>
            <a:pPr>
              <a:defRPr/>
            </a:pPr>
            <a:r>
              <a:rPr lang="es-CL" sz="2400" b="1" dirty="0">
                <a:solidFill>
                  <a:schemeClr val="accent3">
                    <a:lumMod val="75000"/>
                  </a:schemeClr>
                </a:solidFill>
                <a:latin typeface="Calibri"/>
              </a:rPr>
              <a:t>Personal/Físico</a:t>
            </a:r>
            <a:r>
              <a:rPr lang="es-CL" sz="2000" b="1" dirty="0">
                <a:solidFill>
                  <a:schemeClr val="accent3">
                    <a:lumMod val="75000"/>
                  </a:schemeClr>
                </a:solidFill>
                <a:latin typeface="Calibri"/>
              </a:rPr>
              <a:t>:  </a:t>
            </a:r>
            <a:r>
              <a:rPr lang="es-CL" sz="1706" dirty="0">
                <a:solidFill>
                  <a:schemeClr val="tx2">
                    <a:lumMod val="75000"/>
                  </a:schemeClr>
                </a:solidFill>
                <a:latin typeface="Calibri"/>
              </a:rPr>
              <a:t>Asegurando a la población respecto de los riesgos relacionados con el uso de armas, tecnologías de uso dual, nuclear, armas químicas y  terrorismo en general.</a:t>
            </a:r>
          </a:p>
        </p:txBody>
      </p:sp>
      <p:cxnSp>
        <p:nvCxnSpPr>
          <p:cNvPr id="5" name="Conector recto 4"/>
          <p:cNvCxnSpPr/>
          <p:nvPr/>
        </p:nvCxnSpPr>
        <p:spPr>
          <a:xfrm>
            <a:off x="2936070" y="2308061"/>
            <a:ext cx="0" cy="2512920"/>
          </a:xfrm>
          <a:prstGeom prst="line">
            <a:avLst/>
          </a:prstGeom>
          <a:ln w="3175" cmpd="sng">
            <a:solidFill>
              <a:schemeClr val="bg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6" name="Conector recto 45"/>
          <p:cNvCxnSpPr/>
          <p:nvPr/>
        </p:nvCxnSpPr>
        <p:spPr>
          <a:xfrm>
            <a:off x="5476113" y="2308061"/>
            <a:ext cx="0" cy="2512920"/>
          </a:xfrm>
          <a:prstGeom prst="line">
            <a:avLst/>
          </a:prstGeom>
          <a:ln w="3175" cmpd="sng">
            <a:solidFill>
              <a:schemeClr val="bg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7" name="Conector recto 46"/>
          <p:cNvCxnSpPr/>
          <p:nvPr/>
        </p:nvCxnSpPr>
        <p:spPr>
          <a:xfrm>
            <a:off x="8562401" y="2308061"/>
            <a:ext cx="0" cy="2512920"/>
          </a:xfrm>
          <a:prstGeom prst="line">
            <a:avLst/>
          </a:prstGeom>
          <a:ln w="3175" cmpd="sng">
            <a:solidFill>
              <a:schemeClr val="bg2">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97678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4 Rectángulo">
            <a:extLst>
              <a:ext uri="{FF2B5EF4-FFF2-40B4-BE49-F238E27FC236}">
                <a16:creationId xmlns:a16="http://schemas.microsoft.com/office/drawing/2014/main" id="{2414A989-64A2-37E2-0228-5A444D085A08}"/>
              </a:ext>
            </a:extLst>
          </p:cNvPr>
          <p:cNvSpPr>
            <a:spLocks noChangeArrowheads="1"/>
          </p:cNvSpPr>
          <p:nvPr/>
        </p:nvSpPr>
        <p:spPr bwMode="auto">
          <a:xfrm>
            <a:off x="1765300" y="216693"/>
            <a:ext cx="7680590" cy="5007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39750" indent="-53975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s-CL" altLang="es-CL" sz="2654" dirty="0">
              <a:solidFill>
                <a:srgbClr val="FFFF00"/>
              </a:solidFill>
              <a:latin typeface="Calibri"/>
            </a:endParaRPr>
          </a:p>
        </p:txBody>
      </p:sp>
      <p:sp>
        <p:nvSpPr>
          <p:cNvPr id="2" name="1 CuadroTexto">
            <a:extLst>
              <a:ext uri="{FF2B5EF4-FFF2-40B4-BE49-F238E27FC236}">
                <a16:creationId xmlns:a16="http://schemas.microsoft.com/office/drawing/2014/main" id="{76AE78F4-044D-E138-5B26-C70F05C8A0DB}"/>
              </a:ext>
            </a:extLst>
          </p:cNvPr>
          <p:cNvSpPr txBox="1"/>
          <p:nvPr/>
        </p:nvSpPr>
        <p:spPr>
          <a:xfrm>
            <a:off x="263780" y="625873"/>
            <a:ext cx="7574846" cy="523220"/>
          </a:xfrm>
          <a:prstGeom prst="rect">
            <a:avLst/>
          </a:prstGeom>
          <a:noFill/>
        </p:spPr>
        <p:style>
          <a:lnRef idx="0">
            <a:scrgbClr r="0" g="0" b="0"/>
          </a:lnRef>
          <a:fillRef idx="1001">
            <a:schemeClr val="dk2"/>
          </a:fillRef>
          <a:effectRef idx="0">
            <a:scrgbClr r="0" g="0" b="0"/>
          </a:effectRef>
          <a:fontRef idx="major"/>
        </p:style>
        <p:txBody>
          <a:bodyPr wrap="square">
            <a:spAutoFit/>
          </a:bodyPr>
          <a:lstStyle/>
          <a:p>
            <a:r>
              <a:rPr lang="es-ES" sz="2800" b="1" dirty="0">
                <a:solidFill>
                  <a:schemeClr val="tx2"/>
                </a:solidFill>
                <a:cs typeface="Calibri"/>
              </a:rPr>
              <a:t>LINEAMIENTOS OMA</a:t>
            </a:r>
          </a:p>
        </p:txBody>
      </p:sp>
      <p:sp>
        <p:nvSpPr>
          <p:cNvPr id="13" name="CuadroTexto 12">
            <a:extLst>
              <a:ext uri="{FF2B5EF4-FFF2-40B4-BE49-F238E27FC236}">
                <a16:creationId xmlns:a16="http://schemas.microsoft.com/office/drawing/2014/main" id="{30608E1D-FD2E-642C-2830-7642C42EC870}"/>
              </a:ext>
            </a:extLst>
          </p:cNvPr>
          <p:cNvSpPr txBox="1"/>
          <p:nvPr/>
        </p:nvSpPr>
        <p:spPr>
          <a:xfrm>
            <a:off x="220314" y="6239203"/>
            <a:ext cx="8683023" cy="261610"/>
          </a:xfrm>
          <a:prstGeom prst="rect">
            <a:avLst/>
          </a:prstGeom>
          <a:noFill/>
        </p:spPr>
        <p:txBody>
          <a:bodyPr wrap="square" rtlCol="0">
            <a:spAutoFit/>
          </a:bodyPr>
          <a:lstStyle/>
          <a:p>
            <a:r>
              <a:rPr lang="es-CL" sz="1100" dirty="0">
                <a:solidFill>
                  <a:schemeClr val="tx1">
                    <a:lumMod val="50000"/>
                    <a:lumOff val="50000"/>
                  </a:schemeClr>
                </a:solidFill>
              </a:rPr>
              <a:t>CARLOS A. ESCUDERO C. / JEFE DEPTO. TRAFICO ILICITOS / DIRECCION NACIONAL DE ADUANAS / Junio 2022</a:t>
            </a:r>
          </a:p>
        </p:txBody>
      </p:sp>
      <p:pic>
        <p:nvPicPr>
          <p:cNvPr id="14" name="Imagen 13">
            <a:extLst>
              <a:ext uri="{FF2B5EF4-FFF2-40B4-BE49-F238E27FC236}">
                <a16:creationId xmlns:a16="http://schemas.microsoft.com/office/drawing/2014/main" id="{1F4FE267-186B-48FA-9446-6A516A3BA6E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019823" y="317855"/>
            <a:ext cx="1800000" cy="472726"/>
          </a:xfrm>
          <a:prstGeom prst="rect">
            <a:avLst/>
          </a:prstGeom>
        </p:spPr>
      </p:pic>
      <p:pic>
        <p:nvPicPr>
          <p:cNvPr id="15" name="Imagen 14" descr="Avatar Gsuite_GOBCL.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957677" y="0"/>
            <a:ext cx="1924293" cy="115449"/>
          </a:xfrm>
          <a:prstGeom prst="rect">
            <a:avLst/>
          </a:prstGeom>
        </p:spPr>
      </p:pic>
      <p:grpSp>
        <p:nvGrpSpPr>
          <p:cNvPr id="16" name="Agrupar 15"/>
          <p:cNvGrpSpPr>
            <a:grpSpLocks noChangeAspect="1"/>
          </p:cNvGrpSpPr>
          <p:nvPr/>
        </p:nvGrpSpPr>
        <p:grpSpPr>
          <a:xfrm>
            <a:off x="10687795" y="5774924"/>
            <a:ext cx="1080000" cy="602514"/>
            <a:chOff x="10109772" y="5601003"/>
            <a:chExt cx="1620103" cy="903830"/>
          </a:xfrm>
        </p:grpSpPr>
        <p:pic>
          <p:nvPicPr>
            <p:cNvPr id="17" name="Imagen 16"/>
            <p:cNvPicPr>
              <a:picLocks noChangeAspect="1"/>
            </p:cNvPicPr>
            <p:nvPr/>
          </p:nvPicPr>
          <p:blipFill>
            <a:blip r:embed="rId4"/>
            <a:stretch>
              <a:fillRect/>
            </a:stretch>
          </p:blipFill>
          <p:spPr>
            <a:xfrm>
              <a:off x="10109772" y="6159313"/>
              <a:ext cx="1620103" cy="345520"/>
            </a:xfrm>
            <a:prstGeom prst="rect">
              <a:avLst/>
            </a:prstGeom>
          </p:spPr>
        </p:pic>
        <p:pic>
          <p:nvPicPr>
            <p:cNvPr id="18" name="Imagen 1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170730" y="5601003"/>
              <a:ext cx="308747" cy="815974"/>
            </a:xfrm>
            <a:prstGeom prst="rect">
              <a:avLst/>
            </a:prstGeom>
          </p:spPr>
        </p:pic>
      </p:grpSp>
      <p:cxnSp>
        <p:nvCxnSpPr>
          <p:cNvPr id="19" name="Conector recto 18"/>
          <p:cNvCxnSpPr/>
          <p:nvPr/>
        </p:nvCxnSpPr>
        <p:spPr>
          <a:xfrm>
            <a:off x="266700" y="631260"/>
            <a:ext cx="9194060" cy="0"/>
          </a:xfrm>
          <a:prstGeom prst="line">
            <a:avLst/>
          </a:prstGeom>
          <a:ln w="3175" cmpd="sng">
            <a:solidFill>
              <a:srgbClr val="4472C4"/>
            </a:solidFill>
            <a:prstDash val="dot"/>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0" name="CuadroTexto 12"/>
          <p:cNvSpPr txBox="1">
            <a:spLocks noChangeArrowheads="1"/>
          </p:cNvSpPr>
          <p:nvPr/>
        </p:nvSpPr>
        <p:spPr bwMode="auto">
          <a:xfrm>
            <a:off x="258919" y="260440"/>
            <a:ext cx="595138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s-ES" sz="1800" b="1" dirty="0">
                <a:solidFill>
                  <a:schemeClr val="tx2">
                    <a:lumMod val="60000"/>
                    <a:lumOff val="40000"/>
                  </a:schemeClr>
                </a:solidFill>
                <a:latin typeface="Calibri"/>
                <a:cs typeface="Calibri"/>
              </a:rPr>
              <a:t>Rol de Aduanas en el combate al contrabando y tráfico ilícito</a:t>
            </a:r>
          </a:p>
        </p:txBody>
      </p:sp>
      <p:sp>
        <p:nvSpPr>
          <p:cNvPr id="39" name="CuadroTexto 12"/>
          <p:cNvSpPr txBox="1">
            <a:spLocks noChangeArrowheads="1"/>
          </p:cNvSpPr>
          <p:nvPr/>
        </p:nvSpPr>
        <p:spPr bwMode="auto">
          <a:xfrm>
            <a:off x="1665501" y="3319648"/>
            <a:ext cx="7566051" cy="2246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defRPr/>
            </a:pPr>
            <a:r>
              <a:rPr lang="es-CL" sz="2000" dirty="0">
                <a:solidFill>
                  <a:schemeClr val="accent1"/>
                </a:solidFill>
                <a:latin typeface="Calibri"/>
              </a:rPr>
              <a:t>«Aduana juega un papel vital en la seguridad mediante la </a:t>
            </a:r>
          </a:p>
          <a:p>
            <a:pPr algn="ctr">
              <a:defRPr/>
            </a:pPr>
            <a:r>
              <a:rPr lang="es-CL" sz="2000" dirty="0">
                <a:solidFill>
                  <a:schemeClr val="accent1"/>
                </a:solidFill>
                <a:latin typeface="Calibri"/>
              </a:rPr>
              <a:t>protección de las fronteras, asegurando las cadenas de suministro, frenando el comercio ilegal de armas, fortaleciendo los controles de pasajeros e identificando la financiación del terrorismo, </a:t>
            </a:r>
          </a:p>
          <a:p>
            <a:pPr algn="ctr">
              <a:defRPr/>
            </a:pPr>
            <a:r>
              <a:rPr lang="es-CL" sz="2000" dirty="0">
                <a:solidFill>
                  <a:schemeClr val="accent1"/>
                </a:solidFill>
                <a:latin typeface="Calibri"/>
              </a:rPr>
              <a:t>que se pueden beneficiar de las actividades ilegales, </a:t>
            </a:r>
          </a:p>
          <a:p>
            <a:pPr algn="ctr">
              <a:defRPr/>
            </a:pPr>
            <a:r>
              <a:rPr lang="es-CL" sz="2000" dirty="0">
                <a:solidFill>
                  <a:schemeClr val="accent1"/>
                </a:solidFill>
                <a:latin typeface="Calibri"/>
              </a:rPr>
              <a:t>tales como el comercio de especies Cites protegidas, las drogas, </a:t>
            </a:r>
          </a:p>
          <a:p>
            <a:pPr algn="ctr">
              <a:defRPr/>
            </a:pPr>
            <a:r>
              <a:rPr lang="es-CL" sz="2000" dirty="0">
                <a:solidFill>
                  <a:schemeClr val="accent1"/>
                </a:solidFill>
                <a:latin typeface="Calibri"/>
              </a:rPr>
              <a:t>el tráfico de precursores y la falsificación.»</a:t>
            </a:r>
          </a:p>
        </p:txBody>
      </p:sp>
      <p:pic>
        <p:nvPicPr>
          <p:cNvPr id="21" name="Picture 2">
            <a:extLst>
              <a:ext uri="{FF2B5EF4-FFF2-40B4-BE49-F238E27FC236}">
                <a16:creationId xmlns:a16="http://schemas.microsoft.com/office/drawing/2014/main" id="{8BD962D4-63C7-11EB-1126-EE2667E63580}"/>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155204" y="1317769"/>
            <a:ext cx="2613090" cy="185069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8504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368715" y="1625203"/>
            <a:ext cx="10651791" cy="4028865"/>
          </a:xfrm>
          <a:prstGeom prst="rect">
            <a:avLst/>
          </a:prstGeom>
          <a:solidFill>
            <a:schemeClr val="bg2">
              <a:lumMod val="90000"/>
              <a:alpha val="5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62466" name="4 Rectángulo">
            <a:extLst>
              <a:ext uri="{FF2B5EF4-FFF2-40B4-BE49-F238E27FC236}">
                <a16:creationId xmlns:a16="http://schemas.microsoft.com/office/drawing/2014/main" id="{2414A989-64A2-37E2-0228-5A444D085A08}"/>
              </a:ext>
            </a:extLst>
          </p:cNvPr>
          <p:cNvSpPr>
            <a:spLocks noChangeArrowheads="1"/>
          </p:cNvSpPr>
          <p:nvPr/>
        </p:nvSpPr>
        <p:spPr bwMode="auto">
          <a:xfrm>
            <a:off x="1765300" y="216693"/>
            <a:ext cx="7680590" cy="5007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39750" indent="-53975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s-CL" altLang="es-CL" sz="2654" dirty="0">
              <a:solidFill>
                <a:srgbClr val="FFFF00"/>
              </a:solidFill>
              <a:latin typeface="Calibri"/>
            </a:endParaRPr>
          </a:p>
        </p:txBody>
      </p:sp>
      <p:sp>
        <p:nvSpPr>
          <p:cNvPr id="2" name="1 CuadroTexto">
            <a:extLst>
              <a:ext uri="{FF2B5EF4-FFF2-40B4-BE49-F238E27FC236}">
                <a16:creationId xmlns:a16="http://schemas.microsoft.com/office/drawing/2014/main" id="{76AE78F4-044D-E138-5B26-C70F05C8A0DB}"/>
              </a:ext>
            </a:extLst>
          </p:cNvPr>
          <p:cNvSpPr txBox="1"/>
          <p:nvPr/>
        </p:nvSpPr>
        <p:spPr>
          <a:xfrm>
            <a:off x="263780" y="625873"/>
            <a:ext cx="8080124" cy="954107"/>
          </a:xfrm>
          <a:prstGeom prst="rect">
            <a:avLst/>
          </a:prstGeom>
          <a:noFill/>
        </p:spPr>
        <p:style>
          <a:lnRef idx="0">
            <a:scrgbClr r="0" g="0" b="0"/>
          </a:lnRef>
          <a:fillRef idx="1001">
            <a:schemeClr val="dk2"/>
          </a:fillRef>
          <a:effectRef idx="0">
            <a:scrgbClr r="0" g="0" b="0"/>
          </a:effectRef>
          <a:fontRef idx="major"/>
        </p:style>
        <p:txBody>
          <a:bodyPr wrap="square">
            <a:spAutoFit/>
          </a:bodyPr>
          <a:lstStyle/>
          <a:p>
            <a:r>
              <a:rPr lang="es-ES" sz="2800" b="1" dirty="0">
                <a:solidFill>
                  <a:schemeClr val="tx2"/>
                </a:solidFill>
                <a:cs typeface="Calibri"/>
              </a:rPr>
              <a:t>DECLARACIÓN EN CONFERENCIA ESPECIAL DE SEGURIDAD EN LAS AMÉRICAS  MÉXICO 2003 (OEA)</a:t>
            </a:r>
          </a:p>
        </p:txBody>
      </p:sp>
      <p:sp>
        <p:nvSpPr>
          <p:cNvPr id="13" name="CuadroTexto 12">
            <a:extLst>
              <a:ext uri="{FF2B5EF4-FFF2-40B4-BE49-F238E27FC236}">
                <a16:creationId xmlns:a16="http://schemas.microsoft.com/office/drawing/2014/main" id="{30608E1D-FD2E-642C-2830-7642C42EC870}"/>
              </a:ext>
            </a:extLst>
          </p:cNvPr>
          <p:cNvSpPr txBox="1"/>
          <p:nvPr/>
        </p:nvSpPr>
        <p:spPr>
          <a:xfrm>
            <a:off x="220314" y="6239203"/>
            <a:ext cx="8683023" cy="261610"/>
          </a:xfrm>
          <a:prstGeom prst="rect">
            <a:avLst/>
          </a:prstGeom>
          <a:noFill/>
        </p:spPr>
        <p:txBody>
          <a:bodyPr wrap="square" rtlCol="0">
            <a:spAutoFit/>
          </a:bodyPr>
          <a:lstStyle/>
          <a:p>
            <a:r>
              <a:rPr lang="es-CL" sz="1100" dirty="0">
                <a:solidFill>
                  <a:schemeClr val="tx1">
                    <a:lumMod val="50000"/>
                    <a:lumOff val="50000"/>
                  </a:schemeClr>
                </a:solidFill>
              </a:rPr>
              <a:t>CARLOS A. ESCUDERO C. / JEFE DEPTO. TRAFICO ILICITOS / DIRECCION NACIONAL DE ADUANAS / Junio 2022</a:t>
            </a:r>
          </a:p>
        </p:txBody>
      </p:sp>
      <p:pic>
        <p:nvPicPr>
          <p:cNvPr id="14" name="Imagen 13">
            <a:extLst>
              <a:ext uri="{FF2B5EF4-FFF2-40B4-BE49-F238E27FC236}">
                <a16:creationId xmlns:a16="http://schemas.microsoft.com/office/drawing/2014/main" id="{1F4FE267-186B-48FA-9446-6A516A3BA6E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019823" y="317855"/>
            <a:ext cx="1800000" cy="472726"/>
          </a:xfrm>
          <a:prstGeom prst="rect">
            <a:avLst/>
          </a:prstGeom>
        </p:spPr>
      </p:pic>
      <p:pic>
        <p:nvPicPr>
          <p:cNvPr id="15" name="Imagen 14" descr="Avatar Gsuite_GOBCL.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957677" y="0"/>
            <a:ext cx="1924293" cy="115449"/>
          </a:xfrm>
          <a:prstGeom prst="rect">
            <a:avLst/>
          </a:prstGeom>
        </p:spPr>
      </p:pic>
      <p:grpSp>
        <p:nvGrpSpPr>
          <p:cNvPr id="16" name="Agrupar 15"/>
          <p:cNvGrpSpPr>
            <a:grpSpLocks noChangeAspect="1"/>
          </p:cNvGrpSpPr>
          <p:nvPr/>
        </p:nvGrpSpPr>
        <p:grpSpPr>
          <a:xfrm>
            <a:off x="10687795" y="5774924"/>
            <a:ext cx="1080000" cy="602514"/>
            <a:chOff x="10109772" y="5601003"/>
            <a:chExt cx="1620103" cy="903830"/>
          </a:xfrm>
        </p:grpSpPr>
        <p:pic>
          <p:nvPicPr>
            <p:cNvPr id="17" name="Imagen 16"/>
            <p:cNvPicPr>
              <a:picLocks noChangeAspect="1"/>
            </p:cNvPicPr>
            <p:nvPr/>
          </p:nvPicPr>
          <p:blipFill>
            <a:blip r:embed="rId4"/>
            <a:stretch>
              <a:fillRect/>
            </a:stretch>
          </p:blipFill>
          <p:spPr>
            <a:xfrm>
              <a:off x="10109772" y="6159313"/>
              <a:ext cx="1620103" cy="345520"/>
            </a:xfrm>
            <a:prstGeom prst="rect">
              <a:avLst/>
            </a:prstGeom>
          </p:spPr>
        </p:pic>
        <p:pic>
          <p:nvPicPr>
            <p:cNvPr id="18" name="Imagen 1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170730" y="5601003"/>
              <a:ext cx="308747" cy="815974"/>
            </a:xfrm>
            <a:prstGeom prst="rect">
              <a:avLst/>
            </a:prstGeom>
          </p:spPr>
        </p:pic>
      </p:grpSp>
      <p:cxnSp>
        <p:nvCxnSpPr>
          <p:cNvPr id="19" name="Conector recto 18"/>
          <p:cNvCxnSpPr/>
          <p:nvPr/>
        </p:nvCxnSpPr>
        <p:spPr>
          <a:xfrm>
            <a:off x="266700" y="631260"/>
            <a:ext cx="9194060" cy="0"/>
          </a:xfrm>
          <a:prstGeom prst="line">
            <a:avLst/>
          </a:prstGeom>
          <a:ln w="3175" cmpd="sng">
            <a:solidFill>
              <a:srgbClr val="4472C4"/>
            </a:solidFill>
            <a:prstDash val="dot"/>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0" name="CuadroTexto 12"/>
          <p:cNvSpPr txBox="1">
            <a:spLocks noChangeArrowheads="1"/>
          </p:cNvSpPr>
          <p:nvPr/>
        </p:nvSpPr>
        <p:spPr bwMode="auto">
          <a:xfrm>
            <a:off x="258919" y="260440"/>
            <a:ext cx="595138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s-ES" sz="1800" b="1" dirty="0">
                <a:solidFill>
                  <a:schemeClr val="tx2">
                    <a:lumMod val="60000"/>
                    <a:lumOff val="40000"/>
                  </a:schemeClr>
                </a:solidFill>
                <a:latin typeface="Calibri"/>
                <a:cs typeface="Calibri"/>
              </a:rPr>
              <a:t>Rol de Aduanas en el combate al contrabando y tráfico ilícito</a:t>
            </a:r>
          </a:p>
        </p:txBody>
      </p:sp>
      <p:sp>
        <p:nvSpPr>
          <p:cNvPr id="40" name="1 Rectángulo">
            <a:extLst>
              <a:ext uri="{FF2B5EF4-FFF2-40B4-BE49-F238E27FC236}">
                <a16:creationId xmlns:a16="http://schemas.microsoft.com/office/drawing/2014/main" id="{666B7706-B4D4-100A-CD45-8FE1F92DB749}"/>
              </a:ext>
            </a:extLst>
          </p:cNvPr>
          <p:cNvSpPr/>
          <p:nvPr/>
        </p:nvSpPr>
        <p:spPr>
          <a:xfrm>
            <a:off x="819368" y="1777762"/>
            <a:ext cx="4165124" cy="3693319"/>
          </a:xfrm>
          <a:prstGeom prst="rect">
            <a:avLst/>
          </a:prstGeom>
        </p:spPr>
        <p:txBody>
          <a:bodyPr wrap="square">
            <a:spAutoFit/>
          </a:bodyPr>
          <a:lstStyle/>
          <a:p>
            <a:pPr marL="285750" indent="-285750">
              <a:buClr>
                <a:srgbClr val="9F3556"/>
              </a:buClr>
              <a:buFont typeface="Arial"/>
              <a:buChar char="•"/>
              <a:defRPr/>
            </a:pPr>
            <a:r>
              <a:rPr lang="es-CL" dirty="0">
                <a:solidFill>
                  <a:schemeClr val="accent5"/>
                </a:solidFill>
              </a:rPr>
              <a:t>Riesgos a la salud y el deterioro del medio ambiente:</a:t>
            </a:r>
          </a:p>
          <a:p>
            <a:pPr marL="285750" indent="-285750">
              <a:buClr>
                <a:srgbClr val="9F3556"/>
              </a:buClr>
              <a:buFont typeface="Arial"/>
              <a:buChar char="•"/>
              <a:defRPr/>
            </a:pPr>
            <a:endParaRPr lang="es-CL" dirty="0">
              <a:solidFill>
                <a:schemeClr val="accent5"/>
              </a:solidFill>
            </a:endParaRPr>
          </a:p>
          <a:p>
            <a:pPr marL="285750" indent="-285750">
              <a:buClr>
                <a:srgbClr val="9F3556"/>
              </a:buClr>
              <a:buFont typeface="Arial"/>
              <a:buChar char="•"/>
              <a:defRPr/>
            </a:pPr>
            <a:r>
              <a:rPr lang="es-CL" dirty="0">
                <a:solidFill>
                  <a:schemeClr val="accent5"/>
                </a:solidFill>
              </a:rPr>
              <a:t>La trata de personas.</a:t>
            </a:r>
          </a:p>
          <a:p>
            <a:pPr marL="285750" indent="-285750">
              <a:buClr>
                <a:srgbClr val="9F3556"/>
              </a:buClr>
              <a:buFont typeface="Arial"/>
              <a:buChar char="•"/>
              <a:defRPr/>
            </a:pPr>
            <a:endParaRPr lang="es-CL" dirty="0">
              <a:solidFill>
                <a:schemeClr val="accent5"/>
              </a:solidFill>
            </a:endParaRPr>
          </a:p>
          <a:p>
            <a:pPr marL="285750" indent="-285750">
              <a:buClr>
                <a:srgbClr val="9F3556"/>
              </a:buClr>
              <a:buFont typeface="Arial"/>
              <a:buChar char="•"/>
              <a:defRPr/>
            </a:pPr>
            <a:r>
              <a:rPr lang="es-CL" dirty="0">
                <a:solidFill>
                  <a:schemeClr val="accent5"/>
                </a:solidFill>
              </a:rPr>
              <a:t>Los ataques a la seguridad cibernética.</a:t>
            </a:r>
          </a:p>
          <a:p>
            <a:pPr marL="285750" indent="-285750">
              <a:buClr>
                <a:srgbClr val="9F3556"/>
              </a:buClr>
              <a:buFont typeface="Arial"/>
              <a:buChar char="•"/>
              <a:defRPr/>
            </a:pPr>
            <a:endParaRPr lang="es-CL" dirty="0">
              <a:solidFill>
                <a:schemeClr val="accent5"/>
              </a:solidFill>
            </a:endParaRPr>
          </a:p>
          <a:p>
            <a:pPr marL="285750" indent="-285750">
              <a:buClr>
                <a:srgbClr val="9F3556"/>
              </a:buClr>
              <a:buFont typeface="Arial"/>
              <a:buChar char="•"/>
              <a:defRPr/>
            </a:pPr>
            <a:r>
              <a:rPr lang="es-CL" dirty="0">
                <a:solidFill>
                  <a:schemeClr val="accent5"/>
                </a:solidFill>
              </a:rPr>
              <a:t>La posibilidad de que surja un daño en el caso de un accidente o incidente durante el transporte marítimo de materiales potencialmente peligrosos, incluidos el petróleo, material radioactivo y desechos tóxicos.</a:t>
            </a:r>
          </a:p>
        </p:txBody>
      </p:sp>
      <p:sp>
        <p:nvSpPr>
          <p:cNvPr id="21" name="Rectángulo 20">
            <a:extLst>
              <a:ext uri="{FF2B5EF4-FFF2-40B4-BE49-F238E27FC236}">
                <a16:creationId xmlns:a16="http://schemas.microsoft.com/office/drawing/2014/main" id="{8D93132C-5878-4AFA-C110-8CE185F4D40A}"/>
              </a:ext>
            </a:extLst>
          </p:cNvPr>
          <p:cNvSpPr/>
          <p:nvPr/>
        </p:nvSpPr>
        <p:spPr>
          <a:xfrm>
            <a:off x="4984489" y="1777762"/>
            <a:ext cx="5817519" cy="3693319"/>
          </a:xfrm>
          <a:prstGeom prst="rect">
            <a:avLst/>
          </a:prstGeom>
        </p:spPr>
        <p:txBody>
          <a:bodyPr wrap="square">
            <a:spAutoFit/>
          </a:bodyPr>
          <a:lstStyle/>
          <a:p>
            <a:pPr marL="285750" indent="-285750">
              <a:buClr>
                <a:srgbClr val="9F3556"/>
              </a:buClr>
              <a:buFont typeface="Arial"/>
              <a:buChar char="•"/>
              <a:defRPr/>
            </a:pPr>
            <a:r>
              <a:rPr lang="es-CL" dirty="0">
                <a:solidFill>
                  <a:schemeClr val="accent5"/>
                </a:solidFill>
              </a:rPr>
              <a:t>La posibilidad del acceso, posesión y uso de armas de destrucción masiva y sus medios vectores por parte de terroristas.</a:t>
            </a:r>
          </a:p>
          <a:p>
            <a:pPr>
              <a:buClr>
                <a:srgbClr val="9F3556"/>
              </a:buClr>
              <a:defRPr/>
            </a:pPr>
            <a:endParaRPr lang="es-CL" dirty="0">
              <a:solidFill>
                <a:schemeClr val="accent5"/>
              </a:solidFill>
            </a:endParaRPr>
          </a:p>
          <a:p>
            <a:pPr marL="325035" indent="-325035">
              <a:buClr>
                <a:srgbClr val="9F3556"/>
              </a:buClr>
              <a:buFont typeface="Arial" panose="020B0604020202020204" pitchFamily="34" charset="0"/>
              <a:buChar char="•"/>
              <a:defRPr/>
            </a:pPr>
            <a:r>
              <a:rPr lang="es-CL" altLang="es-CL" dirty="0">
                <a:solidFill>
                  <a:schemeClr val="accent5"/>
                </a:solidFill>
              </a:rPr>
              <a:t>El terrorismo, la delincuencia organizada transnacional, el problema mundial de las drogas, la corrupción, el lavado de activos, el tráfico ilícito de armas y las conexiones entre ellos. </a:t>
            </a:r>
          </a:p>
          <a:p>
            <a:pPr>
              <a:buClr>
                <a:srgbClr val="9F3556"/>
              </a:buClr>
              <a:defRPr/>
            </a:pPr>
            <a:endParaRPr lang="es-CL" altLang="es-CL" dirty="0">
              <a:solidFill>
                <a:schemeClr val="accent5"/>
              </a:solidFill>
            </a:endParaRPr>
          </a:p>
          <a:p>
            <a:pPr marL="270862" indent="-270862">
              <a:buClr>
                <a:srgbClr val="9F3556"/>
              </a:buClr>
              <a:buFont typeface="Arial" panose="020B0604020202020204" pitchFamily="34" charset="0"/>
              <a:buChar char="•"/>
              <a:defRPr/>
            </a:pPr>
            <a:r>
              <a:rPr lang="es-CL" altLang="es-CL" dirty="0">
                <a:solidFill>
                  <a:schemeClr val="accent5"/>
                </a:solidFill>
              </a:rPr>
              <a:t>La pobreza extrema y la exclusión social de amplios sectores de la población, que también afectan la estabilidad y la democracia. La pobreza extrema erosiona la cohesión social y vulnera la seguridad de los estados.</a:t>
            </a:r>
            <a:endParaRPr lang="es-CL" dirty="0">
              <a:solidFill>
                <a:schemeClr val="accent5"/>
              </a:solidFill>
            </a:endParaRPr>
          </a:p>
        </p:txBody>
      </p:sp>
    </p:spTree>
    <p:extLst>
      <p:ext uri="{BB962C8B-B14F-4D97-AF65-F5344CB8AC3E}">
        <p14:creationId xmlns:p14="http://schemas.microsoft.com/office/powerpoint/2010/main" val="1194453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4 Rectángulo">
            <a:extLst>
              <a:ext uri="{FF2B5EF4-FFF2-40B4-BE49-F238E27FC236}">
                <a16:creationId xmlns:a16="http://schemas.microsoft.com/office/drawing/2014/main" id="{2414A989-64A2-37E2-0228-5A444D085A08}"/>
              </a:ext>
            </a:extLst>
          </p:cNvPr>
          <p:cNvSpPr>
            <a:spLocks noChangeArrowheads="1"/>
          </p:cNvSpPr>
          <p:nvPr/>
        </p:nvSpPr>
        <p:spPr bwMode="auto">
          <a:xfrm>
            <a:off x="1765300" y="216693"/>
            <a:ext cx="7680590" cy="5007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39750" indent="-53975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s-CL" altLang="es-CL" sz="2654" dirty="0">
              <a:solidFill>
                <a:srgbClr val="FFFF00"/>
              </a:solidFill>
              <a:latin typeface="Calibri"/>
            </a:endParaRPr>
          </a:p>
        </p:txBody>
      </p:sp>
      <p:sp>
        <p:nvSpPr>
          <p:cNvPr id="2" name="1 CuadroTexto">
            <a:extLst>
              <a:ext uri="{FF2B5EF4-FFF2-40B4-BE49-F238E27FC236}">
                <a16:creationId xmlns:a16="http://schemas.microsoft.com/office/drawing/2014/main" id="{76AE78F4-044D-E138-5B26-C70F05C8A0DB}"/>
              </a:ext>
            </a:extLst>
          </p:cNvPr>
          <p:cNvSpPr txBox="1"/>
          <p:nvPr/>
        </p:nvSpPr>
        <p:spPr>
          <a:xfrm>
            <a:off x="263780" y="625873"/>
            <a:ext cx="8080124" cy="523220"/>
          </a:xfrm>
          <a:prstGeom prst="rect">
            <a:avLst/>
          </a:prstGeom>
          <a:noFill/>
        </p:spPr>
        <p:style>
          <a:lnRef idx="0">
            <a:scrgbClr r="0" g="0" b="0"/>
          </a:lnRef>
          <a:fillRef idx="1001">
            <a:schemeClr val="dk2"/>
          </a:fillRef>
          <a:effectRef idx="0">
            <a:scrgbClr r="0" g="0" b="0"/>
          </a:effectRef>
          <a:fontRef idx="major"/>
        </p:style>
        <p:txBody>
          <a:bodyPr wrap="square">
            <a:spAutoFit/>
          </a:bodyPr>
          <a:lstStyle/>
          <a:p>
            <a:r>
              <a:rPr lang="es-ES" sz="2800" b="1" dirty="0">
                <a:solidFill>
                  <a:schemeClr val="tx2"/>
                </a:solidFill>
                <a:cs typeface="Calibri"/>
              </a:rPr>
              <a:t>NUEVAS RESPONSABILIDADES</a:t>
            </a:r>
          </a:p>
        </p:txBody>
      </p:sp>
      <p:sp>
        <p:nvSpPr>
          <p:cNvPr id="13" name="CuadroTexto 12">
            <a:extLst>
              <a:ext uri="{FF2B5EF4-FFF2-40B4-BE49-F238E27FC236}">
                <a16:creationId xmlns:a16="http://schemas.microsoft.com/office/drawing/2014/main" id="{30608E1D-FD2E-642C-2830-7642C42EC870}"/>
              </a:ext>
            </a:extLst>
          </p:cNvPr>
          <p:cNvSpPr txBox="1"/>
          <p:nvPr/>
        </p:nvSpPr>
        <p:spPr>
          <a:xfrm>
            <a:off x="220314" y="6239203"/>
            <a:ext cx="8683023" cy="261610"/>
          </a:xfrm>
          <a:prstGeom prst="rect">
            <a:avLst/>
          </a:prstGeom>
          <a:noFill/>
        </p:spPr>
        <p:txBody>
          <a:bodyPr wrap="square" rtlCol="0">
            <a:spAutoFit/>
          </a:bodyPr>
          <a:lstStyle/>
          <a:p>
            <a:r>
              <a:rPr lang="es-CL" sz="1100" dirty="0">
                <a:solidFill>
                  <a:schemeClr val="tx1">
                    <a:lumMod val="50000"/>
                    <a:lumOff val="50000"/>
                  </a:schemeClr>
                </a:solidFill>
              </a:rPr>
              <a:t>CARLOS A. ESCUDERO C. / JEFE DEPTO. TRAFICO ILICITOS / DIRECCION NACIONAL DE ADUANAS / Junio 2022</a:t>
            </a:r>
          </a:p>
        </p:txBody>
      </p:sp>
      <p:pic>
        <p:nvPicPr>
          <p:cNvPr id="14" name="Imagen 13">
            <a:extLst>
              <a:ext uri="{FF2B5EF4-FFF2-40B4-BE49-F238E27FC236}">
                <a16:creationId xmlns:a16="http://schemas.microsoft.com/office/drawing/2014/main" id="{1F4FE267-186B-48FA-9446-6A516A3BA6E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019823" y="317855"/>
            <a:ext cx="1800000" cy="472726"/>
          </a:xfrm>
          <a:prstGeom prst="rect">
            <a:avLst/>
          </a:prstGeom>
        </p:spPr>
      </p:pic>
      <p:pic>
        <p:nvPicPr>
          <p:cNvPr id="15" name="Imagen 14" descr="Avatar Gsuite_GOBCL.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957677" y="0"/>
            <a:ext cx="1924293" cy="115449"/>
          </a:xfrm>
          <a:prstGeom prst="rect">
            <a:avLst/>
          </a:prstGeom>
        </p:spPr>
      </p:pic>
      <p:grpSp>
        <p:nvGrpSpPr>
          <p:cNvPr id="16" name="Agrupar 15"/>
          <p:cNvGrpSpPr>
            <a:grpSpLocks noChangeAspect="1"/>
          </p:cNvGrpSpPr>
          <p:nvPr/>
        </p:nvGrpSpPr>
        <p:grpSpPr>
          <a:xfrm>
            <a:off x="10687795" y="5774924"/>
            <a:ext cx="1080000" cy="602514"/>
            <a:chOff x="10109772" y="5601003"/>
            <a:chExt cx="1620103" cy="903830"/>
          </a:xfrm>
        </p:grpSpPr>
        <p:pic>
          <p:nvPicPr>
            <p:cNvPr id="17" name="Imagen 16"/>
            <p:cNvPicPr>
              <a:picLocks noChangeAspect="1"/>
            </p:cNvPicPr>
            <p:nvPr/>
          </p:nvPicPr>
          <p:blipFill>
            <a:blip r:embed="rId4"/>
            <a:stretch>
              <a:fillRect/>
            </a:stretch>
          </p:blipFill>
          <p:spPr>
            <a:xfrm>
              <a:off x="10109772" y="6159313"/>
              <a:ext cx="1620103" cy="345520"/>
            </a:xfrm>
            <a:prstGeom prst="rect">
              <a:avLst/>
            </a:prstGeom>
          </p:spPr>
        </p:pic>
        <p:pic>
          <p:nvPicPr>
            <p:cNvPr id="18" name="Imagen 1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170730" y="5601003"/>
              <a:ext cx="308747" cy="815974"/>
            </a:xfrm>
            <a:prstGeom prst="rect">
              <a:avLst/>
            </a:prstGeom>
          </p:spPr>
        </p:pic>
      </p:grpSp>
      <p:cxnSp>
        <p:nvCxnSpPr>
          <p:cNvPr id="19" name="Conector recto 18"/>
          <p:cNvCxnSpPr/>
          <p:nvPr/>
        </p:nvCxnSpPr>
        <p:spPr>
          <a:xfrm>
            <a:off x="266700" y="631260"/>
            <a:ext cx="9194060" cy="0"/>
          </a:xfrm>
          <a:prstGeom prst="line">
            <a:avLst/>
          </a:prstGeom>
          <a:ln w="3175" cmpd="sng">
            <a:solidFill>
              <a:srgbClr val="4472C4"/>
            </a:solidFill>
            <a:prstDash val="dot"/>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0" name="CuadroTexto 12"/>
          <p:cNvSpPr txBox="1">
            <a:spLocks noChangeArrowheads="1"/>
          </p:cNvSpPr>
          <p:nvPr/>
        </p:nvSpPr>
        <p:spPr bwMode="auto">
          <a:xfrm>
            <a:off x="258919" y="260440"/>
            <a:ext cx="595138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s-ES" sz="1800" b="1" dirty="0">
                <a:solidFill>
                  <a:schemeClr val="tx2">
                    <a:lumMod val="60000"/>
                    <a:lumOff val="40000"/>
                  </a:schemeClr>
                </a:solidFill>
                <a:latin typeface="Calibri"/>
                <a:cs typeface="Calibri"/>
              </a:rPr>
              <a:t>Rol de Aduanas en el combate al contrabando y tráfico ilícito</a:t>
            </a:r>
          </a:p>
        </p:txBody>
      </p:sp>
      <p:pic>
        <p:nvPicPr>
          <p:cNvPr id="22" name="Imagen 21"/>
          <p:cNvPicPr>
            <a:picLocks noChangeAspect="1"/>
          </p:cNvPicPr>
          <p:nvPr/>
        </p:nvPicPr>
        <p:blipFill>
          <a:blip r:embed="rId6"/>
          <a:stretch>
            <a:fillRect/>
          </a:stretch>
        </p:blipFill>
        <p:spPr>
          <a:xfrm>
            <a:off x="386022" y="1284465"/>
            <a:ext cx="3222872" cy="1944000"/>
          </a:xfrm>
          <a:prstGeom prst="rect">
            <a:avLst/>
          </a:prstGeom>
        </p:spPr>
      </p:pic>
      <p:sp>
        <p:nvSpPr>
          <p:cNvPr id="23" name="CuadroTexto 22"/>
          <p:cNvSpPr txBox="1"/>
          <p:nvPr/>
        </p:nvSpPr>
        <p:spPr>
          <a:xfrm>
            <a:off x="387656" y="3305076"/>
            <a:ext cx="3244877" cy="2339102"/>
          </a:xfrm>
          <a:prstGeom prst="rect">
            <a:avLst/>
          </a:prstGeom>
          <a:noFill/>
        </p:spPr>
        <p:txBody>
          <a:bodyPr wrap="square" rtlCol="0">
            <a:spAutoFit/>
          </a:bodyPr>
          <a:lstStyle/>
          <a:p>
            <a:pPr defTabSz="324861"/>
            <a:r>
              <a:rPr lang="es-CL" b="1" dirty="0">
                <a:solidFill>
                  <a:schemeClr val="tx2">
                    <a:lumMod val="60000"/>
                    <a:lumOff val="40000"/>
                  </a:schemeClr>
                </a:solidFill>
                <a:latin typeface="Calibri"/>
                <a:ea typeface="MS PGothic" charset="0"/>
                <a:cs typeface="Calibri"/>
              </a:rPr>
              <a:t>SALUD PUBLICA</a:t>
            </a:r>
            <a:endParaRPr lang="es-CL" sz="1600" dirty="0">
              <a:solidFill>
                <a:schemeClr val="tx2">
                  <a:lumMod val="60000"/>
                  <a:lumOff val="40000"/>
                </a:schemeClr>
              </a:solidFill>
              <a:latin typeface="Calibri"/>
              <a:ea typeface="MS PGothic" charset="0"/>
              <a:cs typeface="Calibri"/>
            </a:endParaRPr>
          </a:p>
          <a:p>
            <a:pPr marL="285750" indent="-285750" defTabSz="324861">
              <a:buFont typeface="Arial"/>
              <a:buChar char="•"/>
            </a:pPr>
            <a:r>
              <a:rPr lang="es-CL" sz="1600" dirty="0">
                <a:solidFill>
                  <a:schemeClr val="tx2"/>
                </a:solidFill>
                <a:latin typeface="Calibri"/>
                <a:ea typeface="MS PGothic" charset="0"/>
                <a:cs typeface="Calibri"/>
              </a:rPr>
              <a:t>Medicamentos, Cosméticos, Dispositivos Médicos requieren CDA ISP.</a:t>
            </a:r>
          </a:p>
          <a:p>
            <a:pPr marL="285750" indent="-285750" defTabSz="324861">
              <a:buFont typeface="Arial"/>
              <a:buChar char="•"/>
            </a:pPr>
            <a:r>
              <a:rPr lang="es-CL" sz="1600" dirty="0">
                <a:solidFill>
                  <a:schemeClr val="tx2"/>
                </a:solidFill>
                <a:latin typeface="Calibri"/>
                <a:ea typeface="MS PGothic" charset="0"/>
                <a:cs typeface="Calibri"/>
              </a:rPr>
              <a:t>Alimentos requiere CDA Seremi de Salud.</a:t>
            </a:r>
          </a:p>
          <a:p>
            <a:pPr marL="285750" indent="-285750" defTabSz="324861">
              <a:buFont typeface="Arial"/>
              <a:buChar char="•"/>
            </a:pPr>
            <a:r>
              <a:rPr lang="es-CL" sz="1600" dirty="0">
                <a:solidFill>
                  <a:schemeClr val="tx2"/>
                </a:solidFill>
                <a:latin typeface="Calibri"/>
                <a:ea typeface="MS PGothic" charset="0"/>
                <a:cs typeface="Calibri"/>
              </a:rPr>
              <a:t>Juguetes requiere certificado de origen, certificado de tolueno y certificado de biodisponibilidad.</a:t>
            </a:r>
          </a:p>
        </p:txBody>
      </p:sp>
      <p:pic>
        <p:nvPicPr>
          <p:cNvPr id="24" name="Imagen 23"/>
          <p:cNvPicPr>
            <a:picLocks noChangeAspect="1"/>
          </p:cNvPicPr>
          <p:nvPr/>
        </p:nvPicPr>
        <p:blipFill>
          <a:blip r:embed="rId7"/>
          <a:stretch>
            <a:fillRect/>
          </a:stretch>
        </p:blipFill>
        <p:spPr>
          <a:xfrm>
            <a:off x="4083873" y="1289839"/>
            <a:ext cx="3393251" cy="1938626"/>
          </a:xfrm>
          <a:prstGeom prst="rect">
            <a:avLst/>
          </a:prstGeom>
        </p:spPr>
      </p:pic>
      <p:sp>
        <p:nvSpPr>
          <p:cNvPr id="25" name="CuadroTexto 24"/>
          <p:cNvSpPr txBox="1"/>
          <p:nvPr/>
        </p:nvSpPr>
        <p:spPr>
          <a:xfrm>
            <a:off x="4143614" y="3305076"/>
            <a:ext cx="3367266" cy="1107996"/>
          </a:xfrm>
          <a:prstGeom prst="rect">
            <a:avLst/>
          </a:prstGeom>
          <a:noFill/>
        </p:spPr>
        <p:txBody>
          <a:bodyPr wrap="square" rtlCol="0">
            <a:spAutoFit/>
          </a:bodyPr>
          <a:lstStyle/>
          <a:p>
            <a:pPr defTabSz="324861"/>
            <a:r>
              <a:rPr lang="es-CL" sz="1600" b="1" dirty="0">
                <a:solidFill>
                  <a:srgbClr val="4F81BD">
                    <a:lumMod val="75000"/>
                  </a:srgbClr>
                </a:solidFill>
                <a:latin typeface="Verdana" panose="020B0604030504040204" pitchFamily="34" charset="0"/>
                <a:ea typeface="Verdana" panose="020B0604030504040204" pitchFamily="34" charset="0"/>
                <a:cs typeface="Verdana" panose="020B0604030504040204" pitchFamily="34" charset="0"/>
              </a:rPr>
              <a:t> </a:t>
            </a:r>
            <a:r>
              <a:rPr lang="es-CL" b="1" dirty="0">
                <a:solidFill>
                  <a:schemeClr val="tx2">
                    <a:lumMod val="60000"/>
                    <a:lumOff val="40000"/>
                  </a:schemeClr>
                </a:solidFill>
                <a:latin typeface="Calibri"/>
                <a:ea typeface="MS PGothic" charset="0"/>
                <a:cs typeface="Calibri"/>
              </a:rPr>
              <a:t>PROPIEDAD INTELECTUAL</a:t>
            </a:r>
          </a:p>
          <a:p>
            <a:pPr marL="285750" indent="-285750" defTabSz="324861">
              <a:buFont typeface="Arial"/>
              <a:buChar char="•"/>
            </a:pPr>
            <a:r>
              <a:rPr lang="es-CL" sz="1600" dirty="0">
                <a:solidFill>
                  <a:schemeClr val="tx2"/>
                </a:solidFill>
                <a:latin typeface="Calibri"/>
                <a:ea typeface="MS PGothic" charset="0"/>
                <a:cs typeface="Calibri"/>
              </a:rPr>
              <a:t>Ley 19.912</a:t>
            </a:r>
          </a:p>
          <a:p>
            <a:pPr marL="285750" indent="-285750" defTabSz="324861">
              <a:buFont typeface="Arial"/>
              <a:buChar char="•"/>
            </a:pPr>
            <a:r>
              <a:rPr lang="es-CL" sz="1600" dirty="0">
                <a:solidFill>
                  <a:schemeClr val="tx2"/>
                </a:solidFill>
                <a:latin typeface="Calibri"/>
                <a:ea typeface="MS PGothic" charset="0"/>
                <a:cs typeface="Calibri"/>
              </a:rPr>
              <a:t>Ley 19.039 (Propiedad Industrial)</a:t>
            </a:r>
          </a:p>
          <a:p>
            <a:pPr marL="285750" indent="-285750" defTabSz="324861">
              <a:buFont typeface="Arial"/>
              <a:buChar char="•"/>
            </a:pPr>
            <a:r>
              <a:rPr lang="es-CL" sz="1600" dirty="0">
                <a:solidFill>
                  <a:schemeClr val="tx2"/>
                </a:solidFill>
                <a:latin typeface="Calibri"/>
                <a:ea typeface="MS PGothic" charset="0"/>
                <a:cs typeface="Calibri"/>
              </a:rPr>
              <a:t>Ley 17.336 (Propiedad Intelectual)</a:t>
            </a:r>
            <a:endParaRPr lang="es-CL" sz="1600" b="1" dirty="0">
              <a:solidFill>
                <a:srgbClr val="4F81BD">
                  <a:lumMod val="75000"/>
                </a:srgbClr>
              </a:solidFill>
              <a:latin typeface="Verdana" panose="020B0604030504040204" pitchFamily="34" charset="0"/>
              <a:ea typeface="Verdana" panose="020B0604030504040204" pitchFamily="34" charset="0"/>
              <a:cs typeface="Verdana" panose="020B0604030504040204" pitchFamily="34" charset="0"/>
            </a:endParaRPr>
          </a:p>
        </p:txBody>
      </p:sp>
      <p:pic>
        <p:nvPicPr>
          <p:cNvPr id="26" name="Imagen 25"/>
          <p:cNvPicPr>
            <a:picLocks noChangeAspect="1"/>
          </p:cNvPicPr>
          <p:nvPr/>
        </p:nvPicPr>
        <p:blipFill>
          <a:blip r:embed="rId8"/>
          <a:stretch>
            <a:fillRect/>
          </a:stretch>
        </p:blipFill>
        <p:spPr>
          <a:xfrm>
            <a:off x="7928441" y="1292575"/>
            <a:ext cx="3487767" cy="1935890"/>
          </a:xfrm>
          <a:prstGeom prst="rect">
            <a:avLst/>
          </a:prstGeom>
        </p:spPr>
      </p:pic>
      <p:sp>
        <p:nvSpPr>
          <p:cNvPr id="27" name="CuadroTexto 26"/>
          <p:cNvSpPr txBox="1"/>
          <p:nvPr/>
        </p:nvSpPr>
        <p:spPr>
          <a:xfrm>
            <a:off x="7879595" y="3305076"/>
            <a:ext cx="3591565" cy="1600438"/>
          </a:xfrm>
          <a:prstGeom prst="rect">
            <a:avLst/>
          </a:prstGeom>
          <a:noFill/>
        </p:spPr>
        <p:txBody>
          <a:bodyPr wrap="square" rtlCol="0">
            <a:spAutoFit/>
          </a:bodyPr>
          <a:lstStyle/>
          <a:p>
            <a:pPr defTabSz="324861"/>
            <a:r>
              <a:rPr lang="es-CL" b="1" dirty="0">
                <a:solidFill>
                  <a:schemeClr val="tx2">
                    <a:lumMod val="60000"/>
                    <a:lumOff val="40000"/>
                  </a:schemeClr>
                </a:solidFill>
                <a:latin typeface="Calibri"/>
                <a:ea typeface="MS PGothic" charset="0"/>
                <a:cs typeface="Calibri"/>
              </a:rPr>
              <a:t>CIGARRILLOS</a:t>
            </a:r>
            <a:endParaRPr lang="es-CL" sz="1600" b="1" dirty="0">
              <a:solidFill>
                <a:schemeClr val="tx2">
                  <a:lumMod val="60000"/>
                  <a:lumOff val="40000"/>
                </a:schemeClr>
              </a:solidFill>
              <a:latin typeface="Calibri"/>
              <a:ea typeface="MS PGothic" charset="0"/>
              <a:cs typeface="Calibri"/>
            </a:endParaRPr>
          </a:p>
          <a:p>
            <a:pPr marL="285750" indent="-285750" defTabSz="324861">
              <a:buFont typeface="Arial"/>
              <a:buChar char="•"/>
            </a:pPr>
            <a:r>
              <a:rPr lang="es-CL" sz="1600" dirty="0">
                <a:solidFill>
                  <a:srgbClr val="4F81BD">
                    <a:lumMod val="75000"/>
                  </a:srgbClr>
                </a:solidFill>
                <a:latin typeface="Calibri"/>
                <a:ea typeface="Verdana" panose="020B0604030504040204" pitchFamily="34" charset="0"/>
                <a:cs typeface="Calibri"/>
              </a:rPr>
              <a:t>D</a:t>
            </a:r>
            <a:r>
              <a:rPr lang="pt-BR" sz="1600" dirty="0">
                <a:solidFill>
                  <a:srgbClr val="4F81BD">
                    <a:lumMod val="75000"/>
                  </a:srgbClr>
                </a:solidFill>
                <a:latin typeface="Calibri"/>
                <a:ea typeface="Verdana" panose="020B0604030504040204" pitchFamily="34" charset="0"/>
                <a:cs typeface="Calibri"/>
              </a:rPr>
              <a:t>FL N°725 de 1968 (Código Sanitário)</a:t>
            </a:r>
          </a:p>
          <a:p>
            <a:pPr marL="285750" indent="-285750" defTabSz="324861">
              <a:buFont typeface="Arial"/>
              <a:buChar char="•"/>
            </a:pPr>
            <a:r>
              <a:rPr lang="es-CL" sz="1600" dirty="0">
                <a:solidFill>
                  <a:srgbClr val="4F81BD">
                    <a:lumMod val="75000"/>
                  </a:srgbClr>
                </a:solidFill>
                <a:latin typeface="Calibri"/>
                <a:ea typeface="Verdana" panose="020B0604030504040204" pitchFamily="34" charset="0"/>
                <a:cs typeface="Calibri"/>
              </a:rPr>
              <a:t>Decreto Ley N°828 de 1974 (Establece normas para el cultivo, elaboración comercialización e impuestos que afectan al tabaco).</a:t>
            </a:r>
          </a:p>
        </p:txBody>
      </p:sp>
      <p:cxnSp>
        <p:nvCxnSpPr>
          <p:cNvPr id="29" name="Conector recto 28"/>
          <p:cNvCxnSpPr/>
          <p:nvPr/>
        </p:nvCxnSpPr>
        <p:spPr>
          <a:xfrm>
            <a:off x="265558" y="3228465"/>
            <a:ext cx="3463800" cy="0"/>
          </a:xfrm>
          <a:prstGeom prst="line">
            <a:avLst/>
          </a:prstGeom>
          <a:ln w="3175" cmpd="sng">
            <a:solidFill>
              <a:schemeClr val="bg1">
                <a:lumMod val="65000"/>
              </a:schemeClr>
            </a:solidFill>
          </a:ln>
          <a:effectLst>
            <a:outerShdw blurRad="63500" sx="102000" sy="102000" algn="c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30" name="Conector recto 29"/>
          <p:cNvCxnSpPr/>
          <p:nvPr/>
        </p:nvCxnSpPr>
        <p:spPr>
          <a:xfrm>
            <a:off x="3926166" y="3228465"/>
            <a:ext cx="3693876" cy="0"/>
          </a:xfrm>
          <a:prstGeom prst="line">
            <a:avLst/>
          </a:prstGeom>
          <a:ln w="3175" cmpd="sng">
            <a:solidFill>
              <a:schemeClr val="bg1">
                <a:lumMod val="65000"/>
              </a:schemeClr>
            </a:solidFill>
          </a:ln>
          <a:effectLst>
            <a:outerShdw blurRad="63500" sx="102000" sy="102000" algn="c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31" name="Conector recto 30"/>
          <p:cNvCxnSpPr/>
          <p:nvPr/>
        </p:nvCxnSpPr>
        <p:spPr>
          <a:xfrm>
            <a:off x="7817684" y="3228465"/>
            <a:ext cx="3693876" cy="0"/>
          </a:xfrm>
          <a:prstGeom prst="line">
            <a:avLst/>
          </a:prstGeom>
          <a:ln w="3175" cmpd="sng">
            <a:solidFill>
              <a:schemeClr val="bg1">
                <a:lumMod val="65000"/>
              </a:schemeClr>
            </a:solidFill>
          </a:ln>
          <a:effectLst>
            <a:outerShdw blurRad="63500" sx="102000" sy="102000" algn="c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01440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Conector recto 19"/>
          <p:cNvCxnSpPr/>
          <p:nvPr/>
        </p:nvCxnSpPr>
        <p:spPr>
          <a:xfrm flipV="1">
            <a:off x="299894" y="627341"/>
            <a:ext cx="7223126" cy="10622"/>
          </a:xfrm>
          <a:prstGeom prst="line">
            <a:avLst/>
          </a:prstGeom>
          <a:ln w="3175" cmpd="sng">
            <a:solidFill>
              <a:schemeClr val="tx1">
                <a:lumMod val="50000"/>
                <a:lumOff val="50000"/>
              </a:schemeClr>
            </a:solidFill>
            <a:prstDash val="dot"/>
          </a:ln>
          <a:effectLst/>
        </p:spPr>
        <p:style>
          <a:lnRef idx="2">
            <a:schemeClr val="accent1"/>
          </a:lnRef>
          <a:fillRef idx="0">
            <a:schemeClr val="accent1"/>
          </a:fillRef>
          <a:effectRef idx="1">
            <a:schemeClr val="accent1"/>
          </a:effectRef>
          <a:fontRef idx="minor">
            <a:schemeClr val="tx1"/>
          </a:fontRef>
        </p:style>
      </p:cxnSp>
      <p:sp>
        <p:nvSpPr>
          <p:cNvPr id="38" name="CuadroTexto 12"/>
          <p:cNvSpPr txBox="1">
            <a:spLocks noChangeArrowheads="1"/>
          </p:cNvSpPr>
          <p:nvPr/>
        </p:nvSpPr>
        <p:spPr bwMode="auto">
          <a:xfrm>
            <a:off x="297388" y="655604"/>
            <a:ext cx="6063739"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s-CL" sz="2800" b="1" dirty="0">
                <a:solidFill>
                  <a:srgbClr val="4472C4"/>
                </a:solidFill>
                <a:latin typeface="Calibri" charset="0"/>
              </a:rPr>
              <a:t>Contexto General Rol Aduanas</a:t>
            </a:r>
          </a:p>
        </p:txBody>
      </p:sp>
      <p:sp>
        <p:nvSpPr>
          <p:cNvPr id="41" name="CuadroTexto 40"/>
          <p:cNvSpPr txBox="1"/>
          <p:nvPr/>
        </p:nvSpPr>
        <p:spPr>
          <a:xfrm>
            <a:off x="537742" y="1600771"/>
            <a:ext cx="2313399" cy="1938992"/>
          </a:xfrm>
          <a:prstGeom prst="rect">
            <a:avLst/>
          </a:prstGeom>
          <a:noFill/>
        </p:spPr>
        <p:txBody>
          <a:bodyPr wrap="square" rtlCol="0">
            <a:spAutoFit/>
          </a:bodyPr>
          <a:lstStyle/>
          <a:p>
            <a:r>
              <a:rPr lang="es-ES" sz="2400" b="1" dirty="0">
                <a:solidFill>
                  <a:schemeClr val="tx2">
                    <a:lumMod val="75000"/>
                  </a:schemeClr>
                </a:solidFill>
                <a:latin typeface="Calibri"/>
              </a:rPr>
              <a:t>¿Qué hacemos?</a:t>
            </a:r>
          </a:p>
          <a:p>
            <a:r>
              <a:rPr lang="es-ES" sz="2400" dirty="0">
                <a:solidFill>
                  <a:schemeClr val="accent1">
                    <a:lumMod val="75000"/>
                  </a:schemeClr>
                </a:solidFill>
                <a:latin typeface="Calibri"/>
              </a:rPr>
              <a:t>Fiscalizamos  y facilitamos el comercio exterior</a:t>
            </a:r>
          </a:p>
        </p:txBody>
      </p:sp>
      <p:sp>
        <p:nvSpPr>
          <p:cNvPr id="42" name="CuadroTexto 41"/>
          <p:cNvSpPr txBox="1"/>
          <p:nvPr/>
        </p:nvSpPr>
        <p:spPr>
          <a:xfrm>
            <a:off x="3473214" y="1600771"/>
            <a:ext cx="3188089" cy="2677656"/>
          </a:xfrm>
          <a:prstGeom prst="rect">
            <a:avLst/>
          </a:prstGeom>
          <a:noFill/>
        </p:spPr>
        <p:txBody>
          <a:bodyPr wrap="square" rtlCol="0">
            <a:spAutoFit/>
          </a:bodyPr>
          <a:lstStyle/>
          <a:p>
            <a:r>
              <a:rPr lang="es-ES" sz="2400" b="1" dirty="0">
                <a:solidFill>
                  <a:schemeClr val="tx2">
                    <a:lumMod val="75000"/>
                  </a:schemeClr>
                </a:solidFill>
                <a:latin typeface="Calibri"/>
              </a:rPr>
              <a:t>¿Para qué lo hacemos?</a:t>
            </a:r>
          </a:p>
          <a:p>
            <a:r>
              <a:rPr lang="es-ES" sz="2400" dirty="0">
                <a:solidFill>
                  <a:schemeClr val="accent1">
                    <a:lumMod val="75000"/>
                  </a:schemeClr>
                </a:solidFill>
                <a:latin typeface="Calibri"/>
              </a:rPr>
              <a:t>Para contribuir a la recaudación fiscal, al desarrollo económico,</a:t>
            </a:r>
          </a:p>
          <a:p>
            <a:r>
              <a:rPr lang="es-ES" sz="2400" dirty="0">
                <a:solidFill>
                  <a:schemeClr val="accent1">
                    <a:lumMod val="75000"/>
                  </a:schemeClr>
                </a:solidFill>
                <a:latin typeface="Calibri"/>
              </a:rPr>
              <a:t>a la competitividad y a la protección del país y las personas</a:t>
            </a:r>
          </a:p>
        </p:txBody>
      </p:sp>
      <p:sp>
        <p:nvSpPr>
          <p:cNvPr id="43" name="CuadroTexto 42"/>
          <p:cNvSpPr txBox="1"/>
          <p:nvPr/>
        </p:nvSpPr>
        <p:spPr>
          <a:xfrm>
            <a:off x="7429909" y="1600770"/>
            <a:ext cx="3642363" cy="2677656"/>
          </a:xfrm>
          <a:prstGeom prst="rect">
            <a:avLst/>
          </a:prstGeom>
          <a:noFill/>
        </p:spPr>
        <p:txBody>
          <a:bodyPr wrap="square" rtlCol="0">
            <a:spAutoFit/>
          </a:bodyPr>
          <a:lstStyle/>
          <a:p>
            <a:r>
              <a:rPr lang="es-ES" sz="2400" b="1" dirty="0">
                <a:solidFill>
                  <a:schemeClr val="tx2">
                    <a:lumMod val="75000"/>
                  </a:schemeClr>
                </a:solidFill>
                <a:latin typeface="Calibri"/>
              </a:rPr>
              <a:t>¿Cómo lo hacemos?</a:t>
            </a:r>
          </a:p>
          <a:p>
            <a:r>
              <a:rPr lang="es-ES" sz="2400" dirty="0">
                <a:solidFill>
                  <a:schemeClr val="accent1">
                    <a:lumMod val="75000"/>
                  </a:schemeClr>
                </a:solidFill>
                <a:latin typeface="Calibri"/>
              </a:rPr>
              <a:t>A través de procesos sinérgicos, efectivos y transparentes, sustentados en una gestión estratégica e inteligente de los datos e información </a:t>
            </a:r>
          </a:p>
        </p:txBody>
      </p:sp>
      <p:sp>
        <p:nvSpPr>
          <p:cNvPr id="45" name="Medio marco 44"/>
          <p:cNvSpPr/>
          <p:nvPr/>
        </p:nvSpPr>
        <p:spPr>
          <a:xfrm>
            <a:off x="7335759" y="1506305"/>
            <a:ext cx="331385" cy="321685"/>
          </a:xfrm>
          <a:prstGeom prst="halfFrame">
            <a:avLst/>
          </a:prstGeom>
          <a:solidFill>
            <a:srgbClr val="D80F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706" dirty="0">
              <a:latin typeface="Calibri"/>
            </a:endParaRPr>
          </a:p>
        </p:txBody>
      </p:sp>
      <p:sp>
        <p:nvSpPr>
          <p:cNvPr id="46" name="Medio marco 45"/>
          <p:cNvSpPr/>
          <p:nvPr/>
        </p:nvSpPr>
        <p:spPr>
          <a:xfrm>
            <a:off x="3367267" y="1506305"/>
            <a:ext cx="331385" cy="321685"/>
          </a:xfrm>
          <a:prstGeom prst="halfFrame">
            <a:avLst/>
          </a:prstGeom>
          <a:solidFill>
            <a:srgbClr val="D80F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706" dirty="0">
              <a:latin typeface="Calibri"/>
            </a:endParaRPr>
          </a:p>
        </p:txBody>
      </p:sp>
      <p:sp>
        <p:nvSpPr>
          <p:cNvPr id="47" name="Medio marco 46"/>
          <p:cNvSpPr/>
          <p:nvPr/>
        </p:nvSpPr>
        <p:spPr>
          <a:xfrm>
            <a:off x="437959" y="1506305"/>
            <a:ext cx="331385" cy="321685"/>
          </a:xfrm>
          <a:prstGeom prst="halfFrame">
            <a:avLst/>
          </a:prstGeom>
          <a:solidFill>
            <a:srgbClr val="D80F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706" dirty="0">
              <a:latin typeface="Calibri"/>
            </a:endParaRPr>
          </a:p>
        </p:txBody>
      </p:sp>
      <p:sp>
        <p:nvSpPr>
          <p:cNvPr id="16" name="CuadroTexto 12">
            <a:extLst>
              <a:ext uri="{FF2B5EF4-FFF2-40B4-BE49-F238E27FC236}">
                <a16:creationId xmlns:a16="http://schemas.microsoft.com/office/drawing/2014/main" id="{62D3FA80-70E0-5177-D838-D445B39DBC24}"/>
              </a:ext>
            </a:extLst>
          </p:cNvPr>
          <p:cNvSpPr txBox="1">
            <a:spLocks noChangeArrowheads="1"/>
          </p:cNvSpPr>
          <p:nvPr/>
        </p:nvSpPr>
        <p:spPr bwMode="auto">
          <a:xfrm>
            <a:off x="258919" y="260440"/>
            <a:ext cx="595138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s-ES" sz="1800" b="1" dirty="0">
                <a:solidFill>
                  <a:schemeClr val="tx2">
                    <a:lumMod val="60000"/>
                    <a:lumOff val="40000"/>
                  </a:schemeClr>
                </a:solidFill>
                <a:latin typeface="Calibri"/>
                <a:cs typeface="Calibri"/>
              </a:rPr>
              <a:t>Rol de Aduanas en el combate al contrabando y tráfico ilícito</a:t>
            </a:r>
          </a:p>
        </p:txBody>
      </p:sp>
      <p:sp>
        <p:nvSpPr>
          <p:cNvPr id="17" name="CuadroTexto 16">
            <a:extLst>
              <a:ext uri="{FF2B5EF4-FFF2-40B4-BE49-F238E27FC236}">
                <a16:creationId xmlns:a16="http://schemas.microsoft.com/office/drawing/2014/main" id="{30608E1D-FD2E-642C-2830-7642C42EC870}"/>
              </a:ext>
            </a:extLst>
          </p:cNvPr>
          <p:cNvSpPr txBox="1"/>
          <p:nvPr/>
        </p:nvSpPr>
        <p:spPr>
          <a:xfrm>
            <a:off x="220314" y="6239203"/>
            <a:ext cx="8683023" cy="261610"/>
          </a:xfrm>
          <a:prstGeom prst="rect">
            <a:avLst/>
          </a:prstGeom>
          <a:noFill/>
        </p:spPr>
        <p:txBody>
          <a:bodyPr wrap="square" rtlCol="0">
            <a:spAutoFit/>
          </a:bodyPr>
          <a:lstStyle/>
          <a:p>
            <a:r>
              <a:rPr lang="es-CL" sz="1100" dirty="0">
                <a:solidFill>
                  <a:schemeClr val="tx1">
                    <a:lumMod val="50000"/>
                    <a:lumOff val="50000"/>
                  </a:schemeClr>
                </a:solidFill>
              </a:rPr>
              <a:t>CARLOS A. ESCUDERO C. / JEFE DEPTO. TRAFICO ILICITO / DIRECCION NACIONAL DE ADUANAS / Junio 2022</a:t>
            </a:r>
          </a:p>
        </p:txBody>
      </p:sp>
      <p:pic>
        <p:nvPicPr>
          <p:cNvPr id="19" name="Imagen 18">
            <a:extLst>
              <a:ext uri="{FF2B5EF4-FFF2-40B4-BE49-F238E27FC236}">
                <a16:creationId xmlns:a16="http://schemas.microsoft.com/office/drawing/2014/main" id="{1F4FE267-186B-48FA-9446-6A516A3BA6E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019823" y="317855"/>
            <a:ext cx="1800000" cy="472726"/>
          </a:xfrm>
          <a:prstGeom prst="rect">
            <a:avLst/>
          </a:prstGeom>
        </p:spPr>
      </p:pic>
      <p:pic>
        <p:nvPicPr>
          <p:cNvPr id="21" name="Imagen 20" descr="Avatar Gsuite_GOBCL.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957677" y="0"/>
            <a:ext cx="1924293" cy="115449"/>
          </a:xfrm>
          <a:prstGeom prst="rect">
            <a:avLst/>
          </a:prstGeom>
        </p:spPr>
      </p:pic>
      <p:grpSp>
        <p:nvGrpSpPr>
          <p:cNvPr id="22" name="Agrupar 21"/>
          <p:cNvGrpSpPr>
            <a:grpSpLocks noChangeAspect="1"/>
          </p:cNvGrpSpPr>
          <p:nvPr/>
        </p:nvGrpSpPr>
        <p:grpSpPr>
          <a:xfrm>
            <a:off x="10687795" y="5774924"/>
            <a:ext cx="1080000" cy="602514"/>
            <a:chOff x="10109772" y="5601003"/>
            <a:chExt cx="1620103" cy="903830"/>
          </a:xfrm>
        </p:grpSpPr>
        <p:pic>
          <p:nvPicPr>
            <p:cNvPr id="23" name="Imagen 22"/>
            <p:cNvPicPr>
              <a:picLocks noChangeAspect="1"/>
            </p:cNvPicPr>
            <p:nvPr/>
          </p:nvPicPr>
          <p:blipFill>
            <a:blip r:embed="rId4"/>
            <a:stretch>
              <a:fillRect/>
            </a:stretch>
          </p:blipFill>
          <p:spPr>
            <a:xfrm>
              <a:off x="10109772" y="6159313"/>
              <a:ext cx="1620103" cy="345520"/>
            </a:xfrm>
            <a:prstGeom prst="rect">
              <a:avLst/>
            </a:prstGeom>
          </p:spPr>
        </p:pic>
        <p:pic>
          <p:nvPicPr>
            <p:cNvPr id="24" name="Imagen 2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170730" y="5601003"/>
              <a:ext cx="308747" cy="815974"/>
            </a:xfrm>
            <a:prstGeom prst="rect">
              <a:avLst/>
            </a:prstGeom>
          </p:spPr>
        </p:pic>
      </p:grpSp>
      <p:pic>
        <p:nvPicPr>
          <p:cNvPr id="18" name="Imagen 17" descr="PSX_20200809_154139.jp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09133" y="4719492"/>
            <a:ext cx="3492490" cy="1296000"/>
          </a:xfrm>
          <a:prstGeom prst="rect">
            <a:avLst/>
          </a:prstGeom>
        </p:spPr>
      </p:pic>
      <p:pic>
        <p:nvPicPr>
          <p:cNvPr id="25" name="Imagen 24" descr="PSX_20200810_175249.jp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896129" y="4719492"/>
            <a:ext cx="3197327" cy="1296000"/>
          </a:xfrm>
          <a:prstGeom prst="rect">
            <a:avLst/>
          </a:prstGeom>
        </p:spPr>
      </p:pic>
      <p:pic>
        <p:nvPicPr>
          <p:cNvPr id="26" name="Imagen 25" descr="WhatsApp Image 2021-03-19 at 15.10.50.jpeg"/>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7187962" y="4719885"/>
            <a:ext cx="3050912" cy="1295215"/>
          </a:xfrm>
          <a:prstGeom prst="rect">
            <a:avLst/>
          </a:prstGeom>
        </p:spPr>
      </p:pic>
    </p:spTree>
    <p:extLst>
      <p:ext uri="{BB962C8B-B14F-4D97-AF65-F5344CB8AC3E}">
        <p14:creationId xmlns:p14="http://schemas.microsoft.com/office/powerpoint/2010/main" val="3302781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4 Rectángulo">
            <a:extLst>
              <a:ext uri="{FF2B5EF4-FFF2-40B4-BE49-F238E27FC236}">
                <a16:creationId xmlns:a16="http://schemas.microsoft.com/office/drawing/2014/main" id="{2414A989-64A2-37E2-0228-5A444D085A08}"/>
              </a:ext>
            </a:extLst>
          </p:cNvPr>
          <p:cNvSpPr>
            <a:spLocks noChangeArrowheads="1"/>
          </p:cNvSpPr>
          <p:nvPr/>
        </p:nvSpPr>
        <p:spPr bwMode="auto">
          <a:xfrm>
            <a:off x="1765300" y="216693"/>
            <a:ext cx="7680590" cy="5007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39750" indent="-53975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s-CL" altLang="es-CL" sz="2654" dirty="0">
              <a:solidFill>
                <a:srgbClr val="FFFF00"/>
              </a:solidFill>
              <a:latin typeface="Calibri"/>
            </a:endParaRPr>
          </a:p>
        </p:txBody>
      </p:sp>
      <p:sp>
        <p:nvSpPr>
          <p:cNvPr id="2" name="1 CuadroTexto">
            <a:extLst>
              <a:ext uri="{FF2B5EF4-FFF2-40B4-BE49-F238E27FC236}">
                <a16:creationId xmlns:a16="http://schemas.microsoft.com/office/drawing/2014/main" id="{76AE78F4-044D-E138-5B26-C70F05C8A0DB}"/>
              </a:ext>
            </a:extLst>
          </p:cNvPr>
          <p:cNvSpPr txBox="1"/>
          <p:nvPr/>
        </p:nvSpPr>
        <p:spPr>
          <a:xfrm>
            <a:off x="263780" y="625873"/>
            <a:ext cx="8080124" cy="523220"/>
          </a:xfrm>
          <a:prstGeom prst="rect">
            <a:avLst/>
          </a:prstGeom>
          <a:noFill/>
        </p:spPr>
        <p:style>
          <a:lnRef idx="0">
            <a:scrgbClr r="0" g="0" b="0"/>
          </a:lnRef>
          <a:fillRef idx="1001">
            <a:schemeClr val="dk2"/>
          </a:fillRef>
          <a:effectRef idx="0">
            <a:scrgbClr r="0" g="0" b="0"/>
          </a:effectRef>
          <a:fontRef idx="major"/>
        </p:style>
        <p:txBody>
          <a:bodyPr wrap="square">
            <a:spAutoFit/>
          </a:bodyPr>
          <a:lstStyle/>
          <a:p>
            <a:r>
              <a:rPr lang="es-ES" sz="2800" b="1" dirty="0">
                <a:solidFill>
                  <a:schemeClr val="tx2"/>
                </a:solidFill>
                <a:cs typeface="Calibri"/>
              </a:rPr>
              <a:t>NUEVAS RESPONSABILIDADES</a:t>
            </a:r>
          </a:p>
        </p:txBody>
      </p:sp>
      <p:sp>
        <p:nvSpPr>
          <p:cNvPr id="13" name="CuadroTexto 12">
            <a:extLst>
              <a:ext uri="{FF2B5EF4-FFF2-40B4-BE49-F238E27FC236}">
                <a16:creationId xmlns:a16="http://schemas.microsoft.com/office/drawing/2014/main" id="{30608E1D-FD2E-642C-2830-7642C42EC870}"/>
              </a:ext>
            </a:extLst>
          </p:cNvPr>
          <p:cNvSpPr txBox="1"/>
          <p:nvPr/>
        </p:nvSpPr>
        <p:spPr>
          <a:xfrm>
            <a:off x="220314" y="6239203"/>
            <a:ext cx="8683023" cy="261610"/>
          </a:xfrm>
          <a:prstGeom prst="rect">
            <a:avLst/>
          </a:prstGeom>
          <a:noFill/>
        </p:spPr>
        <p:txBody>
          <a:bodyPr wrap="square" rtlCol="0">
            <a:spAutoFit/>
          </a:bodyPr>
          <a:lstStyle/>
          <a:p>
            <a:r>
              <a:rPr lang="es-CL" sz="1100" dirty="0">
                <a:solidFill>
                  <a:schemeClr val="tx1">
                    <a:lumMod val="50000"/>
                    <a:lumOff val="50000"/>
                  </a:schemeClr>
                </a:solidFill>
              </a:rPr>
              <a:t>CARLOS A. ESCUDERO C. / JEFE DEPTO. TRAFICO ILICITOS / DIRECCION NACIONAL DE ADUANAS / Junio 2022</a:t>
            </a:r>
          </a:p>
        </p:txBody>
      </p:sp>
      <p:pic>
        <p:nvPicPr>
          <p:cNvPr id="14" name="Imagen 13">
            <a:extLst>
              <a:ext uri="{FF2B5EF4-FFF2-40B4-BE49-F238E27FC236}">
                <a16:creationId xmlns:a16="http://schemas.microsoft.com/office/drawing/2014/main" id="{1F4FE267-186B-48FA-9446-6A516A3BA6E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019823" y="317855"/>
            <a:ext cx="1800000" cy="472726"/>
          </a:xfrm>
          <a:prstGeom prst="rect">
            <a:avLst/>
          </a:prstGeom>
        </p:spPr>
      </p:pic>
      <p:pic>
        <p:nvPicPr>
          <p:cNvPr id="15" name="Imagen 14" descr="Avatar Gsuite_GOBCL.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957677" y="0"/>
            <a:ext cx="1924293" cy="115449"/>
          </a:xfrm>
          <a:prstGeom prst="rect">
            <a:avLst/>
          </a:prstGeom>
        </p:spPr>
      </p:pic>
      <p:grpSp>
        <p:nvGrpSpPr>
          <p:cNvPr id="16" name="Agrupar 15"/>
          <p:cNvGrpSpPr>
            <a:grpSpLocks noChangeAspect="1"/>
          </p:cNvGrpSpPr>
          <p:nvPr/>
        </p:nvGrpSpPr>
        <p:grpSpPr>
          <a:xfrm>
            <a:off x="10687795" y="5774924"/>
            <a:ext cx="1080000" cy="602514"/>
            <a:chOff x="10109772" y="5601003"/>
            <a:chExt cx="1620103" cy="903830"/>
          </a:xfrm>
        </p:grpSpPr>
        <p:pic>
          <p:nvPicPr>
            <p:cNvPr id="17" name="Imagen 16"/>
            <p:cNvPicPr>
              <a:picLocks noChangeAspect="1"/>
            </p:cNvPicPr>
            <p:nvPr/>
          </p:nvPicPr>
          <p:blipFill>
            <a:blip r:embed="rId4"/>
            <a:stretch>
              <a:fillRect/>
            </a:stretch>
          </p:blipFill>
          <p:spPr>
            <a:xfrm>
              <a:off x="10109772" y="6159313"/>
              <a:ext cx="1620103" cy="345520"/>
            </a:xfrm>
            <a:prstGeom prst="rect">
              <a:avLst/>
            </a:prstGeom>
          </p:spPr>
        </p:pic>
        <p:pic>
          <p:nvPicPr>
            <p:cNvPr id="18" name="Imagen 1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170730" y="5601003"/>
              <a:ext cx="308747" cy="815974"/>
            </a:xfrm>
            <a:prstGeom prst="rect">
              <a:avLst/>
            </a:prstGeom>
          </p:spPr>
        </p:pic>
      </p:grpSp>
      <p:cxnSp>
        <p:nvCxnSpPr>
          <p:cNvPr id="19" name="Conector recto 18"/>
          <p:cNvCxnSpPr/>
          <p:nvPr/>
        </p:nvCxnSpPr>
        <p:spPr>
          <a:xfrm>
            <a:off x="266700" y="631260"/>
            <a:ext cx="9194060" cy="0"/>
          </a:xfrm>
          <a:prstGeom prst="line">
            <a:avLst/>
          </a:prstGeom>
          <a:ln w="3175" cmpd="sng">
            <a:solidFill>
              <a:srgbClr val="4472C4"/>
            </a:solidFill>
            <a:prstDash val="dot"/>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0" name="CuadroTexto 12"/>
          <p:cNvSpPr txBox="1">
            <a:spLocks noChangeArrowheads="1"/>
          </p:cNvSpPr>
          <p:nvPr/>
        </p:nvSpPr>
        <p:spPr bwMode="auto">
          <a:xfrm>
            <a:off x="258919" y="260440"/>
            <a:ext cx="595138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s-ES" sz="1800" b="1" dirty="0">
                <a:solidFill>
                  <a:schemeClr val="tx2">
                    <a:lumMod val="60000"/>
                    <a:lumOff val="40000"/>
                  </a:schemeClr>
                </a:solidFill>
                <a:latin typeface="Calibri"/>
                <a:cs typeface="Calibri"/>
              </a:rPr>
              <a:t>Rol de Aduanas en el combate al contrabando y tráfico ilícito</a:t>
            </a:r>
          </a:p>
        </p:txBody>
      </p:sp>
      <p:sp>
        <p:nvSpPr>
          <p:cNvPr id="23" name="CuadroTexto 22"/>
          <p:cNvSpPr txBox="1"/>
          <p:nvPr/>
        </p:nvSpPr>
        <p:spPr>
          <a:xfrm>
            <a:off x="360344" y="3223134"/>
            <a:ext cx="3244877" cy="2585323"/>
          </a:xfrm>
          <a:prstGeom prst="rect">
            <a:avLst/>
          </a:prstGeom>
          <a:noFill/>
        </p:spPr>
        <p:txBody>
          <a:bodyPr wrap="square" rtlCol="0">
            <a:spAutoFit/>
          </a:bodyPr>
          <a:lstStyle/>
          <a:p>
            <a:pPr defTabSz="324861"/>
            <a:r>
              <a:rPr lang="es-CL" b="1" dirty="0">
                <a:solidFill>
                  <a:schemeClr val="tx2">
                    <a:lumMod val="60000"/>
                    <a:lumOff val="40000"/>
                  </a:schemeClr>
                </a:solidFill>
                <a:ea typeface="MS PGothic" charset="0"/>
                <a:cs typeface="Calibri"/>
              </a:rPr>
              <a:t>SEGURIDAD</a:t>
            </a:r>
          </a:p>
          <a:p>
            <a:pPr marL="285750" indent="-285750" defTabSz="324861">
              <a:buFont typeface="Arial"/>
              <a:buChar char="•"/>
            </a:pPr>
            <a:r>
              <a:rPr lang="es-CL" sz="1600" dirty="0">
                <a:solidFill>
                  <a:schemeClr val="tx2"/>
                </a:solidFill>
                <a:ea typeface="MS PGothic" charset="0"/>
                <a:cs typeface="Calibri"/>
              </a:rPr>
              <a:t>Ley N° 17.798/1977, sobre “Control de Armas y Explosivos”.</a:t>
            </a:r>
          </a:p>
          <a:p>
            <a:pPr marL="285750" indent="-285750" defTabSz="324861">
              <a:buFont typeface="Arial"/>
              <a:buChar char="•"/>
            </a:pPr>
            <a:r>
              <a:rPr lang="es-CL" sz="1600" dirty="0">
                <a:solidFill>
                  <a:schemeClr val="tx2"/>
                </a:solidFill>
                <a:ea typeface="MS PGothic" charset="0"/>
                <a:cs typeface="Calibri"/>
              </a:rPr>
              <a:t>Ley N° 19.680/2000, prohíbe el uso de fuegos artificiales, mediante reforma de la ley Nº 17.798 sobre control de armas.</a:t>
            </a:r>
          </a:p>
          <a:p>
            <a:pPr marL="285750" indent="-285750" defTabSz="324861">
              <a:buFont typeface="Arial"/>
              <a:buChar char="•"/>
            </a:pPr>
            <a:r>
              <a:rPr lang="es-CL" sz="1600" dirty="0">
                <a:solidFill>
                  <a:schemeClr val="tx2"/>
                </a:solidFill>
                <a:ea typeface="MS PGothic" charset="0"/>
                <a:cs typeface="Calibri"/>
              </a:rPr>
              <a:t>Ley N° 20.813/2015, modifica Ley N° 17.798 sobre control de armas y el código procesal penal</a:t>
            </a:r>
            <a:r>
              <a:rPr lang="es-CL" sz="1600" dirty="0">
                <a:solidFill>
                  <a:schemeClr val="tx2"/>
                </a:solidFill>
                <a:latin typeface="Calibri"/>
                <a:ea typeface="MS PGothic" charset="0"/>
                <a:cs typeface="Calibri"/>
              </a:rPr>
              <a:t>.</a:t>
            </a:r>
          </a:p>
        </p:txBody>
      </p:sp>
      <p:sp>
        <p:nvSpPr>
          <p:cNvPr id="25" name="CuadroTexto 24"/>
          <p:cNvSpPr txBox="1"/>
          <p:nvPr/>
        </p:nvSpPr>
        <p:spPr>
          <a:xfrm>
            <a:off x="4124154" y="3223134"/>
            <a:ext cx="3810064" cy="2831544"/>
          </a:xfrm>
          <a:prstGeom prst="rect">
            <a:avLst/>
          </a:prstGeom>
          <a:noFill/>
        </p:spPr>
        <p:txBody>
          <a:bodyPr wrap="square" rtlCol="0">
            <a:spAutoFit/>
          </a:bodyPr>
          <a:lstStyle/>
          <a:p>
            <a:pPr defTabSz="324861"/>
            <a:r>
              <a:rPr lang="es-CL" b="1" dirty="0">
                <a:solidFill>
                  <a:srgbClr val="558ED5"/>
                </a:solidFill>
                <a:latin typeface="Calibri"/>
                <a:ea typeface="Verdana" panose="020B0604030504040204" pitchFamily="34" charset="0"/>
                <a:cs typeface="Calibri"/>
              </a:rPr>
              <a:t>CITES</a:t>
            </a:r>
            <a:endParaRPr lang="es-CL" b="1" dirty="0">
              <a:solidFill>
                <a:srgbClr val="558ED5"/>
              </a:solidFill>
              <a:latin typeface="Calibri"/>
              <a:ea typeface="MS PGothic" charset="0"/>
              <a:cs typeface="Calibri"/>
            </a:endParaRPr>
          </a:p>
          <a:p>
            <a:pPr marL="285750" indent="-285750" defTabSz="324861">
              <a:buFont typeface="Arial"/>
              <a:buChar char="•"/>
            </a:pPr>
            <a:r>
              <a:rPr lang="es-CL" sz="1600" dirty="0">
                <a:solidFill>
                  <a:schemeClr val="tx2"/>
                </a:solidFill>
                <a:ea typeface="MS PGothic" charset="0"/>
                <a:cs typeface="Calibri"/>
              </a:rPr>
              <a:t>Ley N° 20.962 CITES, de 2016, que aplica la Convención sobre Comercio Internacional de Especies Amenazadas de Flora y Fauna Silvestres. </a:t>
            </a:r>
          </a:p>
          <a:p>
            <a:pPr marL="285750" indent="-285750" defTabSz="324861">
              <a:buFont typeface="Arial"/>
              <a:buChar char="•"/>
            </a:pPr>
            <a:r>
              <a:rPr lang="es-CL" sz="1600" dirty="0">
                <a:solidFill>
                  <a:schemeClr val="tx2"/>
                </a:solidFill>
                <a:ea typeface="MS PGothic" charset="0"/>
                <a:cs typeface="Calibri"/>
              </a:rPr>
              <a:t>Ley N° 19.473, de 1996, sobre caza. </a:t>
            </a:r>
          </a:p>
          <a:p>
            <a:pPr marL="285750" indent="-285750" defTabSz="324861">
              <a:buFont typeface="Arial"/>
              <a:buChar char="•"/>
            </a:pPr>
            <a:r>
              <a:rPr lang="es-CL" sz="1600" dirty="0">
                <a:solidFill>
                  <a:schemeClr val="tx2"/>
                </a:solidFill>
                <a:ea typeface="MS PGothic" charset="0"/>
                <a:cs typeface="Calibri"/>
              </a:rPr>
              <a:t>Decreto N° 1 de 2018, que establece la actualización de los Apéndices de la - Convención sobre Comercio Internacional de Especies Amenazadas de Flora y Fauna Silvestres.</a:t>
            </a:r>
          </a:p>
        </p:txBody>
      </p:sp>
      <p:sp>
        <p:nvSpPr>
          <p:cNvPr id="27" name="CuadroTexto 26"/>
          <p:cNvSpPr txBox="1"/>
          <p:nvPr/>
        </p:nvSpPr>
        <p:spPr>
          <a:xfrm>
            <a:off x="8234656" y="3223133"/>
            <a:ext cx="3062576" cy="2352447"/>
          </a:xfrm>
          <a:prstGeom prst="rect">
            <a:avLst/>
          </a:prstGeom>
          <a:noFill/>
        </p:spPr>
        <p:txBody>
          <a:bodyPr wrap="square" rtlCol="0">
            <a:spAutoFit/>
          </a:bodyPr>
          <a:lstStyle/>
          <a:p>
            <a:pPr defTabSz="324861"/>
            <a:r>
              <a:rPr lang="es-CL" b="1" dirty="0">
                <a:solidFill>
                  <a:srgbClr val="558ED5"/>
                </a:solidFill>
                <a:ea typeface="MS PGothic" charset="0"/>
                <a:cs typeface="Calibri"/>
              </a:rPr>
              <a:t>PATRIMONIO</a:t>
            </a:r>
            <a:endParaRPr lang="es-CL" sz="1600" b="1" dirty="0">
              <a:solidFill>
                <a:srgbClr val="558ED5"/>
              </a:solidFill>
              <a:latin typeface="Calibri"/>
              <a:ea typeface="MS PGothic" charset="0"/>
              <a:cs typeface="Calibri"/>
            </a:endParaRPr>
          </a:p>
          <a:p>
            <a:pPr marL="285750" indent="-285750" defTabSz="324861">
              <a:buFont typeface="Arial"/>
              <a:buChar char="•"/>
            </a:pPr>
            <a:r>
              <a:rPr lang="es-CL" sz="1600" dirty="0">
                <a:solidFill>
                  <a:srgbClr val="4F81BD">
                    <a:lumMod val="75000"/>
                  </a:srgbClr>
                </a:solidFill>
                <a:ea typeface="Verdana" panose="020B0604030504040204" pitchFamily="34" charset="0"/>
                <a:cs typeface="Calibri"/>
              </a:rPr>
              <a:t>Convención sobre las Medidas que deben Adoptarse para Prohibir e Impedir la Importación, la Exportación y la Transferencia de Propiedad Ilícitas de Bienes Culturales, Unesco, 1970 y sus Directrices prácticas</a:t>
            </a:r>
          </a:p>
        </p:txBody>
      </p:sp>
      <p:pic>
        <p:nvPicPr>
          <p:cNvPr id="21" name="Imagen 20"/>
          <p:cNvPicPr>
            <a:picLocks noChangeAspect="1"/>
          </p:cNvPicPr>
          <p:nvPr/>
        </p:nvPicPr>
        <p:blipFill>
          <a:blip r:embed="rId6"/>
          <a:stretch>
            <a:fillRect/>
          </a:stretch>
        </p:blipFill>
        <p:spPr>
          <a:xfrm>
            <a:off x="455927" y="1301178"/>
            <a:ext cx="3067358" cy="1927287"/>
          </a:xfrm>
          <a:prstGeom prst="rect">
            <a:avLst/>
          </a:prstGeom>
        </p:spPr>
      </p:pic>
      <p:pic>
        <p:nvPicPr>
          <p:cNvPr id="28" name="Imagen 27"/>
          <p:cNvPicPr>
            <a:picLocks noChangeAspect="1"/>
          </p:cNvPicPr>
          <p:nvPr/>
        </p:nvPicPr>
        <p:blipFill>
          <a:blip r:embed="rId7"/>
          <a:stretch>
            <a:fillRect/>
          </a:stretch>
        </p:blipFill>
        <p:spPr>
          <a:xfrm>
            <a:off x="4568937" y="1311960"/>
            <a:ext cx="2920499" cy="1916505"/>
          </a:xfrm>
          <a:prstGeom prst="rect">
            <a:avLst/>
          </a:prstGeom>
        </p:spPr>
      </p:pic>
      <p:pic>
        <p:nvPicPr>
          <p:cNvPr id="3" name="Imagen 2" descr="download-1.jpg"/>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8329327" y="1293340"/>
            <a:ext cx="2781935" cy="1935125"/>
          </a:xfrm>
          <a:prstGeom prst="rect">
            <a:avLst/>
          </a:prstGeom>
        </p:spPr>
      </p:pic>
      <p:cxnSp>
        <p:nvCxnSpPr>
          <p:cNvPr id="24" name="Conector recto 23"/>
          <p:cNvCxnSpPr/>
          <p:nvPr/>
        </p:nvCxnSpPr>
        <p:spPr>
          <a:xfrm>
            <a:off x="4399026" y="3228465"/>
            <a:ext cx="3255803" cy="0"/>
          </a:xfrm>
          <a:prstGeom prst="line">
            <a:avLst/>
          </a:prstGeom>
          <a:ln w="3175" cmpd="sng">
            <a:solidFill>
              <a:schemeClr val="bg1">
                <a:lumMod val="65000"/>
              </a:schemeClr>
            </a:solidFill>
          </a:ln>
          <a:effectLst>
            <a:outerShdw blurRad="63500" sx="102000" sy="102000" algn="c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9" name="Conector recto 28"/>
          <p:cNvCxnSpPr/>
          <p:nvPr/>
        </p:nvCxnSpPr>
        <p:spPr>
          <a:xfrm>
            <a:off x="8267781" y="3228465"/>
            <a:ext cx="3058846" cy="0"/>
          </a:xfrm>
          <a:prstGeom prst="line">
            <a:avLst/>
          </a:prstGeom>
          <a:ln w="3175" cmpd="sng">
            <a:solidFill>
              <a:schemeClr val="bg1">
                <a:lumMod val="65000"/>
              </a:schemeClr>
            </a:solidFill>
          </a:ln>
          <a:effectLst>
            <a:outerShdw blurRad="63500" sx="102000" sy="102000" algn="c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30" name="Conector recto 29"/>
          <p:cNvCxnSpPr/>
          <p:nvPr/>
        </p:nvCxnSpPr>
        <p:spPr>
          <a:xfrm>
            <a:off x="266233" y="3228465"/>
            <a:ext cx="3474671" cy="0"/>
          </a:xfrm>
          <a:prstGeom prst="line">
            <a:avLst/>
          </a:prstGeom>
          <a:ln w="3175" cmpd="sng">
            <a:solidFill>
              <a:schemeClr val="bg1">
                <a:lumMod val="65000"/>
              </a:schemeClr>
            </a:solidFill>
          </a:ln>
          <a:effectLst>
            <a:outerShdw blurRad="63500" sx="102000" sy="102000" algn="c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55252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ángulo 32"/>
          <p:cNvSpPr/>
          <p:nvPr/>
        </p:nvSpPr>
        <p:spPr>
          <a:xfrm>
            <a:off x="9477363" y="1283774"/>
            <a:ext cx="2720987" cy="402886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pic>
        <p:nvPicPr>
          <p:cNvPr id="29" name="Imagen 28"/>
          <p:cNvPicPr>
            <a:picLocks noChangeAspect="1"/>
          </p:cNvPicPr>
          <p:nvPr/>
        </p:nvPicPr>
        <p:blipFill>
          <a:blip r:embed="rId2"/>
          <a:stretch>
            <a:fillRect/>
          </a:stretch>
        </p:blipFill>
        <p:spPr>
          <a:xfrm>
            <a:off x="385976" y="1293931"/>
            <a:ext cx="3996224" cy="2153873"/>
          </a:xfrm>
          <a:prstGeom prst="rect">
            <a:avLst/>
          </a:prstGeom>
        </p:spPr>
      </p:pic>
      <p:sp>
        <p:nvSpPr>
          <p:cNvPr id="62466" name="4 Rectángulo">
            <a:extLst>
              <a:ext uri="{FF2B5EF4-FFF2-40B4-BE49-F238E27FC236}">
                <a16:creationId xmlns:a16="http://schemas.microsoft.com/office/drawing/2014/main" id="{2414A989-64A2-37E2-0228-5A444D085A08}"/>
              </a:ext>
            </a:extLst>
          </p:cNvPr>
          <p:cNvSpPr>
            <a:spLocks noChangeArrowheads="1"/>
          </p:cNvSpPr>
          <p:nvPr/>
        </p:nvSpPr>
        <p:spPr bwMode="auto">
          <a:xfrm>
            <a:off x="1765300" y="216693"/>
            <a:ext cx="7680590" cy="5007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39750" indent="-53975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s-CL" altLang="es-CL" sz="2654" dirty="0">
              <a:solidFill>
                <a:srgbClr val="FFFF00"/>
              </a:solidFill>
              <a:latin typeface="Calibri"/>
            </a:endParaRPr>
          </a:p>
        </p:txBody>
      </p:sp>
      <p:sp>
        <p:nvSpPr>
          <p:cNvPr id="2" name="1 CuadroTexto">
            <a:extLst>
              <a:ext uri="{FF2B5EF4-FFF2-40B4-BE49-F238E27FC236}">
                <a16:creationId xmlns:a16="http://schemas.microsoft.com/office/drawing/2014/main" id="{76AE78F4-044D-E138-5B26-C70F05C8A0DB}"/>
              </a:ext>
            </a:extLst>
          </p:cNvPr>
          <p:cNvSpPr txBox="1"/>
          <p:nvPr/>
        </p:nvSpPr>
        <p:spPr>
          <a:xfrm>
            <a:off x="263780" y="625873"/>
            <a:ext cx="8080124" cy="523220"/>
          </a:xfrm>
          <a:prstGeom prst="rect">
            <a:avLst/>
          </a:prstGeom>
          <a:noFill/>
        </p:spPr>
        <p:style>
          <a:lnRef idx="0">
            <a:scrgbClr r="0" g="0" b="0"/>
          </a:lnRef>
          <a:fillRef idx="1001">
            <a:schemeClr val="dk2"/>
          </a:fillRef>
          <a:effectRef idx="0">
            <a:scrgbClr r="0" g="0" b="0"/>
          </a:effectRef>
          <a:fontRef idx="major"/>
        </p:style>
        <p:txBody>
          <a:bodyPr wrap="square">
            <a:spAutoFit/>
          </a:bodyPr>
          <a:lstStyle/>
          <a:p>
            <a:r>
              <a:rPr lang="es-ES" sz="2800" b="1" dirty="0">
                <a:solidFill>
                  <a:schemeClr val="tx2"/>
                </a:solidFill>
                <a:cs typeface="Calibri"/>
              </a:rPr>
              <a:t>NUEVAS RESPONSABILIDADES</a:t>
            </a:r>
          </a:p>
        </p:txBody>
      </p:sp>
      <p:sp>
        <p:nvSpPr>
          <p:cNvPr id="13" name="CuadroTexto 12">
            <a:extLst>
              <a:ext uri="{FF2B5EF4-FFF2-40B4-BE49-F238E27FC236}">
                <a16:creationId xmlns:a16="http://schemas.microsoft.com/office/drawing/2014/main" id="{30608E1D-FD2E-642C-2830-7642C42EC870}"/>
              </a:ext>
            </a:extLst>
          </p:cNvPr>
          <p:cNvSpPr txBox="1"/>
          <p:nvPr/>
        </p:nvSpPr>
        <p:spPr>
          <a:xfrm>
            <a:off x="220314" y="6239203"/>
            <a:ext cx="8683023" cy="261610"/>
          </a:xfrm>
          <a:prstGeom prst="rect">
            <a:avLst/>
          </a:prstGeom>
          <a:noFill/>
        </p:spPr>
        <p:txBody>
          <a:bodyPr wrap="square" rtlCol="0">
            <a:spAutoFit/>
          </a:bodyPr>
          <a:lstStyle/>
          <a:p>
            <a:r>
              <a:rPr lang="es-CL" sz="1100" dirty="0">
                <a:solidFill>
                  <a:schemeClr val="tx1">
                    <a:lumMod val="50000"/>
                    <a:lumOff val="50000"/>
                  </a:schemeClr>
                </a:solidFill>
              </a:rPr>
              <a:t>CARLOS A. ESCUDERO C. / JEFE DEPTO. TRAFICO ILICITOS / DIRECCION NACIONAL DE ADUANAS / Junio 2022</a:t>
            </a:r>
          </a:p>
        </p:txBody>
      </p:sp>
      <p:pic>
        <p:nvPicPr>
          <p:cNvPr id="14" name="Imagen 13">
            <a:extLst>
              <a:ext uri="{FF2B5EF4-FFF2-40B4-BE49-F238E27FC236}">
                <a16:creationId xmlns:a16="http://schemas.microsoft.com/office/drawing/2014/main" id="{1F4FE267-186B-48FA-9446-6A516A3BA6E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019823" y="317855"/>
            <a:ext cx="1800000" cy="472726"/>
          </a:xfrm>
          <a:prstGeom prst="rect">
            <a:avLst/>
          </a:prstGeom>
        </p:spPr>
      </p:pic>
      <p:pic>
        <p:nvPicPr>
          <p:cNvPr id="15" name="Imagen 14" descr="Avatar Gsuite_GOBCL.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957677" y="0"/>
            <a:ext cx="1924293" cy="115449"/>
          </a:xfrm>
          <a:prstGeom prst="rect">
            <a:avLst/>
          </a:prstGeom>
        </p:spPr>
      </p:pic>
      <p:grpSp>
        <p:nvGrpSpPr>
          <p:cNvPr id="16" name="Agrupar 15"/>
          <p:cNvGrpSpPr>
            <a:grpSpLocks noChangeAspect="1"/>
          </p:cNvGrpSpPr>
          <p:nvPr/>
        </p:nvGrpSpPr>
        <p:grpSpPr>
          <a:xfrm>
            <a:off x="10687795" y="5774924"/>
            <a:ext cx="1080000" cy="602514"/>
            <a:chOff x="10109772" y="5601003"/>
            <a:chExt cx="1620103" cy="903830"/>
          </a:xfrm>
        </p:grpSpPr>
        <p:pic>
          <p:nvPicPr>
            <p:cNvPr id="17" name="Imagen 16"/>
            <p:cNvPicPr>
              <a:picLocks noChangeAspect="1"/>
            </p:cNvPicPr>
            <p:nvPr/>
          </p:nvPicPr>
          <p:blipFill>
            <a:blip r:embed="rId5"/>
            <a:stretch>
              <a:fillRect/>
            </a:stretch>
          </p:blipFill>
          <p:spPr>
            <a:xfrm>
              <a:off x="10109772" y="6159313"/>
              <a:ext cx="1620103" cy="345520"/>
            </a:xfrm>
            <a:prstGeom prst="rect">
              <a:avLst/>
            </a:prstGeom>
          </p:spPr>
        </p:pic>
        <p:pic>
          <p:nvPicPr>
            <p:cNvPr id="18" name="Imagen 1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170730" y="5601003"/>
              <a:ext cx="308747" cy="815974"/>
            </a:xfrm>
            <a:prstGeom prst="rect">
              <a:avLst/>
            </a:prstGeom>
          </p:spPr>
        </p:pic>
      </p:grpSp>
      <p:cxnSp>
        <p:nvCxnSpPr>
          <p:cNvPr id="19" name="Conector recto 18"/>
          <p:cNvCxnSpPr/>
          <p:nvPr/>
        </p:nvCxnSpPr>
        <p:spPr>
          <a:xfrm>
            <a:off x="266700" y="631260"/>
            <a:ext cx="9194060" cy="0"/>
          </a:xfrm>
          <a:prstGeom prst="line">
            <a:avLst/>
          </a:prstGeom>
          <a:ln w="3175" cmpd="sng">
            <a:solidFill>
              <a:srgbClr val="4472C4"/>
            </a:solidFill>
            <a:prstDash val="dot"/>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0" name="CuadroTexto 12"/>
          <p:cNvSpPr txBox="1">
            <a:spLocks noChangeArrowheads="1"/>
          </p:cNvSpPr>
          <p:nvPr/>
        </p:nvSpPr>
        <p:spPr bwMode="auto">
          <a:xfrm>
            <a:off x="258919" y="260440"/>
            <a:ext cx="595138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s-ES" sz="1800" b="1" dirty="0">
                <a:solidFill>
                  <a:schemeClr val="tx2">
                    <a:lumMod val="60000"/>
                    <a:lumOff val="40000"/>
                  </a:schemeClr>
                </a:solidFill>
                <a:latin typeface="Calibri"/>
                <a:cs typeface="Calibri"/>
              </a:rPr>
              <a:t>Rol de Aduanas en el combate al contrabando y tráfico ilícito</a:t>
            </a:r>
          </a:p>
        </p:txBody>
      </p:sp>
      <p:sp>
        <p:nvSpPr>
          <p:cNvPr id="23" name="CuadroTexto 22"/>
          <p:cNvSpPr txBox="1"/>
          <p:nvPr/>
        </p:nvSpPr>
        <p:spPr>
          <a:xfrm>
            <a:off x="372449" y="3468964"/>
            <a:ext cx="4023279" cy="1846659"/>
          </a:xfrm>
          <a:prstGeom prst="rect">
            <a:avLst/>
          </a:prstGeom>
          <a:noFill/>
        </p:spPr>
        <p:txBody>
          <a:bodyPr wrap="square" rtlCol="0">
            <a:spAutoFit/>
          </a:bodyPr>
          <a:lstStyle/>
          <a:p>
            <a:pPr defTabSz="324861"/>
            <a:r>
              <a:rPr lang="es-CL" b="1" dirty="0">
                <a:solidFill>
                  <a:schemeClr val="tx2">
                    <a:lumMod val="60000"/>
                    <a:lumOff val="40000"/>
                  </a:schemeClr>
                </a:solidFill>
                <a:ea typeface="MS PGothic" charset="0"/>
                <a:cs typeface="Calibri"/>
              </a:rPr>
              <a:t>MEDIO AMBIENTE</a:t>
            </a:r>
          </a:p>
          <a:p>
            <a:pPr marL="285750" indent="-285750" defTabSz="324861">
              <a:buFont typeface="Arial"/>
              <a:buChar char="•"/>
            </a:pPr>
            <a:r>
              <a:rPr lang="es-CL" sz="1600" dirty="0">
                <a:solidFill>
                  <a:schemeClr val="tx2"/>
                </a:solidFill>
                <a:ea typeface="MS PGothic" charset="0"/>
                <a:cs typeface="Calibri"/>
              </a:rPr>
              <a:t>Sustancias peligrosas para la salud</a:t>
            </a:r>
          </a:p>
          <a:p>
            <a:pPr marL="285750" indent="-285750" defTabSz="324861">
              <a:buFont typeface="Arial"/>
              <a:buChar char="•"/>
            </a:pPr>
            <a:r>
              <a:rPr lang="es-CL" sz="1600" dirty="0">
                <a:solidFill>
                  <a:schemeClr val="tx2"/>
                </a:solidFill>
                <a:ea typeface="MS PGothic" charset="0"/>
                <a:cs typeface="Calibri"/>
              </a:rPr>
              <a:t>Sustancias agotadoras de la capa de ozono</a:t>
            </a:r>
          </a:p>
          <a:p>
            <a:pPr marL="285750" indent="-285750" defTabSz="324861">
              <a:buFont typeface="Arial"/>
              <a:buChar char="•"/>
            </a:pPr>
            <a:r>
              <a:rPr lang="es-CL" sz="1600" dirty="0">
                <a:solidFill>
                  <a:schemeClr val="tx2"/>
                </a:solidFill>
                <a:ea typeface="MS PGothic" charset="0"/>
                <a:cs typeface="Calibri"/>
              </a:rPr>
              <a:t>Desechos peligrosos</a:t>
            </a:r>
          </a:p>
          <a:p>
            <a:pPr marL="285750" indent="-285750" defTabSz="324861">
              <a:buFont typeface="Arial"/>
              <a:buChar char="•"/>
            </a:pPr>
            <a:r>
              <a:rPr lang="es-CL" sz="1600" dirty="0">
                <a:solidFill>
                  <a:schemeClr val="tx2"/>
                </a:solidFill>
                <a:ea typeface="MS PGothic" charset="0"/>
                <a:cs typeface="Calibri"/>
              </a:rPr>
              <a:t>Mercurio</a:t>
            </a:r>
          </a:p>
          <a:p>
            <a:pPr marL="285750" indent="-285750" defTabSz="324861">
              <a:buFont typeface="Arial"/>
              <a:buChar char="•"/>
            </a:pPr>
            <a:r>
              <a:rPr lang="es-CL" sz="1600" dirty="0">
                <a:solidFill>
                  <a:schemeClr val="tx2"/>
                </a:solidFill>
                <a:ea typeface="MS PGothic" charset="0"/>
                <a:cs typeface="Calibri"/>
              </a:rPr>
              <a:t>Plaguicidas y productos químicos.</a:t>
            </a:r>
          </a:p>
          <a:p>
            <a:pPr marL="285750" indent="-285750" defTabSz="324861">
              <a:buFont typeface="Arial"/>
              <a:buChar char="•"/>
            </a:pPr>
            <a:r>
              <a:rPr lang="es-CL" sz="1600" dirty="0">
                <a:solidFill>
                  <a:schemeClr val="tx2"/>
                </a:solidFill>
                <a:ea typeface="MS PGothic" charset="0"/>
                <a:cs typeface="Calibri"/>
              </a:rPr>
              <a:t>Disposición final de baterías usadas</a:t>
            </a:r>
          </a:p>
        </p:txBody>
      </p:sp>
      <p:sp>
        <p:nvSpPr>
          <p:cNvPr id="27" name="CuadroTexto 26"/>
          <p:cNvSpPr txBox="1"/>
          <p:nvPr/>
        </p:nvSpPr>
        <p:spPr>
          <a:xfrm>
            <a:off x="4869328" y="3441648"/>
            <a:ext cx="3782752" cy="2369880"/>
          </a:xfrm>
          <a:prstGeom prst="rect">
            <a:avLst/>
          </a:prstGeom>
          <a:noFill/>
        </p:spPr>
        <p:txBody>
          <a:bodyPr wrap="square" rtlCol="0">
            <a:spAutoFit/>
          </a:bodyPr>
          <a:lstStyle/>
          <a:p>
            <a:pPr defTabSz="324861"/>
            <a:r>
              <a:rPr lang="es-CL" b="1" dirty="0">
                <a:solidFill>
                  <a:schemeClr val="tx2">
                    <a:lumMod val="60000"/>
                    <a:lumOff val="40000"/>
                  </a:schemeClr>
                </a:solidFill>
                <a:ea typeface="MS PGothic" charset="0"/>
                <a:cs typeface="Calibri"/>
              </a:rPr>
              <a:t>TRANSPORTE TRANSFRONTERIZO DE EFECTIVO</a:t>
            </a:r>
            <a:endParaRPr lang="es-CL" sz="1600" b="1" dirty="0">
              <a:solidFill>
                <a:schemeClr val="tx2">
                  <a:lumMod val="60000"/>
                  <a:lumOff val="40000"/>
                </a:schemeClr>
              </a:solidFill>
              <a:latin typeface="Calibri"/>
              <a:ea typeface="MS PGothic" charset="0"/>
              <a:cs typeface="Calibri"/>
            </a:endParaRPr>
          </a:p>
          <a:p>
            <a:pPr marL="285750" indent="-285750" defTabSz="324861">
              <a:buFont typeface="Arial"/>
              <a:buChar char="•"/>
            </a:pPr>
            <a:r>
              <a:rPr lang="es-CL" sz="1600" dirty="0">
                <a:solidFill>
                  <a:srgbClr val="4F81BD">
                    <a:lumMod val="75000"/>
                  </a:srgbClr>
                </a:solidFill>
                <a:ea typeface="Verdana" panose="020B0604030504040204" pitchFamily="34" charset="0"/>
                <a:cs typeface="Calibri"/>
              </a:rPr>
              <a:t>Oficio Circular N° 376 de 21.11.2008; Declaración de moneda ante la Aduana.</a:t>
            </a:r>
          </a:p>
          <a:p>
            <a:pPr marL="285750" indent="-285750" defTabSz="324861">
              <a:buFont typeface="Arial"/>
              <a:buChar char="•"/>
            </a:pPr>
            <a:r>
              <a:rPr lang="es-CL" sz="1600" dirty="0">
                <a:solidFill>
                  <a:srgbClr val="4F81BD">
                    <a:lumMod val="75000"/>
                  </a:srgbClr>
                </a:solidFill>
                <a:ea typeface="Verdana" panose="020B0604030504040204" pitchFamily="34" charset="0"/>
                <a:cs typeface="Calibri"/>
              </a:rPr>
              <a:t>Ord. N° 77 del 01.02.2012; Convenio de Cooperación y Trabajo Conjunto Servicio Nacional de Aduanas – Unidad de Análisis Financiero de fecha 27 de octubre de 2011.</a:t>
            </a:r>
          </a:p>
        </p:txBody>
      </p:sp>
      <p:pic>
        <p:nvPicPr>
          <p:cNvPr id="30" name="Imagen 29"/>
          <p:cNvPicPr>
            <a:picLocks noChangeAspect="1"/>
          </p:cNvPicPr>
          <p:nvPr/>
        </p:nvPicPr>
        <p:blipFill>
          <a:blip r:embed="rId7"/>
          <a:stretch>
            <a:fillRect/>
          </a:stretch>
        </p:blipFill>
        <p:spPr>
          <a:xfrm>
            <a:off x="4854371" y="1285966"/>
            <a:ext cx="3812667" cy="2161838"/>
          </a:xfrm>
          <a:prstGeom prst="rect">
            <a:avLst/>
          </a:prstGeom>
        </p:spPr>
      </p:pic>
      <p:pic>
        <p:nvPicPr>
          <p:cNvPr id="31" name="Imagen 30"/>
          <p:cNvPicPr>
            <a:picLocks noChangeAspect="1"/>
          </p:cNvPicPr>
          <p:nvPr/>
        </p:nvPicPr>
        <p:blipFill>
          <a:blip r:embed="rId8"/>
          <a:stretch>
            <a:fillRect/>
          </a:stretch>
        </p:blipFill>
        <p:spPr>
          <a:xfrm>
            <a:off x="9566127" y="3215371"/>
            <a:ext cx="2543458" cy="1338236"/>
          </a:xfrm>
          <a:prstGeom prst="rect">
            <a:avLst/>
          </a:prstGeom>
        </p:spPr>
      </p:pic>
      <p:pic>
        <p:nvPicPr>
          <p:cNvPr id="32" name="Imagen 31"/>
          <p:cNvPicPr>
            <a:picLocks noChangeAspect="1"/>
          </p:cNvPicPr>
          <p:nvPr/>
        </p:nvPicPr>
        <p:blipFill>
          <a:blip r:embed="rId9"/>
          <a:stretch>
            <a:fillRect/>
          </a:stretch>
        </p:blipFill>
        <p:spPr>
          <a:xfrm>
            <a:off x="9559300" y="1421437"/>
            <a:ext cx="2557113" cy="1661904"/>
          </a:xfrm>
          <a:prstGeom prst="rect">
            <a:avLst/>
          </a:prstGeom>
        </p:spPr>
      </p:pic>
      <p:sp>
        <p:nvSpPr>
          <p:cNvPr id="34" name="CuadroTexto 33"/>
          <p:cNvSpPr txBox="1"/>
          <p:nvPr/>
        </p:nvSpPr>
        <p:spPr>
          <a:xfrm>
            <a:off x="9555512" y="4624730"/>
            <a:ext cx="2366301" cy="484943"/>
          </a:xfrm>
          <a:prstGeom prst="rect">
            <a:avLst/>
          </a:prstGeom>
          <a:noFill/>
        </p:spPr>
        <p:txBody>
          <a:bodyPr wrap="square" rtlCol="0">
            <a:spAutoFit/>
          </a:bodyPr>
          <a:lstStyle/>
          <a:p>
            <a:pPr>
              <a:lnSpc>
                <a:spcPct val="120000"/>
              </a:lnSpc>
            </a:pPr>
            <a:r>
              <a:rPr lang="es-CL" sz="1078" dirty="0">
                <a:latin typeface="Verdana" panose="020B0604030504040204" pitchFamily="34" charset="0"/>
                <a:ea typeface="Verdana" panose="020B0604030504040204" pitchFamily="34" charset="0"/>
                <a:cs typeface="Verdana" panose="020B0604030504040204" pitchFamily="34" charset="0"/>
              </a:rPr>
              <a:t>Área Postal y Pasajeros Aeropuerto AMB</a:t>
            </a:r>
          </a:p>
        </p:txBody>
      </p:sp>
      <p:cxnSp>
        <p:nvCxnSpPr>
          <p:cNvPr id="35" name="Conector recto 34"/>
          <p:cNvCxnSpPr/>
          <p:nvPr/>
        </p:nvCxnSpPr>
        <p:spPr>
          <a:xfrm>
            <a:off x="278145" y="3447804"/>
            <a:ext cx="4211887" cy="0"/>
          </a:xfrm>
          <a:prstGeom prst="line">
            <a:avLst/>
          </a:prstGeom>
          <a:ln w="3175" cmpd="sng">
            <a:solidFill>
              <a:schemeClr val="bg1">
                <a:lumMod val="65000"/>
              </a:schemeClr>
            </a:solidFill>
          </a:ln>
          <a:effectLst>
            <a:outerShdw blurRad="63500" sx="102000" sy="102000" algn="c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36" name="Conector recto 35"/>
          <p:cNvCxnSpPr/>
          <p:nvPr/>
        </p:nvCxnSpPr>
        <p:spPr>
          <a:xfrm>
            <a:off x="4734902" y="3447804"/>
            <a:ext cx="4051605" cy="0"/>
          </a:xfrm>
          <a:prstGeom prst="line">
            <a:avLst/>
          </a:prstGeom>
          <a:ln w="3175" cmpd="sng">
            <a:solidFill>
              <a:schemeClr val="bg1">
                <a:lumMod val="65000"/>
              </a:schemeClr>
            </a:solidFill>
          </a:ln>
          <a:effectLst>
            <a:outerShdw blurRad="63500" sx="102000" sy="102000" algn="c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53109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dondear rectángulo de esquina del mismo lado 60"/>
          <p:cNvSpPr/>
          <p:nvPr/>
        </p:nvSpPr>
        <p:spPr>
          <a:xfrm rot="10800000">
            <a:off x="5803857" y="2253429"/>
            <a:ext cx="4834279" cy="3496238"/>
          </a:xfrm>
          <a:prstGeom prst="round2SameRect">
            <a:avLst>
              <a:gd name="adj1" fmla="val 10027"/>
              <a:gd name="adj2" fmla="val 0"/>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24861"/>
            <a:endParaRPr lang="es-CL" sz="1279" dirty="0">
              <a:solidFill>
                <a:prstClr val="white"/>
              </a:solidFill>
              <a:latin typeface="Calibri"/>
            </a:endParaRPr>
          </a:p>
        </p:txBody>
      </p:sp>
      <p:sp>
        <p:nvSpPr>
          <p:cNvPr id="3" name="Redondear rectángulo de esquina del mismo lado 2"/>
          <p:cNvSpPr/>
          <p:nvPr/>
        </p:nvSpPr>
        <p:spPr>
          <a:xfrm rot="10800000">
            <a:off x="1037865" y="2280744"/>
            <a:ext cx="3564253" cy="3496238"/>
          </a:xfrm>
          <a:prstGeom prst="round2SameRect">
            <a:avLst>
              <a:gd name="adj1" fmla="val 10027"/>
              <a:gd name="adj2" fmla="val 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24861"/>
            <a:endParaRPr lang="es-CL" sz="1279" dirty="0">
              <a:solidFill>
                <a:prstClr val="white"/>
              </a:solidFill>
              <a:latin typeface="Calibri"/>
            </a:endParaRPr>
          </a:p>
        </p:txBody>
      </p:sp>
      <p:sp>
        <p:nvSpPr>
          <p:cNvPr id="62466" name="4 Rectángulo">
            <a:extLst>
              <a:ext uri="{FF2B5EF4-FFF2-40B4-BE49-F238E27FC236}">
                <a16:creationId xmlns:a16="http://schemas.microsoft.com/office/drawing/2014/main" id="{2414A989-64A2-37E2-0228-5A444D085A08}"/>
              </a:ext>
            </a:extLst>
          </p:cNvPr>
          <p:cNvSpPr>
            <a:spLocks noChangeArrowheads="1"/>
          </p:cNvSpPr>
          <p:nvPr/>
        </p:nvSpPr>
        <p:spPr bwMode="auto">
          <a:xfrm>
            <a:off x="1765300" y="216693"/>
            <a:ext cx="7680590" cy="5007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39750" indent="-53975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s-CL" altLang="es-CL" sz="2654" dirty="0">
              <a:solidFill>
                <a:srgbClr val="FFFF00"/>
              </a:solidFill>
              <a:latin typeface="Calibri"/>
            </a:endParaRPr>
          </a:p>
        </p:txBody>
      </p:sp>
      <p:sp>
        <p:nvSpPr>
          <p:cNvPr id="2" name="1 CuadroTexto">
            <a:extLst>
              <a:ext uri="{FF2B5EF4-FFF2-40B4-BE49-F238E27FC236}">
                <a16:creationId xmlns:a16="http://schemas.microsoft.com/office/drawing/2014/main" id="{76AE78F4-044D-E138-5B26-C70F05C8A0DB}"/>
              </a:ext>
            </a:extLst>
          </p:cNvPr>
          <p:cNvSpPr txBox="1"/>
          <p:nvPr/>
        </p:nvSpPr>
        <p:spPr>
          <a:xfrm>
            <a:off x="263780" y="625873"/>
            <a:ext cx="8080124" cy="954107"/>
          </a:xfrm>
          <a:prstGeom prst="rect">
            <a:avLst/>
          </a:prstGeom>
          <a:noFill/>
        </p:spPr>
        <p:style>
          <a:lnRef idx="0">
            <a:scrgbClr r="0" g="0" b="0"/>
          </a:lnRef>
          <a:fillRef idx="1001">
            <a:schemeClr val="dk2"/>
          </a:fillRef>
          <a:effectRef idx="0">
            <a:scrgbClr r="0" g="0" b="0"/>
          </a:effectRef>
          <a:fontRef idx="major"/>
        </p:style>
        <p:txBody>
          <a:bodyPr wrap="square">
            <a:spAutoFit/>
          </a:bodyPr>
          <a:lstStyle/>
          <a:p>
            <a:r>
              <a:rPr lang="es-ES" sz="2800" b="1" dirty="0">
                <a:solidFill>
                  <a:schemeClr val="tx2"/>
                </a:solidFill>
                <a:cs typeface="Calibri"/>
              </a:rPr>
              <a:t>INSTANCIAS DE COORDINACIÓN PERMANENTES PARA COMERCIO ILEGAL Y CONTRABANDO</a:t>
            </a:r>
          </a:p>
        </p:txBody>
      </p:sp>
      <p:sp>
        <p:nvSpPr>
          <p:cNvPr id="13" name="CuadroTexto 12">
            <a:extLst>
              <a:ext uri="{FF2B5EF4-FFF2-40B4-BE49-F238E27FC236}">
                <a16:creationId xmlns:a16="http://schemas.microsoft.com/office/drawing/2014/main" id="{30608E1D-FD2E-642C-2830-7642C42EC870}"/>
              </a:ext>
            </a:extLst>
          </p:cNvPr>
          <p:cNvSpPr txBox="1"/>
          <p:nvPr/>
        </p:nvSpPr>
        <p:spPr>
          <a:xfrm>
            <a:off x="220314" y="6239203"/>
            <a:ext cx="8683023" cy="261610"/>
          </a:xfrm>
          <a:prstGeom prst="rect">
            <a:avLst/>
          </a:prstGeom>
          <a:noFill/>
        </p:spPr>
        <p:txBody>
          <a:bodyPr wrap="square" rtlCol="0">
            <a:spAutoFit/>
          </a:bodyPr>
          <a:lstStyle/>
          <a:p>
            <a:r>
              <a:rPr lang="es-CL" sz="1100" dirty="0">
                <a:solidFill>
                  <a:schemeClr val="tx1">
                    <a:lumMod val="50000"/>
                    <a:lumOff val="50000"/>
                  </a:schemeClr>
                </a:solidFill>
              </a:rPr>
              <a:t>CARLOS A. ESCUDERO C. / JEFE DEPTO. TRAFICO ILICITOS / DIRECCION NACIONAL DE ADUANAS / Junio 2022</a:t>
            </a:r>
          </a:p>
        </p:txBody>
      </p:sp>
      <p:pic>
        <p:nvPicPr>
          <p:cNvPr id="14" name="Imagen 13">
            <a:extLst>
              <a:ext uri="{FF2B5EF4-FFF2-40B4-BE49-F238E27FC236}">
                <a16:creationId xmlns:a16="http://schemas.microsoft.com/office/drawing/2014/main" id="{1F4FE267-186B-48FA-9446-6A516A3BA6E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019823" y="317855"/>
            <a:ext cx="1800000" cy="472726"/>
          </a:xfrm>
          <a:prstGeom prst="rect">
            <a:avLst/>
          </a:prstGeom>
        </p:spPr>
      </p:pic>
      <p:pic>
        <p:nvPicPr>
          <p:cNvPr id="15" name="Imagen 14" descr="Avatar Gsuite_GOBCL.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957677" y="0"/>
            <a:ext cx="1924293" cy="115449"/>
          </a:xfrm>
          <a:prstGeom prst="rect">
            <a:avLst/>
          </a:prstGeom>
        </p:spPr>
      </p:pic>
      <p:grpSp>
        <p:nvGrpSpPr>
          <p:cNvPr id="16" name="Agrupar 15"/>
          <p:cNvGrpSpPr>
            <a:grpSpLocks noChangeAspect="1"/>
          </p:cNvGrpSpPr>
          <p:nvPr/>
        </p:nvGrpSpPr>
        <p:grpSpPr>
          <a:xfrm>
            <a:off x="10687795" y="5774924"/>
            <a:ext cx="1080000" cy="602514"/>
            <a:chOff x="10109772" y="5601003"/>
            <a:chExt cx="1620103" cy="903830"/>
          </a:xfrm>
        </p:grpSpPr>
        <p:pic>
          <p:nvPicPr>
            <p:cNvPr id="17" name="Imagen 16"/>
            <p:cNvPicPr>
              <a:picLocks noChangeAspect="1"/>
            </p:cNvPicPr>
            <p:nvPr/>
          </p:nvPicPr>
          <p:blipFill>
            <a:blip r:embed="rId4"/>
            <a:stretch>
              <a:fillRect/>
            </a:stretch>
          </p:blipFill>
          <p:spPr>
            <a:xfrm>
              <a:off x="10109772" y="6159313"/>
              <a:ext cx="1620103" cy="345520"/>
            </a:xfrm>
            <a:prstGeom prst="rect">
              <a:avLst/>
            </a:prstGeom>
          </p:spPr>
        </p:pic>
        <p:pic>
          <p:nvPicPr>
            <p:cNvPr id="18" name="Imagen 1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170730" y="5601003"/>
              <a:ext cx="308747" cy="815974"/>
            </a:xfrm>
            <a:prstGeom prst="rect">
              <a:avLst/>
            </a:prstGeom>
          </p:spPr>
        </p:pic>
      </p:grpSp>
      <p:cxnSp>
        <p:nvCxnSpPr>
          <p:cNvPr id="19" name="Conector recto 18"/>
          <p:cNvCxnSpPr/>
          <p:nvPr/>
        </p:nvCxnSpPr>
        <p:spPr>
          <a:xfrm>
            <a:off x="266700" y="631260"/>
            <a:ext cx="9194060" cy="0"/>
          </a:xfrm>
          <a:prstGeom prst="line">
            <a:avLst/>
          </a:prstGeom>
          <a:ln w="3175" cmpd="sng">
            <a:solidFill>
              <a:srgbClr val="4472C4"/>
            </a:solidFill>
            <a:prstDash val="dot"/>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0" name="CuadroTexto 12"/>
          <p:cNvSpPr txBox="1">
            <a:spLocks noChangeArrowheads="1"/>
          </p:cNvSpPr>
          <p:nvPr/>
        </p:nvSpPr>
        <p:spPr bwMode="auto">
          <a:xfrm>
            <a:off x="258919" y="260440"/>
            <a:ext cx="595138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s-ES" sz="1800" b="1" dirty="0">
                <a:solidFill>
                  <a:schemeClr val="tx2">
                    <a:lumMod val="60000"/>
                    <a:lumOff val="40000"/>
                  </a:schemeClr>
                </a:solidFill>
                <a:latin typeface="Calibri"/>
                <a:cs typeface="Calibri"/>
              </a:rPr>
              <a:t>Rol de Aduanas en el combate al contrabando y tráfico ilícito</a:t>
            </a:r>
          </a:p>
        </p:txBody>
      </p:sp>
      <p:sp>
        <p:nvSpPr>
          <p:cNvPr id="21" name="CuadroTexto 20"/>
          <p:cNvSpPr txBox="1"/>
          <p:nvPr/>
        </p:nvSpPr>
        <p:spPr>
          <a:xfrm>
            <a:off x="1203449" y="4347910"/>
            <a:ext cx="3248913" cy="584776"/>
          </a:xfrm>
          <a:prstGeom prst="rect">
            <a:avLst/>
          </a:prstGeom>
          <a:noFill/>
        </p:spPr>
        <p:txBody>
          <a:bodyPr wrap="square" rtlCol="0">
            <a:spAutoFit/>
          </a:bodyPr>
          <a:lstStyle/>
          <a:p>
            <a:pPr algn="ctr" defTabSz="324861"/>
            <a:r>
              <a:rPr lang="es-CL" sz="1600" b="1" dirty="0">
                <a:solidFill>
                  <a:schemeClr val="tx2">
                    <a:lumMod val="75000"/>
                  </a:schemeClr>
                </a:solidFill>
                <a:latin typeface="Calibri"/>
                <a:ea typeface="ＭＳ Ｐゴシック" pitchFamily="17" charset="-128"/>
              </a:rPr>
              <a:t>Mesa de coordinación </a:t>
            </a:r>
          </a:p>
          <a:p>
            <a:pPr algn="ctr" defTabSz="324861"/>
            <a:r>
              <a:rPr lang="es-CL" sz="1600" b="1" dirty="0">
                <a:solidFill>
                  <a:schemeClr val="tx2">
                    <a:lumMod val="75000"/>
                  </a:schemeClr>
                </a:solidFill>
                <a:latin typeface="Calibri"/>
                <a:ea typeface="ＭＳ Ｐゴシック" pitchFamily="17" charset="-128"/>
              </a:rPr>
              <a:t>Fuegos Artificiales y Armas</a:t>
            </a:r>
            <a:endParaRPr lang="es-ES" sz="1600" b="1" dirty="0">
              <a:solidFill>
                <a:schemeClr val="tx2">
                  <a:lumMod val="75000"/>
                </a:schemeClr>
              </a:solidFill>
              <a:latin typeface="Calibri"/>
              <a:ea typeface="ＭＳ Ｐゴシック" pitchFamily="17" charset="-128"/>
            </a:endParaRPr>
          </a:p>
        </p:txBody>
      </p:sp>
      <p:sp>
        <p:nvSpPr>
          <p:cNvPr id="24" name="CuadroTexto 23"/>
          <p:cNvSpPr txBox="1"/>
          <p:nvPr/>
        </p:nvSpPr>
        <p:spPr>
          <a:xfrm>
            <a:off x="1160979" y="2399930"/>
            <a:ext cx="3333852" cy="584776"/>
          </a:xfrm>
          <a:prstGeom prst="rect">
            <a:avLst/>
          </a:prstGeom>
          <a:noFill/>
        </p:spPr>
        <p:txBody>
          <a:bodyPr wrap="square" rtlCol="0">
            <a:spAutoFit/>
          </a:bodyPr>
          <a:lstStyle/>
          <a:p>
            <a:pPr algn="ctr" defTabSz="324861"/>
            <a:r>
              <a:rPr lang="es-CL" sz="1600" b="1" dirty="0">
                <a:solidFill>
                  <a:schemeClr val="tx2">
                    <a:lumMod val="75000"/>
                  </a:schemeClr>
                </a:solidFill>
                <a:latin typeface="Calibri"/>
                <a:ea typeface="ＭＳ Ｐゴシック" pitchFamily="17" charset="-128"/>
              </a:rPr>
              <a:t>Mesa de Seguridad de Productos SERNAC</a:t>
            </a:r>
            <a:endParaRPr lang="es-ES" sz="1600" b="1" dirty="0">
              <a:solidFill>
                <a:schemeClr val="tx2">
                  <a:lumMod val="75000"/>
                </a:schemeClr>
              </a:solidFill>
              <a:latin typeface="Calibri"/>
              <a:ea typeface="ＭＳ Ｐゴシック" pitchFamily="17" charset="-128"/>
            </a:endParaRPr>
          </a:p>
        </p:txBody>
      </p:sp>
      <p:sp>
        <p:nvSpPr>
          <p:cNvPr id="25" name="CuadroTexto 24">
            <a:extLst>
              <a:ext uri="{FF2B5EF4-FFF2-40B4-BE49-F238E27FC236}">
                <a16:creationId xmlns:a16="http://schemas.microsoft.com/office/drawing/2014/main" id="{391AD0AD-3139-3A0C-DE05-4BE0B4674911}"/>
              </a:ext>
            </a:extLst>
          </p:cNvPr>
          <p:cNvSpPr txBox="1"/>
          <p:nvPr/>
        </p:nvSpPr>
        <p:spPr>
          <a:xfrm>
            <a:off x="1160979" y="3049257"/>
            <a:ext cx="3333852" cy="830997"/>
          </a:xfrm>
          <a:prstGeom prst="rect">
            <a:avLst/>
          </a:prstGeom>
          <a:noFill/>
        </p:spPr>
        <p:txBody>
          <a:bodyPr wrap="square" rtlCol="0">
            <a:spAutoFit/>
          </a:bodyPr>
          <a:lstStyle/>
          <a:p>
            <a:pPr algn="ctr" defTabSz="324861"/>
            <a:r>
              <a:rPr lang="es-CL" sz="1600" b="1" dirty="0">
                <a:solidFill>
                  <a:schemeClr val="tx2">
                    <a:lumMod val="75000"/>
                  </a:schemeClr>
                </a:solidFill>
                <a:latin typeface="Calibri"/>
                <a:ea typeface="ＭＳ Ｐゴシック" pitchFamily="17" charset="-128"/>
              </a:rPr>
              <a:t>Estrategia Nacional Antilavado de Activos y contra el financiamiento del Terrorismo</a:t>
            </a:r>
            <a:endParaRPr lang="es-ES" sz="1600" b="1" dirty="0">
              <a:solidFill>
                <a:schemeClr val="tx2">
                  <a:lumMod val="75000"/>
                </a:schemeClr>
              </a:solidFill>
              <a:latin typeface="Calibri"/>
              <a:ea typeface="ＭＳ Ｐゴシック" pitchFamily="17" charset="-128"/>
            </a:endParaRPr>
          </a:p>
        </p:txBody>
      </p:sp>
      <p:sp>
        <p:nvSpPr>
          <p:cNvPr id="26" name="CuadroTexto 25">
            <a:extLst>
              <a:ext uri="{FF2B5EF4-FFF2-40B4-BE49-F238E27FC236}">
                <a16:creationId xmlns:a16="http://schemas.microsoft.com/office/drawing/2014/main" id="{4840D1D2-1443-379D-0BAA-3F666E715F93}"/>
              </a:ext>
            </a:extLst>
          </p:cNvPr>
          <p:cNvSpPr txBox="1"/>
          <p:nvPr/>
        </p:nvSpPr>
        <p:spPr>
          <a:xfrm>
            <a:off x="1160979" y="3944805"/>
            <a:ext cx="3333852" cy="338554"/>
          </a:xfrm>
          <a:prstGeom prst="rect">
            <a:avLst/>
          </a:prstGeom>
          <a:noFill/>
        </p:spPr>
        <p:txBody>
          <a:bodyPr wrap="square" rtlCol="0">
            <a:spAutoFit/>
          </a:bodyPr>
          <a:lstStyle/>
          <a:p>
            <a:pPr algn="ctr" defTabSz="324861"/>
            <a:r>
              <a:rPr lang="es-CL" sz="1600" b="1" dirty="0">
                <a:solidFill>
                  <a:srgbClr val="17375E"/>
                </a:solidFill>
                <a:latin typeface="Calibri"/>
                <a:ea typeface="ＭＳ Ｐゴシック" pitchFamily="17" charset="-128"/>
              </a:rPr>
              <a:t>Mesa de SII</a:t>
            </a:r>
            <a:endParaRPr lang="es-ES" sz="1600" b="1" dirty="0">
              <a:solidFill>
                <a:srgbClr val="17375E"/>
              </a:solidFill>
              <a:latin typeface="Calibri"/>
              <a:ea typeface="ＭＳ Ｐゴシック" pitchFamily="17" charset="-128"/>
            </a:endParaRPr>
          </a:p>
        </p:txBody>
      </p:sp>
      <p:sp>
        <p:nvSpPr>
          <p:cNvPr id="28" name="CuadroTexto 27">
            <a:extLst>
              <a:ext uri="{FF2B5EF4-FFF2-40B4-BE49-F238E27FC236}">
                <a16:creationId xmlns:a16="http://schemas.microsoft.com/office/drawing/2014/main" id="{5D113D7E-62B1-062B-E953-7F47251DE72B}"/>
              </a:ext>
            </a:extLst>
          </p:cNvPr>
          <p:cNvSpPr txBox="1"/>
          <p:nvPr/>
        </p:nvSpPr>
        <p:spPr>
          <a:xfrm>
            <a:off x="820032" y="1799603"/>
            <a:ext cx="3956921" cy="485206"/>
          </a:xfrm>
          <a:prstGeom prst="rect">
            <a:avLst/>
          </a:prstGeom>
          <a:solidFill>
            <a:schemeClr val="accent3">
              <a:lumMod val="75000"/>
            </a:schemeClr>
          </a:solidFill>
        </p:spPr>
        <p:style>
          <a:lnRef idx="0">
            <a:scrgbClr r="0" g="0" b="0"/>
          </a:lnRef>
          <a:fillRef idx="0">
            <a:scrgbClr r="0" g="0" b="0"/>
          </a:fillRef>
          <a:effectRef idx="0">
            <a:scrgbClr r="0" g="0" b="0"/>
          </a:effectRef>
          <a:fontRef idx="minor">
            <a:schemeClr val="lt1"/>
          </a:fontRef>
        </p:style>
        <p:txBody>
          <a:bodyPr spcFirstLastPara="0" vert="horz" wrap="square" lIns="40609" tIns="20304" rIns="40609" bIns="20304" numCol="1" spcCol="1270" anchor="ctr" anchorCtr="0">
            <a:noAutofit/>
          </a:bodyPr>
          <a:lstStyle/>
          <a:p>
            <a:pPr algn="ctr" defTabSz="473757">
              <a:lnSpc>
                <a:spcPct val="90000"/>
              </a:lnSpc>
              <a:spcBef>
                <a:spcPct val="0"/>
              </a:spcBef>
              <a:spcAft>
                <a:spcPct val="35000"/>
              </a:spcAft>
            </a:pPr>
            <a:r>
              <a:rPr lang="es-CL" sz="2000" b="1" dirty="0">
                <a:solidFill>
                  <a:schemeClr val="bg2"/>
                </a:solidFill>
                <a:latin typeface="Calibri"/>
              </a:rPr>
              <a:t>Mesas de Trabajo Permanentes</a:t>
            </a:r>
            <a:endParaRPr lang="es-ES" sz="2000" b="1" dirty="0">
              <a:solidFill>
                <a:schemeClr val="bg2"/>
              </a:solidFill>
              <a:latin typeface="Calibri"/>
            </a:endParaRPr>
          </a:p>
        </p:txBody>
      </p:sp>
      <p:sp>
        <p:nvSpPr>
          <p:cNvPr id="35" name="Rectángulo redondeado 53">
            <a:extLst>
              <a:ext uri="{FF2B5EF4-FFF2-40B4-BE49-F238E27FC236}">
                <a16:creationId xmlns:a16="http://schemas.microsoft.com/office/drawing/2014/main" id="{5A2BEEED-0ADF-FFD6-5A2E-0F11CB0E60AF}"/>
              </a:ext>
            </a:extLst>
          </p:cNvPr>
          <p:cNvSpPr/>
          <p:nvPr/>
        </p:nvSpPr>
        <p:spPr>
          <a:xfrm>
            <a:off x="1332889" y="4997239"/>
            <a:ext cx="2990033" cy="599539"/>
          </a:xfrm>
          <a:prstGeom prst="roundRect">
            <a:avLst/>
          </a:prstGeom>
          <a:noFill/>
          <a:ln>
            <a:noFill/>
          </a:ln>
        </p:spPr>
        <p:style>
          <a:lnRef idx="2">
            <a:schemeClr val="lt1">
              <a:hueOff val="0"/>
              <a:satOff val="0"/>
              <a:lumOff val="0"/>
              <a:alphaOff val="0"/>
            </a:schemeClr>
          </a:lnRef>
          <a:fillRef idx="1">
            <a:scrgbClr r="0" g="0" b="0"/>
          </a:fillRef>
          <a:effectRef idx="0">
            <a:schemeClr val="accent4">
              <a:hueOff val="-1488257"/>
              <a:satOff val="8966"/>
              <a:lumOff val="719"/>
              <a:alphaOff val="0"/>
            </a:schemeClr>
          </a:effectRef>
          <a:fontRef idx="minor">
            <a:schemeClr val="lt1"/>
          </a:fontRef>
        </p:style>
        <p:txBody>
          <a:bodyPr/>
          <a:lstStyle/>
          <a:p>
            <a:r>
              <a:rPr lang="es-CL" sz="1600" b="1" dirty="0">
                <a:solidFill>
                  <a:schemeClr val="tx2">
                    <a:lumMod val="75000"/>
                  </a:schemeClr>
                </a:solidFill>
              </a:rPr>
              <a:t>Cámara Nacional del Comercio</a:t>
            </a:r>
          </a:p>
          <a:p>
            <a:r>
              <a:rPr lang="es-CL" sz="1600" b="1" dirty="0">
                <a:solidFill>
                  <a:schemeClr val="tx2">
                    <a:lumMod val="75000"/>
                  </a:schemeClr>
                </a:solidFill>
              </a:rPr>
              <a:t>Observatorio Comercio Ilícito</a:t>
            </a:r>
          </a:p>
        </p:txBody>
      </p:sp>
      <p:cxnSp>
        <p:nvCxnSpPr>
          <p:cNvPr id="36" name="Conector recto 35"/>
          <p:cNvCxnSpPr/>
          <p:nvPr/>
        </p:nvCxnSpPr>
        <p:spPr>
          <a:xfrm rot="16200000">
            <a:off x="2836551" y="1465263"/>
            <a:ext cx="0" cy="3024000"/>
          </a:xfrm>
          <a:prstGeom prst="line">
            <a:avLst/>
          </a:prstGeom>
          <a:ln w="3175"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37" name="Conector recto 36"/>
          <p:cNvCxnSpPr/>
          <p:nvPr/>
        </p:nvCxnSpPr>
        <p:spPr>
          <a:xfrm rot="16200000">
            <a:off x="2836551" y="2380293"/>
            <a:ext cx="0" cy="3024000"/>
          </a:xfrm>
          <a:prstGeom prst="line">
            <a:avLst/>
          </a:prstGeom>
          <a:ln w="3175"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38" name="Conector recto 37"/>
          <p:cNvCxnSpPr/>
          <p:nvPr/>
        </p:nvCxnSpPr>
        <p:spPr>
          <a:xfrm rot="16200000">
            <a:off x="2836551" y="2830980"/>
            <a:ext cx="0" cy="3024000"/>
          </a:xfrm>
          <a:prstGeom prst="line">
            <a:avLst/>
          </a:prstGeom>
          <a:ln w="3175"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39" name="Conector recto 38"/>
          <p:cNvCxnSpPr/>
          <p:nvPr/>
        </p:nvCxnSpPr>
        <p:spPr>
          <a:xfrm rot="16200000">
            <a:off x="2836551" y="3472867"/>
            <a:ext cx="0" cy="3024000"/>
          </a:xfrm>
          <a:prstGeom prst="line">
            <a:avLst/>
          </a:prstGeom>
          <a:ln w="3175"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41" name="CuadroTexto 40">
            <a:extLst>
              <a:ext uri="{FF2B5EF4-FFF2-40B4-BE49-F238E27FC236}">
                <a16:creationId xmlns:a16="http://schemas.microsoft.com/office/drawing/2014/main" id="{45DBECB3-03D5-0733-81E7-0207E6D917E0}"/>
              </a:ext>
            </a:extLst>
          </p:cNvPr>
          <p:cNvSpPr txBox="1"/>
          <p:nvPr/>
        </p:nvSpPr>
        <p:spPr>
          <a:xfrm>
            <a:off x="5762892" y="2309901"/>
            <a:ext cx="1843580" cy="738664"/>
          </a:xfrm>
          <a:prstGeom prst="rect">
            <a:avLst/>
          </a:prstGeom>
          <a:noFill/>
        </p:spPr>
        <p:txBody>
          <a:bodyPr wrap="square" rtlCol="0">
            <a:spAutoFit/>
          </a:bodyPr>
          <a:lstStyle/>
          <a:p>
            <a:pPr algn="ctr" defTabSz="324861"/>
            <a:r>
              <a:rPr lang="es-ES" sz="1400" b="1" dirty="0">
                <a:solidFill>
                  <a:schemeClr val="tx2">
                    <a:lumMod val="75000"/>
                  </a:schemeClr>
                </a:solidFill>
                <a:latin typeface="Calibri"/>
                <a:ea typeface="ＭＳ Ｐゴシック" pitchFamily="17" charset="-128"/>
              </a:rPr>
              <a:t>Instituto de </a:t>
            </a:r>
          </a:p>
          <a:p>
            <a:pPr algn="ctr" defTabSz="324861"/>
            <a:r>
              <a:rPr lang="es-ES" sz="1400" b="1" dirty="0">
                <a:solidFill>
                  <a:schemeClr val="tx2">
                    <a:lumMod val="75000"/>
                  </a:schemeClr>
                </a:solidFill>
                <a:latin typeface="Calibri"/>
                <a:ea typeface="ＭＳ Ｐゴシック" pitchFamily="17" charset="-128"/>
              </a:rPr>
              <a:t>Salud Publica (ISP)</a:t>
            </a:r>
          </a:p>
          <a:p>
            <a:pPr algn="ctr" defTabSz="324861"/>
            <a:r>
              <a:rPr lang="es-ES" sz="1400" b="1" dirty="0">
                <a:solidFill>
                  <a:schemeClr val="tx2">
                    <a:lumMod val="75000"/>
                  </a:schemeClr>
                </a:solidFill>
                <a:latin typeface="Calibri"/>
                <a:ea typeface="ＭＳ Ｐゴシック" pitchFamily="17" charset="-128"/>
              </a:rPr>
              <a:t> Ministerio de Salud</a:t>
            </a:r>
          </a:p>
        </p:txBody>
      </p:sp>
      <p:sp>
        <p:nvSpPr>
          <p:cNvPr id="42" name="CuadroTexto 41">
            <a:extLst>
              <a:ext uri="{FF2B5EF4-FFF2-40B4-BE49-F238E27FC236}">
                <a16:creationId xmlns:a16="http://schemas.microsoft.com/office/drawing/2014/main" id="{68EDCF9E-E573-A35F-E3E6-582407E14951}"/>
              </a:ext>
            </a:extLst>
          </p:cNvPr>
          <p:cNvSpPr txBox="1"/>
          <p:nvPr/>
        </p:nvSpPr>
        <p:spPr>
          <a:xfrm>
            <a:off x="7606471" y="2309901"/>
            <a:ext cx="1541107" cy="738664"/>
          </a:xfrm>
          <a:prstGeom prst="rect">
            <a:avLst/>
          </a:prstGeom>
          <a:noFill/>
        </p:spPr>
        <p:txBody>
          <a:bodyPr wrap="square" rtlCol="0">
            <a:spAutoFit/>
          </a:bodyPr>
          <a:lstStyle/>
          <a:p>
            <a:pPr algn="ctr" defTabSz="324861"/>
            <a:r>
              <a:rPr lang="es-ES" sz="1400" b="1" dirty="0">
                <a:solidFill>
                  <a:schemeClr val="tx2">
                    <a:lumMod val="75000"/>
                  </a:schemeClr>
                </a:solidFill>
                <a:latin typeface="Calibri"/>
                <a:ea typeface="ＭＳ Ｐゴシック" pitchFamily="17" charset="-128"/>
              </a:rPr>
              <a:t>Instituto Nacional de Propiedad Industrial (INAPI)</a:t>
            </a:r>
          </a:p>
        </p:txBody>
      </p:sp>
      <p:sp>
        <p:nvSpPr>
          <p:cNvPr id="43" name="CuadroTexto 42">
            <a:extLst>
              <a:ext uri="{FF2B5EF4-FFF2-40B4-BE49-F238E27FC236}">
                <a16:creationId xmlns:a16="http://schemas.microsoft.com/office/drawing/2014/main" id="{A2C9C299-52DA-0CE6-9194-EFA65402BB49}"/>
              </a:ext>
            </a:extLst>
          </p:cNvPr>
          <p:cNvSpPr txBox="1"/>
          <p:nvPr/>
        </p:nvSpPr>
        <p:spPr>
          <a:xfrm>
            <a:off x="9411750" y="4085987"/>
            <a:ext cx="1031463" cy="307777"/>
          </a:xfrm>
          <a:prstGeom prst="rect">
            <a:avLst/>
          </a:prstGeom>
          <a:noFill/>
        </p:spPr>
        <p:txBody>
          <a:bodyPr wrap="square" rtlCol="0">
            <a:spAutoFit/>
          </a:bodyPr>
          <a:lstStyle/>
          <a:p>
            <a:pPr algn="ctr" defTabSz="324861"/>
            <a:r>
              <a:rPr lang="es-ES" sz="1400" b="1" dirty="0">
                <a:solidFill>
                  <a:schemeClr val="tx2">
                    <a:lumMod val="75000"/>
                  </a:schemeClr>
                </a:solidFill>
                <a:latin typeface="Calibri"/>
                <a:ea typeface="ＭＳ Ｐゴシック" pitchFamily="17" charset="-128"/>
              </a:rPr>
              <a:t>Sernapesca</a:t>
            </a:r>
          </a:p>
        </p:txBody>
      </p:sp>
      <p:sp>
        <p:nvSpPr>
          <p:cNvPr id="44" name="CuadroTexto 43">
            <a:extLst>
              <a:ext uri="{FF2B5EF4-FFF2-40B4-BE49-F238E27FC236}">
                <a16:creationId xmlns:a16="http://schemas.microsoft.com/office/drawing/2014/main" id="{07E338EE-E9C3-B41C-1B7C-A508BDACF3C9}"/>
              </a:ext>
            </a:extLst>
          </p:cNvPr>
          <p:cNvSpPr txBox="1"/>
          <p:nvPr/>
        </p:nvSpPr>
        <p:spPr>
          <a:xfrm>
            <a:off x="6168951" y="4085987"/>
            <a:ext cx="1031463" cy="307777"/>
          </a:xfrm>
          <a:prstGeom prst="rect">
            <a:avLst/>
          </a:prstGeom>
          <a:noFill/>
        </p:spPr>
        <p:txBody>
          <a:bodyPr wrap="square" rtlCol="0">
            <a:spAutoFit/>
          </a:bodyPr>
          <a:lstStyle/>
          <a:p>
            <a:pPr algn="ctr" defTabSz="324861"/>
            <a:r>
              <a:rPr lang="es-ES" sz="1400" b="1" dirty="0">
                <a:solidFill>
                  <a:schemeClr val="tx2">
                    <a:lumMod val="75000"/>
                  </a:schemeClr>
                </a:solidFill>
                <a:latin typeface="Calibri"/>
                <a:ea typeface="ＭＳ Ｐゴシック" pitchFamily="17" charset="-128"/>
              </a:rPr>
              <a:t>COCHILCO</a:t>
            </a:r>
          </a:p>
        </p:txBody>
      </p:sp>
      <p:sp>
        <p:nvSpPr>
          <p:cNvPr id="45" name="CuadroTexto 44">
            <a:extLst>
              <a:ext uri="{FF2B5EF4-FFF2-40B4-BE49-F238E27FC236}">
                <a16:creationId xmlns:a16="http://schemas.microsoft.com/office/drawing/2014/main" id="{CDB14A3A-59DA-1A3C-475A-B5E1D979177E}"/>
              </a:ext>
            </a:extLst>
          </p:cNvPr>
          <p:cNvSpPr txBox="1"/>
          <p:nvPr/>
        </p:nvSpPr>
        <p:spPr>
          <a:xfrm>
            <a:off x="9411750" y="5291537"/>
            <a:ext cx="1031463" cy="307777"/>
          </a:xfrm>
          <a:prstGeom prst="rect">
            <a:avLst/>
          </a:prstGeom>
          <a:noFill/>
        </p:spPr>
        <p:txBody>
          <a:bodyPr wrap="square" rtlCol="0">
            <a:spAutoFit/>
          </a:bodyPr>
          <a:lstStyle/>
          <a:p>
            <a:pPr algn="ctr" defTabSz="324861"/>
            <a:r>
              <a:rPr lang="es-ES" sz="1400" b="1" dirty="0">
                <a:solidFill>
                  <a:schemeClr val="tx2">
                    <a:lumMod val="75000"/>
                  </a:schemeClr>
                </a:solidFill>
                <a:latin typeface="Calibri"/>
                <a:ea typeface="ＭＳ Ｐゴシック" pitchFamily="17" charset="-128"/>
              </a:rPr>
              <a:t>A.N.I</a:t>
            </a:r>
          </a:p>
        </p:txBody>
      </p:sp>
      <p:sp>
        <p:nvSpPr>
          <p:cNvPr id="47" name="CuadroTexto 46">
            <a:extLst>
              <a:ext uri="{FF2B5EF4-FFF2-40B4-BE49-F238E27FC236}">
                <a16:creationId xmlns:a16="http://schemas.microsoft.com/office/drawing/2014/main" id="{400ECBFD-7F9B-8DFB-09D9-75B7343E977F}"/>
              </a:ext>
            </a:extLst>
          </p:cNvPr>
          <p:cNvSpPr txBox="1"/>
          <p:nvPr/>
        </p:nvSpPr>
        <p:spPr>
          <a:xfrm>
            <a:off x="7252416" y="4693090"/>
            <a:ext cx="1014901" cy="307777"/>
          </a:xfrm>
          <a:prstGeom prst="rect">
            <a:avLst/>
          </a:prstGeom>
          <a:noFill/>
        </p:spPr>
        <p:txBody>
          <a:bodyPr wrap="square" rtlCol="0">
            <a:spAutoFit/>
          </a:bodyPr>
          <a:lstStyle/>
          <a:p>
            <a:pPr algn="ctr" defTabSz="324861"/>
            <a:r>
              <a:rPr lang="es-ES" sz="1400" b="1" dirty="0">
                <a:solidFill>
                  <a:schemeClr val="tx2">
                    <a:lumMod val="75000"/>
                  </a:schemeClr>
                </a:solidFill>
                <a:latin typeface="Calibri"/>
                <a:ea typeface="ＭＳ Ｐゴシック" pitchFamily="17" charset="-128"/>
              </a:rPr>
              <a:t>P.D.I.</a:t>
            </a:r>
          </a:p>
        </p:txBody>
      </p:sp>
      <p:sp>
        <p:nvSpPr>
          <p:cNvPr id="49" name="CuadroTexto 48">
            <a:extLst>
              <a:ext uri="{FF2B5EF4-FFF2-40B4-BE49-F238E27FC236}">
                <a16:creationId xmlns:a16="http://schemas.microsoft.com/office/drawing/2014/main" id="{F1CD75B5-AAF9-4B82-9ED5-E7864E1F6022}"/>
              </a:ext>
            </a:extLst>
          </p:cNvPr>
          <p:cNvSpPr txBox="1"/>
          <p:nvPr/>
        </p:nvSpPr>
        <p:spPr>
          <a:xfrm>
            <a:off x="7651422" y="3217110"/>
            <a:ext cx="1498193" cy="523220"/>
          </a:xfrm>
          <a:prstGeom prst="rect">
            <a:avLst/>
          </a:prstGeom>
          <a:noFill/>
        </p:spPr>
        <p:txBody>
          <a:bodyPr wrap="square" rtlCol="0">
            <a:spAutoFit/>
          </a:bodyPr>
          <a:lstStyle/>
          <a:p>
            <a:pPr algn="ctr" defTabSz="324861"/>
            <a:r>
              <a:rPr lang="es-ES" sz="1400" b="1" dirty="0">
                <a:solidFill>
                  <a:schemeClr val="tx2">
                    <a:lumMod val="75000"/>
                  </a:schemeClr>
                </a:solidFill>
                <a:latin typeface="Calibri"/>
                <a:ea typeface="ＭＳ Ｐゴシック" pitchFamily="17" charset="-128"/>
              </a:rPr>
              <a:t>Ministerio Medio Ambiente</a:t>
            </a:r>
          </a:p>
        </p:txBody>
      </p:sp>
      <p:sp>
        <p:nvSpPr>
          <p:cNvPr id="50" name="CuadroTexto 49">
            <a:extLst>
              <a:ext uri="{FF2B5EF4-FFF2-40B4-BE49-F238E27FC236}">
                <a16:creationId xmlns:a16="http://schemas.microsoft.com/office/drawing/2014/main" id="{0B94DC67-2698-F978-C801-C935D6D77867}"/>
              </a:ext>
            </a:extLst>
          </p:cNvPr>
          <p:cNvSpPr txBox="1"/>
          <p:nvPr/>
        </p:nvSpPr>
        <p:spPr>
          <a:xfrm>
            <a:off x="9411750" y="2309901"/>
            <a:ext cx="1031463" cy="738664"/>
          </a:xfrm>
          <a:prstGeom prst="rect">
            <a:avLst/>
          </a:prstGeom>
          <a:noFill/>
        </p:spPr>
        <p:txBody>
          <a:bodyPr wrap="square" rtlCol="0">
            <a:spAutoFit/>
          </a:bodyPr>
          <a:lstStyle/>
          <a:p>
            <a:pPr algn="ctr" defTabSz="324861"/>
            <a:r>
              <a:rPr lang="es-ES" sz="1400" b="1" dirty="0">
                <a:solidFill>
                  <a:schemeClr val="tx2">
                    <a:lumMod val="75000"/>
                  </a:schemeClr>
                </a:solidFill>
                <a:latin typeface="Calibri"/>
                <a:ea typeface="ＭＳ Ｐゴシック" pitchFamily="17" charset="-128"/>
              </a:rPr>
              <a:t>Ministerio Relaciones Exteriores</a:t>
            </a:r>
          </a:p>
        </p:txBody>
      </p:sp>
      <p:sp>
        <p:nvSpPr>
          <p:cNvPr id="51" name="CuadroTexto 50">
            <a:extLst>
              <a:ext uri="{FF2B5EF4-FFF2-40B4-BE49-F238E27FC236}">
                <a16:creationId xmlns:a16="http://schemas.microsoft.com/office/drawing/2014/main" id="{C30D38BB-325D-D61E-E834-809600BF79E5}"/>
              </a:ext>
            </a:extLst>
          </p:cNvPr>
          <p:cNvSpPr txBox="1"/>
          <p:nvPr/>
        </p:nvSpPr>
        <p:spPr>
          <a:xfrm>
            <a:off x="9273318" y="3217110"/>
            <a:ext cx="1308327" cy="523220"/>
          </a:xfrm>
          <a:prstGeom prst="rect">
            <a:avLst/>
          </a:prstGeom>
          <a:noFill/>
        </p:spPr>
        <p:txBody>
          <a:bodyPr wrap="square" rtlCol="0">
            <a:spAutoFit/>
          </a:bodyPr>
          <a:lstStyle/>
          <a:p>
            <a:pPr algn="ctr" defTabSz="324861"/>
            <a:r>
              <a:rPr lang="es-ES" sz="1400" b="1" dirty="0">
                <a:solidFill>
                  <a:schemeClr val="tx2">
                    <a:lumMod val="75000"/>
                  </a:schemeClr>
                </a:solidFill>
                <a:latin typeface="Calibri"/>
                <a:ea typeface="ＭＳ Ｐゴシック" pitchFamily="17" charset="-128"/>
              </a:rPr>
              <a:t>Comité Nacional CITES</a:t>
            </a:r>
          </a:p>
        </p:txBody>
      </p:sp>
      <p:sp>
        <p:nvSpPr>
          <p:cNvPr id="52" name="CuadroTexto 51">
            <a:extLst>
              <a:ext uri="{FF2B5EF4-FFF2-40B4-BE49-F238E27FC236}">
                <a16:creationId xmlns:a16="http://schemas.microsoft.com/office/drawing/2014/main" id="{522ECAFF-68ED-0A0A-22F8-4EA143312E49}"/>
              </a:ext>
            </a:extLst>
          </p:cNvPr>
          <p:cNvSpPr txBox="1"/>
          <p:nvPr/>
        </p:nvSpPr>
        <p:spPr>
          <a:xfrm>
            <a:off x="8325303" y="4670136"/>
            <a:ext cx="1140033" cy="307777"/>
          </a:xfrm>
          <a:prstGeom prst="rect">
            <a:avLst/>
          </a:prstGeom>
          <a:noFill/>
        </p:spPr>
        <p:txBody>
          <a:bodyPr wrap="square" rtlCol="0">
            <a:spAutoFit/>
          </a:bodyPr>
          <a:lstStyle/>
          <a:p>
            <a:pPr algn="ctr" defTabSz="324861"/>
            <a:r>
              <a:rPr lang="es-ES" sz="1400" b="1" dirty="0">
                <a:solidFill>
                  <a:schemeClr val="tx2">
                    <a:lumMod val="75000"/>
                  </a:schemeClr>
                </a:solidFill>
                <a:latin typeface="Calibri"/>
                <a:ea typeface="ＭＳ Ｐゴシック" pitchFamily="17" charset="-128"/>
              </a:rPr>
              <a:t>Carabineros</a:t>
            </a:r>
          </a:p>
        </p:txBody>
      </p:sp>
      <p:sp>
        <p:nvSpPr>
          <p:cNvPr id="53" name="Rectángulo redondeado 53">
            <a:extLst>
              <a:ext uri="{FF2B5EF4-FFF2-40B4-BE49-F238E27FC236}">
                <a16:creationId xmlns:a16="http://schemas.microsoft.com/office/drawing/2014/main" id="{958EEF7F-704D-1A78-C983-8D203F8EB95A}"/>
              </a:ext>
            </a:extLst>
          </p:cNvPr>
          <p:cNvSpPr/>
          <p:nvPr/>
        </p:nvSpPr>
        <p:spPr>
          <a:xfrm>
            <a:off x="6120284" y="3178951"/>
            <a:ext cx="1128797" cy="599539"/>
          </a:xfrm>
          <a:prstGeom prst="roundRect">
            <a:avLst/>
          </a:prstGeom>
          <a:noFill/>
          <a:ln>
            <a:noFill/>
          </a:ln>
        </p:spPr>
        <p:style>
          <a:lnRef idx="2">
            <a:schemeClr val="lt1">
              <a:hueOff val="0"/>
              <a:satOff val="0"/>
              <a:lumOff val="0"/>
              <a:alphaOff val="0"/>
            </a:schemeClr>
          </a:lnRef>
          <a:fillRef idx="1">
            <a:scrgbClr r="0" g="0" b="0"/>
          </a:fillRef>
          <a:effectRef idx="0">
            <a:schemeClr val="accent4">
              <a:hueOff val="-1488257"/>
              <a:satOff val="8966"/>
              <a:lumOff val="719"/>
              <a:alphaOff val="0"/>
            </a:schemeClr>
          </a:effectRef>
          <a:fontRef idx="minor">
            <a:schemeClr val="lt1"/>
          </a:fontRef>
        </p:style>
        <p:txBody>
          <a:bodyPr/>
          <a:lstStyle/>
          <a:p>
            <a:pPr algn="ctr"/>
            <a:r>
              <a:rPr lang="es-CL" sz="1400" b="1" dirty="0">
                <a:solidFill>
                  <a:schemeClr val="tx2">
                    <a:lumMod val="75000"/>
                  </a:schemeClr>
                </a:solidFill>
              </a:rPr>
              <a:t>Ministerio Publico</a:t>
            </a:r>
          </a:p>
        </p:txBody>
      </p:sp>
      <p:sp>
        <p:nvSpPr>
          <p:cNvPr id="54" name="Rectángulo redondeado 53">
            <a:extLst>
              <a:ext uri="{FF2B5EF4-FFF2-40B4-BE49-F238E27FC236}">
                <a16:creationId xmlns:a16="http://schemas.microsoft.com/office/drawing/2014/main" id="{35E5C599-02FC-2BE3-23EC-B3A5A6D7D9DC}"/>
              </a:ext>
            </a:extLst>
          </p:cNvPr>
          <p:cNvSpPr/>
          <p:nvPr/>
        </p:nvSpPr>
        <p:spPr>
          <a:xfrm>
            <a:off x="7195468" y="5223125"/>
            <a:ext cx="1128797" cy="444601"/>
          </a:xfrm>
          <a:prstGeom prst="roundRect">
            <a:avLst/>
          </a:prstGeom>
          <a:noFill/>
          <a:ln>
            <a:noFill/>
          </a:ln>
        </p:spPr>
        <p:style>
          <a:lnRef idx="2">
            <a:schemeClr val="lt1">
              <a:hueOff val="0"/>
              <a:satOff val="0"/>
              <a:lumOff val="0"/>
              <a:alphaOff val="0"/>
            </a:schemeClr>
          </a:lnRef>
          <a:fillRef idx="1">
            <a:scrgbClr r="0" g="0" b="0"/>
          </a:fillRef>
          <a:effectRef idx="0">
            <a:schemeClr val="accent4">
              <a:hueOff val="-1488257"/>
              <a:satOff val="8966"/>
              <a:lumOff val="719"/>
              <a:alphaOff val="0"/>
            </a:schemeClr>
          </a:effectRef>
          <a:fontRef idx="minor">
            <a:schemeClr val="lt1"/>
          </a:fontRef>
        </p:style>
        <p:txBody>
          <a:bodyPr/>
          <a:lstStyle/>
          <a:p>
            <a:pPr algn="ctr"/>
            <a:r>
              <a:rPr lang="es-CL" sz="1400" b="1" dirty="0">
                <a:solidFill>
                  <a:schemeClr val="tx2">
                    <a:lumMod val="75000"/>
                  </a:schemeClr>
                </a:solidFill>
              </a:rPr>
              <a:t>T.G.R.</a:t>
            </a:r>
          </a:p>
        </p:txBody>
      </p:sp>
      <p:sp>
        <p:nvSpPr>
          <p:cNvPr id="55" name="Rectángulo redondeado 53">
            <a:extLst>
              <a:ext uri="{FF2B5EF4-FFF2-40B4-BE49-F238E27FC236}">
                <a16:creationId xmlns:a16="http://schemas.microsoft.com/office/drawing/2014/main" id="{A22C08BD-9365-D9BE-8A12-3ED1E7D853EC}"/>
              </a:ext>
            </a:extLst>
          </p:cNvPr>
          <p:cNvSpPr/>
          <p:nvPr/>
        </p:nvSpPr>
        <p:spPr>
          <a:xfrm>
            <a:off x="7806278" y="3940106"/>
            <a:ext cx="1128797" cy="599539"/>
          </a:xfrm>
          <a:prstGeom prst="roundRect">
            <a:avLst/>
          </a:prstGeom>
          <a:noFill/>
          <a:ln>
            <a:noFill/>
          </a:ln>
        </p:spPr>
        <p:style>
          <a:lnRef idx="2">
            <a:schemeClr val="lt1">
              <a:hueOff val="0"/>
              <a:satOff val="0"/>
              <a:lumOff val="0"/>
              <a:alphaOff val="0"/>
            </a:schemeClr>
          </a:lnRef>
          <a:fillRef idx="1">
            <a:scrgbClr r="0" g="0" b="0"/>
          </a:fillRef>
          <a:effectRef idx="0">
            <a:schemeClr val="accent4">
              <a:hueOff val="-1488257"/>
              <a:satOff val="8966"/>
              <a:lumOff val="719"/>
              <a:alphaOff val="0"/>
            </a:schemeClr>
          </a:effectRef>
          <a:fontRef idx="minor">
            <a:schemeClr val="lt1"/>
          </a:fontRef>
        </p:style>
        <p:txBody>
          <a:bodyPr/>
          <a:lstStyle/>
          <a:p>
            <a:pPr algn="ctr"/>
            <a:r>
              <a:rPr lang="es-CL" sz="1400" b="1" dirty="0">
                <a:solidFill>
                  <a:schemeClr val="tx2">
                    <a:lumMod val="75000"/>
                  </a:schemeClr>
                </a:solidFill>
              </a:rPr>
              <a:t>Ministerio Interior</a:t>
            </a:r>
          </a:p>
        </p:txBody>
      </p:sp>
      <p:sp>
        <p:nvSpPr>
          <p:cNvPr id="56" name="CuadroTexto 55">
            <a:extLst>
              <a:ext uri="{FF2B5EF4-FFF2-40B4-BE49-F238E27FC236}">
                <a16:creationId xmlns:a16="http://schemas.microsoft.com/office/drawing/2014/main" id="{FE77017D-5509-77B4-CB88-F9A64E6A6659}"/>
              </a:ext>
            </a:extLst>
          </p:cNvPr>
          <p:cNvSpPr txBox="1"/>
          <p:nvPr/>
        </p:nvSpPr>
        <p:spPr>
          <a:xfrm>
            <a:off x="6158153" y="4683793"/>
            <a:ext cx="1053059" cy="307777"/>
          </a:xfrm>
          <a:prstGeom prst="rect">
            <a:avLst/>
          </a:prstGeom>
          <a:noFill/>
        </p:spPr>
        <p:txBody>
          <a:bodyPr wrap="square" rtlCol="0">
            <a:spAutoFit/>
          </a:bodyPr>
          <a:lstStyle/>
          <a:p>
            <a:pPr algn="ctr" defTabSz="324861"/>
            <a:r>
              <a:rPr lang="es-ES" sz="1400" b="1" dirty="0">
                <a:solidFill>
                  <a:schemeClr val="tx2">
                    <a:lumMod val="75000"/>
                  </a:schemeClr>
                </a:solidFill>
                <a:latin typeface="Calibri"/>
                <a:ea typeface="ＭＳ Ｐゴシック" pitchFamily="17" charset="-128"/>
              </a:rPr>
              <a:t>Armada</a:t>
            </a:r>
          </a:p>
        </p:txBody>
      </p:sp>
      <p:sp>
        <p:nvSpPr>
          <p:cNvPr id="57" name="CuadroTexto 56">
            <a:extLst>
              <a:ext uri="{FF2B5EF4-FFF2-40B4-BE49-F238E27FC236}">
                <a16:creationId xmlns:a16="http://schemas.microsoft.com/office/drawing/2014/main" id="{5D113D7E-62B1-062B-E953-7F47251DE72B}"/>
              </a:ext>
            </a:extLst>
          </p:cNvPr>
          <p:cNvSpPr txBox="1"/>
          <p:nvPr/>
        </p:nvSpPr>
        <p:spPr>
          <a:xfrm>
            <a:off x="5640650" y="1799603"/>
            <a:ext cx="5188672" cy="485206"/>
          </a:xfrm>
          <a:prstGeom prst="rect">
            <a:avLst/>
          </a:prstGeom>
          <a:solidFill>
            <a:schemeClr val="accent1"/>
          </a:solidFill>
        </p:spPr>
        <p:style>
          <a:lnRef idx="0">
            <a:scrgbClr r="0" g="0" b="0"/>
          </a:lnRef>
          <a:fillRef idx="0">
            <a:scrgbClr r="0" g="0" b="0"/>
          </a:fillRef>
          <a:effectRef idx="0">
            <a:scrgbClr r="0" g="0" b="0"/>
          </a:effectRef>
          <a:fontRef idx="minor">
            <a:schemeClr val="lt1"/>
          </a:fontRef>
        </p:style>
        <p:txBody>
          <a:bodyPr spcFirstLastPara="0" vert="horz" wrap="square" lIns="40609" tIns="20304" rIns="40609" bIns="20304" numCol="1" spcCol="1270" anchor="ctr" anchorCtr="0">
            <a:noAutofit/>
          </a:bodyPr>
          <a:lstStyle/>
          <a:p>
            <a:pPr algn="ctr" defTabSz="473757">
              <a:lnSpc>
                <a:spcPct val="90000"/>
              </a:lnSpc>
              <a:spcBef>
                <a:spcPct val="0"/>
              </a:spcBef>
              <a:spcAft>
                <a:spcPct val="35000"/>
              </a:spcAft>
            </a:pPr>
            <a:r>
              <a:rPr lang="es-CL" sz="2000" b="1" dirty="0">
                <a:solidFill>
                  <a:schemeClr val="bg2"/>
                </a:solidFill>
              </a:rPr>
              <a:t>Otras instancias de coordinación</a:t>
            </a:r>
          </a:p>
        </p:txBody>
      </p:sp>
      <p:sp>
        <p:nvSpPr>
          <p:cNvPr id="58" name="Rectángulo redondeado 57">
            <a:extLst>
              <a:ext uri="{FF2B5EF4-FFF2-40B4-BE49-F238E27FC236}">
                <a16:creationId xmlns:a16="http://schemas.microsoft.com/office/drawing/2014/main" id="{35E5C599-02FC-2BE3-23EC-B3A5A6D7D9DC}"/>
              </a:ext>
            </a:extLst>
          </p:cNvPr>
          <p:cNvSpPr/>
          <p:nvPr/>
        </p:nvSpPr>
        <p:spPr>
          <a:xfrm>
            <a:off x="8330921" y="5250439"/>
            <a:ext cx="1128797" cy="389973"/>
          </a:xfrm>
          <a:prstGeom prst="roundRect">
            <a:avLst/>
          </a:prstGeom>
          <a:noFill/>
          <a:ln>
            <a:noFill/>
          </a:ln>
        </p:spPr>
        <p:style>
          <a:lnRef idx="2">
            <a:schemeClr val="lt1">
              <a:hueOff val="0"/>
              <a:satOff val="0"/>
              <a:lumOff val="0"/>
              <a:alphaOff val="0"/>
            </a:schemeClr>
          </a:lnRef>
          <a:fillRef idx="1">
            <a:scrgbClr r="0" g="0" b="0"/>
          </a:fillRef>
          <a:effectRef idx="0">
            <a:schemeClr val="accent4">
              <a:hueOff val="-1488257"/>
              <a:satOff val="8966"/>
              <a:lumOff val="719"/>
              <a:alphaOff val="0"/>
            </a:schemeClr>
          </a:effectRef>
          <a:fontRef idx="minor">
            <a:schemeClr val="lt1"/>
          </a:fontRef>
        </p:style>
        <p:txBody>
          <a:bodyPr/>
          <a:lstStyle/>
          <a:p>
            <a:pPr algn="ctr"/>
            <a:r>
              <a:rPr lang="es-CL" sz="1400" b="1" dirty="0">
                <a:solidFill>
                  <a:schemeClr val="tx2">
                    <a:lumMod val="75000"/>
                  </a:schemeClr>
                </a:solidFill>
              </a:rPr>
              <a:t>U.A.F. </a:t>
            </a:r>
          </a:p>
        </p:txBody>
      </p:sp>
      <p:sp>
        <p:nvSpPr>
          <p:cNvPr id="59" name="Rectángulo redondeado 58">
            <a:extLst>
              <a:ext uri="{FF2B5EF4-FFF2-40B4-BE49-F238E27FC236}">
                <a16:creationId xmlns:a16="http://schemas.microsoft.com/office/drawing/2014/main" id="{35E5C599-02FC-2BE3-23EC-B3A5A6D7D9DC}"/>
              </a:ext>
            </a:extLst>
          </p:cNvPr>
          <p:cNvSpPr/>
          <p:nvPr/>
        </p:nvSpPr>
        <p:spPr>
          <a:xfrm>
            <a:off x="6120284" y="5277753"/>
            <a:ext cx="1128797" cy="335344"/>
          </a:xfrm>
          <a:prstGeom prst="roundRect">
            <a:avLst/>
          </a:prstGeom>
          <a:noFill/>
          <a:ln>
            <a:noFill/>
          </a:ln>
        </p:spPr>
        <p:style>
          <a:lnRef idx="2">
            <a:schemeClr val="lt1">
              <a:hueOff val="0"/>
              <a:satOff val="0"/>
              <a:lumOff val="0"/>
              <a:alphaOff val="0"/>
            </a:schemeClr>
          </a:lnRef>
          <a:fillRef idx="1">
            <a:scrgbClr r="0" g="0" b="0"/>
          </a:fillRef>
          <a:effectRef idx="0">
            <a:schemeClr val="accent4">
              <a:hueOff val="-1488257"/>
              <a:satOff val="8966"/>
              <a:lumOff val="719"/>
              <a:alphaOff val="0"/>
            </a:schemeClr>
          </a:effectRef>
          <a:fontRef idx="minor">
            <a:schemeClr val="lt1"/>
          </a:fontRef>
        </p:style>
        <p:txBody>
          <a:bodyPr/>
          <a:lstStyle/>
          <a:p>
            <a:pPr algn="ctr"/>
            <a:r>
              <a:rPr lang="es-CL" sz="1400" b="1" dirty="0">
                <a:solidFill>
                  <a:schemeClr val="tx2">
                    <a:lumMod val="75000"/>
                  </a:schemeClr>
                </a:solidFill>
              </a:rPr>
              <a:t>S.I.I. </a:t>
            </a:r>
          </a:p>
        </p:txBody>
      </p:sp>
      <p:sp>
        <p:nvSpPr>
          <p:cNvPr id="60" name="Rectángulo redondeado 59">
            <a:extLst>
              <a:ext uri="{FF2B5EF4-FFF2-40B4-BE49-F238E27FC236}">
                <a16:creationId xmlns:a16="http://schemas.microsoft.com/office/drawing/2014/main" id="{35E5C599-02FC-2BE3-23EC-B3A5A6D7D9DC}"/>
              </a:ext>
            </a:extLst>
          </p:cNvPr>
          <p:cNvSpPr/>
          <p:nvPr/>
        </p:nvSpPr>
        <p:spPr>
          <a:xfrm>
            <a:off x="9438303" y="4663180"/>
            <a:ext cx="978357" cy="335344"/>
          </a:xfrm>
          <a:prstGeom prst="roundRect">
            <a:avLst/>
          </a:prstGeom>
          <a:noFill/>
          <a:ln>
            <a:noFill/>
          </a:ln>
        </p:spPr>
        <p:style>
          <a:lnRef idx="2">
            <a:schemeClr val="lt1">
              <a:hueOff val="0"/>
              <a:satOff val="0"/>
              <a:lumOff val="0"/>
              <a:alphaOff val="0"/>
            </a:schemeClr>
          </a:lnRef>
          <a:fillRef idx="1">
            <a:scrgbClr r="0" g="0" b="0"/>
          </a:fillRef>
          <a:effectRef idx="0">
            <a:schemeClr val="accent4">
              <a:hueOff val="-1488257"/>
              <a:satOff val="8966"/>
              <a:lumOff val="719"/>
              <a:alphaOff val="0"/>
            </a:schemeClr>
          </a:effectRef>
          <a:fontRef idx="minor">
            <a:schemeClr val="lt1"/>
          </a:fontRef>
        </p:style>
        <p:txBody>
          <a:bodyPr/>
          <a:lstStyle/>
          <a:p>
            <a:pPr algn="ctr"/>
            <a:r>
              <a:rPr lang="es-CL" sz="1400" b="1" dirty="0">
                <a:solidFill>
                  <a:schemeClr val="tx2">
                    <a:lumMod val="75000"/>
                  </a:schemeClr>
                </a:solidFill>
              </a:rPr>
              <a:t>SAG</a:t>
            </a:r>
          </a:p>
        </p:txBody>
      </p:sp>
      <p:cxnSp>
        <p:nvCxnSpPr>
          <p:cNvPr id="62" name="Conector recto 61"/>
          <p:cNvCxnSpPr/>
          <p:nvPr/>
        </p:nvCxnSpPr>
        <p:spPr>
          <a:xfrm>
            <a:off x="5981296" y="3113835"/>
            <a:ext cx="4492966" cy="0"/>
          </a:xfrm>
          <a:prstGeom prst="line">
            <a:avLst/>
          </a:prstGeom>
          <a:ln w="3175"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63" name="Conector recto 62"/>
          <p:cNvCxnSpPr/>
          <p:nvPr/>
        </p:nvCxnSpPr>
        <p:spPr>
          <a:xfrm>
            <a:off x="5981296" y="3851322"/>
            <a:ext cx="4492966" cy="0"/>
          </a:xfrm>
          <a:prstGeom prst="line">
            <a:avLst/>
          </a:prstGeom>
          <a:ln w="3175"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64" name="Conector recto 63"/>
          <p:cNvCxnSpPr/>
          <p:nvPr/>
        </p:nvCxnSpPr>
        <p:spPr>
          <a:xfrm>
            <a:off x="5981296" y="4520523"/>
            <a:ext cx="4492966" cy="0"/>
          </a:xfrm>
          <a:prstGeom prst="line">
            <a:avLst/>
          </a:prstGeom>
          <a:ln w="3175"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65" name="Conector recto 64"/>
          <p:cNvCxnSpPr/>
          <p:nvPr/>
        </p:nvCxnSpPr>
        <p:spPr>
          <a:xfrm>
            <a:off x="5981296" y="5121439"/>
            <a:ext cx="4492966" cy="0"/>
          </a:xfrm>
          <a:prstGeom prst="line">
            <a:avLst/>
          </a:prstGeom>
          <a:ln w="3175"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66" name="Conector recto 65"/>
          <p:cNvCxnSpPr/>
          <p:nvPr/>
        </p:nvCxnSpPr>
        <p:spPr>
          <a:xfrm>
            <a:off x="9238334" y="2376347"/>
            <a:ext cx="0" cy="2144176"/>
          </a:xfrm>
          <a:prstGeom prst="line">
            <a:avLst/>
          </a:prstGeom>
          <a:ln w="3175"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67" name="Conector recto 66"/>
          <p:cNvCxnSpPr/>
          <p:nvPr/>
        </p:nvCxnSpPr>
        <p:spPr>
          <a:xfrm>
            <a:off x="7531316" y="2376347"/>
            <a:ext cx="0" cy="2144176"/>
          </a:xfrm>
          <a:prstGeom prst="line">
            <a:avLst/>
          </a:prstGeom>
          <a:ln w="3175"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68" name="Conector recto 67"/>
          <p:cNvCxnSpPr/>
          <p:nvPr/>
        </p:nvCxnSpPr>
        <p:spPr>
          <a:xfrm>
            <a:off x="7258193" y="4547837"/>
            <a:ext cx="0" cy="1092574"/>
          </a:xfrm>
          <a:prstGeom prst="line">
            <a:avLst/>
          </a:prstGeom>
          <a:ln w="3175"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69" name="Conector recto 68"/>
          <p:cNvCxnSpPr/>
          <p:nvPr/>
        </p:nvCxnSpPr>
        <p:spPr>
          <a:xfrm>
            <a:off x="8282404" y="4547837"/>
            <a:ext cx="0" cy="1092574"/>
          </a:xfrm>
          <a:prstGeom prst="line">
            <a:avLst/>
          </a:prstGeom>
          <a:ln w="3175"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70" name="Conector recto 69"/>
          <p:cNvCxnSpPr/>
          <p:nvPr/>
        </p:nvCxnSpPr>
        <p:spPr>
          <a:xfrm>
            <a:off x="9525113" y="4547837"/>
            <a:ext cx="0" cy="1092574"/>
          </a:xfrm>
          <a:prstGeom prst="line">
            <a:avLst/>
          </a:prstGeom>
          <a:ln w="3175"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41993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4 Rectángulo">
            <a:extLst>
              <a:ext uri="{FF2B5EF4-FFF2-40B4-BE49-F238E27FC236}">
                <a16:creationId xmlns:a16="http://schemas.microsoft.com/office/drawing/2014/main" id="{2414A989-64A2-37E2-0228-5A444D085A08}"/>
              </a:ext>
            </a:extLst>
          </p:cNvPr>
          <p:cNvSpPr>
            <a:spLocks noChangeArrowheads="1"/>
          </p:cNvSpPr>
          <p:nvPr/>
        </p:nvSpPr>
        <p:spPr bwMode="auto">
          <a:xfrm>
            <a:off x="1765300" y="216693"/>
            <a:ext cx="7680590" cy="5007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39750" indent="-53975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s-CL" altLang="es-CL" sz="2654" dirty="0">
              <a:solidFill>
                <a:srgbClr val="FFFF00"/>
              </a:solidFill>
              <a:latin typeface="Calibri"/>
            </a:endParaRPr>
          </a:p>
        </p:txBody>
      </p:sp>
      <p:sp>
        <p:nvSpPr>
          <p:cNvPr id="2" name="1 CuadroTexto">
            <a:extLst>
              <a:ext uri="{FF2B5EF4-FFF2-40B4-BE49-F238E27FC236}">
                <a16:creationId xmlns:a16="http://schemas.microsoft.com/office/drawing/2014/main" id="{76AE78F4-044D-E138-5B26-C70F05C8A0DB}"/>
              </a:ext>
            </a:extLst>
          </p:cNvPr>
          <p:cNvSpPr txBox="1"/>
          <p:nvPr/>
        </p:nvSpPr>
        <p:spPr>
          <a:xfrm>
            <a:off x="263779" y="625873"/>
            <a:ext cx="10351574" cy="461665"/>
          </a:xfrm>
          <a:prstGeom prst="rect">
            <a:avLst/>
          </a:prstGeom>
          <a:noFill/>
        </p:spPr>
        <p:style>
          <a:lnRef idx="0">
            <a:scrgbClr r="0" g="0" b="0"/>
          </a:lnRef>
          <a:fillRef idx="1001">
            <a:schemeClr val="dk2"/>
          </a:fillRef>
          <a:effectRef idx="0">
            <a:scrgbClr r="0" g="0" b="0"/>
          </a:effectRef>
          <a:fontRef idx="major"/>
        </p:style>
        <p:txBody>
          <a:bodyPr wrap="square">
            <a:spAutoFit/>
          </a:bodyPr>
          <a:lstStyle/>
          <a:p>
            <a:r>
              <a:rPr lang="es-ES" sz="2400" b="1" dirty="0">
                <a:solidFill>
                  <a:schemeClr val="tx2"/>
                </a:solidFill>
                <a:cs typeface="Calibri"/>
              </a:rPr>
              <a:t>Resultados en Seguridad </a:t>
            </a:r>
            <a:r>
              <a:rPr lang="es-ES" sz="2000" dirty="0">
                <a:solidFill>
                  <a:schemeClr val="tx2"/>
                </a:solidFill>
                <a:cs typeface="Calibri"/>
              </a:rPr>
              <a:t>(Armas y Fuegos de Artificio), Período Enero 2018 – Mayo 2022 </a:t>
            </a:r>
          </a:p>
        </p:txBody>
      </p:sp>
      <p:sp>
        <p:nvSpPr>
          <p:cNvPr id="13" name="CuadroTexto 12">
            <a:extLst>
              <a:ext uri="{FF2B5EF4-FFF2-40B4-BE49-F238E27FC236}">
                <a16:creationId xmlns:a16="http://schemas.microsoft.com/office/drawing/2014/main" id="{30608E1D-FD2E-642C-2830-7642C42EC870}"/>
              </a:ext>
            </a:extLst>
          </p:cNvPr>
          <p:cNvSpPr txBox="1"/>
          <p:nvPr/>
        </p:nvSpPr>
        <p:spPr>
          <a:xfrm>
            <a:off x="220314" y="6239203"/>
            <a:ext cx="8683023" cy="261610"/>
          </a:xfrm>
          <a:prstGeom prst="rect">
            <a:avLst/>
          </a:prstGeom>
          <a:noFill/>
        </p:spPr>
        <p:txBody>
          <a:bodyPr wrap="square" rtlCol="0">
            <a:spAutoFit/>
          </a:bodyPr>
          <a:lstStyle/>
          <a:p>
            <a:r>
              <a:rPr lang="es-CL" sz="1100" dirty="0">
                <a:solidFill>
                  <a:schemeClr val="tx1">
                    <a:lumMod val="50000"/>
                    <a:lumOff val="50000"/>
                  </a:schemeClr>
                </a:solidFill>
              </a:rPr>
              <a:t>CARLOS A. ESCUDERO C. / JEFE DEPTO. TRAFICO ILICITOS / DIRECCION NACIONAL DE ADUANAS / Junio 2022</a:t>
            </a:r>
          </a:p>
        </p:txBody>
      </p:sp>
      <p:pic>
        <p:nvPicPr>
          <p:cNvPr id="14" name="Imagen 13">
            <a:extLst>
              <a:ext uri="{FF2B5EF4-FFF2-40B4-BE49-F238E27FC236}">
                <a16:creationId xmlns:a16="http://schemas.microsoft.com/office/drawing/2014/main" id="{1F4FE267-186B-48FA-9446-6A516A3BA6E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019823" y="317855"/>
            <a:ext cx="1800000" cy="472726"/>
          </a:xfrm>
          <a:prstGeom prst="rect">
            <a:avLst/>
          </a:prstGeom>
        </p:spPr>
      </p:pic>
      <p:pic>
        <p:nvPicPr>
          <p:cNvPr id="15" name="Imagen 14" descr="Avatar Gsuite_GOBCL.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957677" y="0"/>
            <a:ext cx="1924293" cy="115449"/>
          </a:xfrm>
          <a:prstGeom prst="rect">
            <a:avLst/>
          </a:prstGeom>
        </p:spPr>
      </p:pic>
      <p:grpSp>
        <p:nvGrpSpPr>
          <p:cNvPr id="16" name="Agrupar 15"/>
          <p:cNvGrpSpPr>
            <a:grpSpLocks noChangeAspect="1"/>
          </p:cNvGrpSpPr>
          <p:nvPr/>
        </p:nvGrpSpPr>
        <p:grpSpPr>
          <a:xfrm>
            <a:off x="10687795" y="5774924"/>
            <a:ext cx="1080000" cy="602514"/>
            <a:chOff x="10109772" y="5601003"/>
            <a:chExt cx="1620103" cy="903830"/>
          </a:xfrm>
        </p:grpSpPr>
        <p:pic>
          <p:nvPicPr>
            <p:cNvPr id="17" name="Imagen 16"/>
            <p:cNvPicPr>
              <a:picLocks noChangeAspect="1"/>
            </p:cNvPicPr>
            <p:nvPr/>
          </p:nvPicPr>
          <p:blipFill>
            <a:blip r:embed="rId4"/>
            <a:stretch>
              <a:fillRect/>
            </a:stretch>
          </p:blipFill>
          <p:spPr>
            <a:xfrm>
              <a:off x="10109772" y="6159313"/>
              <a:ext cx="1620103" cy="345520"/>
            </a:xfrm>
            <a:prstGeom prst="rect">
              <a:avLst/>
            </a:prstGeom>
          </p:spPr>
        </p:pic>
        <p:pic>
          <p:nvPicPr>
            <p:cNvPr id="18" name="Imagen 1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170730" y="5601003"/>
              <a:ext cx="308747" cy="815974"/>
            </a:xfrm>
            <a:prstGeom prst="rect">
              <a:avLst/>
            </a:prstGeom>
          </p:spPr>
        </p:pic>
      </p:grpSp>
      <p:cxnSp>
        <p:nvCxnSpPr>
          <p:cNvPr id="19" name="Conector recto 18"/>
          <p:cNvCxnSpPr/>
          <p:nvPr/>
        </p:nvCxnSpPr>
        <p:spPr>
          <a:xfrm>
            <a:off x="266700" y="631260"/>
            <a:ext cx="9194060" cy="0"/>
          </a:xfrm>
          <a:prstGeom prst="line">
            <a:avLst/>
          </a:prstGeom>
          <a:ln w="3175" cmpd="sng">
            <a:solidFill>
              <a:srgbClr val="4472C4"/>
            </a:solidFill>
            <a:prstDash val="dot"/>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0" name="CuadroTexto 12"/>
          <p:cNvSpPr txBox="1">
            <a:spLocks noChangeArrowheads="1"/>
          </p:cNvSpPr>
          <p:nvPr/>
        </p:nvSpPr>
        <p:spPr bwMode="auto">
          <a:xfrm>
            <a:off x="258919" y="260440"/>
            <a:ext cx="595138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s-ES" sz="1800" b="1" dirty="0">
                <a:solidFill>
                  <a:schemeClr val="tx2">
                    <a:lumMod val="60000"/>
                    <a:lumOff val="40000"/>
                  </a:schemeClr>
                </a:solidFill>
                <a:latin typeface="Calibri"/>
                <a:cs typeface="Calibri"/>
              </a:rPr>
              <a:t>Rol de Aduanas en el combate al contrabando y tráfico ilícito</a:t>
            </a:r>
          </a:p>
        </p:txBody>
      </p:sp>
      <p:graphicFrame>
        <p:nvGraphicFramePr>
          <p:cNvPr id="71" name="Tabla 70"/>
          <p:cNvGraphicFramePr>
            <a:graphicFrameLocks noGrp="1"/>
          </p:cNvGraphicFramePr>
          <p:nvPr>
            <p:extLst>
              <p:ext uri="{D42A27DB-BD31-4B8C-83A1-F6EECF244321}">
                <p14:modId xmlns:p14="http://schemas.microsoft.com/office/powerpoint/2010/main" val="2233714991"/>
              </p:ext>
            </p:extLst>
          </p:nvPr>
        </p:nvGraphicFramePr>
        <p:xfrm>
          <a:off x="518105" y="3173783"/>
          <a:ext cx="5335718" cy="2595250"/>
        </p:xfrm>
        <a:graphic>
          <a:graphicData uri="http://schemas.openxmlformats.org/drawingml/2006/table">
            <a:tbl>
              <a:tblPr>
                <a:tableStyleId>{5C22544A-7EE6-4342-B048-85BDC9FD1C3A}</a:tableStyleId>
              </a:tblPr>
              <a:tblGrid>
                <a:gridCol w="527182">
                  <a:extLst>
                    <a:ext uri="{9D8B030D-6E8A-4147-A177-3AD203B41FA5}">
                      <a16:colId xmlns:a16="http://schemas.microsoft.com/office/drawing/2014/main" val="20000"/>
                    </a:ext>
                  </a:extLst>
                </a:gridCol>
                <a:gridCol w="942537">
                  <a:extLst>
                    <a:ext uri="{9D8B030D-6E8A-4147-A177-3AD203B41FA5}">
                      <a16:colId xmlns:a16="http://schemas.microsoft.com/office/drawing/2014/main" val="20001"/>
                    </a:ext>
                  </a:extLst>
                </a:gridCol>
                <a:gridCol w="1262040">
                  <a:extLst>
                    <a:ext uri="{9D8B030D-6E8A-4147-A177-3AD203B41FA5}">
                      <a16:colId xmlns:a16="http://schemas.microsoft.com/office/drawing/2014/main" val="20002"/>
                    </a:ext>
                  </a:extLst>
                </a:gridCol>
                <a:gridCol w="962083">
                  <a:extLst>
                    <a:ext uri="{9D8B030D-6E8A-4147-A177-3AD203B41FA5}">
                      <a16:colId xmlns:a16="http://schemas.microsoft.com/office/drawing/2014/main" val="20003"/>
                    </a:ext>
                  </a:extLst>
                </a:gridCol>
                <a:gridCol w="825095">
                  <a:extLst>
                    <a:ext uri="{9D8B030D-6E8A-4147-A177-3AD203B41FA5}">
                      <a16:colId xmlns:a16="http://schemas.microsoft.com/office/drawing/2014/main" val="20004"/>
                    </a:ext>
                  </a:extLst>
                </a:gridCol>
                <a:gridCol w="816781">
                  <a:extLst>
                    <a:ext uri="{9D8B030D-6E8A-4147-A177-3AD203B41FA5}">
                      <a16:colId xmlns:a16="http://schemas.microsoft.com/office/drawing/2014/main" val="20005"/>
                    </a:ext>
                  </a:extLst>
                </a:gridCol>
              </a:tblGrid>
              <a:tr h="286402">
                <a:tc rowSpan="2">
                  <a:txBody>
                    <a:bodyPr/>
                    <a:lstStyle/>
                    <a:p>
                      <a:pPr marL="0" algn="ctr" defTabSz="914400" rtl="0" eaLnBrk="1" fontAlgn="ctr" latinLnBrk="0" hangingPunct="1"/>
                      <a:r>
                        <a:rPr lang="es-CL" sz="1200" b="1" kern="1200" dirty="0">
                          <a:solidFill>
                            <a:schemeClr val="bg1"/>
                          </a:solidFill>
                          <a:latin typeface="+mj-lt"/>
                          <a:ea typeface="Calibri"/>
                          <a:cs typeface="+mn-cs"/>
                        </a:rPr>
                        <a:t>Año</a:t>
                      </a:r>
                    </a:p>
                  </a:txBody>
                  <a:tcPr marL="6556" marR="6556" marT="6556" marB="0" anchor="ctr">
                    <a:solidFill>
                      <a:schemeClr val="accent1">
                        <a:alpha val="74000"/>
                      </a:schemeClr>
                    </a:solidFill>
                  </a:tcPr>
                </a:tc>
                <a:tc gridSpan="4">
                  <a:txBody>
                    <a:bodyPr/>
                    <a:lstStyle/>
                    <a:p>
                      <a:pPr algn="ctr" rtl="0" fontAlgn="ctr"/>
                      <a:r>
                        <a:rPr lang="es-CL" sz="1400" b="1" kern="1200" dirty="0">
                          <a:solidFill>
                            <a:schemeClr val="bg1"/>
                          </a:solidFill>
                          <a:latin typeface="+mj-lt"/>
                          <a:ea typeface="Calibri"/>
                          <a:cs typeface="+mn-cs"/>
                        </a:rPr>
                        <a:t>Mercancías incautadas 2018-2022</a:t>
                      </a:r>
                    </a:p>
                  </a:txBody>
                  <a:tcPr marL="6556" marR="6556" marT="6556" marB="0" anchor="b">
                    <a:solidFill>
                      <a:schemeClr val="accent1">
                        <a:alpha val="74000"/>
                      </a:schemeClr>
                    </a:solidFill>
                  </a:tcPr>
                </a:tc>
                <a:tc hMerge="1">
                  <a:txBody>
                    <a:bodyPr/>
                    <a:lstStyle/>
                    <a:p>
                      <a:endParaRPr lang="es-CL"/>
                    </a:p>
                  </a:txBody>
                  <a:tcPr/>
                </a:tc>
                <a:tc hMerge="1">
                  <a:txBody>
                    <a:bodyPr/>
                    <a:lstStyle/>
                    <a:p>
                      <a:endParaRPr lang="es-CL"/>
                    </a:p>
                  </a:txBody>
                  <a:tcPr/>
                </a:tc>
                <a:tc hMerge="1">
                  <a:txBody>
                    <a:bodyPr/>
                    <a:lstStyle/>
                    <a:p>
                      <a:endParaRPr lang="es-CL"/>
                    </a:p>
                  </a:txBody>
                  <a:tcPr/>
                </a:tc>
                <a:tc rowSpan="2">
                  <a:txBody>
                    <a:bodyPr/>
                    <a:lstStyle/>
                    <a:p>
                      <a:pPr marL="0" algn="ctr" defTabSz="914400" rtl="0" eaLnBrk="1" fontAlgn="ctr" latinLnBrk="0" hangingPunct="1"/>
                      <a:r>
                        <a:rPr lang="es-CL" sz="1400" b="1" kern="1200">
                          <a:solidFill>
                            <a:schemeClr val="bg1"/>
                          </a:solidFill>
                          <a:latin typeface="+mj-lt"/>
                          <a:ea typeface="Calibri"/>
                          <a:cs typeface="+mn-cs"/>
                        </a:rPr>
                        <a:t>Total Unidades</a:t>
                      </a:r>
                    </a:p>
                  </a:txBody>
                  <a:tcPr marL="6556" marR="6556" marT="6556" marB="0" anchor="ctr">
                    <a:solidFill>
                      <a:schemeClr val="accent1">
                        <a:alpha val="74000"/>
                      </a:schemeClr>
                    </a:solidFill>
                  </a:tcPr>
                </a:tc>
                <a:extLst>
                  <a:ext uri="{0D108BD9-81ED-4DB2-BD59-A6C34878D82A}">
                    <a16:rowId xmlns:a16="http://schemas.microsoft.com/office/drawing/2014/main" val="10000"/>
                  </a:ext>
                </a:extLst>
              </a:tr>
              <a:tr h="654151">
                <a:tc vMerge="1">
                  <a:txBody>
                    <a:bodyPr/>
                    <a:lstStyle/>
                    <a:p>
                      <a:endParaRPr lang="es-CL"/>
                    </a:p>
                  </a:txBody>
                  <a:tcPr/>
                </a:tc>
                <a:tc>
                  <a:txBody>
                    <a:bodyPr/>
                    <a:lstStyle/>
                    <a:p>
                      <a:pPr marL="0" algn="ctr" defTabSz="914400" rtl="0" eaLnBrk="1" fontAlgn="ctr" latinLnBrk="0" hangingPunct="1"/>
                      <a:r>
                        <a:rPr lang="es-CL" sz="1400" b="1" kern="1200" dirty="0">
                          <a:solidFill>
                            <a:schemeClr val="bg1"/>
                          </a:solidFill>
                          <a:latin typeface="+mj-lt"/>
                          <a:ea typeface="Calibri"/>
                          <a:cs typeface="+mn-cs"/>
                        </a:rPr>
                        <a:t>Armas de Fuego</a:t>
                      </a:r>
                    </a:p>
                  </a:txBody>
                  <a:tcPr marL="6556" marR="6556" marT="6556" marB="0" anchor="ctr">
                    <a:solidFill>
                      <a:schemeClr val="accent1">
                        <a:alpha val="74000"/>
                      </a:schemeClr>
                    </a:solidFill>
                  </a:tcPr>
                </a:tc>
                <a:tc>
                  <a:txBody>
                    <a:bodyPr/>
                    <a:lstStyle/>
                    <a:p>
                      <a:pPr marL="0" algn="ctr" defTabSz="914400" rtl="0" eaLnBrk="1" fontAlgn="ctr" latinLnBrk="0" hangingPunct="1"/>
                      <a:r>
                        <a:rPr lang="es-CL" sz="1400" b="1" kern="1200" dirty="0">
                          <a:solidFill>
                            <a:schemeClr val="bg1"/>
                          </a:solidFill>
                          <a:latin typeface="+mj-lt"/>
                          <a:ea typeface="Calibri"/>
                          <a:cs typeface="+mn-cs"/>
                        </a:rPr>
                        <a:t>Municiones</a:t>
                      </a:r>
                    </a:p>
                  </a:txBody>
                  <a:tcPr marL="6556" marR="6556" marT="6556" marB="0" anchor="ctr">
                    <a:solidFill>
                      <a:schemeClr val="accent1">
                        <a:alpha val="74000"/>
                      </a:schemeClr>
                    </a:solidFill>
                  </a:tcPr>
                </a:tc>
                <a:tc>
                  <a:txBody>
                    <a:bodyPr/>
                    <a:lstStyle/>
                    <a:p>
                      <a:pPr marL="0" algn="ctr" defTabSz="914400" rtl="0" eaLnBrk="1" fontAlgn="ctr" latinLnBrk="0" hangingPunct="1"/>
                      <a:r>
                        <a:rPr lang="es-CL" sz="1400" b="1" kern="1200" dirty="0">
                          <a:solidFill>
                            <a:schemeClr val="bg1"/>
                          </a:solidFill>
                          <a:latin typeface="+mj-lt"/>
                          <a:ea typeface="Calibri"/>
                          <a:cs typeface="+mn-cs"/>
                        </a:rPr>
                        <a:t>Fuegos Artificiales</a:t>
                      </a:r>
                    </a:p>
                  </a:txBody>
                  <a:tcPr marL="6556" marR="6556" marT="6556" marB="0" anchor="ctr">
                    <a:solidFill>
                      <a:schemeClr val="accent1">
                        <a:alpha val="74000"/>
                      </a:schemeClr>
                    </a:solidFill>
                  </a:tcPr>
                </a:tc>
                <a:tc>
                  <a:txBody>
                    <a:bodyPr/>
                    <a:lstStyle/>
                    <a:p>
                      <a:pPr marL="0" algn="ctr" defTabSz="914400" rtl="0" eaLnBrk="1" fontAlgn="ctr" latinLnBrk="0" hangingPunct="1"/>
                      <a:r>
                        <a:rPr lang="es-CL" sz="1400" b="1" kern="1200" dirty="0">
                          <a:solidFill>
                            <a:schemeClr val="bg1"/>
                          </a:solidFill>
                          <a:latin typeface="+mj-lt"/>
                          <a:ea typeface="Calibri"/>
                          <a:cs typeface="+mn-cs"/>
                        </a:rPr>
                        <a:t>Otros (*)</a:t>
                      </a:r>
                    </a:p>
                  </a:txBody>
                  <a:tcPr marL="6556" marR="6556" marT="6556" marB="0" anchor="ctr">
                    <a:solidFill>
                      <a:schemeClr val="accent1">
                        <a:alpha val="74000"/>
                      </a:schemeClr>
                    </a:solidFill>
                  </a:tcPr>
                </a:tc>
                <a:tc vMerge="1">
                  <a:txBody>
                    <a:bodyPr/>
                    <a:lstStyle/>
                    <a:p>
                      <a:endParaRPr lang="es-CL"/>
                    </a:p>
                  </a:txBody>
                  <a:tcPr/>
                </a:tc>
                <a:extLst>
                  <a:ext uri="{0D108BD9-81ED-4DB2-BD59-A6C34878D82A}">
                    <a16:rowId xmlns:a16="http://schemas.microsoft.com/office/drawing/2014/main" val="10001"/>
                  </a:ext>
                </a:extLst>
              </a:tr>
              <a:tr h="286402">
                <a:tc>
                  <a:txBody>
                    <a:bodyPr/>
                    <a:lstStyle/>
                    <a:p>
                      <a:pPr marL="0" algn="ctr" defTabSz="914400" rtl="0" eaLnBrk="1" fontAlgn="ctr" latinLnBrk="0" hangingPunct="1"/>
                      <a:r>
                        <a:rPr lang="es-CL" sz="1200" b="0" kern="1200" dirty="0">
                          <a:solidFill>
                            <a:schemeClr val="accent1">
                              <a:lumMod val="50000"/>
                            </a:schemeClr>
                          </a:solidFill>
                          <a:latin typeface="+mj-lt"/>
                          <a:ea typeface="Calibri"/>
                          <a:cs typeface="+mn-cs"/>
                        </a:rPr>
                        <a:t>2018</a:t>
                      </a:r>
                    </a:p>
                  </a:txBody>
                  <a:tcPr marL="6556" marR="6556" marT="6556" marB="0" anchor="b"/>
                </a:tc>
                <a:tc>
                  <a:txBody>
                    <a:bodyPr/>
                    <a:lstStyle/>
                    <a:p>
                      <a:pPr marL="0" algn="ctr" defTabSz="914400" rtl="0" eaLnBrk="1" fontAlgn="ctr" latinLnBrk="0" hangingPunct="1"/>
                      <a:r>
                        <a:rPr lang="es-CL" sz="1400" b="0" kern="1200" dirty="0">
                          <a:solidFill>
                            <a:schemeClr val="accent1">
                              <a:lumMod val="50000"/>
                            </a:schemeClr>
                          </a:solidFill>
                          <a:latin typeface="+mj-lt"/>
                          <a:ea typeface="Calibri"/>
                          <a:cs typeface="+mn-cs"/>
                        </a:rPr>
                        <a:t>26</a:t>
                      </a:r>
                    </a:p>
                  </a:txBody>
                  <a:tcPr marL="6556" marR="6556" marT="6556" marB="0" anchor="b"/>
                </a:tc>
                <a:tc>
                  <a:txBody>
                    <a:bodyPr/>
                    <a:lstStyle/>
                    <a:p>
                      <a:pPr marL="0" algn="ctr" defTabSz="914400" rtl="0" eaLnBrk="1" fontAlgn="ctr" latinLnBrk="0" hangingPunct="1"/>
                      <a:r>
                        <a:rPr lang="es-CL" sz="1400" b="0" kern="1200" dirty="0">
                          <a:solidFill>
                            <a:schemeClr val="accent1">
                              <a:lumMod val="50000"/>
                            </a:schemeClr>
                          </a:solidFill>
                          <a:latin typeface="+mj-lt"/>
                          <a:ea typeface="Calibri"/>
                          <a:cs typeface="+mn-cs"/>
                        </a:rPr>
                        <a:t>34.987</a:t>
                      </a:r>
                    </a:p>
                  </a:txBody>
                  <a:tcPr marL="6556" marR="6556" marT="6556" marB="0" anchor="b"/>
                </a:tc>
                <a:tc>
                  <a:txBody>
                    <a:bodyPr/>
                    <a:lstStyle/>
                    <a:p>
                      <a:pPr marL="0" algn="ctr" defTabSz="914400" rtl="0" eaLnBrk="1" fontAlgn="ctr" latinLnBrk="0" hangingPunct="1"/>
                      <a:r>
                        <a:rPr lang="es-CL" sz="1400" b="0" kern="1200">
                          <a:solidFill>
                            <a:schemeClr val="accent1">
                              <a:lumMod val="50000"/>
                            </a:schemeClr>
                          </a:solidFill>
                          <a:latin typeface="+mj-lt"/>
                          <a:ea typeface="Calibri"/>
                          <a:cs typeface="+mn-cs"/>
                        </a:rPr>
                        <a:t>470.258</a:t>
                      </a:r>
                    </a:p>
                  </a:txBody>
                  <a:tcPr marL="6556" marR="6556" marT="6556" marB="0" anchor="b"/>
                </a:tc>
                <a:tc>
                  <a:txBody>
                    <a:bodyPr/>
                    <a:lstStyle/>
                    <a:p>
                      <a:pPr marL="0" algn="ctr" defTabSz="914400" rtl="0" eaLnBrk="1" fontAlgn="ctr" latinLnBrk="0" hangingPunct="1"/>
                      <a:r>
                        <a:rPr lang="es-CL" sz="1400" b="0" kern="1200">
                          <a:solidFill>
                            <a:schemeClr val="accent1">
                              <a:lumMod val="50000"/>
                            </a:schemeClr>
                          </a:solidFill>
                          <a:latin typeface="+mj-lt"/>
                          <a:ea typeface="Calibri"/>
                          <a:cs typeface="+mn-cs"/>
                        </a:rPr>
                        <a:t>7.957</a:t>
                      </a:r>
                    </a:p>
                  </a:txBody>
                  <a:tcPr marL="6556" marR="6556" marT="6556" marB="0" anchor="b"/>
                </a:tc>
                <a:tc>
                  <a:txBody>
                    <a:bodyPr/>
                    <a:lstStyle/>
                    <a:p>
                      <a:pPr marL="0" algn="ctr" defTabSz="914400" rtl="0" eaLnBrk="1" fontAlgn="ctr" latinLnBrk="0" hangingPunct="1"/>
                      <a:r>
                        <a:rPr lang="es-CL" sz="1400" b="1" kern="1200">
                          <a:solidFill>
                            <a:schemeClr val="accent1">
                              <a:lumMod val="50000"/>
                            </a:schemeClr>
                          </a:solidFill>
                          <a:latin typeface="+mj-lt"/>
                          <a:ea typeface="Calibri"/>
                          <a:cs typeface="+mn-cs"/>
                        </a:rPr>
                        <a:t>513.228</a:t>
                      </a:r>
                    </a:p>
                  </a:txBody>
                  <a:tcPr marL="6556" marR="6556" marT="6556" marB="0" anchor="b"/>
                </a:tc>
                <a:extLst>
                  <a:ext uri="{0D108BD9-81ED-4DB2-BD59-A6C34878D82A}">
                    <a16:rowId xmlns:a16="http://schemas.microsoft.com/office/drawing/2014/main" val="10002"/>
                  </a:ext>
                </a:extLst>
              </a:tr>
              <a:tr h="286402">
                <a:tc>
                  <a:txBody>
                    <a:bodyPr/>
                    <a:lstStyle/>
                    <a:p>
                      <a:pPr marL="0" algn="ctr" defTabSz="914400" rtl="0" eaLnBrk="1" fontAlgn="ctr" latinLnBrk="0" hangingPunct="1"/>
                      <a:r>
                        <a:rPr lang="es-CL" sz="1200" b="0" kern="1200">
                          <a:solidFill>
                            <a:schemeClr val="accent1">
                              <a:lumMod val="50000"/>
                            </a:schemeClr>
                          </a:solidFill>
                          <a:latin typeface="+mj-lt"/>
                          <a:ea typeface="Calibri"/>
                          <a:cs typeface="+mn-cs"/>
                        </a:rPr>
                        <a:t>2019</a:t>
                      </a:r>
                    </a:p>
                  </a:txBody>
                  <a:tcPr marL="6556" marR="6556" marT="6556" marB="0" anchor="b"/>
                </a:tc>
                <a:tc>
                  <a:txBody>
                    <a:bodyPr/>
                    <a:lstStyle/>
                    <a:p>
                      <a:pPr marL="0" algn="ctr" defTabSz="914400" rtl="0" eaLnBrk="1" fontAlgn="ctr" latinLnBrk="0" hangingPunct="1"/>
                      <a:r>
                        <a:rPr lang="es-CL" sz="1400" b="0" kern="1200" dirty="0">
                          <a:solidFill>
                            <a:schemeClr val="accent1">
                              <a:lumMod val="50000"/>
                            </a:schemeClr>
                          </a:solidFill>
                          <a:latin typeface="+mj-lt"/>
                          <a:ea typeface="Calibri"/>
                          <a:cs typeface="+mn-cs"/>
                        </a:rPr>
                        <a:t>20</a:t>
                      </a:r>
                    </a:p>
                  </a:txBody>
                  <a:tcPr marL="6556" marR="6556" marT="6556" marB="0" anchor="b"/>
                </a:tc>
                <a:tc>
                  <a:txBody>
                    <a:bodyPr/>
                    <a:lstStyle/>
                    <a:p>
                      <a:pPr marL="0" algn="ctr" defTabSz="914400" rtl="0" eaLnBrk="1" fontAlgn="ctr" latinLnBrk="0" hangingPunct="1"/>
                      <a:r>
                        <a:rPr lang="es-CL" sz="1400" b="0" kern="1200" dirty="0">
                          <a:solidFill>
                            <a:schemeClr val="accent1">
                              <a:lumMod val="50000"/>
                            </a:schemeClr>
                          </a:solidFill>
                          <a:latin typeface="+mj-lt"/>
                          <a:ea typeface="Calibri"/>
                          <a:cs typeface="+mn-cs"/>
                        </a:rPr>
                        <a:t>23.376</a:t>
                      </a:r>
                    </a:p>
                  </a:txBody>
                  <a:tcPr marL="6556" marR="6556" marT="6556" marB="0" anchor="b"/>
                </a:tc>
                <a:tc>
                  <a:txBody>
                    <a:bodyPr/>
                    <a:lstStyle/>
                    <a:p>
                      <a:pPr marL="0" algn="ctr" defTabSz="914400" rtl="0" eaLnBrk="1" fontAlgn="ctr" latinLnBrk="0" hangingPunct="1"/>
                      <a:r>
                        <a:rPr lang="es-CL" sz="1400" b="0" kern="1200" dirty="0">
                          <a:solidFill>
                            <a:schemeClr val="accent1">
                              <a:lumMod val="50000"/>
                            </a:schemeClr>
                          </a:solidFill>
                          <a:latin typeface="+mj-lt"/>
                          <a:ea typeface="Calibri"/>
                          <a:cs typeface="+mn-cs"/>
                        </a:rPr>
                        <a:t>448.503</a:t>
                      </a:r>
                    </a:p>
                  </a:txBody>
                  <a:tcPr marL="6556" marR="6556" marT="6556" marB="0" anchor="b"/>
                </a:tc>
                <a:tc>
                  <a:txBody>
                    <a:bodyPr/>
                    <a:lstStyle/>
                    <a:p>
                      <a:pPr marL="0" algn="ctr" defTabSz="914400" rtl="0" eaLnBrk="1" fontAlgn="ctr" latinLnBrk="0" hangingPunct="1"/>
                      <a:r>
                        <a:rPr lang="es-CL" sz="1400" b="0" kern="1200" dirty="0">
                          <a:solidFill>
                            <a:schemeClr val="accent1">
                              <a:lumMod val="50000"/>
                            </a:schemeClr>
                          </a:solidFill>
                          <a:latin typeface="+mj-lt"/>
                          <a:ea typeface="Calibri"/>
                          <a:cs typeface="+mn-cs"/>
                        </a:rPr>
                        <a:t>21.614</a:t>
                      </a:r>
                    </a:p>
                  </a:txBody>
                  <a:tcPr marL="6556" marR="6556" marT="6556" marB="0" anchor="b"/>
                </a:tc>
                <a:tc>
                  <a:txBody>
                    <a:bodyPr/>
                    <a:lstStyle/>
                    <a:p>
                      <a:pPr marL="0" algn="ctr" defTabSz="914400" rtl="0" eaLnBrk="1" fontAlgn="ctr" latinLnBrk="0" hangingPunct="1"/>
                      <a:r>
                        <a:rPr lang="es-CL" sz="1400" b="1" kern="1200">
                          <a:solidFill>
                            <a:schemeClr val="accent1">
                              <a:lumMod val="50000"/>
                            </a:schemeClr>
                          </a:solidFill>
                          <a:latin typeface="+mj-lt"/>
                          <a:ea typeface="Calibri"/>
                          <a:cs typeface="+mn-cs"/>
                        </a:rPr>
                        <a:t>493.513</a:t>
                      </a:r>
                    </a:p>
                  </a:txBody>
                  <a:tcPr marL="6556" marR="6556" marT="6556" marB="0" anchor="b"/>
                </a:tc>
                <a:extLst>
                  <a:ext uri="{0D108BD9-81ED-4DB2-BD59-A6C34878D82A}">
                    <a16:rowId xmlns:a16="http://schemas.microsoft.com/office/drawing/2014/main" val="10003"/>
                  </a:ext>
                </a:extLst>
              </a:tr>
              <a:tr h="286402">
                <a:tc>
                  <a:txBody>
                    <a:bodyPr/>
                    <a:lstStyle/>
                    <a:p>
                      <a:pPr marL="0" algn="ctr" defTabSz="914400" rtl="0" eaLnBrk="1" fontAlgn="ctr" latinLnBrk="0" hangingPunct="1"/>
                      <a:r>
                        <a:rPr lang="es-CL" sz="1200" b="0" kern="1200">
                          <a:solidFill>
                            <a:schemeClr val="accent1">
                              <a:lumMod val="50000"/>
                            </a:schemeClr>
                          </a:solidFill>
                          <a:latin typeface="+mj-lt"/>
                          <a:ea typeface="Calibri"/>
                          <a:cs typeface="+mn-cs"/>
                        </a:rPr>
                        <a:t>2020</a:t>
                      </a:r>
                    </a:p>
                  </a:txBody>
                  <a:tcPr marL="6556" marR="6556" marT="6556" marB="0" anchor="b"/>
                </a:tc>
                <a:tc>
                  <a:txBody>
                    <a:bodyPr/>
                    <a:lstStyle/>
                    <a:p>
                      <a:pPr marL="0" algn="ctr" defTabSz="914400" rtl="0" eaLnBrk="1" fontAlgn="ctr" latinLnBrk="0" hangingPunct="1"/>
                      <a:r>
                        <a:rPr lang="es-CL" sz="1400" b="0" kern="1200" dirty="0">
                          <a:solidFill>
                            <a:schemeClr val="accent1">
                              <a:lumMod val="50000"/>
                            </a:schemeClr>
                          </a:solidFill>
                          <a:latin typeface="+mj-lt"/>
                          <a:ea typeface="Calibri"/>
                          <a:cs typeface="+mn-cs"/>
                        </a:rPr>
                        <a:t>17</a:t>
                      </a:r>
                    </a:p>
                  </a:txBody>
                  <a:tcPr marL="6556" marR="6556" marT="6556" marB="0" anchor="b"/>
                </a:tc>
                <a:tc>
                  <a:txBody>
                    <a:bodyPr/>
                    <a:lstStyle/>
                    <a:p>
                      <a:pPr marL="0" algn="ctr" defTabSz="914400" rtl="0" eaLnBrk="1" fontAlgn="ctr" latinLnBrk="0" hangingPunct="1"/>
                      <a:r>
                        <a:rPr lang="es-CL" sz="1400" b="0" kern="1200" dirty="0">
                          <a:solidFill>
                            <a:schemeClr val="accent1">
                              <a:lumMod val="50000"/>
                            </a:schemeClr>
                          </a:solidFill>
                          <a:latin typeface="+mj-lt"/>
                          <a:ea typeface="Calibri"/>
                          <a:cs typeface="+mn-cs"/>
                        </a:rPr>
                        <a:t>1.589</a:t>
                      </a:r>
                    </a:p>
                  </a:txBody>
                  <a:tcPr marL="6556" marR="6556" marT="6556" marB="0" anchor="b"/>
                </a:tc>
                <a:tc>
                  <a:txBody>
                    <a:bodyPr/>
                    <a:lstStyle/>
                    <a:p>
                      <a:pPr marL="0" algn="ctr" defTabSz="914400" rtl="0" eaLnBrk="1" fontAlgn="ctr" latinLnBrk="0" hangingPunct="1"/>
                      <a:r>
                        <a:rPr lang="es-CL" sz="1400" b="0" kern="1200" dirty="0">
                          <a:solidFill>
                            <a:schemeClr val="accent1">
                              <a:lumMod val="50000"/>
                            </a:schemeClr>
                          </a:solidFill>
                          <a:latin typeface="+mj-lt"/>
                          <a:ea typeface="Calibri"/>
                          <a:cs typeface="+mn-cs"/>
                        </a:rPr>
                        <a:t>7.081</a:t>
                      </a:r>
                    </a:p>
                  </a:txBody>
                  <a:tcPr marL="6556" marR="6556" marT="6556" marB="0" anchor="b"/>
                </a:tc>
                <a:tc>
                  <a:txBody>
                    <a:bodyPr/>
                    <a:lstStyle/>
                    <a:p>
                      <a:pPr marL="0" algn="ctr" defTabSz="914400" rtl="0" eaLnBrk="1" fontAlgn="ctr" latinLnBrk="0" hangingPunct="1"/>
                      <a:r>
                        <a:rPr lang="es-CL" sz="1400" b="0" kern="1200" dirty="0">
                          <a:solidFill>
                            <a:schemeClr val="accent1">
                              <a:lumMod val="50000"/>
                            </a:schemeClr>
                          </a:solidFill>
                          <a:latin typeface="+mj-lt"/>
                          <a:ea typeface="Calibri"/>
                          <a:cs typeface="+mn-cs"/>
                        </a:rPr>
                        <a:t>16.950</a:t>
                      </a:r>
                    </a:p>
                  </a:txBody>
                  <a:tcPr marL="6556" marR="6556" marT="6556" marB="0" anchor="b"/>
                </a:tc>
                <a:tc>
                  <a:txBody>
                    <a:bodyPr/>
                    <a:lstStyle/>
                    <a:p>
                      <a:pPr marL="0" algn="ctr" defTabSz="914400" rtl="0" eaLnBrk="1" fontAlgn="ctr" latinLnBrk="0" hangingPunct="1"/>
                      <a:r>
                        <a:rPr lang="es-CL" sz="1400" b="1" kern="1200" dirty="0">
                          <a:solidFill>
                            <a:schemeClr val="accent1">
                              <a:lumMod val="50000"/>
                            </a:schemeClr>
                          </a:solidFill>
                          <a:latin typeface="+mj-lt"/>
                          <a:ea typeface="Calibri"/>
                          <a:cs typeface="+mn-cs"/>
                        </a:rPr>
                        <a:t>25.637</a:t>
                      </a:r>
                    </a:p>
                  </a:txBody>
                  <a:tcPr marL="6556" marR="6556" marT="6556" marB="0" anchor="b"/>
                </a:tc>
                <a:extLst>
                  <a:ext uri="{0D108BD9-81ED-4DB2-BD59-A6C34878D82A}">
                    <a16:rowId xmlns:a16="http://schemas.microsoft.com/office/drawing/2014/main" val="10004"/>
                  </a:ext>
                </a:extLst>
              </a:tr>
              <a:tr h="286402">
                <a:tc>
                  <a:txBody>
                    <a:bodyPr/>
                    <a:lstStyle/>
                    <a:p>
                      <a:pPr marL="0" algn="ctr" defTabSz="914400" rtl="0" eaLnBrk="1" fontAlgn="ctr" latinLnBrk="0" hangingPunct="1"/>
                      <a:r>
                        <a:rPr lang="es-CL" sz="1200" b="0" kern="1200" dirty="0">
                          <a:solidFill>
                            <a:schemeClr val="accent1">
                              <a:lumMod val="50000"/>
                            </a:schemeClr>
                          </a:solidFill>
                          <a:latin typeface="+mj-lt"/>
                          <a:ea typeface="Calibri"/>
                          <a:cs typeface="+mn-cs"/>
                        </a:rPr>
                        <a:t>2021</a:t>
                      </a:r>
                    </a:p>
                  </a:txBody>
                  <a:tcPr marL="6556" marR="6556" marT="6556" marB="0" anchor="b"/>
                </a:tc>
                <a:tc>
                  <a:txBody>
                    <a:bodyPr/>
                    <a:lstStyle/>
                    <a:p>
                      <a:pPr marL="0" algn="ctr" defTabSz="914400" rtl="0" eaLnBrk="1" fontAlgn="ctr" latinLnBrk="0" hangingPunct="1"/>
                      <a:r>
                        <a:rPr lang="es-CL" sz="1400" b="0" kern="1200" dirty="0">
                          <a:solidFill>
                            <a:schemeClr val="accent1">
                              <a:lumMod val="50000"/>
                            </a:schemeClr>
                          </a:solidFill>
                          <a:latin typeface="+mj-lt"/>
                          <a:ea typeface="Calibri"/>
                          <a:cs typeface="+mn-cs"/>
                        </a:rPr>
                        <a:t>19</a:t>
                      </a:r>
                    </a:p>
                  </a:txBody>
                  <a:tcPr marL="6556" marR="6556" marT="6556" marB="0" anchor="b"/>
                </a:tc>
                <a:tc>
                  <a:txBody>
                    <a:bodyPr/>
                    <a:lstStyle/>
                    <a:p>
                      <a:pPr marL="0" algn="ctr" defTabSz="914400" rtl="0" eaLnBrk="1" fontAlgn="ctr" latinLnBrk="0" hangingPunct="1"/>
                      <a:r>
                        <a:rPr lang="es-CL" sz="1400" b="0" kern="1200" dirty="0">
                          <a:solidFill>
                            <a:schemeClr val="accent1">
                              <a:lumMod val="50000"/>
                            </a:schemeClr>
                          </a:solidFill>
                          <a:latin typeface="+mj-lt"/>
                          <a:ea typeface="Calibri"/>
                          <a:cs typeface="+mn-cs"/>
                        </a:rPr>
                        <a:t>3.983</a:t>
                      </a:r>
                    </a:p>
                  </a:txBody>
                  <a:tcPr marL="6556" marR="6556" marT="6556" marB="0" anchor="b"/>
                </a:tc>
                <a:tc>
                  <a:txBody>
                    <a:bodyPr/>
                    <a:lstStyle/>
                    <a:p>
                      <a:pPr marL="0" algn="ctr" defTabSz="914400" rtl="0" eaLnBrk="1" fontAlgn="ctr" latinLnBrk="0" hangingPunct="1"/>
                      <a:r>
                        <a:rPr lang="es-CL" sz="1400" b="0" kern="1200">
                          <a:solidFill>
                            <a:schemeClr val="accent1">
                              <a:lumMod val="50000"/>
                            </a:schemeClr>
                          </a:solidFill>
                          <a:latin typeface="+mj-lt"/>
                          <a:ea typeface="Calibri"/>
                          <a:cs typeface="+mn-cs"/>
                        </a:rPr>
                        <a:t>930.961</a:t>
                      </a:r>
                    </a:p>
                  </a:txBody>
                  <a:tcPr marL="6556" marR="6556" marT="6556" marB="0" anchor="b"/>
                </a:tc>
                <a:tc>
                  <a:txBody>
                    <a:bodyPr/>
                    <a:lstStyle/>
                    <a:p>
                      <a:pPr marL="0" algn="ctr" defTabSz="914400" rtl="0" eaLnBrk="1" fontAlgn="ctr" latinLnBrk="0" hangingPunct="1"/>
                      <a:r>
                        <a:rPr lang="es-CL" sz="1400" b="0" kern="1200" dirty="0">
                          <a:solidFill>
                            <a:schemeClr val="accent1">
                              <a:lumMod val="50000"/>
                            </a:schemeClr>
                          </a:solidFill>
                          <a:latin typeface="+mj-lt"/>
                          <a:ea typeface="Calibri"/>
                          <a:cs typeface="+mn-cs"/>
                        </a:rPr>
                        <a:t>32.662</a:t>
                      </a:r>
                    </a:p>
                  </a:txBody>
                  <a:tcPr marL="6556" marR="6556" marT="6556" marB="0" anchor="b"/>
                </a:tc>
                <a:tc>
                  <a:txBody>
                    <a:bodyPr/>
                    <a:lstStyle/>
                    <a:p>
                      <a:pPr marL="0" algn="ctr" defTabSz="914400" rtl="0" eaLnBrk="1" fontAlgn="ctr" latinLnBrk="0" hangingPunct="1"/>
                      <a:r>
                        <a:rPr lang="es-CL" sz="1400" b="1" kern="1200" dirty="0">
                          <a:solidFill>
                            <a:schemeClr val="accent1">
                              <a:lumMod val="50000"/>
                            </a:schemeClr>
                          </a:solidFill>
                          <a:latin typeface="+mj-lt"/>
                          <a:ea typeface="Calibri"/>
                          <a:cs typeface="+mn-cs"/>
                        </a:rPr>
                        <a:t>967.625</a:t>
                      </a:r>
                    </a:p>
                  </a:txBody>
                  <a:tcPr marL="6556" marR="6556" marT="6556" marB="0" anchor="b"/>
                </a:tc>
                <a:extLst>
                  <a:ext uri="{0D108BD9-81ED-4DB2-BD59-A6C34878D82A}">
                    <a16:rowId xmlns:a16="http://schemas.microsoft.com/office/drawing/2014/main" val="10005"/>
                  </a:ext>
                </a:extLst>
              </a:tr>
              <a:tr h="286402">
                <a:tc>
                  <a:txBody>
                    <a:bodyPr/>
                    <a:lstStyle/>
                    <a:p>
                      <a:pPr marL="0" algn="ctr" defTabSz="914400" rtl="0" eaLnBrk="1" fontAlgn="ctr" latinLnBrk="0" hangingPunct="1"/>
                      <a:r>
                        <a:rPr lang="es-CL" sz="1200" b="0" kern="1200" dirty="0">
                          <a:solidFill>
                            <a:srgbClr val="C00000"/>
                          </a:solidFill>
                          <a:latin typeface="+mj-lt"/>
                          <a:ea typeface="Calibri"/>
                          <a:cs typeface="+mn-cs"/>
                        </a:rPr>
                        <a:t>2022*</a:t>
                      </a:r>
                    </a:p>
                  </a:txBody>
                  <a:tcPr marL="6556" marR="6556" marT="6556" marB="0" anchor="b"/>
                </a:tc>
                <a:tc>
                  <a:txBody>
                    <a:bodyPr/>
                    <a:lstStyle/>
                    <a:p>
                      <a:pPr marL="0" algn="ctr" defTabSz="914400" rtl="0" eaLnBrk="1" fontAlgn="ctr" latinLnBrk="0" hangingPunct="1"/>
                      <a:r>
                        <a:rPr lang="es-CL" sz="1400" b="0" kern="1200" dirty="0">
                          <a:solidFill>
                            <a:srgbClr val="C00000"/>
                          </a:solidFill>
                          <a:latin typeface="+mj-lt"/>
                          <a:ea typeface="Calibri"/>
                          <a:cs typeface="+mn-cs"/>
                        </a:rPr>
                        <a:t>973</a:t>
                      </a:r>
                    </a:p>
                  </a:txBody>
                  <a:tcPr marL="6556" marR="6556" marT="6556" marB="0" anchor="b"/>
                </a:tc>
                <a:tc>
                  <a:txBody>
                    <a:bodyPr/>
                    <a:lstStyle/>
                    <a:p>
                      <a:pPr marL="0" algn="ctr" defTabSz="914400" rtl="0" eaLnBrk="1" fontAlgn="ctr" latinLnBrk="0" hangingPunct="1"/>
                      <a:r>
                        <a:rPr lang="es-CL" sz="1400" b="0" kern="1200" dirty="0">
                          <a:solidFill>
                            <a:srgbClr val="C00000"/>
                          </a:solidFill>
                          <a:latin typeface="+mj-lt"/>
                          <a:ea typeface="Calibri"/>
                          <a:cs typeface="+mn-cs"/>
                        </a:rPr>
                        <a:t>207</a:t>
                      </a:r>
                    </a:p>
                  </a:txBody>
                  <a:tcPr marL="6556" marR="6556" marT="6556" marB="0" anchor="b"/>
                </a:tc>
                <a:tc>
                  <a:txBody>
                    <a:bodyPr/>
                    <a:lstStyle/>
                    <a:p>
                      <a:pPr marL="0" algn="ctr" defTabSz="914400" rtl="0" eaLnBrk="1" fontAlgn="ctr" latinLnBrk="0" hangingPunct="1"/>
                      <a:r>
                        <a:rPr lang="es-CL" sz="1400" b="0" kern="1200" dirty="0">
                          <a:solidFill>
                            <a:srgbClr val="C00000"/>
                          </a:solidFill>
                          <a:latin typeface="+mj-lt"/>
                          <a:ea typeface="Calibri"/>
                          <a:cs typeface="+mn-cs"/>
                        </a:rPr>
                        <a:t>613</a:t>
                      </a:r>
                    </a:p>
                  </a:txBody>
                  <a:tcPr marL="6556" marR="6556" marT="6556" marB="0" anchor="b"/>
                </a:tc>
                <a:tc>
                  <a:txBody>
                    <a:bodyPr/>
                    <a:lstStyle/>
                    <a:p>
                      <a:pPr marL="0" algn="ctr" defTabSz="914400" rtl="0" eaLnBrk="1" fontAlgn="ctr" latinLnBrk="0" hangingPunct="1"/>
                      <a:r>
                        <a:rPr lang="es-CL" sz="1400" b="0" kern="1200" dirty="0">
                          <a:solidFill>
                            <a:srgbClr val="C00000"/>
                          </a:solidFill>
                          <a:latin typeface="+mj-lt"/>
                          <a:ea typeface="Calibri"/>
                          <a:cs typeface="+mn-cs"/>
                        </a:rPr>
                        <a:t>34.043</a:t>
                      </a:r>
                    </a:p>
                  </a:txBody>
                  <a:tcPr marL="6556" marR="6556" marT="6556" marB="0" anchor="b"/>
                </a:tc>
                <a:tc>
                  <a:txBody>
                    <a:bodyPr/>
                    <a:lstStyle/>
                    <a:p>
                      <a:pPr marL="0" algn="ctr" defTabSz="914400" rtl="0" eaLnBrk="1" fontAlgn="ctr" latinLnBrk="0" hangingPunct="1"/>
                      <a:r>
                        <a:rPr lang="es-CL" sz="1400" b="0" kern="1200" dirty="0">
                          <a:solidFill>
                            <a:srgbClr val="C00000"/>
                          </a:solidFill>
                          <a:latin typeface="+mj-lt"/>
                          <a:ea typeface="Calibri"/>
                          <a:cs typeface="+mn-cs"/>
                        </a:rPr>
                        <a:t>35.836</a:t>
                      </a:r>
                    </a:p>
                  </a:txBody>
                  <a:tcPr marL="6556" marR="6556" marT="6556" marB="0" anchor="b"/>
                </a:tc>
                <a:extLst>
                  <a:ext uri="{0D108BD9-81ED-4DB2-BD59-A6C34878D82A}">
                    <a16:rowId xmlns:a16="http://schemas.microsoft.com/office/drawing/2014/main" val="10006"/>
                  </a:ext>
                </a:extLst>
              </a:tr>
              <a:tr h="222687">
                <a:tc>
                  <a:txBody>
                    <a:bodyPr/>
                    <a:lstStyle/>
                    <a:p>
                      <a:pPr marL="0" algn="ctr" defTabSz="914400" rtl="0" eaLnBrk="1" fontAlgn="ctr" latinLnBrk="0" hangingPunct="1"/>
                      <a:r>
                        <a:rPr lang="es-CL" sz="1200" b="1" kern="1200" dirty="0">
                          <a:solidFill>
                            <a:schemeClr val="bg1"/>
                          </a:solidFill>
                          <a:latin typeface="+mj-lt"/>
                          <a:ea typeface="Calibri"/>
                          <a:cs typeface="+mn-cs"/>
                        </a:rPr>
                        <a:t>Total </a:t>
                      </a:r>
                    </a:p>
                  </a:txBody>
                  <a:tcPr marL="6556" marR="6556" marT="6556" marB="0" anchor="b">
                    <a:solidFill>
                      <a:schemeClr val="accent1">
                        <a:lumMod val="75000"/>
                        <a:alpha val="78000"/>
                      </a:schemeClr>
                    </a:solidFill>
                  </a:tcPr>
                </a:tc>
                <a:tc>
                  <a:txBody>
                    <a:bodyPr/>
                    <a:lstStyle/>
                    <a:p>
                      <a:pPr algn="ctr" fontAlgn="b"/>
                      <a:r>
                        <a:rPr lang="es-CL" sz="1050" b="1" i="0" u="none" strike="noStrike">
                          <a:solidFill>
                            <a:schemeClr val="bg1"/>
                          </a:solidFill>
                          <a:effectLst/>
                          <a:latin typeface="Verdana" panose="020B0604030504040204" pitchFamily="34" charset="0"/>
                        </a:rPr>
                        <a:t>1.055</a:t>
                      </a:r>
                    </a:p>
                  </a:txBody>
                  <a:tcPr marL="0" marR="0" marT="0" marB="0" anchor="b">
                    <a:solidFill>
                      <a:schemeClr val="accent1">
                        <a:lumMod val="75000"/>
                        <a:alpha val="78000"/>
                      </a:schemeClr>
                    </a:solidFill>
                  </a:tcPr>
                </a:tc>
                <a:tc>
                  <a:txBody>
                    <a:bodyPr/>
                    <a:lstStyle/>
                    <a:p>
                      <a:pPr algn="ctr" fontAlgn="b"/>
                      <a:r>
                        <a:rPr lang="es-CL" sz="1050" b="1" i="0" u="none" strike="noStrike">
                          <a:solidFill>
                            <a:schemeClr val="bg1"/>
                          </a:solidFill>
                          <a:effectLst/>
                          <a:latin typeface="Verdana" panose="020B0604030504040204" pitchFamily="34" charset="0"/>
                        </a:rPr>
                        <a:t>64.142</a:t>
                      </a:r>
                    </a:p>
                  </a:txBody>
                  <a:tcPr marL="0" marR="0" marT="0" marB="0" anchor="b">
                    <a:solidFill>
                      <a:schemeClr val="accent1">
                        <a:lumMod val="75000"/>
                        <a:alpha val="78000"/>
                      </a:schemeClr>
                    </a:solidFill>
                  </a:tcPr>
                </a:tc>
                <a:tc>
                  <a:txBody>
                    <a:bodyPr/>
                    <a:lstStyle/>
                    <a:p>
                      <a:pPr algn="ctr" fontAlgn="b"/>
                      <a:r>
                        <a:rPr lang="es-CL" sz="1050" b="1" i="0" u="none" strike="noStrike">
                          <a:solidFill>
                            <a:schemeClr val="bg1"/>
                          </a:solidFill>
                          <a:effectLst/>
                          <a:latin typeface="Verdana" panose="020B0604030504040204" pitchFamily="34" charset="0"/>
                        </a:rPr>
                        <a:t>1.857.416</a:t>
                      </a:r>
                    </a:p>
                  </a:txBody>
                  <a:tcPr marL="0" marR="0" marT="0" marB="0" anchor="b">
                    <a:solidFill>
                      <a:schemeClr val="accent1">
                        <a:lumMod val="75000"/>
                        <a:alpha val="78000"/>
                      </a:schemeClr>
                    </a:solidFill>
                  </a:tcPr>
                </a:tc>
                <a:tc>
                  <a:txBody>
                    <a:bodyPr/>
                    <a:lstStyle/>
                    <a:p>
                      <a:pPr algn="ctr" fontAlgn="b"/>
                      <a:r>
                        <a:rPr lang="es-CL" sz="1050" b="1" i="0" u="none" strike="noStrike">
                          <a:solidFill>
                            <a:schemeClr val="bg1"/>
                          </a:solidFill>
                          <a:effectLst/>
                          <a:latin typeface="Verdana" panose="020B0604030504040204" pitchFamily="34" charset="0"/>
                        </a:rPr>
                        <a:t>113.226</a:t>
                      </a:r>
                    </a:p>
                  </a:txBody>
                  <a:tcPr marL="0" marR="0" marT="0" marB="0" anchor="b">
                    <a:solidFill>
                      <a:schemeClr val="accent1">
                        <a:lumMod val="75000"/>
                        <a:alpha val="78000"/>
                      </a:schemeClr>
                    </a:solidFill>
                  </a:tcPr>
                </a:tc>
                <a:tc>
                  <a:txBody>
                    <a:bodyPr/>
                    <a:lstStyle/>
                    <a:p>
                      <a:pPr algn="ctr" fontAlgn="b"/>
                      <a:r>
                        <a:rPr lang="es-CL" sz="1050" b="1" i="0" u="none" strike="noStrike" dirty="0">
                          <a:solidFill>
                            <a:schemeClr val="bg1"/>
                          </a:solidFill>
                          <a:effectLst/>
                          <a:latin typeface="Verdana" panose="020B0604030504040204" pitchFamily="34" charset="0"/>
                        </a:rPr>
                        <a:t>2.035.839</a:t>
                      </a:r>
                    </a:p>
                  </a:txBody>
                  <a:tcPr marL="0" marR="0" marT="0" marB="0" anchor="b">
                    <a:solidFill>
                      <a:schemeClr val="accent1">
                        <a:lumMod val="75000"/>
                        <a:alpha val="78000"/>
                      </a:schemeClr>
                    </a:solidFill>
                  </a:tcPr>
                </a:tc>
                <a:extLst>
                  <a:ext uri="{0D108BD9-81ED-4DB2-BD59-A6C34878D82A}">
                    <a16:rowId xmlns:a16="http://schemas.microsoft.com/office/drawing/2014/main" val="10007"/>
                  </a:ext>
                </a:extLst>
              </a:tr>
            </a:tbl>
          </a:graphicData>
        </a:graphic>
      </p:graphicFrame>
      <p:graphicFrame>
        <p:nvGraphicFramePr>
          <p:cNvPr id="72" name="Gráfico 71"/>
          <p:cNvGraphicFramePr>
            <a:graphicFrameLocks/>
          </p:cNvGraphicFramePr>
          <p:nvPr>
            <p:extLst>
              <p:ext uri="{D42A27DB-BD31-4B8C-83A1-F6EECF244321}">
                <p14:modId xmlns:p14="http://schemas.microsoft.com/office/powerpoint/2010/main" val="1768919079"/>
              </p:ext>
            </p:extLst>
          </p:nvPr>
        </p:nvGraphicFramePr>
        <p:xfrm>
          <a:off x="108702" y="1027778"/>
          <a:ext cx="4192983" cy="2094827"/>
        </p:xfrm>
        <a:graphic>
          <a:graphicData uri="http://schemas.openxmlformats.org/drawingml/2006/chart">
            <c:chart xmlns:c="http://schemas.openxmlformats.org/drawingml/2006/chart" xmlns:r="http://schemas.openxmlformats.org/officeDocument/2006/relationships" r:id="rId6"/>
          </a:graphicData>
        </a:graphic>
      </p:graphicFrame>
      <p:sp>
        <p:nvSpPr>
          <p:cNvPr id="73" name="Elipse 72"/>
          <p:cNvSpPr>
            <a:spLocks noChangeAspect="1"/>
          </p:cNvSpPr>
          <p:nvPr/>
        </p:nvSpPr>
        <p:spPr>
          <a:xfrm>
            <a:off x="4102352" y="1432273"/>
            <a:ext cx="1620000" cy="1620000"/>
          </a:xfrm>
          <a:prstGeom prst="ellipse">
            <a:avLst/>
          </a:prstGeom>
          <a:solidFill>
            <a:srgbClr val="6600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sz="1137"/>
          </a:p>
        </p:txBody>
      </p:sp>
      <p:sp>
        <p:nvSpPr>
          <p:cNvPr id="74" name="CuadroTexto 73"/>
          <p:cNvSpPr txBox="1"/>
          <p:nvPr/>
        </p:nvSpPr>
        <p:spPr>
          <a:xfrm>
            <a:off x="4102352" y="1880509"/>
            <a:ext cx="1620000" cy="453352"/>
          </a:xfrm>
          <a:prstGeom prst="rect">
            <a:avLst/>
          </a:prstGeom>
          <a:noFill/>
        </p:spPr>
        <p:txBody>
          <a:bodyPr wrap="square" lIns="64920" tIns="32460" rIns="64920" bIns="32460">
            <a:spAutoFit/>
          </a:bodyPr>
          <a:lstStyle/>
          <a:p>
            <a:pPr algn="ctr">
              <a:lnSpc>
                <a:spcPct val="70000"/>
              </a:lnSpc>
              <a:defRPr/>
            </a:pPr>
            <a:r>
              <a:rPr lang="es-CL" b="1" dirty="0">
                <a:solidFill>
                  <a:schemeClr val="bg1"/>
                </a:solidFill>
                <a:cs typeface="Calibri"/>
              </a:rPr>
              <a:t>Variación </a:t>
            </a:r>
          </a:p>
          <a:p>
            <a:pPr algn="ctr">
              <a:lnSpc>
                <a:spcPct val="70000"/>
              </a:lnSpc>
              <a:defRPr/>
            </a:pPr>
            <a:r>
              <a:rPr lang="es-CL" b="1" dirty="0">
                <a:solidFill>
                  <a:schemeClr val="bg1"/>
                </a:solidFill>
                <a:cs typeface="Calibri"/>
              </a:rPr>
              <a:t>incautaciones</a:t>
            </a:r>
          </a:p>
        </p:txBody>
      </p:sp>
      <p:sp>
        <p:nvSpPr>
          <p:cNvPr id="75" name="CuadroTexto 74"/>
          <p:cNvSpPr txBox="1"/>
          <p:nvPr/>
        </p:nvSpPr>
        <p:spPr>
          <a:xfrm>
            <a:off x="4102352" y="2351785"/>
            <a:ext cx="1604694" cy="340694"/>
          </a:xfrm>
          <a:prstGeom prst="rect">
            <a:avLst/>
          </a:prstGeom>
          <a:noFill/>
        </p:spPr>
        <p:txBody>
          <a:bodyPr wrap="square" lIns="64920" tIns="32460" rIns="64920" bIns="32460">
            <a:spAutoFit/>
          </a:bodyPr>
          <a:lstStyle/>
          <a:p>
            <a:pPr algn="ctr">
              <a:lnSpc>
                <a:spcPct val="70000"/>
              </a:lnSpc>
              <a:defRPr/>
            </a:pPr>
            <a:r>
              <a:rPr lang="es-CL" sz="2400" b="1" dirty="0">
                <a:solidFill>
                  <a:schemeClr val="bg1"/>
                </a:solidFill>
                <a:cs typeface="Calibri"/>
              </a:rPr>
              <a:t>+3.600%</a:t>
            </a:r>
          </a:p>
        </p:txBody>
      </p:sp>
      <p:sp>
        <p:nvSpPr>
          <p:cNvPr id="76" name="Rectángulo 75"/>
          <p:cNvSpPr/>
          <p:nvPr/>
        </p:nvSpPr>
        <p:spPr>
          <a:xfrm>
            <a:off x="6319562" y="1546738"/>
            <a:ext cx="5288160" cy="409367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77" name="CuadroTexto 76"/>
          <p:cNvSpPr txBox="1"/>
          <p:nvPr/>
        </p:nvSpPr>
        <p:spPr>
          <a:xfrm>
            <a:off x="6488918" y="4000093"/>
            <a:ext cx="3439098" cy="1323439"/>
          </a:xfrm>
          <a:prstGeom prst="rect">
            <a:avLst/>
          </a:prstGeom>
          <a:noFill/>
        </p:spPr>
        <p:txBody>
          <a:bodyPr wrap="square" rtlCol="0">
            <a:spAutoFit/>
          </a:bodyPr>
          <a:lstStyle/>
          <a:p>
            <a:r>
              <a:rPr lang="es-CL" sz="1600" dirty="0"/>
              <a:t>Con la actualización de la ley de armas, </a:t>
            </a:r>
            <a:r>
              <a:rPr lang="es-CL" sz="1600" b="1" dirty="0"/>
              <a:t>en lo que va del año 2022 se ha incrementado un </a:t>
            </a:r>
            <a:r>
              <a:rPr lang="es-CL" sz="1600" b="1" dirty="0">
                <a:solidFill>
                  <a:srgbClr val="FF0000"/>
                </a:solidFill>
              </a:rPr>
              <a:t>5.021%</a:t>
            </a:r>
            <a:r>
              <a:rPr lang="es-CL" sz="1600" b="1" dirty="0"/>
              <a:t> las incautaciones de armas de fuego </a:t>
            </a:r>
            <a:r>
              <a:rPr lang="es-CL" sz="1600" dirty="0"/>
              <a:t>respecto a todo el año 2021.</a:t>
            </a:r>
          </a:p>
        </p:txBody>
      </p:sp>
      <p:graphicFrame>
        <p:nvGraphicFramePr>
          <p:cNvPr id="78" name="Tabla 77"/>
          <p:cNvGraphicFramePr>
            <a:graphicFrameLocks noGrp="1"/>
          </p:cNvGraphicFramePr>
          <p:nvPr>
            <p:extLst>
              <p:ext uri="{D42A27DB-BD31-4B8C-83A1-F6EECF244321}">
                <p14:modId xmlns:p14="http://schemas.microsoft.com/office/powerpoint/2010/main" val="820107883"/>
              </p:ext>
            </p:extLst>
          </p:nvPr>
        </p:nvGraphicFramePr>
        <p:xfrm>
          <a:off x="6461606" y="1676414"/>
          <a:ext cx="3463988" cy="2092964"/>
        </p:xfrm>
        <a:graphic>
          <a:graphicData uri="http://schemas.openxmlformats.org/drawingml/2006/table">
            <a:tbl>
              <a:tblPr>
                <a:tableStyleId>{E929F9F4-4A8F-4326-A1B4-22849713DDAB}</a:tableStyleId>
              </a:tblPr>
              <a:tblGrid>
                <a:gridCol w="2638658">
                  <a:extLst>
                    <a:ext uri="{9D8B030D-6E8A-4147-A177-3AD203B41FA5}">
                      <a16:colId xmlns:a16="http://schemas.microsoft.com/office/drawing/2014/main" val="3628832560"/>
                    </a:ext>
                  </a:extLst>
                </a:gridCol>
                <a:gridCol w="825330">
                  <a:extLst>
                    <a:ext uri="{9D8B030D-6E8A-4147-A177-3AD203B41FA5}">
                      <a16:colId xmlns:a16="http://schemas.microsoft.com/office/drawing/2014/main" val="323509970"/>
                    </a:ext>
                  </a:extLst>
                </a:gridCol>
              </a:tblGrid>
              <a:tr h="359182">
                <a:tc gridSpan="2">
                  <a:txBody>
                    <a:bodyPr/>
                    <a:lstStyle/>
                    <a:p>
                      <a:pPr algn="ctr" fontAlgn="b"/>
                      <a:r>
                        <a:rPr lang="es-ES" sz="1400" b="1" u="none" strike="noStrike" dirty="0">
                          <a:solidFill>
                            <a:schemeClr val="bg1"/>
                          </a:solidFill>
                          <a:effectLst/>
                        </a:rPr>
                        <a:t>Tipo Mercancías 2022</a:t>
                      </a:r>
                      <a:endParaRPr lang="es-ES" sz="1400" b="1" i="0" u="none" strike="noStrike" dirty="0">
                        <a:solidFill>
                          <a:schemeClr val="bg1"/>
                        </a:solidFill>
                        <a:effectLst/>
                        <a:latin typeface="Calibri" panose="020F0502020204030204" pitchFamily="34" charset="0"/>
                      </a:endParaRPr>
                    </a:p>
                  </a:txBody>
                  <a:tcPr marL="7943" marR="7943" marT="7943" marB="0" anchor="ctr">
                    <a:lnL w="12700" cap="flat" cmpd="sng" algn="ctr">
                      <a:solidFill>
                        <a:srgbClr val="8064A2">
                          <a:lumMod val="20000"/>
                          <a:lumOff val="80000"/>
                        </a:srgbClr>
                      </a:solidFill>
                      <a:prstDash val="solid"/>
                      <a:round/>
                      <a:headEnd type="none" w="med" len="med"/>
                      <a:tailEnd type="none" w="med" len="med"/>
                    </a:lnL>
                    <a:lnR w="12700" cap="flat" cmpd="sng" algn="ctr">
                      <a:solidFill>
                        <a:srgbClr val="8064A2">
                          <a:lumMod val="20000"/>
                          <a:lumOff val="80000"/>
                        </a:srgbClr>
                      </a:solidFill>
                      <a:prstDash val="solid"/>
                      <a:round/>
                      <a:headEnd type="none" w="med" len="med"/>
                      <a:tailEnd type="none" w="med" len="med"/>
                    </a:lnR>
                    <a:lnT w="12700" cap="flat" cmpd="sng" algn="ctr">
                      <a:solidFill>
                        <a:srgbClr val="8064A2">
                          <a:lumMod val="20000"/>
                          <a:lumOff val="80000"/>
                        </a:srgbClr>
                      </a:solidFill>
                      <a:prstDash val="solid"/>
                      <a:round/>
                      <a:headEnd type="none" w="med" len="med"/>
                      <a:tailEnd type="none" w="med" len="med"/>
                    </a:lnT>
                    <a:lnB w="12700" cap="flat" cmpd="sng" algn="ctr">
                      <a:solidFill>
                        <a:srgbClr val="8064A2">
                          <a:lumMod val="20000"/>
                          <a:lumOff val="80000"/>
                        </a:srgbClr>
                      </a:solidFill>
                      <a:prstDash val="solid"/>
                      <a:round/>
                      <a:headEnd type="none" w="med" len="med"/>
                      <a:tailEnd type="none" w="med" len="med"/>
                    </a:lnB>
                    <a:solidFill>
                      <a:schemeClr val="tx2">
                        <a:lumMod val="40000"/>
                        <a:lumOff val="60000"/>
                      </a:schemeClr>
                    </a:solidFill>
                  </a:tcPr>
                </a:tc>
                <a:tc hMerge="1">
                  <a:txBody>
                    <a:bodyPr/>
                    <a:lstStyle/>
                    <a:p>
                      <a:endParaRPr lang="es-CL"/>
                    </a:p>
                  </a:txBody>
                  <a:tcPr/>
                </a:tc>
                <a:extLst>
                  <a:ext uri="{0D108BD9-81ED-4DB2-BD59-A6C34878D82A}">
                    <a16:rowId xmlns:a16="http://schemas.microsoft.com/office/drawing/2014/main" val="1506084869"/>
                  </a:ext>
                </a:extLst>
              </a:tr>
              <a:tr h="249063">
                <a:tc>
                  <a:txBody>
                    <a:bodyPr/>
                    <a:lstStyle/>
                    <a:p>
                      <a:pPr algn="l" fontAlgn="b"/>
                      <a:r>
                        <a:rPr lang="es-CL" sz="1400" u="none" strike="noStrike" dirty="0">
                          <a:solidFill>
                            <a:schemeClr val="bg1"/>
                          </a:solidFill>
                          <a:effectLst/>
                        </a:rPr>
                        <a:t>  Periodo Enero-Mayo 2022</a:t>
                      </a:r>
                      <a:endParaRPr lang="es-CL" sz="1400" b="0" i="0" u="none" strike="noStrike" dirty="0">
                        <a:solidFill>
                          <a:schemeClr val="bg1"/>
                        </a:solidFill>
                        <a:effectLst/>
                        <a:latin typeface="Calibri" panose="020F0502020204030204" pitchFamily="34" charset="0"/>
                      </a:endParaRPr>
                    </a:p>
                  </a:txBody>
                  <a:tcPr marL="7943" marR="7943" marT="7943" marB="0" anchor="ctr">
                    <a:lnL w="12700" cap="flat" cmpd="sng" algn="ctr">
                      <a:solidFill>
                        <a:srgbClr val="8064A2">
                          <a:lumMod val="20000"/>
                          <a:lumOff val="80000"/>
                        </a:srgbClr>
                      </a:solidFill>
                      <a:prstDash val="solid"/>
                      <a:round/>
                      <a:headEnd type="none" w="med" len="med"/>
                      <a:tailEnd type="none" w="med" len="med"/>
                    </a:lnL>
                    <a:lnR w="12700" cap="flat" cmpd="sng" algn="ctr">
                      <a:solidFill>
                        <a:srgbClr val="8064A2">
                          <a:lumMod val="20000"/>
                          <a:lumOff val="80000"/>
                        </a:srgbClr>
                      </a:solidFill>
                      <a:prstDash val="solid"/>
                      <a:round/>
                      <a:headEnd type="none" w="med" len="med"/>
                      <a:tailEnd type="none" w="med" len="med"/>
                    </a:lnR>
                    <a:lnT w="12700" cap="flat" cmpd="sng" algn="ctr">
                      <a:solidFill>
                        <a:srgbClr val="8064A2">
                          <a:lumMod val="20000"/>
                          <a:lumOff val="80000"/>
                        </a:srgbClr>
                      </a:solidFill>
                      <a:prstDash val="solid"/>
                      <a:round/>
                      <a:headEnd type="none" w="med" len="med"/>
                      <a:tailEnd type="none" w="med" len="med"/>
                    </a:lnT>
                    <a:lnB w="12700" cap="flat" cmpd="sng" algn="ctr">
                      <a:solidFill>
                        <a:srgbClr val="8064A2">
                          <a:lumMod val="20000"/>
                          <a:lumOff val="80000"/>
                        </a:srgbClr>
                      </a:solidFill>
                      <a:prstDash val="solid"/>
                      <a:round/>
                      <a:headEnd type="none" w="med" len="med"/>
                      <a:tailEnd type="none" w="med" len="med"/>
                    </a:lnB>
                    <a:solidFill>
                      <a:schemeClr val="tx2">
                        <a:lumMod val="40000"/>
                        <a:lumOff val="60000"/>
                      </a:schemeClr>
                    </a:solidFill>
                  </a:tcPr>
                </a:tc>
                <a:tc>
                  <a:txBody>
                    <a:bodyPr/>
                    <a:lstStyle/>
                    <a:p>
                      <a:pPr algn="l" fontAlgn="b"/>
                      <a:r>
                        <a:rPr lang="es-CL" sz="1400" b="0" i="0" u="none" strike="noStrike">
                          <a:solidFill>
                            <a:schemeClr val="bg1"/>
                          </a:solidFill>
                          <a:effectLst/>
                          <a:latin typeface="Calibri" panose="020F0502020204030204" pitchFamily="34" charset="0"/>
                        </a:rPr>
                        <a:t>Unidades</a:t>
                      </a:r>
                    </a:p>
                  </a:txBody>
                  <a:tcPr marL="7943" marR="7943" marT="7943" marB="0" anchor="ctr">
                    <a:lnL w="12700" cap="flat" cmpd="sng" algn="ctr">
                      <a:solidFill>
                        <a:srgbClr val="8064A2">
                          <a:lumMod val="20000"/>
                          <a:lumOff val="80000"/>
                        </a:srgbClr>
                      </a:solidFill>
                      <a:prstDash val="solid"/>
                      <a:round/>
                      <a:headEnd type="none" w="med" len="med"/>
                      <a:tailEnd type="none" w="med" len="med"/>
                    </a:lnL>
                    <a:lnR w="12700" cap="flat" cmpd="sng" algn="ctr">
                      <a:solidFill>
                        <a:srgbClr val="8064A2">
                          <a:lumMod val="20000"/>
                          <a:lumOff val="80000"/>
                        </a:srgbClr>
                      </a:solidFill>
                      <a:prstDash val="solid"/>
                      <a:round/>
                      <a:headEnd type="none" w="med" len="med"/>
                      <a:tailEnd type="none" w="med" len="med"/>
                    </a:lnR>
                    <a:lnT w="12700" cap="flat" cmpd="sng" algn="ctr">
                      <a:solidFill>
                        <a:srgbClr val="8064A2">
                          <a:lumMod val="20000"/>
                          <a:lumOff val="80000"/>
                        </a:srgbClr>
                      </a:solidFill>
                      <a:prstDash val="solid"/>
                      <a:round/>
                      <a:headEnd type="none" w="med" len="med"/>
                      <a:tailEnd type="none" w="med" len="med"/>
                    </a:lnT>
                    <a:lnB w="12700" cap="flat" cmpd="sng" algn="ctr">
                      <a:solidFill>
                        <a:srgbClr val="8064A2">
                          <a:lumMod val="20000"/>
                          <a:lumOff val="80000"/>
                        </a:srgbClr>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3274493778"/>
                  </a:ext>
                </a:extLst>
              </a:tr>
              <a:tr h="249063">
                <a:tc>
                  <a:txBody>
                    <a:bodyPr/>
                    <a:lstStyle/>
                    <a:p>
                      <a:pPr algn="l" fontAlgn="b"/>
                      <a:r>
                        <a:rPr lang="es-CL" sz="1400" u="none" strike="noStrike">
                          <a:solidFill>
                            <a:schemeClr val="tx1"/>
                          </a:solidFill>
                          <a:effectLst/>
                        </a:rPr>
                        <a:t>  FUEGOS DE ARTIFICIO</a:t>
                      </a:r>
                      <a:endParaRPr lang="es-CL" sz="1400" b="1" i="0" u="none" strike="noStrike">
                        <a:solidFill>
                          <a:schemeClr val="tx1"/>
                        </a:solidFill>
                        <a:effectLst/>
                        <a:latin typeface="Calibri" panose="020F0502020204030204" pitchFamily="34" charset="0"/>
                      </a:endParaRPr>
                    </a:p>
                  </a:txBody>
                  <a:tcPr marL="7943" marR="7943" marT="7943" marB="0" anchor="ctr">
                    <a:lnL w="12700" cap="flat" cmpd="sng" algn="ctr">
                      <a:solidFill>
                        <a:srgbClr val="8064A2">
                          <a:lumMod val="20000"/>
                          <a:lumOff val="80000"/>
                        </a:srgbClr>
                      </a:solidFill>
                      <a:prstDash val="solid"/>
                      <a:round/>
                      <a:headEnd type="none" w="med" len="med"/>
                      <a:tailEnd type="none" w="med" len="med"/>
                    </a:lnL>
                    <a:lnR w="12700" cap="flat" cmpd="sng" algn="ctr">
                      <a:solidFill>
                        <a:srgbClr val="8064A2">
                          <a:lumMod val="20000"/>
                          <a:lumOff val="80000"/>
                        </a:srgbClr>
                      </a:solidFill>
                      <a:prstDash val="solid"/>
                      <a:round/>
                      <a:headEnd type="none" w="med" len="med"/>
                      <a:tailEnd type="none" w="med" len="med"/>
                    </a:lnR>
                    <a:lnT w="12700" cap="flat" cmpd="sng" algn="ctr">
                      <a:solidFill>
                        <a:srgbClr val="8064A2">
                          <a:lumMod val="20000"/>
                          <a:lumOff val="80000"/>
                        </a:srgbClr>
                      </a:solidFill>
                      <a:prstDash val="solid"/>
                      <a:round/>
                      <a:headEnd type="none" w="med" len="med"/>
                      <a:tailEnd type="none" w="med" len="med"/>
                    </a:lnT>
                    <a:lnB w="12700" cap="flat" cmpd="sng" algn="ctr">
                      <a:solidFill>
                        <a:srgbClr val="8064A2">
                          <a:lumMod val="20000"/>
                          <a:lumOff val="80000"/>
                        </a:srgbClr>
                      </a:solidFill>
                      <a:prstDash val="solid"/>
                      <a:round/>
                      <a:headEnd type="none" w="med" len="med"/>
                      <a:tailEnd type="none" w="med" len="med"/>
                    </a:lnB>
                    <a:solidFill>
                      <a:schemeClr val="accent1">
                        <a:lumMod val="20000"/>
                        <a:lumOff val="80000"/>
                      </a:schemeClr>
                    </a:solidFill>
                  </a:tcPr>
                </a:tc>
                <a:tc>
                  <a:txBody>
                    <a:bodyPr/>
                    <a:lstStyle/>
                    <a:p>
                      <a:pPr algn="r" fontAlgn="b"/>
                      <a:r>
                        <a:rPr lang="es-CL" sz="1400" b="0" u="none" strike="noStrike" dirty="0">
                          <a:solidFill>
                            <a:schemeClr val="tx1"/>
                          </a:solidFill>
                          <a:effectLst/>
                        </a:rPr>
                        <a:t>613</a:t>
                      </a:r>
                      <a:endParaRPr lang="es-CL" sz="1400" b="0" i="0" u="none" strike="noStrike" dirty="0">
                        <a:solidFill>
                          <a:schemeClr val="tx1"/>
                        </a:solidFill>
                        <a:effectLst/>
                        <a:latin typeface="Calibri" panose="020F0502020204030204" pitchFamily="34" charset="0"/>
                      </a:endParaRPr>
                    </a:p>
                  </a:txBody>
                  <a:tcPr marL="7943" marR="7943" marT="7943" marB="0" anchor="ctr">
                    <a:lnL w="12700" cap="flat" cmpd="sng" algn="ctr">
                      <a:solidFill>
                        <a:srgbClr val="8064A2">
                          <a:lumMod val="20000"/>
                          <a:lumOff val="80000"/>
                        </a:srgbClr>
                      </a:solidFill>
                      <a:prstDash val="solid"/>
                      <a:round/>
                      <a:headEnd type="none" w="med" len="med"/>
                      <a:tailEnd type="none" w="med" len="med"/>
                    </a:lnL>
                    <a:lnR w="12700" cap="flat" cmpd="sng" algn="ctr">
                      <a:solidFill>
                        <a:srgbClr val="8064A2">
                          <a:lumMod val="20000"/>
                          <a:lumOff val="80000"/>
                        </a:srgbClr>
                      </a:solidFill>
                      <a:prstDash val="solid"/>
                      <a:round/>
                      <a:headEnd type="none" w="med" len="med"/>
                      <a:tailEnd type="none" w="med" len="med"/>
                    </a:lnR>
                    <a:lnT w="12700" cap="flat" cmpd="sng" algn="ctr">
                      <a:solidFill>
                        <a:srgbClr val="8064A2">
                          <a:lumMod val="20000"/>
                          <a:lumOff val="80000"/>
                        </a:srgbClr>
                      </a:solidFill>
                      <a:prstDash val="solid"/>
                      <a:round/>
                      <a:headEnd type="none" w="med" len="med"/>
                      <a:tailEnd type="none" w="med" len="med"/>
                    </a:lnT>
                    <a:lnB w="12700" cap="flat" cmpd="sng" algn="ctr">
                      <a:solidFill>
                        <a:srgbClr val="8064A2">
                          <a:lumMod val="20000"/>
                          <a:lumOff val="80000"/>
                        </a:srgb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374296034"/>
                  </a:ext>
                </a:extLst>
              </a:tr>
              <a:tr h="249063">
                <a:tc>
                  <a:txBody>
                    <a:bodyPr/>
                    <a:lstStyle/>
                    <a:p>
                      <a:pPr algn="l" fontAlgn="b"/>
                      <a:r>
                        <a:rPr lang="es-CL" sz="1400" u="none" strike="noStrike">
                          <a:solidFill>
                            <a:schemeClr val="tx1"/>
                          </a:solidFill>
                          <a:effectLst/>
                        </a:rPr>
                        <a:t>  MUNICIONES</a:t>
                      </a:r>
                      <a:endParaRPr lang="es-CL" sz="1400" b="1" i="0" u="none" strike="noStrike">
                        <a:solidFill>
                          <a:schemeClr val="tx1"/>
                        </a:solidFill>
                        <a:effectLst/>
                        <a:latin typeface="Calibri" panose="020F0502020204030204" pitchFamily="34" charset="0"/>
                      </a:endParaRPr>
                    </a:p>
                  </a:txBody>
                  <a:tcPr marL="7943" marR="7943" marT="7943" marB="0" anchor="ctr">
                    <a:lnL w="12700" cap="flat" cmpd="sng" algn="ctr">
                      <a:solidFill>
                        <a:srgbClr val="8064A2">
                          <a:lumMod val="20000"/>
                          <a:lumOff val="80000"/>
                        </a:srgbClr>
                      </a:solidFill>
                      <a:prstDash val="solid"/>
                      <a:round/>
                      <a:headEnd type="none" w="med" len="med"/>
                      <a:tailEnd type="none" w="med" len="med"/>
                    </a:lnL>
                    <a:lnR w="12700" cap="flat" cmpd="sng" algn="ctr">
                      <a:solidFill>
                        <a:srgbClr val="8064A2">
                          <a:lumMod val="20000"/>
                          <a:lumOff val="80000"/>
                        </a:srgbClr>
                      </a:solidFill>
                      <a:prstDash val="solid"/>
                      <a:round/>
                      <a:headEnd type="none" w="med" len="med"/>
                      <a:tailEnd type="none" w="med" len="med"/>
                    </a:lnR>
                    <a:lnT w="12700" cap="flat" cmpd="sng" algn="ctr">
                      <a:solidFill>
                        <a:srgbClr val="8064A2">
                          <a:lumMod val="20000"/>
                          <a:lumOff val="80000"/>
                        </a:srgbClr>
                      </a:solidFill>
                      <a:prstDash val="solid"/>
                      <a:round/>
                      <a:headEnd type="none" w="med" len="med"/>
                      <a:tailEnd type="none" w="med" len="med"/>
                    </a:lnT>
                    <a:lnB w="12700" cap="flat" cmpd="sng" algn="ctr">
                      <a:solidFill>
                        <a:srgbClr val="8064A2">
                          <a:lumMod val="20000"/>
                          <a:lumOff val="80000"/>
                        </a:srgbClr>
                      </a:solidFill>
                      <a:prstDash val="solid"/>
                      <a:round/>
                      <a:headEnd type="none" w="med" len="med"/>
                      <a:tailEnd type="none" w="med" len="med"/>
                    </a:lnB>
                    <a:solidFill>
                      <a:schemeClr val="accent1">
                        <a:lumMod val="20000"/>
                        <a:lumOff val="80000"/>
                      </a:schemeClr>
                    </a:solidFill>
                  </a:tcPr>
                </a:tc>
                <a:tc>
                  <a:txBody>
                    <a:bodyPr/>
                    <a:lstStyle/>
                    <a:p>
                      <a:pPr algn="r" fontAlgn="b"/>
                      <a:r>
                        <a:rPr lang="es-CL" sz="1400" b="0" u="none" strike="noStrike" dirty="0">
                          <a:solidFill>
                            <a:schemeClr val="tx1"/>
                          </a:solidFill>
                          <a:effectLst/>
                        </a:rPr>
                        <a:t>207</a:t>
                      </a:r>
                      <a:endParaRPr lang="es-CL" sz="1400" b="0" i="0" u="none" strike="noStrike" dirty="0">
                        <a:solidFill>
                          <a:schemeClr val="tx1"/>
                        </a:solidFill>
                        <a:effectLst/>
                        <a:latin typeface="Calibri" panose="020F0502020204030204" pitchFamily="34" charset="0"/>
                      </a:endParaRPr>
                    </a:p>
                  </a:txBody>
                  <a:tcPr marL="7943" marR="7943" marT="7943" marB="0" anchor="ctr">
                    <a:lnL w="12700" cap="flat" cmpd="sng" algn="ctr">
                      <a:solidFill>
                        <a:srgbClr val="8064A2">
                          <a:lumMod val="20000"/>
                          <a:lumOff val="80000"/>
                        </a:srgbClr>
                      </a:solidFill>
                      <a:prstDash val="solid"/>
                      <a:round/>
                      <a:headEnd type="none" w="med" len="med"/>
                      <a:tailEnd type="none" w="med" len="med"/>
                    </a:lnL>
                    <a:lnR w="12700" cap="flat" cmpd="sng" algn="ctr">
                      <a:solidFill>
                        <a:srgbClr val="8064A2">
                          <a:lumMod val="20000"/>
                          <a:lumOff val="80000"/>
                        </a:srgbClr>
                      </a:solidFill>
                      <a:prstDash val="solid"/>
                      <a:round/>
                      <a:headEnd type="none" w="med" len="med"/>
                      <a:tailEnd type="none" w="med" len="med"/>
                    </a:lnR>
                    <a:lnT w="12700" cap="flat" cmpd="sng" algn="ctr">
                      <a:solidFill>
                        <a:srgbClr val="8064A2">
                          <a:lumMod val="20000"/>
                          <a:lumOff val="80000"/>
                        </a:srgbClr>
                      </a:solidFill>
                      <a:prstDash val="solid"/>
                      <a:round/>
                      <a:headEnd type="none" w="med" len="med"/>
                      <a:tailEnd type="none" w="med" len="med"/>
                    </a:lnT>
                    <a:lnB w="12700" cap="flat" cmpd="sng" algn="ctr">
                      <a:solidFill>
                        <a:srgbClr val="8064A2">
                          <a:lumMod val="20000"/>
                          <a:lumOff val="80000"/>
                        </a:srgb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503866435"/>
                  </a:ext>
                </a:extLst>
              </a:tr>
              <a:tr h="249063">
                <a:tc>
                  <a:txBody>
                    <a:bodyPr/>
                    <a:lstStyle/>
                    <a:p>
                      <a:pPr algn="l" fontAlgn="b"/>
                      <a:r>
                        <a:rPr lang="es-CL" sz="1400" b="1" u="none" strike="noStrike">
                          <a:solidFill>
                            <a:schemeClr val="tx1"/>
                          </a:solidFill>
                          <a:effectLst/>
                        </a:rPr>
                        <a:t>  ARMAS DE FUEGO*</a:t>
                      </a:r>
                      <a:endParaRPr lang="es-CL" sz="1400" b="1" i="0" u="none" strike="noStrike">
                        <a:solidFill>
                          <a:schemeClr val="tx1"/>
                        </a:solidFill>
                        <a:effectLst/>
                        <a:latin typeface="Calibri" panose="020F0502020204030204" pitchFamily="34" charset="0"/>
                      </a:endParaRPr>
                    </a:p>
                  </a:txBody>
                  <a:tcPr marL="7943" marR="7943" marT="7943" marB="0" anchor="ctr">
                    <a:lnL w="12700" cap="flat" cmpd="sng" algn="ctr">
                      <a:solidFill>
                        <a:srgbClr val="8064A2">
                          <a:lumMod val="20000"/>
                          <a:lumOff val="80000"/>
                        </a:srgbClr>
                      </a:solidFill>
                      <a:prstDash val="solid"/>
                      <a:round/>
                      <a:headEnd type="none" w="med" len="med"/>
                      <a:tailEnd type="none" w="med" len="med"/>
                    </a:lnL>
                    <a:lnR w="12700" cap="flat" cmpd="sng" algn="ctr">
                      <a:solidFill>
                        <a:srgbClr val="8064A2">
                          <a:lumMod val="20000"/>
                          <a:lumOff val="80000"/>
                        </a:srgbClr>
                      </a:solidFill>
                      <a:prstDash val="solid"/>
                      <a:round/>
                      <a:headEnd type="none" w="med" len="med"/>
                      <a:tailEnd type="none" w="med" len="med"/>
                    </a:lnR>
                    <a:lnT w="12700" cap="flat" cmpd="sng" algn="ctr">
                      <a:solidFill>
                        <a:srgbClr val="8064A2">
                          <a:lumMod val="20000"/>
                          <a:lumOff val="80000"/>
                        </a:srgbClr>
                      </a:solidFill>
                      <a:prstDash val="solid"/>
                      <a:round/>
                      <a:headEnd type="none" w="med" len="med"/>
                      <a:tailEnd type="none" w="med" len="med"/>
                    </a:lnT>
                    <a:lnB w="12700" cap="flat" cmpd="sng" algn="ctr">
                      <a:solidFill>
                        <a:srgbClr val="8064A2">
                          <a:lumMod val="20000"/>
                          <a:lumOff val="80000"/>
                        </a:srgbClr>
                      </a:solidFill>
                      <a:prstDash val="solid"/>
                      <a:round/>
                      <a:headEnd type="none" w="med" len="med"/>
                      <a:tailEnd type="none" w="med" len="med"/>
                    </a:lnB>
                    <a:solidFill>
                      <a:schemeClr val="accent1">
                        <a:lumMod val="20000"/>
                        <a:lumOff val="80000"/>
                      </a:schemeClr>
                    </a:solidFill>
                  </a:tcPr>
                </a:tc>
                <a:tc>
                  <a:txBody>
                    <a:bodyPr/>
                    <a:lstStyle/>
                    <a:p>
                      <a:pPr algn="r" fontAlgn="b"/>
                      <a:r>
                        <a:rPr lang="es-CL" sz="1400" b="1" i="0" u="none" strike="noStrike" dirty="0">
                          <a:solidFill>
                            <a:schemeClr val="tx1"/>
                          </a:solidFill>
                          <a:effectLst/>
                          <a:latin typeface="Calibri" panose="020F0502020204030204" pitchFamily="34" charset="0"/>
                        </a:rPr>
                        <a:t>973</a:t>
                      </a:r>
                    </a:p>
                  </a:txBody>
                  <a:tcPr marL="7943" marR="7943" marT="7943" marB="0" anchor="ctr">
                    <a:lnL w="12700" cap="flat" cmpd="sng" algn="ctr">
                      <a:solidFill>
                        <a:srgbClr val="8064A2">
                          <a:lumMod val="20000"/>
                          <a:lumOff val="80000"/>
                        </a:srgbClr>
                      </a:solidFill>
                      <a:prstDash val="solid"/>
                      <a:round/>
                      <a:headEnd type="none" w="med" len="med"/>
                      <a:tailEnd type="none" w="med" len="med"/>
                    </a:lnL>
                    <a:lnR w="12700" cap="flat" cmpd="sng" algn="ctr">
                      <a:solidFill>
                        <a:srgbClr val="8064A2">
                          <a:lumMod val="20000"/>
                          <a:lumOff val="80000"/>
                        </a:srgbClr>
                      </a:solidFill>
                      <a:prstDash val="solid"/>
                      <a:round/>
                      <a:headEnd type="none" w="med" len="med"/>
                      <a:tailEnd type="none" w="med" len="med"/>
                    </a:lnR>
                    <a:lnT w="12700" cap="flat" cmpd="sng" algn="ctr">
                      <a:solidFill>
                        <a:srgbClr val="8064A2">
                          <a:lumMod val="20000"/>
                          <a:lumOff val="80000"/>
                        </a:srgbClr>
                      </a:solidFill>
                      <a:prstDash val="solid"/>
                      <a:round/>
                      <a:headEnd type="none" w="med" len="med"/>
                      <a:tailEnd type="none" w="med" len="med"/>
                    </a:lnT>
                    <a:lnB w="12700" cap="flat" cmpd="sng" algn="ctr">
                      <a:solidFill>
                        <a:srgbClr val="8064A2">
                          <a:lumMod val="20000"/>
                          <a:lumOff val="80000"/>
                        </a:srgb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397513129"/>
                  </a:ext>
                </a:extLst>
              </a:tr>
              <a:tr h="249063">
                <a:tc>
                  <a:txBody>
                    <a:bodyPr/>
                    <a:lstStyle/>
                    <a:p>
                      <a:pPr algn="l" fontAlgn="b"/>
                      <a:r>
                        <a:rPr lang="es-CL" sz="1400" u="none" strike="noStrike">
                          <a:solidFill>
                            <a:schemeClr val="tx1"/>
                          </a:solidFill>
                          <a:effectLst/>
                        </a:rPr>
                        <a:t>  PARTES Y/O PIEZAS DE</a:t>
                      </a:r>
                      <a:r>
                        <a:rPr lang="es-CL" sz="1400" u="none" strike="noStrike" baseline="0">
                          <a:solidFill>
                            <a:schemeClr val="tx1"/>
                          </a:solidFill>
                          <a:effectLst/>
                        </a:rPr>
                        <a:t> ARMAS</a:t>
                      </a:r>
                      <a:endParaRPr lang="es-CL" sz="1400" b="1" i="0" u="none" strike="noStrike">
                        <a:solidFill>
                          <a:schemeClr val="tx1"/>
                        </a:solidFill>
                        <a:effectLst/>
                        <a:latin typeface="Calibri" panose="020F0502020204030204" pitchFamily="34" charset="0"/>
                      </a:endParaRPr>
                    </a:p>
                  </a:txBody>
                  <a:tcPr marL="7943" marR="7943" marT="7943" marB="0" anchor="ctr">
                    <a:lnL w="12700" cap="flat" cmpd="sng" algn="ctr">
                      <a:solidFill>
                        <a:srgbClr val="8064A2">
                          <a:lumMod val="20000"/>
                          <a:lumOff val="80000"/>
                        </a:srgbClr>
                      </a:solidFill>
                      <a:prstDash val="solid"/>
                      <a:round/>
                      <a:headEnd type="none" w="med" len="med"/>
                      <a:tailEnd type="none" w="med" len="med"/>
                    </a:lnL>
                    <a:lnR w="12700" cap="flat" cmpd="sng" algn="ctr">
                      <a:solidFill>
                        <a:srgbClr val="8064A2">
                          <a:lumMod val="20000"/>
                          <a:lumOff val="80000"/>
                        </a:srgbClr>
                      </a:solidFill>
                      <a:prstDash val="solid"/>
                      <a:round/>
                      <a:headEnd type="none" w="med" len="med"/>
                      <a:tailEnd type="none" w="med" len="med"/>
                    </a:lnR>
                    <a:lnT w="12700" cap="flat" cmpd="sng" algn="ctr">
                      <a:solidFill>
                        <a:srgbClr val="8064A2">
                          <a:lumMod val="20000"/>
                          <a:lumOff val="80000"/>
                        </a:srgbClr>
                      </a:solidFill>
                      <a:prstDash val="solid"/>
                      <a:round/>
                      <a:headEnd type="none" w="med" len="med"/>
                      <a:tailEnd type="none" w="med" len="med"/>
                    </a:lnT>
                    <a:lnB w="12700" cap="flat" cmpd="sng" algn="ctr">
                      <a:solidFill>
                        <a:srgbClr val="8064A2">
                          <a:lumMod val="20000"/>
                          <a:lumOff val="80000"/>
                        </a:srgbClr>
                      </a:solidFill>
                      <a:prstDash val="solid"/>
                      <a:round/>
                      <a:headEnd type="none" w="med" len="med"/>
                      <a:tailEnd type="none" w="med" len="med"/>
                    </a:lnB>
                    <a:solidFill>
                      <a:schemeClr val="accent1">
                        <a:lumMod val="20000"/>
                        <a:lumOff val="80000"/>
                      </a:schemeClr>
                    </a:solidFill>
                  </a:tcPr>
                </a:tc>
                <a:tc>
                  <a:txBody>
                    <a:bodyPr/>
                    <a:lstStyle/>
                    <a:p>
                      <a:pPr algn="r" fontAlgn="b"/>
                      <a:r>
                        <a:rPr lang="es-CL" sz="1400" b="0" i="0" u="none" strike="noStrike" dirty="0">
                          <a:solidFill>
                            <a:schemeClr val="tx1"/>
                          </a:solidFill>
                          <a:effectLst/>
                          <a:latin typeface="Calibri" panose="020F0502020204030204" pitchFamily="34" charset="0"/>
                        </a:rPr>
                        <a:t>6.339</a:t>
                      </a:r>
                    </a:p>
                  </a:txBody>
                  <a:tcPr marL="7943" marR="7943" marT="7943" marB="0" anchor="ctr">
                    <a:lnL w="12700" cap="flat" cmpd="sng" algn="ctr">
                      <a:solidFill>
                        <a:srgbClr val="8064A2">
                          <a:lumMod val="20000"/>
                          <a:lumOff val="80000"/>
                        </a:srgbClr>
                      </a:solidFill>
                      <a:prstDash val="solid"/>
                      <a:round/>
                      <a:headEnd type="none" w="med" len="med"/>
                      <a:tailEnd type="none" w="med" len="med"/>
                    </a:lnL>
                    <a:lnR w="12700" cap="flat" cmpd="sng" algn="ctr">
                      <a:solidFill>
                        <a:srgbClr val="8064A2">
                          <a:lumMod val="20000"/>
                          <a:lumOff val="80000"/>
                        </a:srgbClr>
                      </a:solidFill>
                      <a:prstDash val="solid"/>
                      <a:round/>
                      <a:headEnd type="none" w="med" len="med"/>
                      <a:tailEnd type="none" w="med" len="med"/>
                    </a:lnR>
                    <a:lnT w="12700" cap="flat" cmpd="sng" algn="ctr">
                      <a:solidFill>
                        <a:srgbClr val="8064A2">
                          <a:lumMod val="20000"/>
                          <a:lumOff val="80000"/>
                        </a:srgbClr>
                      </a:solidFill>
                      <a:prstDash val="solid"/>
                      <a:round/>
                      <a:headEnd type="none" w="med" len="med"/>
                      <a:tailEnd type="none" w="med" len="med"/>
                    </a:lnT>
                    <a:lnB w="12700" cap="flat" cmpd="sng" algn="ctr">
                      <a:solidFill>
                        <a:srgbClr val="8064A2">
                          <a:lumMod val="20000"/>
                          <a:lumOff val="80000"/>
                        </a:srgb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16613689"/>
                  </a:ext>
                </a:extLst>
              </a:tr>
              <a:tr h="488467">
                <a:tc>
                  <a:txBody>
                    <a:bodyPr/>
                    <a:lstStyle/>
                    <a:p>
                      <a:pPr algn="l" fontAlgn="b"/>
                      <a:r>
                        <a:rPr lang="es-CL" sz="1400" u="none" strike="noStrike" dirty="0">
                          <a:solidFill>
                            <a:schemeClr val="tx1"/>
                          </a:solidFill>
                          <a:effectLst/>
                        </a:rPr>
                        <a:t>  ELEMENTOS DE </a:t>
                      </a:r>
                      <a:br>
                        <a:rPr lang="es-CL" sz="1400" u="none" strike="noStrike" dirty="0">
                          <a:solidFill>
                            <a:schemeClr val="tx1"/>
                          </a:solidFill>
                          <a:effectLst/>
                        </a:rPr>
                      </a:br>
                      <a:r>
                        <a:rPr lang="es-CL" sz="1400" u="none" strike="noStrike" dirty="0">
                          <a:solidFill>
                            <a:schemeClr val="tx1"/>
                          </a:solidFill>
                          <a:effectLst/>
                        </a:rPr>
                        <a:t>  PROTECCIÓN PERSONAL</a:t>
                      </a:r>
                      <a:endParaRPr lang="es-CL" sz="1400" b="1" i="0" u="none" strike="noStrike" dirty="0">
                        <a:solidFill>
                          <a:schemeClr val="tx1"/>
                        </a:solidFill>
                        <a:effectLst/>
                        <a:latin typeface="Calibri" panose="020F0502020204030204" pitchFamily="34" charset="0"/>
                      </a:endParaRPr>
                    </a:p>
                  </a:txBody>
                  <a:tcPr marL="7943" marR="7943" marT="7943" marB="0" anchor="ctr">
                    <a:lnL w="12700" cap="flat" cmpd="sng" algn="ctr">
                      <a:solidFill>
                        <a:srgbClr val="8064A2">
                          <a:lumMod val="20000"/>
                          <a:lumOff val="80000"/>
                        </a:srgbClr>
                      </a:solidFill>
                      <a:prstDash val="solid"/>
                      <a:round/>
                      <a:headEnd type="none" w="med" len="med"/>
                      <a:tailEnd type="none" w="med" len="med"/>
                    </a:lnL>
                    <a:lnR w="12700" cap="flat" cmpd="sng" algn="ctr">
                      <a:solidFill>
                        <a:srgbClr val="8064A2">
                          <a:lumMod val="20000"/>
                          <a:lumOff val="80000"/>
                        </a:srgbClr>
                      </a:solidFill>
                      <a:prstDash val="solid"/>
                      <a:round/>
                      <a:headEnd type="none" w="med" len="med"/>
                      <a:tailEnd type="none" w="med" len="med"/>
                    </a:lnR>
                    <a:lnT w="12700" cap="flat" cmpd="sng" algn="ctr">
                      <a:solidFill>
                        <a:srgbClr val="8064A2">
                          <a:lumMod val="20000"/>
                          <a:lumOff val="80000"/>
                        </a:srgbClr>
                      </a:solidFill>
                      <a:prstDash val="solid"/>
                      <a:round/>
                      <a:headEnd type="none" w="med" len="med"/>
                      <a:tailEnd type="none" w="med" len="med"/>
                    </a:lnT>
                    <a:lnB w="12700" cap="flat" cmpd="sng" algn="ctr">
                      <a:solidFill>
                        <a:srgbClr val="8064A2">
                          <a:lumMod val="20000"/>
                          <a:lumOff val="80000"/>
                        </a:srgbClr>
                      </a:solidFill>
                      <a:prstDash val="solid"/>
                      <a:round/>
                      <a:headEnd type="none" w="med" len="med"/>
                      <a:tailEnd type="none" w="med" len="med"/>
                    </a:lnB>
                    <a:solidFill>
                      <a:schemeClr val="accent1">
                        <a:lumMod val="20000"/>
                        <a:lumOff val="80000"/>
                      </a:schemeClr>
                    </a:solidFill>
                  </a:tcPr>
                </a:tc>
                <a:tc>
                  <a:txBody>
                    <a:bodyPr/>
                    <a:lstStyle/>
                    <a:p>
                      <a:pPr marL="0" algn="r" defTabSz="457200" rtl="0" eaLnBrk="1" fontAlgn="b" latinLnBrk="0" hangingPunct="1"/>
                      <a:r>
                        <a:rPr lang="es-CL" sz="1400" b="0" u="none" strike="noStrike" kern="1200" dirty="0">
                          <a:solidFill>
                            <a:schemeClr val="tx1"/>
                          </a:solidFill>
                          <a:effectLst/>
                          <a:latin typeface="+mn-lt"/>
                          <a:ea typeface="+mn-ea"/>
                          <a:cs typeface="+mn-cs"/>
                        </a:rPr>
                        <a:t>27.704</a:t>
                      </a:r>
                    </a:p>
                  </a:txBody>
                  <a:tcPr marL="7943" marR="7943" marT="7943" marB="0" anchor="ctr">
                    <a:lnL w="12700" cap="flat" cmpd="sng" algn="ctr">
                      <a:solidFill>
                        <a:srgbClr val="8064A2">
                          <a:lumMod val="20000"/>
                          <a:lumOff val="80000"/>
                        </a:srgbClr>
                      </a:solidFill>
                      <a:prstDash val="solid"/>
                      <a:round/>
                      <a:headEnd type="none" w="med" len="med"/>
                      <a:tailEnd type="none" w="med" len="med"/>
                    </a:lnL>
                    <a:lnR w="12700" cap="flat" cmpd="sng" algn="ctr">
                      <a:solidFill>
                        <a:srgbClr val="8064A2">
                          <a:lumMod val="20000"/>
                          <a:lumOff val="80000"/>
                        </a:srgbClr>
                      </a:solidFill>
                      <a:prstDash val="solid"/>
                      <a:round/>
                      <a:headEnd type="none" w="med" len="med"/>
                      <a:tailEnd type="none" w="med" len="med"/>
                    </a:lnR>
                    <a:lnT w="12700" cap="flat" cmpd="sng" algn="ctr">
                      <a:solidFill>
                        <a:srgbClr val="8064A2">
                          <a:lumMod val="20000"/>
                          <a:lumOff val="80000"/>
                        </a:srgbClr>
                      </a:solidFill>
                      <a:prstDash val="solid"/>
                      <a:round/>
                      <a:headEnd type="none" w="med" len="med"/>
                      <a:tailEnd type="none" w="med" len="med"/>
                    </a:lnT>
                    <a:lnB w="12700" cap="flat" cmpd="sng" algn="ctr">
                      <a:solidFill>
                        <a:srgbClr val="8064A2">
                          <a:lumMod val="20000"/>
                          <a:lumOff val="80000"/>
                        </a:srgb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751773721"/>
                  </a:ext>
                </a:extLst>
              </a:tr>
            </a:tbl>
          </a:graphicData>
        </a:graphic>
      </p:graphicFrame>
      <p:pic>
        <p:nvPicPr>
          <p:cNvPr id="79" name="Imagen 78"/>
          <p:cNvPicPr>
            <a:picLocks noChangeAspect="1"/>
          </p:cNvPicPr>
          <p:nvPr/>
        </p:nvPicPr>
        <p:blipFill>
          <a:blip r:embed="rId7"/>
          <a:stretch>
            <a:fillRect/>
          </a:stretch>
        </p:blipFill>
        <p:spPr>
          <a:xfrm>
            <a:off x="10120819" y="1590983"/>
            <a:ext cx="1350341" cy="3916465"/>
          </a:xfrm>
          <a:prstGeom prst="rect">
            <a:avLst/>
          </a:prstGeom>
        </p:spPr>
      </p:pic>
    </p:spTree>
    <p:extLst>
      <p:ext uri="{BB962C8B-B14F-4D97-AF65-F5344CB8AC3E}">
        <p14:creationId xmlns:p14="http://schemas.microsoft.com/office/powerpoint/2010/main" val="1147453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4 Rectángulo">
            <a:extLst>
              <a:ext uri="{FF2B5EF4-FFF2-40B4-BE49-F238E27FC236}">
                <a16:creationId xmlns:a16="http://schemas.microsoft.com/office/drawing/2014/main" id="{2414A989-64A2-37E2-0228-5A444D085A08}"/>
              </a:ext>
            </a:extLst>
          </p:cNvPr>
          <p:cNvSpPr>
            <a:spLocks noChangeArrowheads="1"/>
          </p:cNvSpPr>
          <p:nvPr/>
        </p:nvSpPr>
        <p:spPr bwMode="auto">
          <a:xfrm>
            <a:off x="1765300" y="216693"/>
            <a:ext cx="7680590" cy="5007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39750" indent="-53975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s-CL" altLang="es-CL" sz="2654" dirty="0">
              <a:solidFill>
                <a:srgbClr val="FFFF00"/>
              </a:solidFill>
              <a:latin typeface="Calibri"/>
            </a:endParaRPr>
          </a:p>
        </p:txBody>
      </p:sp>
      <p:sp>
        <p:nvSpPr>
          <p:cNvPr id="2" name="1 CuadroTexto">
            <a:extLst>
              <a:ext uri="{FF2B5EF4-FFF2-40B4-BE49-F238E27FC236}">
                <a16:creationId xmlns:a16="http://schemas.microsoft.com/office/drawing/2014/main" id="{76AE78F4-044D-E138-5B26-C70F05C8A0DB}"/>
              </a:ext>
            </a:extLst>
          </p:cNvPr>
          <p:cNvSpPr txBox="1"/>
          <p:nvPr/>
        </p:nvSpPr>
        <p:spPr>
          <a:xfrm>
            <a:off x="263779" y="625873"/>
            <a:ext cx="9172615" cy="892552"/>
          </a:xfrm>
          <a:prstGeom prst="rect">
            <a:avLst/>
          </a:prstGeom>
          <a:noFill/>
        </p:spPr>
        <p:style>
          <a:lnRef idx="0">
            <a:scrgbClr r="0" g="0" b="0"/>
          </a:lnRef>
          <a:fillRef idx="1001">
            <a:schemeClr val="dk2"/>
          </a:fillRef>
          <a:effectRef idx="0">
            <a:scrgbClr r="0" g="0" b="0"/>
          </a:effectRef>
          <a:fontRef idx="major"/>
        </p:style>
        <p:txBody>
          <a:bodyPr wrap="square">
            <a:spAutoFit/>
          </a:bodyPr>
          <a:lstStyle/>
          <a:p>
            <a:r>
              <a:rPr lang="es-ES" sz="2800" b="1" dirty="0">
                <a:solidFill>
                  <a:schemeClr val="tx2"/>
                </a:solidFill>
                <a:cs typeface="Calibri"/>
              </a:rPr>
              <a:t>Impacto Modificación N° 17.798, </a:t>
            </a:r>
          </a:p>
          <a:p>
            <a:r>
              <a:rPr lang="es-ES" sz="2400" dirty="0">
                <a:solidFill>
                  <a:schemeClr val="tx2"/>
                </a:solidFill>
                <a:cs typeface="Calibri"/>
              </a:rPr>
              <a:t>vigente hasta el 24.01.22, fue actualizada por la nueva Ley N° 21.412 </a:t>
            </a:r>
          </a:p>
        </p:txBody>
      </p:sp>
      <p:sp>
        <p:nvSpPr>
          <p:cNvPr id="13" name="CuadroTexto 12">
            <a:extLst>
              <a:ext uri="{FF2B5EF4-FFF2-40B4-BE49-F238E27FC236}">
                <a16:creationId xmlns:a16="http://schemas.microsoft.com/office/drawing/2014/main" id="{30608E1D-FD2E-642C-2830-7642C42EC870}"/>
              </a:ext>
            </a:extLst>
          </p:cNvPr>
          <p:cNvSpPr txBox="1"/>
          <p:nvPr/>
        </p:nvSpPr>
        <p:spPr>
          <a:xfrm>
            <a:off x="220314" y="6239203"/>
            <a:ext cx="8683023" cy="261610"/>
          </a:xfrm>
          <a:prstGeom prst="rect">
            <a:avLst/>
          </a:prstGeom>
          <a:noFill/>
        </p:spPr>
        <p:txBody>
          <a:bodyPr wrap="square" rtlCol="0">
            <a:spAutoFit/>
          </a:bodyPr>
          <a:lstStyle/>
          <a:p>
            <a:r>
              <a:rPr lang="es-CL" sz="1100" dirty="0">
                <a:solidFill>
                  <a:schemeClr val="tx1">
                    <a:lumMod val="50000"/>
                    <a:lumOff val="50000"/>
                  </a:schemeClr>
                </a:solidFill>
              </a:rPr>
              <a:t>CARLOS A. ESCUDERO C. / JEFE DEPTO. TRAFICO ILICITOS / DIRECCION NACIONAL DE ADUANAS / Junio 2022</a:t>
            </a:r>
          </a:p>
        </p:txBody>
      </p:sp>
      <p:pic>
        <p:nvPicPr>
          <p:cNvPr id="14" name="Imagen 13">
            <a:extLst>
              <a:ext uri="{FF2B5EF4-FFF2-40B4-BE49-F238E27FC236}">
                <a16:creationId xmlns:a16="http://schemas.microsoft.com/office/drawing/2014/main" id="{1F4FE267-186B-48FA-9446-6A516A3BA6E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019823" y="317855"/>
            <a:ext cx="1800000" cy="472726"/>
          </a:xfrm>
          <a:prstGeom prst="rect">
            <a:avLst/>
          </a:prstGeom>
        </p:spPr>
      </p:pic>
      <p:pic>
        <p:nvPicPr>
          <p:cNvPr id="15" name="Imagen 14" descr="Avatar Gsuite_GOBCL.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957677" y="0"/>
            <a:ext cx="1924293" cy="115449"/>
          </a:xfrm>
          <a:prstGeom prst="rect">
            <a:avLst/>
          </a:prstGeom>
        </p:spPr>
      </p:pic>
      <p:grpSp>
        <p:nvGrpSpPr>
          <p:cNvPr id="16" name="Agrupar 15"/>
          <p:cNvGrpSpPr>
            <a:grpSpLocks noChangeAspect="1"/>
          </p:cNvGrpSpPr>
          <p:nvPr/>
        </p:nvGrpSpPr>
        <p:grpSpPr>
          <a:xfrm>
            <a:off x="10687795" y="5774924"/>
            <a:ext cx="1080000" cy="602514"/>
            <a:chOff x="10109772" y="5601003"/>
            <a:chExt cx="1620103" cy="903830"/>
          </a:xfrm>
        </p:grpSpPr>
        <p:pic>
          <p:nvPicPr>
            <p:cNvPr id="17" name="Imagen 16"/>
            <p:cNvPicPr>
              <a:picLocks noChangeAspect="1"/>
            </p:cNvPicPr>
            <p:nvPr/>
          </p:nvPicPr>
          <p:blipFill>
            <a:blip r:embed="rId4"/>
            <a:stretch>
              <a:fillRect/>
            </a:stretch>
          </p:blipFill>
          <p:spPr>
            <a:xfrm>
              <a:off x="10109772" y="6159313"/>
              <a:ext cx="1620103" cy="345520"/>
            </a:xfrm>
            <a:prstGeom prst="rect">
              <a:avLst/>
            </a:prstGeom>
          </p:spPr>
        </p:pic>
        <p:pic>
          <p:nvPicPr>
            <p:cNvPr id="18" name="Imagen 1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170730" y="5601003"/>
              <a:ext cx="308747" cy="815974"/>
            </a:xfrm>
            <a:prstGeom prst="rect">
              <a:avLst/>
            </a:prstGeom>
          </p:spPr>
        </p:pic>
      </p:grpSp>
      <p:cxnSp>
        <p:nvCxnSpPr>
          <p:cNvPr id="19" name="Conector recto 18"/>
          <p:cNvCxnSpPr/>
          <p:nvPr/>
        </p:nvCxnSpPr>
        <p:spPr>
          <a:xfrm>
            <a:off x="266700" y="631260"/>
            <a:ext cx="9194060" cy="0"/>
          </a:xfrm>
          <a:prstGeom prst="line">
            <a:avLst/>
          </a:prstGeom>
          <a:ln w="3175" cmpd="sng">
            <a:solidFill>
              <a:srgbClr val="4472C4"/>
            </a:solidFill>
            <a:prstDash val="dot"/>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0" name="CuadroTexto 12"/>
          <p:cNvSpPr txBox="1">
            <a:spLocks noChangeArrowheads="1"/>
          </p:cNvSpPr>
          <p:nvPr/>
        </p:nvSpPr>
        <p:spPr bwMode="auto">
          <a:xfrm>
            <a:off x="258919" y="260440"/>
            <a:ext cx="595138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s-ES" sz="1800" b="1" dirty="0">
                <a:solidFill>
                  <a:schemeClr val="tx2">
                    <a:lumMod val="60000"/>
                    <a:lumOff val="40000"/>
                  </a:schemeClr>
                </a:solidFill>
                <a:latin typeface="Calibri"/>
                <a:cs typeface="Calibri"/>
              </a:rPr>
              <a:t>Rol de Aduanas en el combate al contrabando y tráfico ilícito</a:t>
            </a:r>
          </a:p>
        </p:txBody>
      </p:sp>
      <p:graphicFrame>
        <p:nvGraphicFramePr>
          <p:cNvPr id="21" name="Tabla 20"/>
          <p:cNvGraphicFramePr>
            <a:graphicFrameLocks noGrp="1"/>
          </p:cNvGraphicFramePr>
          <p:nvPr>
            <p:extLst>
              <p:ext uri="{D42A27DB-BD31-4B8C-83A1-F6EECF244321}">
                <p14:modId xmlns:p14="http://schemas.microsoft.com/office/powerpoint/2010/main" val="4105793585"/>
              </p:ext>
            </p:extLst>
          </p:nvPr>
        </p:nvGraphicFramePr>
        <p:xfrm>
          <a:off x="364614" y="3351183"/>
          <a:ext cx="5435072" cy="2585760"/>
        </p:xfrm>
        <a:graphic>
          <a:graphicData uri="http://schemas.openxmlformats.org/drawingml/2006/table">
            <a:tbl>
              <a:tblPr firstRow="1" firstCol="1" bandRow="1">
                <a:tableStyleId>{7DF18680-E054-41AD-8BC1-D1AEF772440D}</a:tableStyleId>
              </a:tblPr>
              <a:tblGrid>
                <a:gridCol w="2180505">
                  <a:extLst>
                    <a:ext uri="{9D8B030D-6E8A-4147-A177-3AD203B41FA5}">
                      <a16:colId xmlns:a16="http://schemas.microsoft.com/office/drawing/2014/main" val="1828072058"/>
                    </a:ext>
                  </a:extLst>
                </a:gridCol>
                <a:gridCol w="659454">
                  <a:extLst>
                    <a:ext uri="{9D8B030D-6E8A-4147-A177-3AD203B41FA5}">
                      <a16:colId xmlns:a16="http://schemas.microsoft.com/office/drawing/2014/main" val="3865703904"/>
                    </a:ext>
                  </a:extLst>
                </a:gridCol>
                <a:gridCol w="821551">
                  <a:extLst>
                    <a:ext uri="{9D8B030D-6E8A-4147-A177-3AD203B41FA5}">
                      <a16:colId xmlns:a16="http://schemas.microsoft.com/office/drawing/2014/main" val="4225357553"/>
                    </a:ext>
                  </a:extLst>
                </a:gridCol>
                <a:gridCol w="1012849">
                  <a:extLst>
                    <a:ext uri="{9D8B030D-6E8A-4147-A177-3AD203B41FA5}">
                      <a16:colId xmlns:a16="http://schemas.microsoft.com/office/drawing/2014/main" val="1255532478"/>
                    </a:ext>
                  </a:extLst>
                </a:gridCol>
                <a:gridCol w="760713">
                  <a:extLst>
                    <a:ext uri="{9D8B030D-6E8A-4147-A177-3AD203B41FA5}">
                      <a16:colId xmlns:a16="http://schemas.microsoft.com/office/drawing/2014/main" val="3370967982"/>
                    </a:ext>
                  </a:extLst>
                </a:gridCol>
              </a:tblGrid>
              <a:tr h="272403">
                <a:tc>
                  <a:txBody>
                    <a:bodyPr/>
                    <a:lstStyle/>
                    <a:p>
                      <a:pPr>
                        <a:lnSpc>
                          <a:spcPct val="107000"/>
                        </a:lnSpc>
                      </a:pPr>
                      <a:r>
                        <a:rPr lang="es-ES" sz="1100" dirty="0">
                          <a:effectLst/>
                        </a:rPr>
                        <a:t>IMPORTACIONES</a:t>
                      </a:r>
                      <a:r>
                        <a:rPr lang="es-ES" sz="1100" baseline="0" dirty="0">
                          <a:effectLst/>
                        </a:rPr>
                        <a:t> ARMAS FOGUEO</a:t>
                      </a:r>
                      <a:endParaRPr lang="es-CL" sz="1100" dirty="0">
                        <a:effectLst/>
                        <a:latin typeface="Calibri" panose="020F0502020204030204" pitchFamily="34" charset="0"/>
                        <a:cs typeface="Times New Roman" panose="02020603050405020304" pitchFamily="18" charset="0"/>
                      </a:endParaRPr>
                    </a:p>
                  </a:txBody>
                  <a:tcPr marL="42135" marR="42135" marT="0" marB="0" anchor="ctr">
                    <a:solidFill>
                      <a:schemeClr val="accent5">
                        <a:lumMod val="75000"/>
                      </a:schemeClr>
                    </a:solidFill>
                  </a:tcPr>
                </a:tc>
                <a:tc gridSpan="4">
                  <a:txBody>
                    <a:bodyPr/>
                    <a:lstStyle/>
                    <a:p>
                      <a:pPr>
                        <a:lnSpc>
                          <a:spcPct val="107000"/>
                        </a:lnSpc>
                        <a:spcAft>
                          <a:spcPts val="0"/>
                        </a:spcAft>
                      </a:pPr>
                      <a:r>
                        <a:rPr lang="es-CL" sz="1100" dirty="0">
                          <a:effectLst/>
                        </a:rPr>
                        <a:t>           UNIDADES DE PISTOLAS A FOGUEO </a:t>
                      </a:r>
                    </a:p>
                  </a:txBody>
                  <a:tcPr marL="42135" marR="42135" marT="0" marB="0" anchor="ctr">
                    <a:solidFill>
                      <a:schemeClr val="accent5">
                        <a:lumMod val="75000"/>
                      </a:schemeClr>
                    </a:solidFill>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3754801089"/>
                  </a:ext>
                </a:extLst>
              </a:tr>
              <a:tr h="340089">
                <a:tc>
                  <a:txBody>
                    <a:bodyPr/>
                    <a:lstStyle/>
                    <a:p>
                      <a:pPr>
                        <a:lnSpc>
                          <a:spcPct val="107000"/>
                        </a:lnSpc>
                        <a:spcAft>
                          <a:spcPts val="0"/>
                        </a:spcAft>
                      </a:pPr>
                      <a:r>
                        <a:rPr lang="es-CL" sz="1100" dirty="0">
                          <a:effectLst/>
                        </a:rPr>
                        <a:t>DESCRIPCIÓN MODELO </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135" marR="42135" marT="0" marB="0" anchor="ctr"/>
                </a:tc>
                <a:tc>
                  <a:txBody>
                    <a:bodyPr/>
                    <a:lstStyle/>
                    <a:p>
                      <a:pPr algn="ctr">
                        <a:lnSpc>
                          <a:spcPct val="107000"/>
                        </a:lnSpc>
                        <a:spcAft>
                          <a:spcPts val="0"/>
                        </a:spcAft>
                      </a:pPr>
                      <a:r>
                        <a:rPr lang="es-CL" sz="1000" b="1" dirty="0">
                          <a:effectLst/>
                        </a:rPr>
                        <a:t>Valparaíso</a:t>
                      </a:r>
                      <a:endParaRPr lang="es-CL"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135" marR="42135" marT="0" marB="0" anchor="ctr"/>
                </a:tc>
                <a:tc>
                  <a:txBody>
                    <a:bodyPr/>
                    <a:lstStyle/>
                    <a:p>
                      <a:pPr algn="ctr">
                        <a:lnSpc>
                          <a:spcPct val="107000"/>
                        </a:lnSpc>
                        <a:spcAft>
                          <a:spcPts val="0"/>
                        </a:spcAft>
                      </a:pPr>
                      <a:r>
                        <a:rPr lang="es-CL" sz="1000" b="1" dirty="0">
                          <a:effectLst/>
                        </a:rPr>
                        <a:t>San Antonio</a:t>
                      </a:r>
                      <a:endParaRPr lang="es-CL"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135" marR="42135" marT="0" marB="0" anchor="ctr"/>
                </a:tc>
                <a:tc>
                  <a:txBody>
                    <a:bodyPr/>
                    <a:lstStyle/>
                    <a:p>
                      <a:pPr algn="ctr">
                        <a:lnSpc>
                          <a:spcPts val="960"/>
                        </a:lnSpc>
                        <a:spcAft>
                          <a:spcPts val="0"/>
                        </a:spcAft>
                      </a:pPr>
                      <a:r>
                        <a:rPr lang="es-CL" sz="1000" b="1" dirty="0">
                          <a:effectLst/>
                        </a:rPr>
                        <a:t>Aduana Metropolitana</a:t>
                      </a:r>
                      <a:endParaRPr lang="es-CL"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135" marR="42135" marT="0" marB="0" anchor="ctr"/>
                </a:tc>
                <a:tc>
                  <a:txBody>
                    <a:bodyPr/>
                    <a:lstStyle/>
                    <a:p>
                      <a:pPr algn="ctr">
                        <a:lnSpc>
                          <a:spcPts val="960"/>
                        </a:lnSpc>
                        <a:spcAft>
                          <a:spcPts val="0"/>
                        </a:spcAft>
                      </a:pPr>
                      <a:r>
                        <a:rPr lang="es-CL" sz="1000" b="1" dirty="0">
                          <a:effectLst/>
                        </a:rPr>
                        <a:t>Total general</a:t>
                      </a:r>
                      <a:endParaRPr lang="es-CL"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135" marR="42135" marT="0" marB="0" anchor="ctr"/>
                </a:tc>
                <a:extLst>
                  <a:ext uri="{0D108BD9-81ED-4DB2-BD59-A6C34878D82A}">
                    <a16:rowId xmlns:a16="http://schemas.microsoft.com/office/drawing/2014/main" val="1217107245"/>
                  </a:ext>
                </a:extLst>
              </a:tr>
              <a:tr h="170045">
                <a:tc>
                  <a:txBody>
                    <a:bodyPr/>
                    <a:lstStyle/>
                    <a:p>
                      <a:pPr>
                        <a:lnSpc>
                          <a:spcPct val="107000"/>
                        </a:lnSpc>
                        <a:spcAft>
                          <a:spcPts val="0"/>
                        </a:spcAft>
                      </a:pPr>
                      <a:r>
                        <a:rPr lang="es-CL" sz="1100">
                          <a:effectLst/>
                        </a:rPr>
                        <a:t>PISTOLA A FOGUEO DRAGOS</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2135" marR="42135" marT="0" marB="0" anchor="ctr"/>
                </a:tc>
                <a:tc>
                  <a:txBody>
                    <a:bodyPr/>
                    <a:lstStyle/>
                    <a:p>
                      <a:pPr>
                        <a:lnSpc>
                          <a:spcPct val="107000"/>
                        </a:lnSpc>
                      </a:pPr>
                      <a:endParaRPr lang="es-CL" sz="1100" dirty="0">
                        <a:effectLst/>
                        <a:latin typeface="Calibri" panose="020F0502020204030204" pitchFamily="34" charset="0"/>
                        <a:cs typeface="Times New Roman" panose="02020603050405020304" pitchFamily="18" charset="0"/>
                      </a:endParaRPr>
                    </a:p>
                  </a:txBody>
                  <a:tcPr marL="42135" marR="42135" marT="0" marB="0" anchor="ctr"/>
                </a:tc>
                <a:tc>
                  <a:txBody>
                    <a:bodyPr/>
                    <a:lstStyle/>
                    <a:p>
                      <a:pPr algn="r">
                        <a:lnSpc>
                          <a:spcPct val="107000"/>
                        </a:lnSpc>
                        <a:spcAft>
                          <a:spcPts val="0"/>
                        </a:spcAft>
                      </a:pPr>
                      <a:r>
                        <a:rPr lang="es-CL" sz="1100" dirty="0">
                          <a:effectLst/>
                        </a:rPr>
                        <a:t>1.710</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135" marR="42135" marT="0" marB="0" anchor="ctr"/>
                </a:tc>
                <a:tc>
                  <a:txBody>
                    <a:bodyPr/>
                    <a:lstStyle/>
                    <a:p>
                      <a:pPr>
                        <a:lnSpc>
                          <a:spcPct val="107000"/>
                        </a:lnSpc>
                      </a:pPr>
                      <a:endParaRPr lang="es-CL" sz="1100">
                        <a:effectLst/>
                        <a:latin typeface="Calibri" panose="020F0502020204030204" pitchFamily="34" charset="0"/>
                        <a:cs typeface="Times New Roman" panose="02020603050405020304" pitchFamily="18" charset="0"/>
                      </a:endParaRPr>
                    </a:p>
                  </a:txBody>
                  <a:tcPr marL="42135" marR="42135" marT="0" marB="0" anchor="ctr"/>
                </a:tc>
                <a:tc>
                  <a:txBody>
                    <a:bodyPr/>
                    <a:lstStyle/>
                    <a:p>
                      <a:pPr algn="r">
                        <a:lnSpc>
                          <a:spcPct val="107000"/>
                        </a:lnSpc>
                        <a:spcAft>
                          <a:spcPts val="0"/>
                        </a:spcAft>
                      </a:pPr>
                      <a:r>
                        <a:rPr lang="es-CL" sz="1100">
                          <a:effectLst/>
                        </a:rPr>
                        <a:t>1.710</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2135" marR="42135" marT="0" marB="0" anchor="ctr"/>
                </a:tc>
                <a:extLst>
                  <a:ext uri="{0D108BD9-81ED-4DB2-BD59-A6C34878D82A}">
                    <a16:rowId xmlns:a16="http://schemas.microsoft.com/office/drawing/2014/main" val="3067516216"/>
                  </a:ext>
                </a:extLst>
              </a:tr>
              <a:tr h="170045">
                <a:tc>
                  <a:txBody>
                    <a:bodyPr/>
                    <a:lstStyle/>
                    <a:p>
                      <a:pPr>
                        <a:lnSpc>
                          <a:spcPct val="107000"/>
                        </a:lnSpc>
                        <a:spcAft>
                          <a:spcPts val="0"/>
                        </a:spcAft>
                      </a:pPr>
                      <a:r>
                        <a:rPr lang="es-CL" sz="1100">
                          <a:effectLst/>
                        </a:rPr>
                        <a:t>PISTOLA A FOGUEO; EKOL-F</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2135" marR="42135" marT="0" marB="0" anchor="ctr"/>
                </a:tc>
                <a:tc>
                  <a:txBody>
                    <a:bodyPr/>
                    <a:lstStyle/>
                    <a:p>
                      <a:pPr>
                        <a:lnSpc>
                          <a:spcPct val="107000"/>
                        </a:lnSpc>
                      </a:pPr>
                      <a:endParaRPr lang="es-CL" sz="1100" dirty="0">
                        <a:effectLst/>
                        <a:latin typeface="Calibri" panose="020F0502020204030204" pitchFamily="34" charset="0"/>
                        <a:cs typeface="Times New Roman" panose="02020603050405020304" pitchFamily="18" charset="0"/>
                      </a:endParaRPr>
                    </a:p>
                  </a:txBody>
                  <a:tcPr marL="42135" marR="42135" marT="0" marB="0" anchor="ctr"/>
                </a:tc>
                <a:tc>
                  <a:txBody>
                    <a:bodyPr/>
                    <a:lstStyle/>
                    <a:p>
                      <a:pPr>
                        <a:lnSpc>
                          <a:spcPct val="107000"/>
                        </a:lnSpc>
                      </a:pPr>
                      <a:endParaRPr lang="es-CL" sz="1100">
                        <a:effectLst/>
                        <a:latin typeface="Calibri" panose="020F0502020204030204" pitchFamily="34" charset="0"/>
                        <a:cs typeface="Times New Roman" panose="02020603050405020304" pitchFamily="18" charset="0"/>
                      </a:endParaRPr>
                    </a:p>
                  </a:txBody>
                  <a:tcPr marL="42135" marR="42135" marT="0" marB="0" anchor="ctr"/>
                </a:tc>
                <a:tc>
                  <a:txBody>
                    <a:bodyPr/>
                    <a:lstStyle/>
                    <a:p>
                      <a:pPr algn="r">
                        <a:lnSpc>
                          <a:spcPct val="107000"/>
                        </a:lnSpc>
                        <a:spcAft>
                          <a:spcPts val="0"/>
                        </a:spcAft>
                      </a:pPr>
                      <a:r>
                        <a:rPr lang="es-CL" sz="1100">
                          <a:effectLst/>
                        </a:rPr>
                        <a:t>1.180</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2135" marR="42135" marT="0" marB="0" anchor="ctr"/>
                </a:tc>
                <a:tc>
                  <a:txBody>
                    <a:bodyPr/>
                    <a:lstStyle/>
                    <a:p>
                      <a:pPr algn="r">
                        <a:lnSpc>
                          <a:spcPct val="107000"/>
                        </a:lnSpc>
                        <a:spcAft>
                          <a:spcPts val="0"/>
                        </a:spcAft>
                      </a:pPr>
                      <a:r>
                        <a:rPr lang="es-CL" sz="1100">
                          <a:effectLst/>
                        </a:rPr>
                        <a:t>1.180</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2135" marR="42135" marT="0" marB="0" anchor="ctr"/>
                </a:tc>
                <a:extLst>
                  <a:ext uri="{0D108BD9-81ED-4DB2-BD59-A6C34878D82A}">
                    <a16:rowId xmlns:a16="http://schemas.microsoft.com/office/drawing/2014/main" val="2803738372"/>
                  </a:ext>
                </a:extLst>
              </a:tr>
              <a:tr h="170045">
                <a:tc>
                  <a:txBody>
                    <a:bodyPr/>
                    <a:lstStyle/>
                    <a:p>
                      <a:pPr>
                        <a:lnSpc>
                          <a:spcPct val="107000"/>
                        </a:lnSpc>
                        <a:spcAft>
                          <a:spcPts val="0"/>
                        </a:spcAft>
                      </a:pPr>
                      <a:r>
                        <a:rPr lang="es-CL" sz="1100">
                          <a:effectLst/>
                        </a:rPr>
                        <a:t>PISTOLA DE FOGUEO CEONIC</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2135" marR="42135" marT="0" marB="0" anchor="ctr"/>
                </a:tc>
                <a:tc>
                  <a:txBody>
                    <a:bodyPr/>
                    <a:lstStyle/>
                    <a:p>
                      <a:pPr>
                        <a:lnSpc>
                          <a:spcPct val="107000"/>
                        </a:lnSpc>
                      </a:pPr>
                      <a:endParaRPr lang="es-CL" sz="1100">
                        <a:effectLst/>
                        <a:latin typeface="Calibri" panose="020F0502020204030204" pitchFamily="34" charset="0"/>
                        <a:cs typeface="Times New Roman" panose="02020603050405020304" pitchFamily="18" charset="0"/>
                      </a:endParaRPr>
                    </a:p>
                  </a:txBody>
                  <a:tcPr marL="42135" marR="42135" marT="0" marB="0" anchor="ctr"/>
                </a:tc>
                <a:tc>
                  <a:txBody>
                    <a:bodyPr/>
                    <a:lstStyle/>
                    <a:p>
                      <a:pPr algn="r">
                        <a:lnSpc>
                          <a:spcPct val="107000"/>
                        </a:lnSpc>
                        <a:spcAft>
                          <a:spcPts val="0"/>
                        </a:spcAft>
                      </a:pPr>
                      <a:r>
                        <a:rPr lang="es-CL" sz="1100" dirty="0">
                          <a:effectLst/>
                        </a:rPr>
                        <a:t>2.800</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135" marR="42135" marT="0" marB="0" anchor="ctr"/>
                </a:tc>
                <a:tc>
                  <a:txBody>
                    <a:bodyPr/>
                    <a:lstStyle/>
                    <a:p>
                      <a:pPr>
                        <a:lnSpc>
                          <a:spcPct val="107000"/>
                        </a:lnSpc>
                      </a:pPr>
                      <a:endParaRPr lang="es-CL" sz="1100">
                        <a:effectLst/>
                        <a:latin typeface="Calibri" panose="020F0502020204030204" pitchFamily="34" charset="0"/>
                        <a:cs typeface="Times New Roman" panose="02020603050405020304" pitchFamily="18" charset="0"/>
                      </a:endParaRPr>
                    </a:p>
                  </a:txBody>
                  <a:tcPr marL="42135" marR="42135" marT="0" marB="0" anchor="ctr"/>
                </a:tc>
                <a:tc>
                  <a:txBody>
                    <a:bodyPr/>
                    <a:lstStyle/>
                    <a:p>
                      <a:pPr algn="r">
                        <a:lnSpc>
                          <a:spcPct val="107000"/>
                        </a:lnSpc>
                        <a:spcAft>
                          <a:spcPts val="0"/>
                        </a:spcAft>
                      </a:pPr>
                      <a:r>
                        <a:rPr lang="es-CL" sz="1100">
                          <a:effectLst/>
                        </a:rPr>
                        <a:t>2.800</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2135" marR="42135" marT="0" marB="0" anchor="ctr"/>
                </a:tc>
                <a:extLst>
                  <a:ext uri="{0D108BD9-81ED-4DB2-BD59-A6C34878D82A}">
                    <a16:rowId xmlns:a16="http://schemas.microsoft.com/office/drawing/2014/main" val="795236402"/>
                  </a:ext>
                </a:extLst>
              </a:tr>
              <a:tr h="170045">
                <a:tc>
                  <a:txBody>
                    <a:bodyPr/>
                    <a:lstStyle/>
                    <a:p>
                      <a:pPr>
                        <a:lnSpc>
                          <a:spcPct val="107000"/>
                        </a:lnSpc>
                        <a:spcAft>
                          <a:spcPts val="0"/>
                        </a:spcAft>
                      </a:pPr>
                      <a:r>
                        <a:rPr lang="es-CL" sz="1100" dirty="0">
                          <a:effectLst/>
                        </a:rPr>
                        <a:t>PISTOLA DE FOGUEO SIRA ZILAH</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135" marR="42135" marT="0" marB="0" anchor="ctr"/>
                </a:tc>
                <a:tc>
                  <a:txBody>
                    <a:bodyPr/>
                    <a:lstStyle/>
                    <a:p>
                      <a:pPr>
                        <a:lnSpc>
                          <a:spcPct val="107000"/>
                        </a:lnSpc>
                      </a:pPr>
                      <a:endParaRPr lang="es-CL" sz="1100">
                        <a:effectLst/>
                        <a:latin typeface="Calibri" panose="020F0502020204030204" pitchFamily="34" charset="0"/>
                        <a:cs typeface="Times New Roman" panose="02020603050405020304" pitchFamily="18" charset="0"/>
                      </a:endParaRPr>
                    </a:p>
                  </a:txBody>
                  <a:tcPr marL="42135" marR="42135" marT="0" marB="0" anchor="ctr"/>
                </a:tc>
                <a:tc>
                  <a:txBody>
                    <a:bodyPr/>
                    <a:lstStyle/>
                    <a:p>
                      <a:pPr algn="r">
                        <a:lnSpc>
                          <a:spcPct val="107000"/>
                        </a:lnSpc>
                        <a:spcAft>
                          <a:spcPts val="0"/>
                        </a:spcAft>
                      </a:pPr>
                      <a:r>
                        <a:rPr lang="es-CL" sz="1100" dirty="0">
                          <a:effectLst/>
                        </a:rPr>
                        <a:t>5.520</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135" marR="42135" marT="0" marB="0" anchor="ctr"/>
                </a:tc>
                <a:tc>
                  <a:txBody>
                    <a:bodyPr/>
                    <a:lstStyle/>
                    <a:p>
                      <a:pPr>
                        <a:lnSpc>
                          <a:spcPct val="107000"/>
                        </a:lnSpc>
                      </a:pPr>
                      <a:endParaRPr lang="es-CL" sz="1100">
                        <a:effectLst/>
                        <a:latin typeface="Calibri" panose="020F0502020204030204" pitchFamily="34" charset="0"/>
                        <a:cs typeface="Times New Roman" panose="02020603050405020304" pitchFamily="18" charset="0"/>
                      </a:endParaRPr>
                    </a:p>
                  </a:txBody>
                  <a:tcPr marL="42135" marR="42135" marT="0" marB="0" anchor="ctr"/>
                </a:tc>
                <a:tc>
                  <a:txBody>
                    <a:bodyPr/>
                    <a:lstStyle/>
                    <a:p>
                      <a:pPr algn="r">
                        <a:lnSpc>
                          <a:spcPct val="107000"/>
                        </a:lnSpc>
                        <a:spcAft>
                          <a:spcPts val="0"/>
                        </a:spcAft>
                      </a:pPr>
                      <a:r>
                        <a:rPr lang="es-CL" sz="1100">
                          <a:effectLst/>
                        </a:rPr>
                        <a:t>5.520</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2135" marR="42135" marT="0" marB="0" anchor="ctr"/>
                </a:tc>
                <a:extLst>
                  <a:ext uri="{0D108BD9-81ED-4DB2-BD59-A6C34878D82A}">
                    <a16:rowId xmlns:a16="http://schemas.microsoft.com/office/drawing/2014/main" val="1675835314"/>
                  </a:ext>
                </a:extLst>
              </a:tr>
              <a:tr h="170045">
                <a:tc>
                  <a:txBody>
                    <a:bodyPr/>
                    <a:lstStyle/>
                    <a:p>
                      <a:pPr>
                        <a:lnSpc>
                          <a:spcPct val="107000"/>
                        </a:lnSpc>
                        <a:spcAft>
                          <a:spcPts val="0"/>
                        </a:spcAft>
                      </a:pPr>
                      <a:r>
                        <a:rPr lang="es-CL" sz="1100">
                          <a:effectLst/>
                        </a:rPr>
                        <a:t>PISTOLA DE FOGUEO ZORAKI</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2135" marR="42135" marT="0" marB="0" anchor="ctr"/>
                </a:tc>
                <a:tc>
                  <a:txBody>
                    <a:bodyPr/>
                    <a:lstStyle/>
                    <a:p>
                      <a:pPr>
                        <a:lnSpc>
                          <a:spcPct val="107000"/>
                        </a:lnSpc>
                      </a:pPr>
                      <a:endParaRPr lang="es-CL" sz="1100">
                        <a:effectLst/>
                        <a:latin typeface="Calibri" panose="020F0502020204030204" pitchFamily="34" charset="0"/>
                        <a:cs typeface="Times New Roman" panose="02020603050405020304" pitchFamily="18" charset="0"/>
                      </a:endParaRPr>
                    </a:p>
                  </a:txBody>
                  <a:tcPr marL="42135" marR="42135" marT="0" marB="0" anchor="ctr"/>
                </a:tc>
                <a:tc>
                  <a:txBody>
                    <a:bodyPr/>
                    <a:lstStyle/>
                    <a:p>
                      <a:pPr algn="r">
                        <a:lnSpc>
                          <a:spcPct val="107000"/>
                        </a:lnSpc>
                        <a:spcAft>
                          <a:spcPts val="0"/>
                        </a:spcAft>
                      </a:pPr>
                      <a:r>
                        <a:rPr lang="es-CL" sz="1100">
                          <a:effectLst/>
                        </a:rPr>
                        <a:t>4.380</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2135" marR="42135" marT="0" marB="0" anchor="ctr"/>
                </a:tc>
                <a:tc>
                  <a:txBody>
                    <a:bodyPr/>
                    <a:lstStyle/>
                    <a:p>
                      <a:pPr>
                        <a:lnSpc>
                          <a:spcPct val="107000"/>
                        </a:lnSpc>
                      </a:pPr>
                      <a:endParaRPr lang="es-CL" sz="1100">
                        <a:effectLst/>
                        <a:latin typeface="Calibri" panose="020F0502020204030204" pitchFamily="34" charset="0"/>
                        <a:cs typeface="Times New Roman" panose="02020603050405020304" pitchFamily="18" charset="0"/>
                      </a:endParaRPr>
                    </a:p>
                  </a:txBody>
                  <a:tcPr marL="42135" marR="42135" marT="0" marB="0" anchor="ctr"/>
                </a:tc>
                <a:tc>
                  <a:txBody>
                    <a:bodyPr/>
                    <a:lstStyle/>
                    <a:p>
                      <a:pPr algn="r">
                        <a:lnSpc>
                          <a:spcPct val="107000"/>
                        </a:lnSpc>
                        <a:spcAft>
                          <a:spcPts val="0"/>
                        </a:spcAft>
                      </a:pPr>
                      <a:r>
                        <a:rPr lang="es-CL" sz="1100">
                          <a:effectLst/>
                        </a:rPr>
                        <a:t>4.380</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2135" marR="42135" marT="0" marB="0" anchor="ctr"/>
                </a:tc>
                <a:extLst>
                  <a:ext uri="{0D108BD9-81ED-4DB2-BD59-A6C34878D82A}">
                    <a16:rowId xmlns:a16="http://schemas.microsoft.com/office/drawing/2014/main" val="364908044"/>
                  </a:ext>
                </a:extLst>
              </a:tr>
              <a:tr h="170045">
                <a:tc>
                  <a:txBody>
                    <a:bodyPr/>
                    <a:lstStyle/>
                    <a:p>
                      <a:pPr>
                        <a:lnSpc>
                          <a:spcPct val="107000"/>
                        </a:lnSpc>
                        <a:spcAft>
                          <a:spcPts val="0"/>
                        </a:spcAft>
                      </a:pPr>
                      <a:r>
                        <a:rPr lang="es-CL" sz="1100">
                          <a:effectLst/>
                        </a:rPr>
                        <a:t>PISTOLA DE FOGUEO; OZKURSAN</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2135" marR="42135" marT="0" marB="0" anchor="ctr"/>
                </a:tc>
                <a:tc>
                  <a:txBody>
                    <a:bodyPr/>
                    <a:lstStyle/>
                    <a:p>
                      <a:pPr algn="r">
                        <a:lnSpc>
                          <a:spcPct val="107000"/>
                        </a:lnSpc>
                        <a:spcAft>
                          <a:spcPts val="0"/>
                        </a:spcAft>
                      </a:pPr>
                      <a:r>
                        <a:rPr lang="es-CL" sz="1100">
                          <a:effectLst/>
                        </a:rPr>
                        <a:t>2.550</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2135" marR="42135" marT="0" marB="0" anchor="ctr"/>
                </a:tc>
                <a:tc>
                  <a:txBody>
                    <a:bodyPr/>
                    <a:lstStyle/>
                    <a:p>
                      <a:pPr>
                        <a:lnSpc>
                          <a:spcPct val="107000"/>
                        </a:lnSpc>
                      </a:pPr>
                      <a:endParaRPr lang="es-CL" sz="1100" dirty="0">
                        <a:effectLst/>
                        <a:latin typeface="Calibri" panose="020F0502020204030204" pitchFamily="34" charset="0"/>
                        <a:cs typeface="Times New Roman" panose="02020603050405020304" pitchFamily="18" charset="0"/>
                      </a:endParaRPr>
                    </a:p>
                  </a:txBody>
                  <a:tcPr marL="42135" marR="42135" marT="0" marB="0" anchor="ctr"/>
                </a:tc>
                <a:tc>
                  <a:txBody>
                    <a:bodyPr/>
                    <a:lstStyle/>
                    <a:p>
                      <a:pPr>
                        <a:lnSpc>
                          <a:spcPct val="107000"/>
                        </a:lnSpc>
                      </a:pPr>
                      <a:endParaRPr lang="es-CL" sz="1100">
                        <a:effectLst/>
                        <a:latin typeface="Calibri" panose="020F0502020204030204" pitchFamily="34" charset="0"/>
                        <a:cs typeface="Times New Roman" panose="02020603050405020304" pitchFamily="18" charset="0"/>
                      </a:endParaRPr>
                    </a:p>
                  </a:txBody>
                  <a:tcPr marL="42135" marR="42135" marT="0" marB="0" anchor="ctr"/>
                </a:tc>
                <a:tc>
                  <a:txBody>
                    <a:bodyPr/>
                    <a:lstStyle/>
                    <a:p>
                      <a:pPr algn="r">
                        <a:lnSpc>
                          <a:spcPct val="107000"/>
                        </a:lnSpc>
                        <a:spcAft>
                          <a:spcPts val="0"/>
                        </a:spcAft>
                      </a:pPr>
                      <a:r>
                        <a:rPr lang="es-CL" sz="1100">
                          <a:effectLst/>
                        </a:rPr>
                        <a:t>2.550</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2135" marR="42135" marT="0" marB="0" anchor="ctr"/>
                </a:tc>
                <a:extLst>
                  <a:ext uri="{0D108BD9-81ED-4DB2-BD59-A6C34878D82A}">
                    <a16:rowId xmlns:a16="http://schemas.microsoft.com/office/drawing/2014/main" val="3627795358"/>
                  </a:ext>
                </a:extLst>
              </a:tr>
              <a:tr h="170045">
                <a:tc>
                  <a:txBody>
                    <a:bodyPr/>
                    <a:lstStyle/>
                    <a:p>
                      <a:pPr>
                        <a:lnSpc>
                          <a:spcPct val="107000"/>
                        </a:lnSpc>
                        <a:spcAft>
                          <a:spcPts val="0"/>
                        </a:spcAft>
                      </a:pPr>
                      <a:r>
                        <a:rPr lang="es-CL" sz="1100">
                          <a:effectLst/>
                        </a:rPr>
                        <a:t>PISTOLA DE FOGUEO; RETAY-F</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2135" marR="42135" marT="0" marB="0" anchor="ctr"/>
                </a:tc>
                <a:tc>
                  <a:txBody>
                    <a:bodyPr/>
                    <a:lstStyle/>
                    <a:p>
                      <a:pPr>
                        <a:lnSpc>
                          <a:spcPct val="107000"/>
                        </a:lnSpc>
                      </a:pPr>
                      <a:endParaRPr lang="es-CL" sz="1100">
                        <a:effectLst/>
                        <a:latin typeface="Calibri" panose="020F0502020204030204" pitchFamily="34" charset="0"/>
                        <a:cs typeface="Times New Roman" panose="02020603050405020304" pitchFamily="18" charset="0"/>
                      </a:endParaRPr>
                    </a:p>
                  </a:txBody>
                  <a:tcPr marL="42135" marR="42135" marT="0" marB="0" anchor="ctr"/>
                </a:tc>
                <a:tc>
                  <a:txBody>
                    <a:bodyPr/>
                    <a:lstStyle/>
                    <a:p>
                      <a:pPr algn="r">
                        <a:lnSpc>
                          <a:spcPct val="107000"/>
                        </a:lnSpc>
                        <a:spcAft>
                          <a:spcPts val="0"/>
                        </a:spcAft>
                      </a:pPr>
                      <a:r>
                        <a:rPr lang="es-CL" sz="1100" dirty="0">
                          <a:effectLst/>
                        </a:rPr>
                        <a:t>1.600</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135" marR="42135" marT="0" marB="0" anchor="ctr"/>
                </a:tc>
                <a:tc>
                  <a:txBody>
                    <a:bodyPr/>
                    <a:lstStyle/>
                    <a:p>
                      <a:pPr>
                        <a:lnSpc>
                          <a:spcPct val="107000"/>
                        </a:lnSpc>
                      </a:pPr>
                      <a:endParaRPr lang="es-CL" sz="1100" dirty="0">
                        <a:effectLst/>
                        <a:latin typeface="Calibri" panose="020F0502020204030204" pitchFamily="34" charset="0"/>
                        <a:cs typeface="Times New Roman" panose="02020603050405020304" pitchFamily="18" charset="0"/>
                      </a:endParaRPr>
                    </a:p>
                  </a:txBody>
                  <a:tcPr marL="42135" marR="42135" marT="0" marB="0" anchor="ctr"/>
                </a:tc>
                <a:tc>
                  <a:txBody>
                    <a:bodyPr/>
                    <a:lstStyle/>
                    <a:p>
                      <a:pPr algn="r">
                        <a:lnSpc>
                          <a:spcPct val="107000"/>
                        </a:lnSpc>
                        <a:spcAft>
                          <a:spcPts val="0"/>
                        </a:spcAft>
                      </a:pPr>
                      <a:r>
                        <a:rPr lang="es-CL" sz="1100">
                          <a:effectLst/>
                        </a:rPr>
                        <a:t>1.600</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2135" marR="42135" marT="0" marB="0" anchor="ctr"/>
                </a:tc>
                <a:extLst>
                  <a:ext uri="{0D108BD9-81ED-4DB2-BD59-A6C34878D82A}">
                    <a16:rowId xmlns:a16="http://schemas.microsoft.com/office/drawing/2014/main" val="939285209"/>
                  </a:ext>
                </a:extLst>
              </a:tr>
              <a:tr h="170045">
                <a:tc>
                  <a:txBody>
                    <a:bodyPr/>
                    <a:lstStyle/>
                    <a:p>
                      <a:pPr>
                        <a:lnSpc>
                          <a:spcPct val="107000"/>
                        </a:lnSpc>
                        <a:spcAft>
                          <a:spcPts val="0"/>
                        </a:spcAft>
                      </a:pPr>
                      <a:r>
                        <a:rPr lang="es-CL" sz="1100">
                          <a:effectLst/>
                        </a:rPr>
                        <a:t>PISTOLA DE FOGUEO; UMAREX-F</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2135" marR="42135" marT="0" marB="0" anchor="ctr"/>
                </a:tc>
                <a:tc>
                  <a:txBody>
                    <a:bodyPr/>
                    <a:lstStyle/>
                    <a:p>
                      <a:pPr>
                        <a:lnSpc>
                          <a:spcPct val="107000"/>
                        </a:lnSpc>
                      </a:pPr>
                      <a:endParaRPr lang="es-CL" sz="1100">
                        <a:effectLst/>
                        <a:latin typeface="Calibri" panose="020F0502020204030204" pitchFamily="34" charset="0"/>
                        <a:cs typeface="Times New Roman" panose="02020603050405020304" pitchFamily="18" charset="0"/>
                      </a:endParaRPr>
                    </a:p>
                  </a:txBody>
                  <a:tcPr marL="42135" marR="42135" marT="0" marB="0" anchor="ctr"/>
                </a:tc>
                <a:tc>
                  <a:txBody>
                    <a:bodyPr/>
                    <a:lstStyle/>
                    <a:p>
                      <a:pPr algn="r">
                        <a:lnSpc>
                          <a:spcPct val="107000"/>
                        </a:lnSpc>
                        <a:spcAft>
                          <a:spcPts val="0"/>
                        </a:spcAft>
                      </a:pPr>
                      <a:r>
                        <a:rPr lang="es-CL" sz="1100">
                          <a:effectLst/>
                        </a:rPr>
                        <a:t>172</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2135" marR="42135" marT="0" marB="0" anchor="ctr"/>
                </a:tc>
                <a:tc>
                  <a:txBody>
                    <a:bodyPr/>
                    <a:lstStyle/>
                    <a:p>
                      <a:pPr>
                        <a:lnSpc>
                          <a:spcPct val="107000"/>
                        </a:lnSpc>
                      </a:pPr>
                      <a:endParaRPr lang="es-CL" sz="1100" dirty="0">
                        <a:effectLst/>
                        <a:latin typeface="Calibri" panose="020F0502020204030204" pitchFamily="34" charset="0"/>
                        <a:cs typeface="Times New Roman" panose="02020603050405020304" pitchFamily="18" charset="0"/>
                      </a:endParaRPr>
                    </a:p>
                  </a:txBody>
                  <a:tcPr marL="42135" marR="42135" marT="0" marB="0" anchor="ctr"/>
                </a:tc>
                <a:tc>
                  <a:txBody>
                    <a:bodyPr/>
                    <a:lstStyle/>
                    <a:p>
                      <a:pPr algn="r">
                        <a:lnSpc>
                          <a:spcPct val="107000"/>
                        </a:lnSpc>
                        <a:spcAft>
                          <a:spcPts val="0"/>
                        </a:spcAft>
                      </a:pPr>
                      <a:r>
                        <a:rPr lang="es-CL" sz="1100" dirty="0">
                          <a:effectLst/>
                        </a:rPr>
                        <a:t>172</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135" marR="42135" marT="0" marB="0" anchor="ctr"/>
                </a:tc>
                <a:extLst>
                  <a:ext uri="{0D108BD9-81ED-4DB2-BD59-A6C34878D82A}">
                    <a16:rowId xmlns:a16="http://schemas.microsoft.com/office/drawing/2014/main" val="2451853806"/>
                  </a:ext>
                </a:extLst>
              </a:tr>
              <a:tr h="170045">
                <a:tc>
                  <a:txBody>
                    <a:bodyPr/>
                    <a:lstStyle/>
                    <a:p>
                      <a:pPr>
                        <a:lnSpc>
                          <a:spcPct val="107000"/>
                        </a:lnSpc>
                        <a:spcAft>
                          <a:spcPts val="0"/>
                        </a:spcAft>
                      </a:pPr>
                      <a:r>
                        <a:rPr lang="es-CL" sz="1100">
                          <a:effectLst/>
                        </a:rPr>
                        <a:t>PISTOLA DE FOGUEO; BRUNI</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2135" marR="42135" marT="0" marB="0" anchor="ctr"/>
                </a:tc>
                <a:tc>
                  <a:txBody>
                    <a:bodyPr/>
                    <a:lstStyle/>
                    <a:p>
                      <a:pPr>
                        <a:lnSpc>
                          <a:spcPct val="107000"/>
                        </a:lnSpc>
                      </a:pPr>
                      <a:endParaRPr lang="es-CL" sz="1100">
                        <a:effectLst/>
                        <a:latin typeface="Calibri" panose="020F0502020204030204" pitchFamily="34" charset="0"/>
                        <a:cs typeface="Times New Roman" panose="02020603050405020304" pitchFamily="18" charset="0"/>
                      </a:endParaRPr>
                    </a:p>
                  </a:txBody>
                  <a:tcPr marL="42135" marR="42135" marT="0" marB="0" anchor="ctr"/>
                </a:tc>
                <a:tc>
                  <a:txBody>
                    <a:bodyPr/>
                    <a:lstStyle/>
                    <a:p>
                      <a:pPr algn="r">
                        <a:lnSpc>
                          <a:spcPct val="107000"/>
                        </a:lnSpc>
                        <a:spcAft>
                          <a:spcPts val="0"/>
                        </a:spcAft>
                      </a:pPr>
                      <a:r>
                        <a:rPr lang="es-CL" sz="1100">
                          <a:effectLst/>
                        </a:rPr>
                        <a:t>24.680</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2135" marR="42135" marT="0" marB="0" anchor="ctr"/>
                </a:tc>
                <a:tc>
                  <a:txBody>
                    <a:bodyPr/>
                    <a:lstStyle/>
                    <a:p>
                      <a:pPr>
                        <a:lnSpc>
                          <a:spcPct val="107000"/>
                        </a:lnSpc>
                      </a:pPr>
                      <a:endParaRPr lang="es-CL" sz="1100" dirty="0">
                        <a:effectLst/>
                        <a:latin typeface="Calibri" panose="020F0502020204030204" pitchFamily="34" charset="0"/>
                        <a:cs typeface="Times New Roman" panose="02020603050405020304" pitchFamily="18" charset="0"/>
                      </a:endParaRPr>
                    </a:p>
                  </a:txBody>
                  <a:tcPr marL="42135" marR="42135" marT="0" marB="0" anchor="ctr"/>
                </a:tc>
                <a:tc>
                  <a:txBody>
                    <a:bodyPr/>
                    <a:lstStyle/>
                    <a:p>
                      <a:pPr algn="r">
                        <a:lnSpc>
                          <a:spcPct val="107000"/>
                        </a:lnSpc>
                        <a:spcAft>
                          <a:spcPts val="0"/>
                        </a:spcAft>
                      </a:pPr>
                      <a:r>
                        <a:rPr lang="es-CL" sz="1100" dirty="0">
                          <a:effectLst/>
                        </a:rPr>
                        <a:t>24.680</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135" marR="42135" marT="0" marB="0" anchor="ctr"/>
                </a:tc>
                <a:extLst>
                  <a:ext uri="{0D108BD9-81ED-4DB2-BD59-A6C34878D82A}">
                    <a16:rowId xmlns:a16="http://schemas.microsoft.com/office/drawing/2014/main" val="2315731156"/>
                  </a:ext>
                </a:extLst>
              </a:tr>
              <a:tr h="170045">
                <a:tc>
                  <a:txBody>
                    <a:bodyPr/>
                    <a:lstStyle/>
                    <a:p>
                      <a:pPr>
                        <a:lnSpc>
                          <a:spcPct val="107000"/>
                        </a:lnSpc>
                        <a:spcAft>
                          <a:spcPts val="0"/>
                        </a:spcAft>
                      </a:pPr>
                      <a:r>
                        <a:rPr lang="es-CL" sz="1100">
                          <a:effectLst/>
                        </a:rPr>
                        <a:t>PISTOLA; KUZEY-F 9MM</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2135" marR="42135" marT="0" marB="0" anchor="ctr"/>
                </a:tc>
                <a:tc>
                  <a:txBody>
                    <a:bodyPr/>
                    <a:lstStyle/>
                    <a:p>
                      <a:pPr>
                        <a:lnSpc>
                          <a:spcPct val="107000"/>
                        </a:lnSpc>
                      </a:pPr>
                      <a:endParaRPr lang="es-CL" sz="1100">
                        <a:effectLst/>
                        <a:latin typeface="Calibri" panose="020F0502020204030204" pitchFamily="34" charset="0"/>
                        <a:cs typeface="Times New Roman" panose="02020603050405020304" pitchFamily="18" charset="0"/>
                      </a:endParaRPr>
                    </a:p>
                  </a:txBody>
                  <a:tcPr marL="42135" marR="42135" marT="0" marB="0" anchor="ctr"/>
                </a:tc>
                <a:tc>
                  <a:txBody>
                    <a:bodyPr/>
                    <a:lstStyle/>
                    <a:p>
                      <a:pPr>
                        <a:lnSpc>
                          <a:spcPct val="107000"/>
                        </a:lnSpc>
                      </a:pPr>
                      <a:endParaRPr lang="es-CL" sz="1100">
                        <a:effectLst/>
                        <a:latin typeface="Calibri" panose="020F0502020204030204" pitchFamily="34" charset="0"/>
                        <a:cs typeface="Times New Roman" panose="02020603050405020304" pitchFamily="18" charset="0"/>
                      </a:endParaRPr>
                    </a:p>
                  </a:txBody>
                  <a:tcPr marL="42135" marR="42135" marT="0" marB="0" anchor="ctr"/>
                </a:tc>
                <a:tc>
                  <a:txBody>
                    <a:bodyPr/>
                    <a:lstStyle/>
                    <a:p>
                      <a:pPr algn="r">
                        <a:lnSpc>
                          <a:spcPct val="107000"/>
                        </a:lnSpc>
                        <a:spcAft>
                          <a:spcPts val="0"/>
                        </a:spcAft>
                      </a:pPr>
                      <a:r>
                        <a:rPr lang="es-CL" sz="1100" dirty="0">
                          <a:effectLst/>
                        </a:rPr>
                        <a:t>980</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135" marR="42135" marT="0" marB="0" anchor="ctr"/>
                </a:tc>
                <a:tc>
                  <a:txBody>
                    <a:bodyPr/>
                    <a:lstStyle/>
                    <a:p>
                      <a:pPr algn="r">
                        <a:lnSpc>
                          <a:spcPct val="107000"/>
                        </a:lnSpc>
                        <a:spcAft>
                          <a:spcPts val="0"/>
                        </a:spcAft>
                      </a:pPr>
                      <a:r>
                        <a:rPr lang="es-CL" sz="1100" dirty="0">
                          <a:effectLst/>
                        </a:rPr>
                        <a:t>980</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135" marR="42135" marT="0" marB="0" anchor="ctr"/>
                </a:tc>
                <a:extLst>
                  <a:ext uri="{0D108BD9-81ED-4DB2-BD59-A6C34878D82A}">
                    <a16:rowId xmlns:a16="http://schemas.microsoft.com/office/drawing/2014/main" val="661185578"/>
                  </a:ext>
                </a:extLst>
              </a:tr>
              <a:tr h="170045">
                <a:tc>
                  <a:txBody>
                    <a:bodyPr/>
                    <a:lstStyle/>
                    <a:p>
                      <a:pPr>
                        <a:lnSpc>
                          <a:spcPct val="107000"/>
                        </a:lnSpc>
                        <a:spcAft>
                          <a:spcPts val="0"/>
                        </a:spcAft>
                      </a:pPr>
                      <a:r>
                        <a:rPr lang="es-CL" sz="1100">
                          <a:effectLst/>
                        </a:rPr>
                        <a:t>Total general</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2135" marR="42135" marT="0" marB="0" anchor="ctr"/>
                </a:tc>
                <a:tc>
                  <a:txBody>
                    <a:bodyPr/>
                    <a:lstStyle/>
                    <a:p>
                      <a:pPr algn="r">
                        <a:lnSpc>
                          <a:spcPct val="107000"/>
                        </a:lnSpc>
                        <a:spcAft>
                          <a:spcPts val="0"/>
                        </a:spcAft>
                      </a:pPr>
                      <a:r>
                        <a:rPr lang="es-CL" sz="1100" b="1" dirty="0">
                          <a:effectLst/>
                        </a:rPr>
                        <a:t>2.550</a:t>
                      </a:r>
                      <a:endParaRPr lang="es-CL"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135" marR="42135" marT="0" marB="0" anchor="ctr"/>
                </a:tc>
                <a:tc>
                  <a:txBody>
                    <a:bodyPr/>
                    <a:lstStyle/>
                    <a:p>
                      <a:pPr algn="r">
                        <a:lnSpc>
                          <a:spcPct val="107000"/>
                        </a:lnSpc>
                        <a:spcAft>
                          <a:spcPts val="0"/>
                        </a:spcAft>
                      </a:pPr>
                      <a:r>
                        <a:rPr lang="es-CL" sz="1100" b="1" dirty="0">
                          <a:effectLst/>
                        </a:rPr>
                        <a:t>40.862</a:t>
                      </a:r>
                      <a:endParaRPr lang="es-CL"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135" marR="42135" marT="0" marB="0" anchor="ctr"/>
                </a:tc>
                <a:tc>
                  <a:txBody>
                    <a:bodyPr/>
                    <a:lstStyle/>
                    <a:p>
                      <a:pPr algn="r">
                        <a:lnSpc>
                          <a:spcPct val="107000"/>
                        </a:lnSpc>
                        <a:spcAft>
                          <a:spcPts val="0"/>
                        </a:spcAft>
                      </a:pPr>
                      <a:r>
                        <a:rPr lang="es-CL" sz="1100" b="1" dirty="0">
                          <a:effectLst/>
                        </a:rPr>
                        <a:t>2.160</a:t>
                      </a:r>
                      <a:endParaRPr lang="es-CL"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135" marR="42135" marT="0" marB="0" anchor="ctr"/>
                </a:tc>
                <a:tc>
                  <a:txBody>
                    <a:bodyPr/>
                    <a:lstStyle/>
                    <a:p>
                      <a:pPr algn="r">
                        <a:lnSpc>
                          <a:spcPct val="107000"/>
                        </a:lnSpc>
                        <a:spcAft>
                          <a:spcPts val="0"/>
                        </a:spcAft>
                      </a:pPr>
                      <a:r>
                        <a:rPr lang="es-CL" sz="1100" b="1" dirty="0">
                          <a:effectLst/>
                        </a:rPr>
                        <a:t>45.572</a:t>
                      </a:r>
                      <a:endParaRPr lang="es-CL"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135" marR="42135" marT="0" marB="0" anchor="ctr"/>
                </a:tc>
                <a:extLst>
                  <a:ext uri="{0D108BD9-81ED-4DB2-BD59-A6C34878D82A}">
                    <a16:rowId xmlns:a16="http://schemas.microsoft.com/office/drawing/2014/main" val="3522926232"/>
                  </a:ext>
                </a:extLst>
              </a:tr>
            </a:tbl>
          </a:graphicData>
        </a:graphic>
      </p:graphicFrame>
      <p:sp>
        <p:nvSpPr>
          <p:cNvPr id="22" name="Rectángulo 21">
            <a:extLst>
              <a:ext uri="{FF2B5EF4-FFF2-40B4-BE49-F238E27FC236}">
                <a16:creationId xmlns:a16="http://schemas.microsoft.com/office/drawing/2014/main" id="{AE231FF5-4767-4699-BAFF-10718DA5D47D}"/>
              </a:ext>
            </a:extLst>
          </p:cNvPr>
          <p:cNvSpPr/>
          <p:nvPr/>
        </p:nvSpPr>
        <p:spPr>
          <a:xfrm>
            <a:off x="349956" y="2768107"/>
            <a:ext cx="5449730" cy="523220"/>
          </a:xfrm>
          <a:prstGeom prst="rect">
            <a:avLst/>
          </a:prstGeom>
        </p:spPr>
        <p:txBody>
          <a:bodyPr wrap="square">
            <a:spAutoFit/>
          </a:bodyPr>
          <a:lstStyle/>
          <a:p>
            <a:pPr eaLnBrk="0" hangingPunct="0">
              <a:defRPr/>
            </a:pPr>
            <a:r>
              <a:rPr lang="es-CL" sz="1400" b="1" dirty="0">
                <a:solidFill>
                  <a:schemeClr val="tx2"/>
                </a:solidFill>
              </a:rPr>
              <a:t>Alerta UCEN: </a:t>
            </a:r>
            <a:r>
              <a:rPr lang="es-CL" sz="1400" dirty="0">
                <a:solidFill>
                  <a:schemeClr val="tx2"/>
                </a:solidFill>
              </a:rPr>
              <a:t>Armas de Fogueo son modificadas y adaptadas para disparo convencional (incautaciones 2021)</a:t>
            </a:r>
            <a:endParaRPr lang="es-CL" altLang="es-CL" sz="1400" dirty="0">
              <a:solidFill>
                <a:schemeClr val="tx2"/>
              </a:solidFill>
              <a:ea typeface="ＭＳ Ｐゴシック" panose="020B0600070205080204" pitchFamily="34" charset="-128"/>
            </a:endParaRPr>
          </a:p>
        </p:txBody>
      </p:sp>
      <p:sp>
        <p:nvSpPr>
          <p:cNvPr id="23" name="Rectángulo redondeado 22"/>
          <p:cNvSpPr/>
          <p:nvPr/>
        </p:nvSpPr>
        <p:spPr>
          <a:xfrm>
            <a:off x="271029" y="1619150"/>
            <a:ext cx="5528657" cy="417202"/>
          </a:xfrm>
          <a:prstGeom prst="roundRect">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CL" sz="1706" dirty="0"/>
              <a:t>Hasta enero 2022</a:t>
            </a:r>
          </a:p>
        </p:txBody>
      </p:sp>
      <p:sp>
        <p:nvSpPr>
          <p:cNvPr id="24" name="Rectángulo 23">
            <a:extLst>
              <a:ext uri="{FF2B5EF4-FFF2-40B4-BE49-F238E27FC236}">
                <a16:creationId xmlns:a16="http://schemas.microsoft.com/office/drawing/2014/main" id="{BB363A61-6452-4C74-A63A-ECE3342927D5}"/>
              </a:ext>
            </a:extLst>
          </p:cNvPr>
          <p:cNvSpPr/>
          <p:nvPr/>
        </p:nvSpPr>
        <p:spPr>
          <a:xfrm>
            <a:off x="528656" y="2123476"/>
            <a:ext cx="4676543" cy="584775"/>
          </a:xfrm>
          <a:prstGeom prst="rect">
            <a:avLst/>
          </a:prstGeom>
        </p:spPr>
        <p:txBody>
          <a:bodyPr wrap="square">
            <a:spAutoFit/>
          </a:bodyPr>
          <a:lstStyle/>
          <a:p>
            <a:pPr marL="325035" indent="-325035" algn="just" eaLnBrk="0" hangingPunct="0">
              <a:buFont typeface="Arial" panose="020B0604020202020204" pitchFamily="34" charset="0"/>
              <a:buChar char="•"/>
              <a:defRPr/>
            </a:pPr>
            <a:r>
              <a:rPr lang="es-MX" altLang="es-CL" sz="1600" dirty="0">
                <a:solidFill>
                  <a:schemeClr val="tx2"/>
                </a:solidFill>
                <a:ea typeface="ＭＳ Ｐゴシック" panose="020B0600070205080204" pitchFamily="34" charset="-128"/>
              </a:rPr>
              <a:t>Armas de fuego requieren VB de la DGMN.</a:t>
            </a:r>
            <a:endParaRPr lang="es-MX" altLang="es-CL" sz="1600" b="1" dirty="0">
              <a:solidFill>
                <a:schemeClr val="tx2"/>
              </a:solidFill>
              <a:ea typeface="ＭＳ Ｐゴシック" panose="020B0600070205080204" pitchFamily="34" charset="-128"/>
            </a:endParaRPr>
          </a:p>
          <a:p>
            <a:pPr marL="325035" indent="-325035" algn="just" eaLnBrk="0" hangingPunct="0">
              <a:buFont typeface="Arial" panose="020B0604020202020204" pitchFamily="34" charset="0"/>
              <a:buChar char="•"/>
              <a:defRPr/>
            </a:pPr>
            <a:r>
              <a:rPr lang="es-MX" altLang="es-CL" sz="1600" b="1" dirty="0">
                <a:solidFill>
                  <a:schemeClr val="tx2"/>
                </a:solidFill>
                <a:ea typeface="ＭＳ Ｐゴシック" panose="020B0600070205080204" pitchFamily="34" charset="-128"/>
              </a:rPr>
              <a:t>Armas de fogueo </a:t>
            </a:r>
            <a:r>
              <a:rPr lang="es-MX" altLang="es-CL" sz="1600" dirty="0">
                <a:solidFill>
                  <a:schemeClr val="tx2"/>
                </a:solidFill>
                <a:ea typeface="ＭＳ Ｐゴシック" panose="020B0600070205080204" pitchFamily="34" charset="-128"/>
              </a:rPr>
              <a:t>no requieren VB de la DGMN.</a:t>
            </a:r>
          </a:p>
        </p:txBody>
      </p:sp>
      <p:sp>
        <p:nvSpPr>
          <p:cNvPr id="25" name="Rectángulo redondeado 24"/>
          <p:cNvSpPr/>
          <p:nvPr/>
        </p:nvSpPr>
        <p:spPr>
          <a:xfrm>
            <a:off x="6077625" y="1632807"/>
            <a:ext cx="4621888" cy="417203"/>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CL" sz="1706" dirty="0"/>
              <a:t>Desde enero 2022</a:t>
            </a:r>
          </a:p>
        </p:txBody>
      </p:sp>
      <p:sp>
        <p:nvSpPr>
          <p:cNvPr id="26" name="Rectángulo 25">
            <a:extLst>
              <a:ext uri="{FF2B5EF4-FFF2-40B4-BE49-F238E27FC236}">
                <a16:creationId xmlns:a16="http://schemas.microsoft.com/office/drawing/2014/main" id="{BB363A61-6452-4C74-A63A-ECE3342927D5}"/>
              </a:ext>
            </a:extLst>
          </p:cNvPr>
          <p:cNvSpPr/>
          <p:nvPr/>
        </p:nvSpPr>
        <p:spPr>
          <a:xfrm>
            <a:off x="6077623" y="2083751"/>
            <a:ext cx="4621889" cy="1261884"/>
          </a:xfrm>
          <a:prstGeom prst="rect">
            <a:avLst/>
          </a:prstGeom>
        </p:spPr>
        <p:txBody>
          <a:bodyPr wrap="square">
            <a:spAutoFit/>
          </a:bodyPr>
          <a:lstStyle/>
          <a:p>
            <a:pPr marL="325035" indent="-325035" algn="just" eaLnBrk="0" hangingPunct="0">
              <a:buFont typeface="Arial" panose="020B0604020202020204" pitchFamily="34" charset="0"/>
              <a:buChar char="•"/>
              <a:defRPr/>
            </a:pPr>
            <a:r>
              <a:rPr lang="es-MX" altLang="es-CL" sz="1600" dirty="0">
                <a:solidFill>
                  <a:schemeClr val="accent1"/>
                </a:solidFill>
                <a:ea typeface="ＭＳ Ｐゴシック" panose="020B0600070205080204" pitchFamily="34" charset="-128"/>
              </a:rPr>
              <a:t>Armas de fogueo requieren VB de la DGMN. </a:t>
            </a:r>
            <a:r>
              <a:rPr lang="es-ES_tradnl" sz="1600" dirty="0">
                <a:solidFill>
                  <a:schemeClr val="accent1"/>
                </a:solidFill>
                <a:ea typeface="ＭＳ Ｐゴシック" panose="020B0600070205080204" pitchFamily="34" charset="-128"/>
              </a:rPr>
              <a:t>Resol. 433/01-03-2022 MINDEF; Oficio DGMN-DECAE Nro. 6800/119/16-03-2022.</a:t>
            </a:r>
          </a:p>
          <a:p>
            <a:pPr marL="325035" indent="-325035" algn="just" eaLnBrk="0" hangingPunct="0">
              <a:buFont typeface="Arial" panose="020B0604020202020204" pitchFamily="34" charset="0"/>
              <a:buChar char="•"/>
              <a:defRPr/>
            </a:pPr>
            <a:r>
              <a:rPr lang="es-ES_tradnl" sz="1400" dirty="0">
                <a:solidFill>
                  <a:schemeClr val="accent1"/>
                </a:solidFill>
              </a:rPr>
              <a:t>Aduana emite Res.238/25-01-2022 SDT y </a:t>
            </a:r>
            <a:r>
              <a:rPr lang="es-ES" sz="1400" dirty="0">
                <a:solidFill>
                  <a:schemeClr val="accent1"/>
                </a:solidFill>
              </a:rPr>
              <a:t>Circular N° 71 de 18.03.2021. </a:t>
            </a:r>
            <a:endParaRPr lang="es-ES_tradnl" sz="1600" dirty="0">
              <a:solidFill>
                <a:schemeClr val="accent1"/>
              </a:solidFill>
              <a:ea typeface="ＭＳ Ｐゴシック" panose="020B0600070205080204" pitchFamily="34" charset="-128"/>
            </a:endParaRPr>
          </a:p>
        </p:txBody>
      </p:sp>
      <p:pic>
        <p:nvPicPr>
          <p:cNvPr id="27" name="Imagen 26"/>
          <p:cNvPicPr>
            <a:picLocks noChangeAspect="1"/>
          </p:cNvPicPr>
          <p:nvPr/>
        </p:nvPicPr>
        <p:blipFill>
          <a:blip r:embed="rId6"/>
          <a:stretch>
            <a:fillRect/>
          </a:stretch>
        </p:blipFill>
        <p:spPr>
          <a:xfrm>
            <a:off x="6342780" y="3389825"/>
            <a:ext cx="4356732" cy="2598193"/>
          </a:xfrm>
          <a:prstGeom prst="rect">
            <a:avLst/>
          </a:prstGeom>
        </p:spPr>
      </p:pic>
    </p:spTree>
    <p:extLst>
      <p:ext uri="{BB962C8B-B14F-4D97-AF65-F5344CB8AC3E}">
        <p14:creationId xmlns:p14="http://schemas.microsoft.com/office/powerpoint/2010/main" val="991777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4 Rectángulo">
            <a:extLst>
              <a:ext uri="{FF2B5EF4-FFF2-40B4-BE49-F238E27FC236}">
                <a16:creationId xmlns:a16="http://schemas.microsoft.com/office/drawing/2014/main" id="{2414A989-64A2-37E2-0228-5A444D085A08}"/>
              </a:ext>
            </a:extLst>
          </p:cNvPr>
          <p:cNvSpPr>
            <a:spLocks noChangeArrowheads="1"/>
          </p:cNvSpPr>
          <p:nvPr/>
        </p:nvSpPr>
        <p:spPr bwMode="auto">
          <a:xfrm>
            <a:off x="1765300" y="216693"/>
            <a:ext cx="7680590" cy="5007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39750" indent="-53975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s-CL" altLang="es-CL" sz="2654" dirty="0">
              <a:solidFill>
                <a:srgbClr val="FFFF00"/>
              </a:solidFill>
              <a:latin typeface="Calibri"/>
            </a:endParaRPr>
          </a:p>
        </p:txBody>
      </p:sp>
      <p:sp>
        <p:nvSpPr>
          <p:cNvPr id="13" name="CuadroTexto 12">
            <a:extLst>
              <a:ext uri="{FF2B5EF4-FFF2-40B4-BE49-F238E27FC236}">
                <a16:creationId xmlns:a16="http://schemas.microsoft.com/office/drawing/2014/main" id="{30608E1D-FD2E-642C-2830-7642C42EC870}"/>
              </a:ext>
            </a:extLst>
          </p:cNvPr>
          <p:cNvSpPr txBox="1"/>
          <p:nvPr/>
        </p:nvSpPr>
        <p:spPr>
          <a:xfrm>
            <a:off x="220314" y="6239203"/>
            <a:ext cx="8683023" cy="261610"/>
          </a:xfrm>
          <a:prstGeom prst="rect">
            <a:avLst/>
          </a:prstGeom>
          <a:noFill/>
        </p:spPr>
        <p:txBody>
          <a:bodyPr wrap="square" rtlCol="0">
            <a:spAutoFit/>
          </a:bodyPr>
          <a:lstStyle/>
          <a:p>
            <a:r>
              <a:rPr lang="es-CL" sz="1100" dirty="0">
                <a:solidFill>
                  <a:schemeClr val="tx1">
                    <a:lumMod val="50000"/>
                    <a:lumOff val="50000"/>
                  </a:schemeClr>
                </a:solidFill>
              </a:rPr>
              <a:t>CARLOS A. ESCUDERO C. / JEFE DEPTO. TRAFICO ILICITOS / DIRECCION NACIONAL DE ADUANAS / Junio 2022</a:t>
            </a:r>
          </a:p>
        </p:txBody>
      </p:sp>
      <p:pic>
        <p:nvPicPr>
          <p:cNvPr id="14" name="Imagen 13">
            <a:extLst>
              <a:ext uri="{FF2B5EF4-FFF2-40B4-BE49-F238E27FC236}">
                <a16:creationId xmlns:a16="http://schemas.microsoft.com/office/drawing/2014/main" id="{1F4FE267-186B-48FA-9446-6A516A3BA6E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019823" y="317855"/>
            <a:ext cx="1800000" cy="472726"/>
          </a:xfrm>
          <a:prstGeom prst="rect">
            <a:avLst/>
          </a:prstGeom>
        </p:spPr>
      </p:pic>
      <p:pic>
        <p:nvPicPr>
          <p:cNvPr id="15" name="Imagen 14" descr="Avatar Gsuite_GOBCL.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957677" y="0"/>
            <a:ext cx="1924293" cy="115449"/>
          </a:xfrm>
          <a:prstGeom prst="rect">
            <a:avLst/>
          </a:prstGeom>
        </p:spPr>
      </p:pic>
      <p:grpSp>
        <p:nvGrpSpPr>
          <p:cNvPr id="16" name="Agrupar 15"/>
          <p:cNvGrpSpPr>
            <a:grpSpLocks noChangeAspect="1"/>
          </p:cNvGrpSpPr>
          <p:nvPr/>
        </p:nvGrpSpPr>
        <p:grpSpPr>
          <a:xfrm>
            <a:off x="10687795" y="5774924"/>
            <a:ext cx="1080000" cy="602514"/>
            <a:chOff x="10109772" y="5601003"/>
            <a:chExt cx="1620103" cy="903830"/>
          </a:xfrm>
        </p:grpSpPr>
        <p:pic>
          <p:nvPicPr>
            <p:cNvPr id="17" name="Imagen 16"/>
            <p:cNvPicPr>
              <a:picLocks noChangeAspect="1"/>
            </p:cNvPicPr>
            <p:nvPr/>
          </p:nvPicPr>
          <p:blipFill>
            <a:blip r:embed="rId4"/>
            <a:stretch>
              <a:fillRect/>
            </a:stretch>
          </p:blipFill>
          <p:spPr>
            <a:xfrm>
              <a:off x="10109772" y="6159313"/>
              <a:ext cx="1620103" cy="345520"/>
            </a:xfrm>
            <a:prstGeom prst="rect">
              <a:avLst/>
            </a:prstGeom>
          </p:spPr>
        </p:pic>
        <p:pic>
          <p:nvPicPr>
            <p:cNvPr id="18" name="Imagen 1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170730" y="5601003"/>
              <a:ext cx="308747" cy="815974"/>
            </a:xfrm>
            <a:prstGeom prst="rect">
              <a:avLst/>
            </a:prstGeom>
          </p:spPr>
        </p:pic>
      </p:grpSp>
      <p:cxnSp>
        <p:nvCxnSpPr>
          <p:cNvPr id="19" name="Conector recto 18"/>
          <p:cNvCxnSpPr/>
          <p:nvPr/>
        </p:nvCxnSpPr>
        <p:spPr>
          <a:xfrm>
            <a:off x="266700" y="631260"/>
            <a:ext cx="9194060" cy="0"/>
          </a:xfrm>
          <a:prstGeom prst="line">
            <a:avLst/>
          </a:prstGeom>
          <a:ln w="3175" cmpd="sng">
            <a:solidFill>
              <a:srgbClr val="4472C4"/>
            </a:solidFill>
            <a:prstDash val="dot"/>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0" name="CuadroTexto 12"/>
          <p:cNvSpPr txBox="1">
            <a:spLocks noChangeArrowheads="1"/>
          </p:cNvSpPr>
          <p:nvPr/>
        </p:nvSpPr>
        <p:spPr bwMode="auto">
          <a:xfrm>
            <a:off x="258919" y="260440"/>
            <a:ext cx="595138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s-ES" sz="1800" b="1" dirty="0">
                <a:solidFill>
                  <a:schemeClr val="tx2">
                    <a:lumMod val="60000"/>
                    <a:lumOff val="40000"/>
                  </a:schemeClr>
                </a:solidFill>
                <a:latin typeface="Calibri"/>
                <a:cs typeface="Calibri"/>
              </a:rPr>
              <a:t>Rol de Aduanas en el combate al contrabando y tráfico ilícito</a:t>
            </a:r>
          </a:p>
        </p:txBody>
      </p:sp>
      <p:sp>
        <p:nvSpPr>
          <p:cNvPr id="28" name="1 CuadroTexto">
            <a:extLst>
              <a:ext uri="{FF2B5EF4-FFF2-40B4-BE49-F238E27FC236}">
                <a16:creationId xmlns:a16="http://schemas.microsoft.com/office/drawing/2014/main" id="{76AE78F4-044D-E138-5B26-C70F05C8A0DB}"/>
              </a:ext>
            </a:extLst>
          </p:cNvPr>
          <p:cNvSpPr txBox="1"/>
          <p:nvPr/>
        </p:nvSpPr>
        <p:spPr>
          <a:xfrm>
            <a:off x="263779" y="625873"/>
            <a:ext cx="9172615" cy="523220"/>
          </a:xfrm>
          <a:prstGeom prst="rect">
            <a:avLst/>
          </a:prstGeom>
          <a:noFill/>
        </p:spPr>
        <p:style>
          <a:lnRef idx="0">
            <a:scrgbClr r="0" g="0" b="0"/>
          </a:lnRef>
          <a:fillRef idx="1001">
            <a:schemeClr val="dk2"/>
          </a:fillRef>
          <a:effectRef idx="0">
            <a:scrgbClr r="0" g="0" b="0"/>
          </a:effectRef>
          <a:fontRef idx="major"/>
        </p:style>
        <p:txBody>
          <a:bodyPr wrap="square">
            <a:spAutoFit/>
          </a:bodyPr>
          <a:lstStyle/>
          <a:p>
            <a:r>
              <a:rPr lang="es-ES" sz="2800" b="1" dirty="0">
                <a:solidFill>
                  <a:schemeClr val="tx2"/>
                </a:solidFill>
                <a:cs typeface="Calibri"/>
              </a:rPr>
              <a:t>Resultados en Narcotráfico y Organizaciones Criminales</a:t>
            </a:r>
          </a:p>
        </p:txBody>
      </p:sp>
      <p:sp>
        <p:nvSpPr>
          <p:cNvPr id="29" name="Rectángulo 28"/>
          <p:cNvSpPr/>
          <p:nvPr/>
        </p:nvSpPr>
        <p:spPr>
          <a:xfrm>
            <a:off x="477467" y="4848455"/>
            <a:ext cx="8141786" cy="11865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30" name="Rectángulo redondeado 29"/>
          <p:cNvSpPr/>
          <p:nvPr/>
        </p:nvSpPr>
        <p:spPr>
          <a:xfrm>
            <a:off x="355470" y="1267218"/>
            <a:ext cx="8383424" cy="1689866"/>
          </a:xfrm>
          <a:prstGeom prst="round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31" name="Rectángulo redondeado 30"/>
          <p:cNvSpPr/>
          <p:nvPr/>
        </p:nvSpPr>
        <p:spPr>
          <a:xfrm>
            <a:off x="2081720" y="1349708"/>
            <a:ext cx="6520440" cy="1484563"/>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pic>
        <p:nvPicPr>
          <p:cNvPr id="32" name="Imagen 31"/>
          <p:cNvPicPr>
            <a:picLocks noChangeAspect="1"/>
          </p:cNvPicPr>
          <p:nvPr/>
        </p:nvPicPr>
        <p:blipFill rotWithShape="1">
          <a:blip r:embed="rId6" cstate="print">
            <a:extLst>
              <a:ext uri="{28A0092B-C50C-407E-A947-70E740481C1C}">
                <a14:useLocalDpi xmlns:a14="http://schemas.microsoft.com/office/drawing/2010/main"/>
              </a:ext>
            </a:extLst>
          </a:blip>
          <a:srcRect t="3932" b="10604"/>
          <a:stretch/>
        </p:blipFill>
        <p:spPr>
          <a:xfrm>
            <a:off x="2272199" y="1380182"/>
            <a:ext cx="6185752" cy="1444241"/>
          </a:xfrm>
          <a:prstGeom prst="rect">
            <a:avLst/>
          </a:prstGeom>
        </p:spPr>
      </p:pic>
      <p:sp>
        <p:nvSpPr>
          <p:cNvPr id="33" name="CuadroTexto 32"/>
          <p:cNvSpPr txBox="1"/>
          <p:nvPr/>
        </p:nvSpPr>
        <p:spPr>
          <a:xfrm>
            <a:off x="338212" y="1547660"/>
            <a:ext cx="1789778" cy="1231106"/>
          </a:xfrm>
          <a:prstGeom prst="rect">
            <a:avLst/>
          </a:prstGeom>
          <a:noFill/>
        </p:spPr>
        <p:txBody>
          <a:bodyPr wrap="square" rtlCol="0">
            <a:spAutoFit/>
          </a:bodyPr>
          <a:lstStyle/>
          <a:p>
            <a:pPr algn="ctr"/>
            <a:r>
              <a:rPr lang="es-CL" sz="2400" b="1" dirty="0">
                <a:solidFill>
                  <a:prstClr val="white"/>
                </a:solidFill>
              </a:rPr>
              <a:t>+71% </a:t>
            </a:r>
          </a:p>
          <a:p>
            <a:pPr algn="ctr"/>
            <a:r>
              <a:rPr lang="es-CL" sz="1600" b="1" dirty="0">
                <a:solidFill>
                  <a:prstClr val="white"/>
                </a:solidFill>
              </a:rPr>
              <a:t>en procedimientos exitosos</a:t>
            </a:r>
          </a:p>
          <a:p>
            <a:pPr algn="ctr"/>
            <a:endParaRPr lang="es-ES_tradnl" dirty="0"/>
          </a:p>
        </p:txBody>
      </p:sp>
      <p:sp>
        <p:nvSpPr>
          <p:cNvPr id="34" name="Rectángulo redondeado 33"/>
          <p:cNvSpPr/>
          <p:nvPr/>
        </p:nvSpPr>
        <p:spPr>
          <a:xfrm>
            <a:off x="355470" y="3018769"/>
            <a:ext cx="8383423" cy="1689866"/>
          </a:xfrm>
          <a:prstGeom prst="round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35" name="Rectángulo redondeado 34"/>
          <p:cNvSpPr/>
          <p:nvPr/>
        </p:nvSpPr>
        <p:spPr>
          <a:xfrm>
            <a:off x="2081720" y="3112613"/>
            <a:ext cx="6520440" cy="1502178"/>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pic>
        <p:nvPicPr>
          <p:cNvPr id="36" name="Imagen 35"/>
          <p:cNvPicPr>
            <a:picLocks noChangeAspect="1"/>
          </p:cNvPicPr>
          <p:nvPr/>
        </p:nvPicPr>
        <p:blipFill rotWithShape="1">
          <a:blip r:embed="rId7" cstate="print">
            <a:extLst>
              <a:ext uri="{28A0092B-C50C-407E-A947-70E740481C1C}">
                <a14:useLocalDpi xmlns:a14="http://schemas.microsoft.com/office/drawing/2010/main"/>
              </a:ext>
            </a:extLst>
          </a:blip>
          <a:srcRect l="289" t="12521" r="2093" b="8874"/>
          <a:stretch/>
        </p:blipFill>
        <p:spPr>
          <a:xfrm>
            <a:off x="2272199" y="3115228"/>
            <a:ext cx="5595023" cy="1485084"/>
          </a:xfrm>
          <a:prstGeom prst="rect">
            <a:avLst/>
          </a:prstGeom>
        </p:spPr>
      </p:pic>
      <p:sp>
        <p:nvSpPr>
          <p:cNvPr id="37" name="CuadroTexto 36"/>
          <p:cNvSpPr txBox="1"/>
          <p:nvPr/>
        </p:nvSpPr>
        <p:spPr>
          <a:xfrm>
            <a:off x="410831" y="3386648"/>
            <a:ext cx="1615529" cy="954107"/>
          </a:xfrm>
          <a:prstGeom prst="rect">
            <a:avLst/>
          </a:prstGeom>
          <a:noFill/>
        </p:spPr>
        <p:txBody>
          <a:bodyPr wrap="square" rtlCol="0">
            <a:spAutoFit/>
          </a:bodyPr>
          <a:lstStyle/>
          <a:p>
            <a:pPr algn="ctr"/>
            <a:r>
              <a:rPr lang="es-CL" sz="1600" dirty="0">
                <a:solidFill>
                  <a:prstClr val="white"/>
                </a:solidFill>
              </a:rPr>
              <a:t>+</a:t>
            </a:r>
            <a:r>
              <a:rPr lang="es-CL" sz="2400" b="1" dirty="0">
                <a:solidFill>
                  <a:prstClr val="white"/>
                </a:solidFill>
              </a:rPr>
              <a:t>107% </a:t>
            </a:r>
          </a:p>
          <a:p>
            <a:pPr algn="ctr"/>
            <a:r>
              <a:rPr lang="es-CL" sz="1600" b="1" dirty="0">
                <a:solidFill>
                  <a:prstClr val="white"/>
                </a:solidFill>
              </a:rPr>
              <a:t>en Cantidad de Droga Incautada</a:t>
            </a:r>
            <a:endParaRPr lang="es-ES_tradnl" sz="1600" dirty="0"/>
          </a:p>
        </p:txBody>
      </p:sp>
      <p:pic>
        <p:nvPicPr>
          <p:cNvPr id="38" name="Imagen 37"/>
          <p:cNvPicPr>
            <a:picLocks noChangeAspect="1"/>
          </p:cNvPicPr>
          <p:nvPr/>
        </p:nvPicPr>
        <p:blipFill rotWithShape="1">
          <a:blip r:embed="rId8" cstate="print">
            <a:extLst>
              <a:ext uri="{28A0092B-C50C-407E-A947-70E740481C1C}">
                <a14:useLocalDpi xmlns:a14="http://schemas.microsoft.com/office/drawing/2010/main"/>
              </a:ext>
            </a:extLst>
          </a:blip>
          <a:srcRect t="4036" b="1646"/>
          <a:stretch/>
        </p:blipFill>
        <p:spPr>
          <a:xfrm>
            <a:off x="8836033" y="1293538"/>
            <a:ext cx="2180838" cy="4633674"/>
          </a:xfrm>
          <a:prstGeom prst="rect">
            <a:avLst/>
          </a:prstGeom>
        </p:spPr>
      </p:pic>
      <p:pic>
        <p:nvPicPr>
          <p:cNvPr id="39" name="Picture 6" descr="https://www.directemar.cl/directemar/site/artic/20210810/imag/foto_0000005220210810094227.jp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flipH="1">
            <a:off x="608228" y="5084586"/>
            <a:ext cx="1234459" cy="890969"/>
          </a:xfrm>
          <a:prstGeom prst="rect">
            <a:avLst/>
          </a:prstGeom>
          <a:noFill/>
          <a:extLst>
            <a:ext uri="{909E8E84-426E-40dd-AFC4-6F175D3DCCD1}">
              <a14:hiddenFill xmlns="" xmlns:a14="http://schemas.microsoft.com/office/drawing/2010/main">
                <a:solidFill>
                  <a:srgbClr val="FFFFFF"/>
                </a:solidFill>
              </a14:hiddenFill>
            </a:ext>
          </a:extLst>
        </p:spPr>
      </p:pic>
      <p:pic>
        <p:nvPicPr>
          <p:cNvPr id="40" name="Picture 12" descr="Operación Azteca» en San Antonio: Decomisan... | Puranoticia"/>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flipH="1">
            <a:off x="2086408" y="5076514"/>
            <a:ext cx="1270485" cy="874658"/>
          </a:xfrm>
          <a:prstGeom prst="rect">
            <a:avLst/>
          </a:prstGeom>
          <a:noFill/>
          <a:extLst>
            <a:ext uri="{909E8E84-426E-40dd-AFC4-6F175D3DCCD1}">
              <a14:hiddenFill xmlns="" xmlns:a14="http://schemas.microsoft.com/office/drawing/2010/main">
                <a:solidFill>
                  <a:srgbClr val="FFFFFF"/>
                </a:solidFill>
              </a14:hiddenFill>
            </a:ext>
          </a:extLst>
        </p:spPr>
      </p:pic>
      <p:pic>
        <p:nvPicPr>
          <p:cNvPr id="41" name="Imagen 40"/>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flipH="1">
            <a:off x="3631734" y="5078615"/>
            <a:ext cx="1454498" cy="894680"/>
          </a:xfrm>
          <a:prstGeom prst="rect">
            <a:avLst/>
          </a:prstGeom>
        </p:spPr>
      </p:pic>
      <p:pic>
        <p:nvPicPr>
          <p:cNvPr id="42" name="Imagen 41"/>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flipH="1">
            <a:off x="5126832" y="5086518"/>
            <a:ext cx="1558664" cy="877420"/>
          </a:xfrm>
          <a:prstGeom prst="rect">
            <a:avLst/>
          </a:prstGeom>
        </p:spPr>
      </p:pic>
      <p:pic>
        <p:nvPicPr>
          <p:cNvPr id="43" name="Imagen 42"/>
          <p:cNvPicPr>
            <a:picLocks noChangeAspect="1"/>
          </p:cNvPicPr>
          <p:nvPr/>
        </p:nvPicPr>
        <p:blipFill>
          <a:blip r:embed="rId13"/>
          <a:stretch>
            <a:fillRect/>
          </a:stretch>
        </p:blipFill>
        <p:spPr>
          <a:xfrm flipH="1">
            <a:off x="7055039" y="5101815"/>
            <a:ext cx="1446383" cy="871480"/>
          </a:xfrm>
          <a:prstGeom prst="rect">
            <a:avLst/>
          </a:prstGeom>
        </p:spPr>
      </p:pic>
      <p:sp>
        <p:nvSpPr>
          <p:cNvPr id="44" name="CuadroTexto 43"/>
          <p:cNvSpPr txBox="1"/>
          <p:nvPr/>
        </p:nvSpPr>
        <p:spPr>
          <a:xfrm>
            <a:off x="608228" y="4848455"/>
            <a:ext cx="1234458" cy="252826"/>
          </a:xfrm>
          <a:prstGeom prst="rect">
            <a:avLst/>
          </a:prstGeom>
          <a:noFill/>
        </p:spPr>
        <p:txBody>
          <a:bodyPr wrap="square" rtlCol="0">
            <a:spAutoFit/>
          </a:bodyPr>
          <a:lstStyle/>
          <a:p>
            <a:pPr algn="ctr"/>
            <a:r>
              <a:rPr lang="es-CL" sz="1000" b="1" dirty="0">
                <a:solidFill>
                  <a:schemeClr val="accent1"/>
                </a:solidFill>
              </a:rPr>
              <a:t>Operación Jalisco</a:t>
            </a:r>
          </a:p>
        </p:txBody>
      </p:sp>
      <p:sp>
        <p:nvSpPr>
          <p:cNvPr id="45" name="CuadroTexto 44"/>
          <p:cNvSpPr txBox="1"/>
          <p:nvPr/>
        </p:nvSpPr>
        <p:spPr>
          <a:xfrm>
            <a:off x="2081720" y="4848455"/>
            <a:ext cx="1275173" cy="252826"/>
          </a:xfrm>
          <a:prstGeom prst="rect">
            <a:avLst/>
          </a:prstGeom>
          <a:noFill/>
        </p:spPr>
        <p:txBody>
          <a:bodyPr wrap="square" rtlCol="0">
            <a:spAutoFit/>
          </a:bodyPr>
          <a:lstStyle/>
          <a:p>
            <a:pPr algn="ctr"/>
            <a:r>
              <a:rPr lang="es-CL" sz="1000" b="1" dirty="0">
                <a:solidFill>
                  <a:schemeClr val="accent1"/>
                </a:solidFill>
              </a:rPr>
              <a:t>Operación Azteca</a:t>
            </a:r>
          </a:p>
        </p:txBody>
      </p:sp>
      <p:sp>
        <p:nvSpPr>
          <p:cNvPr id="46" name="Rectángulo 45"/>
          <p:cNvSpPr/>
          <p:nvPr/>
        </p:nvSpPr>
        <p:spPr>
          <a:xfrm>
            <a:off x="3631734" y="4848455"/>
            <a:ext cx="3053762" cy="252826"/>
          </a:xfrm>
          <a:prstGeom prst="rect">
            <a:avLst/>
          </a:prstGeom>
        </p:spPr>
        <p:txBody>
          <a:bodyPr wrap="square">
            <a:spAutoFit/>
          </a:bodyPr>
          <a:lstStyle/>
          <a:p>
            <a:pPr algn="ctr"/>
            <a:r>
              <a:rPr lang="es-CL" sz="1000" b="1" dirty="0">
                <a:solidFill>
                  <a:schemeClr val="accent1"/>
                </a:solidFill>
              </a:rPr>
              <a:t>Operación Interinstitucional</a:t>
            </a:r>
          </a:p>
        </p:txBody>
      </p:sp>
      <p:sp>
        <p:nvSpPr>
          <p:cNvPr id="47" name="Rectángulo 46"/>
          <p:cNvSpPr/>
          <p:nvPr/>
        </p:nvSpPr>
        <p:spPr>
          <a:xfrm>
            <a:off x="7055039" y="4848455"/>
            <a:ext cx="1446384" cy="246221"/>
          </a:xfrm>
          <a:prstGeom prst="rect">
            <a:avLst/>
          </a:prstGeom>
        </p:spPr>
        <p:txBody>
          <a:bodyPr wrap="square">
            <a:spAutoFit/>
          </a:bodyPr>
          <a:lstStyle/>
          <a:p>
            <a:r>
              <a:rPr lang="es-CL" sz="1000" b="1" dirty="0">
                <a:solidFill>
                  <a:schemeClr val="accent1"/>
                </a:solidFill>
              </a:rPr>
              <a:t>Zona Norte (Iquique) </a:t>
            </a:r>
          </a:p>
        </p:txBody>
      </p:sp>
    </p:spTree>
    <p:extLst>
      <p:ext uri="{BB962C8B-B14F-4D97-AF65-F5344CB8AC3E}">
        <p14:creationId xmlns:p14="http://schemas.microsoft.com/office/powerpoint/2010/main" val="3415362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4 Rectángulo">
            <a:extLst>
              <a:ext uri="{FF2B5EF4-FFF2-40B4-BE49-F238E27FC236}">
                <a16:creationId xmlns:a16="http://schemas.microsoft.com/office/drawing/2014/main" id="{2414A989-64A2-37E2-0228-5A444D085A08}"/>
              </a:ext>
            </a:extLst>
          </p:cNvPr>
          <p:cNvSpPr>
            <a:spLocks noChangeArrowheads="1"/>
          </p:cNvSpPr>
          <p:nvPr/>
        </p:nvSpPr>
        <p:spPr bwMode="auto">
          <a:xfrm>
            <a:off x="1765300" y="216693"/>
            <a:ext cx="7680590" cy="5007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39750" indent="-53975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s-CL" altLang="es-CL" sz="2654" dirty="0">
              <a:solidFill>
                <a:srgbClr val="FFFF00"/>
              </a:solidFill>
              <a:latin typeface="Calibri"/>
            </a:endParaRPr>
          </a:p>
        </p:txBody>
      </p:sp>
      <p:sp>
        <p:nvSpPr>
          <p:cNvPr id="13" name="CuadroTexto 12">
            <a:extLst>
              <a:ext uri="{FF2B5EF4-FFF2-40B4-BE49-F238E27FC236}">
                <a16:creationId xmlns:a16="http://schemas.microsoft.com/office/drawing/2014/main" id="{30608E1D-FD2E-642C-2830-7642C42EC870}"/>
              </a:ext>
            </a:extLst>
          </p:cNvPr>
          <p:cNvSpPr txBox="1"/>
          <p:nvPr/>
        </p:nvSpPr>
        <p:spPr>
          <a:xfrm>
            <a:off x="220314" y="6239203"/>
            <a:ext cx="8683023" cy="261610"/>
          </a:xfrm>
          <a:prstGeom prst="rect">
            <a:avLst/>
          </a:prstGeom>
          <a:noFill/>
        </p:spPr>
        <p:txBody>
          <a:bodyPr wrap="square" rtlCol="0">
            <a:spAutoFit/>
          </a:bodyPr>
          <a:lstStyle/>
          <a:p>
            <a:r>
              <a:rPr lang="es-CL" sz="1100" dirty="0">
                <a:solidFill>
                  <a:schemeClr val="tx1">
                    <a:lumMod val="50000"/>
                    <a:lumOff val="50000"/>
                  </a:schemeClr>
                </a:solidFill>
              </a:rPr>
              <a:t>CARLOS A. ESCUDERO C. / JEFE DEPTO. TRAFICO ILICITOS / DIRECCION NACIONAL DE ADUANAS / Junio 2022</a:t>
            </a:r>
          </a:p>
        </p:txBody>
      </p:sp>
      <p:pic>
        <p:nvPicPr>
          <p:cNvPr id="14" name="Imagen 13">
            <a:extLst>
              <a:ext uri="{FF2B5EF4-FFF2-40B4-BE49-F238E27FC236}">
                <a16:creationId xmlns:a16="http://schemas.microsoft.com/office/drawing/2014/main" id="{1F4FE267-186B-48FA-9446-6A516A3BA6E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019823" y="317855"/>
            <a:ext cx="1800000" cy="472726"/>
          </a:xfrm>
          <a:prstGeom prst="rect">
            <a:avLst/>
          </a:prstGeom>
        </p:spPr>
      </p:pic>
      <p:pic>
        <p:nvPicPr>
          <p:cNvPr id="15" name="Imagen 14" descr="Avatar Gsuite_GOBCL.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957677" y="0"/>
            <a:ext cx="1924293" cy="115449"/>
          </a:xfrm>
          <a:prstGeom prst="rect">
            <a:avLst/>
          </a:prstGeom>
        </p:spPr>
      </p:pic>
      <p:grpSp>
        <p:nvGrpSpPr>
          <p:cNvPr id="16" name="Agrupar 15"/>
          <p:cNvGrpSpPr>
            <a:grpSpLocks noChangeAspect="1"/>
          </p:cNvGrpSpPr>
          <p:nvPr/>
        </p:nvGrpSpPr>
        <p:grpSpPr>
          <a:xfrm>
            <a:off x="10687795" y="5774924"/>
            <a:ext cx="1080000" cy="602514"/>
            <a:chOff x="10109772" y="5601003"/>
            <a:chExt cx="1620103" cy="903830"/>
          </a:xfrm>
        </p:grpSpPr>
        <p:pic>
          <p:nvPicPr>
            <p:cNvPr id="17" name="Imagen 16"/>
            <p:cNvPicPr>
              <a:picLocks noChangeAspect="1"/>
            </p:cNvPicPr>
            <p:nvPr/>
          </p:nvPicPr>
          <p:blipFill>
            <a:blip r:embed="rId4"/>
            <a:stretch>
              <a:fillRect/>
            </a:stretch>
          </p:blipFill>
          <p:spPr>
            <a:xfrm>
              <a:off x="10109772" y="6159313"/>
              <a:ext cx="1620103" cy="345520"/>
            </a:xfrm>
            <a:prstGeom prst="rect">
              <a:avLst/>
            </a:prstGeom>
          </p:spPr>
        </p:pic>
        <p:pic>
          <p:nvPicPr>
            <p:cNvPr id="18" name="Imagen 1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170730" y="5601003"/>
              <a:ext cx="308747" cy="815974"/>
            </a:xfrm>
            <a:prstGeom prst="rect">
              <a:avLst/>
            </a:prstGeom>
          </p:spPr>
        </p:pic>
      </p:grpSp>
      <p:cxnSp>
        <p:nvCxnSpPr>
          <p:cNvPr id="19" name="Conector recto 18"/>
          <p:cNvCxnSpPr/>
          <p:nvPr/>
        </p:nvCxnSpPr>
        <p:spPr>
          <a:xfrm>
            <a:off x="266700" y="631260"/>
            <a:ext cx="9194060" cy="0"/>
          </a:xfrm>
          <a:prstGeom prst="line">
            <a:avLst/>
          </a:prstGeom>
          <a:ln w="3175" cmpd="sng">
            <a:solidFill>
              <a:srgbClr val="4472C4"/>
            </a:solidFill>
            <a:prstDash val="dot"/>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0" name="CuadroTexto 12"/>
          <p:cNvSpPr txBox="1">
            <a:spLocks noChangeArrowheads="1"/>
          </p:cNvSpPr>
          <p:nvPr/>
        </p:nvSpPr>
        <p:spPr bwMode="auto">
          <a:xfrm>
            <a:off x="258919" y="260440"/>
            <a:ext cx="595138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s-ES" sz="1800" b="1" dirty="0">
                <a:solidFill>
                  <a:schemeClr val="tx2">
                    <a:lumMod val="60000"/>
                    <a:lumOff val="40000"/>
                  </a:schemeClr>
                </a:solidFill>
                <a:latin typeface="Calibri"/>
                <a:cs typeface="Calibri"/>
              </a:rPr>
              <a:t>Rol de Aduanas en el combate al contrabando y tráfico ilícito</a:t>
            </a:r>
          </a:p>
        </p:txBody>
      </p:sp>
      <p:sp>
        <p:nvSpPr>
          <p:cNvPr id="28" name="1 CuadroTexto">
            <a:extLst>
              <a:ext uri="{FF2B5EF4-FFF2-40B4-BE49-F238E27FC236}">
                <a16:creationId xmlns:a16="http://schemas.microsoft.com/office/drawing/2014/main" id="{76AE78F4-044D-E138-5B26-C70F05C8A0DB}"/>
              </a:ext>
            </a:extLst>
          </p:cNvPr>
          <p:cNvSpPr txBox="1"/>
          <p:nvPr/>
        </p:nvSpPr>
        <p:spPr>
          <a:xfrm>
            <a:off x="263779" y="625873"/>
            <a:ext cx="9172615" cy="523220"/>
          </a:xfrm>
          <a:prstGeom prst="rect">
            <a:avLst/>
          </a:prstGeom>
          <a:noFill/>
        </p:spPr>
        <p:style>
          <a:lnRef idx="0">
            <a:scrgbClr r="0" g="0" b="0"/>
          </a:lnRef>
          <a:fillRef idx="1001">
            <a:schemeClr val="dk2"/>
          </a:fillRef>
          <a:effectRef idx="0">
            <a:scrgbClr r="0" g="0" b="0"/>
          </a:effectRef>
          <a:fontRef idx="major"/>
        </p:style>
        <p:txBody>
          <a:bodyPr wrap="square">
            <a:spAutoFit/>
          </a:bodyPr>
          <a:lstStyle/>
          <a:p>
            <a:r>
              <a:rPr lang="es-ES" sz="2800" b="1" dirty="0">
                <a:solidFill>
                  <a:schemeClr val="tx2"/>
                </a:solidFill>
                <a:cs typeface="Calibri"/>
              </a:rPr>
              <a:t>Resultados en Decomisos Seguridad y Tráfico Ilícito 2021</a:t>
            </a:r>
          </a:p>
        </p:txBody>
      </p:sp>
      <p:graphicFrame>
        <p:nvGraphicFramePr>
          <p:cNvPr id="48" name="Tabla 47"/>
          <p:cNvGraphicFramePr>
            <a:graphicFrameLocks noGrp="1"/>
          </p:cNvGraphicFramePr>
          <p:nvPr>
            <p:extLst>
              <p:ext uri="{D42A27DB-BD31-4B8C-83A1-F6EECF244321}">
                <p14:modId xmlns:p14="http://schemas.microsoft.com/office/powerpoint/2010/main" val="1195246456"/>
              </p:ext>
            </p:extLst>
          </p:nvPr>
        </p:nvGraphicFramePr>
        <p:xfrm>
          <a:off x="561379" y="1309907"/>
          <a:ext cx="5939327" cy="2859383"/>
        </p:xfrm>
        <a:graphic>
          <a:graphicData uri="http://schemas.openxmlformats.org/drawingml/2006/table">
            <a:tbl>
              <a:tblPr firstRow="1" bandRow="1">
                <a:effectLst/>
                <a:tableStyleId>{5C22544A-7EE6-4342-B048-85BDC9FD1C3A}</a:tableStyleId>
              </a:tblPr>
              <a:tblGrid>
                <a:gridCol w="2817491">
                  <a:extLst>
                    <a:ext uri="{9D8B030D-6E8A-4147-A177-3AD203B41FA5}">
                      <a16:colId xmlns:a16="http://schemas.microsoft.com/office/drawing/2014/main" val="3220905810"/>
                    </a:ext>
                  </a:extLst>
                </a:gridCol>
                <a:gridCol w="1312711">
                  <a:extLst>
                    <a:ext uri="{9D8B030D-6E8A-4147-A177-3AD203B41FA5}">
                      <a16:colId xmlns:a16="http://schemas.microsoft.com/office/drawing/2014/main" val="3615419211"/>
                    </a:ext>
                  </a:extLst>
                </a:gridCol>
                <a:gridCol w="1809125">
                  <a:extLst>
                    <a:ext uri="{9D8B030D-6E8A-4147-A177-3AD203B41FA5}">
                      <a16:colId xmlns:a16="http://schemas.microsoft.com/office/drawing/2014/main" val="458207059"/>
                    </a:ext>
                  </a:extLst>
                </a:gridCol>
              </a:tblGrid>
              <a:tr h="455862">
                <a:tc>
                  <a:txBody>
                    <a:bodyPr/>
                    <a:lstStyle/>
                    <a:p>
                      <a:endParaRPr lang="x-none" sz="1600" dirty="0">
                        <a:latin typeface="+mj-lt"/>
                        <a:ea typeface="Calibri"/>
                      </a:endParaRPr>
                    </a:p>
                  </a:txBody>
                  <a:tcPr>
                    <a:noFill/>
                  </a:tcPr>
                </a:tc>
                <a:tc>
                  <a:txBody>
                    <a:bodyPr/>
                    <a:lstStyle/>
                    <a:p>
                      <a:pPr algn="ctr"/>
                      <a:r>
                        <a:rPr lang="es-ES" sz="1600" dirty="0">
                          <a:latin typeface="+mj-lt"/>
                          <a:ea typeface="Calibri"/>
                        </a:rPr>
                        <a:t>2020</a:t>
                      </a:r>
                      <a:endParaRPr lang="x-none" sz="1600" dirty="0">
                        <a:latin typeface="+mj-lt"/>
                        <a:ea typeface="Calibri"/>
                      </a:endParaRPr>
                    </a:p>
                  </a:txBody>
                  <a:tcPr/>
                </a:tc>
                <a:tc>
                  <a:txBody>
                    <a:bodyPr/>
                    <a:lstStyle/>
                    <a:p>
                      <a:pPr algn="ctr"/>
                      <a:r>
                        <a:rPr lang="es-ES" sz="1600" dirty="0">
                          <a:latin typeface="+mj-lt"/>
                          <a:ea typeface="Calibri"/>
                        </a:rPr>
                        <a:t>2021</a:t>
                      </a:r>
                      <a:endParaRPr lang="x-none" sz="1600" dirty="0">
                        <a:latin typeface="+mj-lt"/>
                        <a:ea typeface="Calibri"/>
                      </a:endParaRPr>
                    </a:p>
                  </a:txBody>
                  <a:tcPr/>
                </a:tc>
                <a:extLst>
                  <a:ext uri="{0D108BD9-81ED-4DB2-BD59-A6C34878D82A}">
                    <a16:rowId xmlns:a16="http://schemas.microsoft.com/office/drawing/2014/main" val="3278576154"/>
                  </a:ext>
                </a:extLst>
              </a:tr>
              <a:tr h="519670">
                <a:tc>
                  <a:txBody>
                    <a:bodyPr/>
                    <a:lstStyle/>
                    <a:p>
                      <a:pPr algn="l"/>
                      <a:r>
                        <a:rPr lang="es-ES" sz="1400" kern="1200" dirty="0">
                          <a:solidFill>
                            <a:schemeClr val="bg1"/>
                          </a:solidFill>
                          <a:latin typeface="+mj-lt"/>
                          <a:ea typeface="Calibri"/>
                          <a:cs typeface="+mn-cs"/>
                        </a:rPr>
                        <a:t>Drogas (Kilogramos)</a:t>
                      </a:r>
                      <a:endParaRPr lang="es-CL" sz="1400" kern="1200" dirty="0">
                        <a:solidFill>
                          <a:schemeClr val="bg1"/>
                        </a:solidFill>
                        <a:latin typeface="+mj-lt"/>
                        <a:ea typeface="Calibri"/>
                        <a:cs typeface="+mn-cs"/>
                      </a:endParaRPr>
                    </a:p>
                  </a:txBody>
                  <a:tcPr marL="68580" marR="68580" marT="34290" marB="34290" anchor="ctr">
                    <a:solidFill>
                      <a:schemeClr val="accent4"/>
                    </a:solidFill>
                  </a:tcPr>
                </a:tc>
                <a:tc>
                  <a:txBody>
                    <a:bodyPr/>
                    <a:lstStyle/>
                    <a:p>
                      <a:pPr marL="0" marR="0" lvl="0" indent="0" algn="ctr" defTabSz="685783" rtl="0" eaLnBrk="1" fontAlgn="ctr" latinLnBrk="0" hangingPunct="1">
                        <a:lnSpc>
                          <a:spcPct val="100000"/>
                        </a:lnSpc>
                        <a:spcBef>
                          <a:spcPts val="0"/>
                        </a:spcBef>
                        <a:spcAft>
                          <a:spcPts val="0"/>
                        </a:spcAft>
                        <a:buClrTx/>
                        <a:buSzTx/>
                        <a:buFontTx/>
                        <a:buNone/>
                        <a:tabLst/>
                        <a:defRPr/>
                      </a:pPr>
                      <a:r>
                        <a:rPr lang="es-CL" sz="1600" kern="1200" dirty="0">
                          <a:solidFill>
                            <a:schemeClr val="bg1"/>
                          </a:solidFill>
                          <a:effectLst/>
                          <a:latin typeface="+mn-lt"/>
                          <a:ea typeface="+mn-ea"/>
                          <a:cs typeface="+mn-cs"/>
                        </a:rPr>
                        <a:t>1.890.079 </a:t>
                      </a:r>
                      <a:endParaRPr lang="es-CL" sz="1600" b="0" i="0" u="none" strike="noStrike" kern="1200" dirty="0">
                        <a:solidFill>
                          <a:schemeClr val="bg1"/>
                        </a:solidFill>
                        <a:effectLst/>
                        <a:latin typeface="+mn-lt"/>
                        <a:ea typeface="+mn-ea"/>
                        <a:cs typeface="+mn-cs"/>
                      </a:endParaRPr>
                    </a:p>
                  </a:txBody>
                  <a:tcPr marL="64974" marR="64974" marT="32487" marB="32487" anchor="ctr">
                    <a:solidFill>
                      <a:schemeClr val="accent4"/>
                    </a:solidFill>
                  </a:tcPr>
                </a:tc>
                <a:tc>
                  <a:txBody>
                    <a:bodyPr/>
                    <a:lstStyle/>
                    <a:p>
                      <a:pPr marL="0" marR="0" lvl="0" indent="0" algn="ctr" defTabSz="685783" rtl="0" eaLnBrk="1" fontAlgn="ctr" latinLnBrk="0" hangingPunct="1">
                        <a:lnSpc>
                          <a:spcPct val="100000"/>
                        </a:lnSpc>
                        <a:spcBef>
                          <a:spcPts val="0"/>
                        </a:spcBef>
                        <a:spcAft>
                          <a:spcPts val="0"/>
                        </a:spcAft>
                        <a:buClrTx/>
                        <a:buSzTx/>
                        <a:buFontTx/>
                        <a:buNone/>
                        <a:tabLst/>
                        <a:defRPr/>
                      </a:pPr>
                      <a:r>
                        <a:rPr lang="es-CL" sz="1600" kern="1200" dirty="0">
                          <a:solidFill>
                            <a:schemeClr val="bg1"/>
                          </a:solidFill>
                          <a:effectLst/>
                          <a:latin typeface="+mn-lt"/>
                          <a:ea typeface="+mn-ea"/>
                          <a:cs typeface="+mn-cs"/>
                        </a:rPr>
                        <a:t>3.923.243</a:t>
                      </a:r>
                      <a:endParaRPr lang="es-CL" sz="1600" b="0" i="0" u="none" strike="noStrike" kern="1200" dirty="0">
                        <a:solidFill>
                          <a:schemeClr val="bg1"/>
                        </a:solidFill>
                        <a:effectLst/>
                        <a:latin typeface="+mn-lt"/>
                        <a:ea typeface="+mn-ea"/>
                        <a:cs typeface="+mn-cs"/>
                      </a:endParaRPr>
                    </a:p>
                  </a:txBody>
                  <a:tcPr marL="64974" marR="64974" marT="32487" marB="32487" anchor="ctr">
                    <a:solidFill>
                      <a:schemeClr val="accent4"/>
                    </a:solidFill>
                  </a:tcPr>
                </a:tc>
                <a:extLst>
                  <a:ext uri="{0D108BD9-81ED-4DB2-BD59-A6C34878D82A}">
                    <a16:rowId xmlns:a16="http://schemas.microsoft.com/office/drawing/2014/main" val="1776226073"/>
                  </a:ext>
                </a:extLst>
              </a:tr>
              <a:tr h="529990">
                <a:tc>
                  <a:txBody>
                    <a:bodyPr/>
                    <a:lstStyle>
                      <a:lvl1pPr marL="0" algn="l" defTabSz="685783" rtl="0" eaLnBrk="1" latinLnBrk="0" hangingPunct="1">
                        <a:defRPr sz="1350" kern="1200">
                          <a:solidFill>
                            <a:schemeClr val="dk1"/>
                          </a:solidFill>
                          <a:latin typeface="Calibri"/>
                        </a:defRPr>
                      </a:lvl1pPr>
                      <a:lvl2pPr marL="342892" algn="l" defTabSz="685783" rtl="0" eaLnBrk="1" latinLnBrk="0" hangingPunct="1">
                        <a:defRPr sz="1350" kern="1200">
                          <a:solidFill>
                            <a:schemeClr val="dk1"/>
                          </a:solidFill>
                          <a:latin typeface="Calibri"/>
                        </a:defRPr>
                      </a:lvl2pPr>
                      <a:lvl3pPr marL="685783" algn="l" defTabSz="685783" rtl="0" eaLnBrk="1" latinLnBrk="0" hangingPunct="1">
                        <a:defRPr sz="1350" kern="1200">
                          <a:solidFill>
                            <a:schemeClr val="dk1"/>
                          </a:solidFill>
                          <a:latin typeface="Calibri"/>
                        </a:defRPr>
                      </a:lvl3pPr>
                      <a:lvl4pPr marL="1028675" algn="l" defTabSz="685783" rtl="0" eaLnBrk="1" latinLnBrk="0" hangingPunct="1">
                        <a:defRPr sz="1350" kern="1200">
                          <a:solidFill>
                            <a:schemeClr val="dk1"/>
                          </a:solidFill>
                          <a:latin typeface="Calibri"/>
                        </a:defRPr>
                      </a:lvl4pPr>
                      <a:lvl5pPr marL="1371566" algn="l" defTabSz="685783" rtl="0" eaLnBrk="1" latinLnBrk="0" hangingPunct="1">
                        <a:defRPr sz="1350" kern="1200">
                          <a:solidFill>
                            <a:schemeClr val="dk1"/>
                          </a:solidFill>
                          <a:latin typeface="Calibri"/>
                        </a:defRPr>
                      </a:lvl5pPr>
                      <a:lvl6pPr marL="1714457" algn="l" defTabSz="685783" rtl="0" eaLnBrk="1" latinLnBrk="0" hangingPunct="1">
                        <a:defRPr sz="1350" kern="1200">
                          <a:solidFill>
                            <a:schemeClr val="dk1"/>
                          </a:solidFill>
                          <a:latin typeface="Calibri"/>
                        </a:defRPr>
                      </a:lvl6pPr>
                      <a:lvl7pPr marL="2057348" algn="l" defTabSz="685783" rtl="0" eaLnBrk="1" latinLnBrk="0" hangingPunct="1">
                        <a:defRPr sz="1350" kern="1200">
                          <a:solidFill>
                            <a:schemeClr val="dk1"/>
                          </a:solidFill>
                          <a:latin typeface="Calibri"/>
                        </a:defRPr>
                      </a:lvl7pPr>
                      <a:lvl8pPr marL="2400240" algn="l" defTabSz="685783" rtl="0" eaLnBrk="1" latinLnBrk="0" hangingPunct="1">
                        <a:defRPr sz="1350" kern="1200">
                          <a:solidFill>
                            <a:schemeClr val="dk1"/>
                          </a:solidFill>
                          <a:latin typeface="Calibri"/>
                        </a:defRPr>
                      </a:lvl8pPr>
                      <a:lvl9pPr marL="2743132" algn="l" defTabSz="685783" rtl="0" eaLnBrk="1" latinLnBrk="0" hangingPunct="1">
                        <a:defRPr sz="1350" kern="1200">
                          <a:solidFill>
                            <a:schemeClr val="dk1"/>
                          </a:solidFill>
                          <a:latin typeface="Calibri"/>
                        </a:defRPr>
                      </a:lvl9pPr>
                    </a:lstStyle>
                    <a:p>
                      <a:pPr algn="l">
                        <a:lnSpc>
                          <a:spcPts val="1000"/>
                        </a:lnSpc>
                      </a:pPr>
                      <a:r>
                        <a:rPr lang="es-ES" sz="1400" baseline="0" dirty="0">
                          <a:solidFill>
                            <a:schemeClr val="bg1"/>
                          </a:solidFill>
                          <a:latin typeface="+mj-lt"/>
                          <a:ea typeface="Calibri"/>
                        </a:rPr>
                        <a:t>Seguridad (Armas –F. Artificiales)</a:t>
                      </a:r>
                      <a:endParaRPr lang="es-CL" sz="1400" baseline="0" dirty="0">
                        <a:solidFill>
                          <a:schemeClr val="bg1"/>
                        </a:solidFill>
                        <a:latin typeface="+mj-lt"/>
                        <a:ea typeface="Calibri"/>
                      </a:endParaRPr>
                    </a:p>
                  </a:txBody>
                  <a:tcPr marL="68580" marR="68580" marT="34290" marB="34290" anchor="ctr">
                    <a:solidFill>
                      <a:schemeClr val="accent4">
                        <a:lumMod val="75000"/>
                      </a:schemeClr>
                    </a:solidFill>
                  </a:tcPr>
                </a:tc>
                <a:tc>
                  <a:txBody>
                    <a:bodyPr/>
                    <a:lstStyle>
                      <a:lvl1pPr marL="0" algn="l" defTabSz="685783" rtl="0" eaLnBrk="1" latinLnBrk="0" hangingPunct="1">
                        <a:defRPr sz="1350" kern="1200">
                          <a:solidFill>
                            <a:schemeClr val="dk1"/>
                          </a:solidFill>
                          <a:latin typeface="Calibri"/>
                        </a:defRPr>
                      </a:lvl1pPr>
                      <a:lvl2pPr marL="342892" algn="l" defTabSz="685783" rtl="0" eaLnBrk="1" latinLnBrk="0" hangingPunct="1">
                        <a:defRPr sz="1350" kern="1200">
                          <a:solidFill>
                            <a:schemeClr val="dk1"/>
                          </a:solidFill>
                          <a:latin typeface="Calibri"/>
                        </a:defRPr>
                      </a:lvl2pPr>
                      <a:lvl3pPr marL="685783" algn="l" defTabSz="685783" rtl="0" eaLnBrk="1" latinLnBrk="0" hangingPunct="1">
                        <a:defRPr sz="1350" kern="1200">
                          <a:solidFill>
                            <a:schemeClr val="dk1"/>
                          </a:solidFill>
                          <a:latin typeface="Calibri"/>
                        </a:defRPr>
                      </a:lvl3pPr>
                      <a:lvl4pPr marL="1028675" algn="l" defTabSz="685783" rtl="0" eaLnBrk="1" latinLnBrk="0" hangingPunct="1">
                        <a:defRPr sz="1350" kern="1200">
                          <a:solidFill>
                            <a:schemeClr val="dk1"/>
                          </a:solidFill>
                          <a:latin typeface="Calibri"/>
                        </a:defRPr>
                      </a:lvl4pPr>
                      <a:lvl5pPr marL="1371566" algn="l" defTabSz="685783" rtl="0" eaLnBrk="1" latinLnBrk="0" hangingPunct="1">
                        <a:defRPr sz="1350" kern="1200">
                          <a:solidFill>
                            <a:schemeClr val="dk1"/>
                          </a:solidFill>
                          <a:latin typeface="Calibri"/>
                        </a:defRPr>
                      </a:lvl5pPr>
                      <a:lvl6pPr marL="1714457" algn="l" defTabSz="685783" rtl="0" eaLnBrk="1" latinLnBrk="0" hangingPunct="1">
                        <a:defRPr sz="1350" kern="1200">
                          <a:solidFill>
                            <a:schemeClr val="dk1"/>
                          </a:solidFill>
                          <a:latin typeface="Calibri"/>
                        </a:defRPr>
                      </a:lvl6pPr>
                      <a:lvl7pPr marL="2057348" algn="l" defTabSz="685783" rtl="0" eaLnBrk="1" latinLnBrk="0" hangingPunct="1">
                        <a:defRPr sz="1350" kern="1200">
                          <a:solidFill>
                            <a:schemeClr val="dk1"/>
                          </a:solidFill>
                          <a:latin typeface="Calibri"/>
                        </a:defRPr>
                      </a:lvl7pPr>
                      <a:lvl8pPr marL="2400240" algn="l" defTabSz="685783" rtl="0" eaLnBrk="1" latinLnBrk="0" hangingPunct="1">
                        <a:defRPr sz="1350" kern="1200">
                          <a:solidFill>
                            <a:schemeClr val="dk1"/>
                          </a:solidFill>
                          <a:latin typeface="Calibri"/>
                        </a:defRPr>
                      </a:lvl8pPr>
                      <a:lvl9pPr marL="2743132" algn="l" defTabSz="685783" rtl="0" eaLnBrk="1" latinLnBrk="0" hangingPunct="1">
                        <a:defRPr sz="1350" kern="1200">
                          <a:solidFill>
                            <a:schemeClr val="dk1"/>
                          </a:solidFill>
                          <a:latin typeface="Calibri"/>
                        </a:defRPr>
                      </a:lvl9pPr>
                    </a:lstStyle>
                    <a:p>
                      <a:pPr algn="ctr" fontAlgn="ctr"/>
                      <a:r>
                        <a:rPr lang="es-CL" sz="1600" b="0" i="0" u="none" strike="noStrike" kern="1200" dirty="0">
                          <a:solidFill>
                            <a:schemeClr val="bg1"/>
                          </a:solidFill>
                          <a:effectLst/>
                          <a:latin typeface="+mn-lt"/>
                          <a:ea typeface="+mn-ea"/>
                          <a:cs typeface="+mn-cs"/>
                        </a:rPr>
                        <a:t>25.638</a:t>
                      </a:r>
                    </a:p>
                  </a:txBody>
                  <a:tcPr marL="64974" marR="64974" marT="32487" marB="32487" anchor="ctr">
                    <a:solidFill>
                      <a:schemeClr val="accent4">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L" sz="1600" b="0" kern="1200" dirty="0">
                          <a:solidFill>
                            <a:schemeClr val="bg1"/>
                          </a:solidFill>
                          <a:latin typeface="+mn-lt"/>
                          <a:ea typeface="Calibri"/>
                          <a:cs typeface="+mn-cs"/>
                        </a:rPr>
                        <a:t>967.625</a:t>
                      </a:r>
                    </a:p>
                  </a:txBody>
                  <a:tcPr marL="64974" marR="64974" marT="32487" marB="32487" anchor="ctr">
                    <a:solidFill>
                      <a:schemeClr val="accent4">
                        <a:lumMod val="75000"/>
                      </a:schemeClr>
                    </a:solidFill>
                  </a:tcPr>
                </a:tc>
                <a:extLst>
                  <a:ext uri="{0D108BD9-81ED-4DB2-BD59-A6C34878D82A}">
                    <a16:rowId xmlns:a16="http://schemas.microsoft.com/office/drawing/2014/main" val="2346291967"/>
                  </a:ext>
                </a:extLst>
              </a:tr>
              <a:tr h="451287">
                <a:tc>
                  <a:txBody>
                    <a:bodyPr/>
                    <a:lstStyle>
                      <a:lvl1pPr marL="0" algn="l" defTabSz="685783" rtl="0" eaLnBrk="1" latinLnBrk="0" hangingPunct="1">
                        <a:defRPr sz="1350" kern="1200">
                          <a:solidFill>
                            <a:schemeClr val="dk1"/>
                          </a:solidFill>
                          <a:latin typeface="Calibri"/>
                        </a:defRPr>
                      </a:lvl1pPr>
                      <a:lvl2pPr marL="342892" algn="l" defTabSz="685783" rtl="0" eaLnBrk="1" latinLnBrk="0" hangingPunct="1">
                        <a:defRPr sz="1350" kern="1200">
                          <a:solidFill>
                            <a:schemeClr val="dk1"/>
                          </a:solidFill>
                          <a:latin typeface="Calibri"/>
                        </a:defRPr>
                      </a:lvl2pPr>
                      <a:lvl3pPr marL="685783" algn="l" defTabSz="685783" rtl="0" eaLnBrk="1" latinLnBrk="0" hangingPunct="1">
                        <a:defRPr sz="1350" kern="1200">
                          <a:solidFill>
                            <a:schemeClr val="dk1"/>
                          </a:solidFill>
                          <a:latin typeface="Calibri"/>
                        </a:defRPr>
                      </a:lvl3pPr>
                      <a:lvl4pPr marL="1028675" algn="l" defTabSz="685783" rtl="0" eaLnBrk="1" latinLnBrk="0" hangingPunct="1">
                        <a:defRPr sz="1350" kern="1200">
                          <a:solidFill>
                            <a:schemeClr val="dk1"/>
                          </a:solidFill>
                          <a:latin typeface="Calibri"/>
                        </a:defRPr>
                      </a:lvl4pPr>
                      <a:lvl5pPr marL="1371566" algn="l" defTabSz="685783" rtl="0" eaLnBrk="1" latinLnBrk="0" hangingPunct="1">
                        <a:defRPr sz="1350" kern="1200">
                          <a:solidFill>
                            <a:schemeClr val="dk1"/>
                          </a:solidFill>
                          <a:latin typeface="Calibri"/>
                        </a:defRPr>
                      </a:lvl5pPr>
                      <a:lvl6pPr marL="1714457" algn="l" defTabSz="685783" rtl="0" eaLnBrk="1" latinLnBrk="0" hangingPunct="1">
                        <a:defRPr sz="1350" kern="1200">
                          <a:solidFill>
                            <a:schemeClr val="dk1"/>
                          </a:solidFill>
                          <a:latin typeface="Calibri"/>
                        </a:defRPr>
                      </a:lvl6pPr>
                      <a:lvl7pPr marL="2057348" algn="l" defTabSz="685783" rtl="0" eaLnBrk="1" latinLnBrk="0" hangingPunct="1">
                        <a:defRPr sz="1350" kern="1200">
                          <a:solidFill>
                            <a:schemeClr val="dk1"/>
                          </a:solidFill>
                          <a:latin typeface="Calibri"/>
                        </a:defRPr>
                      </a:lvl7pPr>
                      <a:lvl8pPr marL="2400240" algn="l" defTabSz="685783" rtl="0" eaLnBrk="1" latinLnBrk="0" hangingPunct="1">
                        <a:defRPr sz="1350" kern="1200">
                          <a:solidFill>
                            <a:schemeClr val="dk1"/>
                          </a:solidFill>
                          <a:latin typeface="Calibri"/>
                        </a:defRPr>
                      </a:lvl8pPr>
                      <a:lvl9pPr marL="2743132" algn="l" defTabSz="685783" rtl="0" eaLnBrk="1" latinLnBrk="0" hangingPunct="1">
                        <a:defRPr sz="1350" kern="1200">
                          <a:solidFill>
                            <a:schemeClr val="dk1"/>
                          </a:solidFill>
                          <a:latin typeface="Calibri"/>
                        </a:defRPr>
                      </a:lvl9pPr>
                    </a:lstStyle>
                    <a:p>
                      <a:pPr marL="0" marR="0" indent="0" algn="l" defTabSz="685783" rtl="0" eaLnBrk="1" fontAlgn="auto" latinLnBrk="0" hangingPunct="1">
                        <a:lnSpc>
                          <a:spcPct val="108000"/>
                        </a:lnSpc>
                        <a:spcBef>
                          <a:spcPts val="0"/>
                        </a:spcBef>
                        <a:spcAft>
                          <a:spcPts val="0"/>
                        </a:spcAft>
                        <a:buClrTx/>
                        <a:buSzTx/>
                        <a:buFontTx/>
                        <a:buNone/>
                        <a:tabLst/>
                        <a:defRPr/>
                      </a:pPr>
                      <a:r>
                        <a:rPr lang="es-ES" sz="1400" kern="1200" baseline="0" dirty="0">
                          <a:solidFill>
                            <a:schemeClr val="tx1"/>
                          </a:solidFill>
                          <a:latin typeface="Calibri"/>
                          <a:ea typeface="Calibri"/>
                          <a:cs typeface="+mn-cs"/>
                        </a:rPr>
                        <a:t>Cigarrillos (Cajetillas)</a:t>
                      </a:r>
                      <a:endParaRPr lang="es-CL" sz="1400" kern="1200" baseline="0" dirty="0">
                        <a:solidFill>
                          <a:schemeClr val="tx1"/>
                        </a:solidFill>
                        <a:latin typeface="Calibri"/>
                        <a:ea typeface="Calibri"/>
                        <a:cs typeface="+mn-cs"/>
                      </a:endParaRPr>
                    </a:p>
                  </a:txBody>
                  <a:tcPr marL="68580" marR="68580" marT="34290" marB="34290" anchor="ctr">
                    <a:solidFill>
                      <a:srgbClr val="FFC000"/>
                    </a:solidFill>
                  </a:tcPr>
                </a:tc>
                <a:tc>
                  <a:txBody>
                    <a:bodyPr/>
                    <a:lstStyle>
                      <a:lvl1pPr marL="0" algn="l" defTabSz="685783" rtl="0" eaLnBrk="1" latinLnBrk="0" hangingPunct="1">
                        <a:defRPr sz="1350" kern="1200">
                          <a:solidFill>
                            <a:schemeClr val="dk1"/>
                          </a:solidFill>
                          <a:latin typeface="Calibri"/>
                        </a:defRPr>
                      </a:lvl1pPr>
                      <a:lvl2pPr marL="342892" algn="l" defTabSz="685783" rtl="0" eaLnBrk="1" latinLnBrk="0" hangingPunct="1">
                        <a:defRPr sz="1350" kern="1200">
                          <a:solidFill>
                            <a:schemeClr val="dk1"/>
                          </a:solidFill>
                          <a:latin typeface="Calibri"/>
                        </a:defRPr>
                      </a:lvl2pPr>
                      <a:lvl3pPr marL="685783" algn="l" defTabSz="685783" rtl="0" eaLnBrk="1" latinLnBrk="0" hangingPunct="1">
                        <a:defRPr sz="1350" kern="1200">
                          <a:solidFill>
                            <a:schemeClr val="dk1"/>
                          </a:solidFill>
                          <a:latin typeface="Calibri"/>
                        </a:defRPr>
                      </a:lvl3pPr>
                      <a:lvl4pPr marL="1028675" algn="l" defTabSz="685783" rtl="0" eaLnBrk="1" latinLnBrk="0" hangingPunct="1">
                        <a:defRPr sz="1350" kern="1200">
                          <a:solidFill>
                            <a:schemeClr val="dk1"/>
                          </a:solidFill>
                          <a:latin typeface="Calibri"/>
                        </a:defRPr>
                      </a:lvl4pPr>
                      <a:lvl5pPr marL="1371566" algn="l" defTabSz="685783" rtl="0" eaLnBrk="1" latinLnBrk="0" hangingPunct="1">
                        <a:defRPr sz="1350" kern="1200">
                          <a:solidFill>
                            <a:schemeClr val="dk1"/>
                          </a:solidFill>
                          <a:latin typeface="Calibri"/>
                        </a:defRPr>
                      </a:lvl5pPr>
                      <a:lvl6pPr marL="1714457" algn="l" defTabSz="685783" rtl="0" eaLnBrk="1" latinLnBrk="0" hangingPunct="1">
                        <a:defRPr sz="1350" kern="1200">
                          <a:solidFill>
                            <a:schemeClr val="dk1"/>
                          </a:solidFill>
                          <a:latin typeface="Calibri"/>
                        </a:defRPr>
                      </a:lvl6pPr>
                      <a:lvl7pPr marL="2057348" algn="l" defTabSz="685783" rtl="0" eaLnBrk="1" latinLnBrk="0" hangingPunct="1">
                        <a:defRPr sz="1350" kern="1200">
                          <a:solidFill>
                            <a:schemeClr val="dk1"/>
                          </a:solidFill>
                          <a:latin typeface="Calibri"/>
                        </a:defRPr>
                      </a:lvl7pPr>
                      <a:lvl8pPr marL="2400240" algn="l" defTabSz="685783" rtl="0" eaLnBrk="1" latinLnBrk="0" hangingPunct="1">
                        <a:defRPr sz="1350" kern="1200">
                          <a:solidFill>
                            <a:schemeClr val="dk1"/>
                          </a:solidFill>
                          <a:latin typeface="Calibri"/>
                        </a:defRPr>
                      </a:lvl8pPr>
                      <a:lvl9pPr marL="2743132" algn="l" defTabSz="685783" rtl="0" eaLnBrk="1" latinLnBrk="0" hangingPunct="1">
                        <a:defRPr sz="1350" kern="1200">
                          <a:solidFill>
                            <a:schemeClr val="dk1"/>
                          </a:solidFill>
                          <a:latin typeface="Calibri"/>
                        </a:defRPr>
                      </a:lvl9pPr>
                    </a:lstStyle>
                    <a:p>
                      <a:pPr marL="0" marR="0" indent="0" algn="ctr" defTabSz="685783" rtl="0" eaLnBrk="1" fontAlgn="auto" latinLnBrk="0" hangingPunct="1">
                        <a:lnSpc>
                          <a:spcPct val="100000"/>
                        </a:lnSpc>
                        <a:spcBef>
                          <a:spcPts val="0"/>
                        </a:spcBef>
                        <a:spcAft>
                          <a:spcPts val="0"/>
                        </a:spcAft>
                        <a:buClrTx/>
                        <a:buSzTx/>
                        <a:buFontTx/>
                        <a:buNone/>
                        <a:tabLst/>
                        <a:defRPr/>
                      </a:pPr>
                      <a:r>
                        <a:rPr lang="es-CL" sz="1600" b="0" i="0" u="none" strike="noStrike" kern="1200" dirty="0">
                          <a:solidFill>
                            <a:schemeClr val="tx1"/>
                          </a:solidFill>
                          <a:effectLst/>
                          <a:latin typeface="+mn-lt"/>
                          <a:ea typeface="+mn-ea"/>
                          <a:cs typeface="+mn-cs"/>
                        </a:rPr>
                        <a:t>15.604.467</a:t>
                      </a:r>
                    </a:p>
                  </a:txBody>
                  <a:tcPr marL="64974" marR="64974" marT="32487" marB="32487" anchor="ctr">
                    <a:solidFill>
                      <a:srgbClr val="FFC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CL" sz="1600" kern="1200" dirty="0">
                          <a:solidFill>
                            <a:schemeClr val="tx1"/>
                          </a:solidFill>
                          <a:effectLst/>
                          <a:latin typeface="+mn-lt"/>
                          <a:ea typeface="+mn-ea"/>
                          <a:cs typeface="+mn-cs"/>
                        </a:rPr>
                        <a:t>12.959.849</a:t>
                      </a:r>
                      <a:endParaRPr lang="es-CL" sz="1600" b="0" u="none" kern="1200" dirty="0">
                        <a:solidFill>
                          <a:schemeClr val="tx1"/>
                        </a:solidFill>
                        <a:effectLst/>
                        <a:latin typeface="+mn-lt"/>
                        <a:ea typeface="Calibri"/>
                        <a:cs typeface="+mn-cs"/>
                      </a:endParaRPr>
                    </a:p>
                  </a:txBody>
                  <a:tcPr marL="64974" marR="64974" marT="32487" marB="32487" anchor="ctr">
                    <a:solidFill>
                      <a:srgbClr val="FFC000"/>
                    </a:solidFill>
                  </a:tcPr>
                </a:tc>
                <a:extLst>
                  <a:ext uri="{0D108BD9-81ED-4DB2-BD59-A6C34878D82A}">
                    <a16:rowId xmlns:a16="http://schemas.microsoft.com/office/drawing/2014/main" val="126921370"/>
                  </a:ext>
                </a:extLst>
              </a:tr>
              <a:tr h="451287">
                <a:tc>
                  <a:txBody>
                    <a:bodyPr/>
                    <a:lstStyle>
                      <a:lvl1pPr marL="0" algn="l" defTabSz="685783" rtl="0" eaLnBrk="1" latinLnBrk="0" hangingPunct="1">
                        <a:defRPr sz="1350" kern="1200">
                          <a:solidFill>
                            <a:schemeClr val="dk1"/>
                          </a:solidFill>
                          <a:latin typeface="Calibri"/>
                        </a:defRPr>
                      </a:lvl1pPr>
                      <a:lvl2pPr marL="342892" algn="l" defTabSz="685783" rtl="0" eaLnBrk="1" latinLnBrk="0" hangingPunct="1">
                        <a:defRPr sz="1350" kern="1200">
                          <a:solidFill>
                            <a:schemeClr val="dk1"/>
                          </a:solidFill>
                          <a:latin typeface="Calibri"/>
                        </a:defRPr>
                      </a:lvl2pPr>
                      <a:lvl3pPr marL="685783" algn="l" defTabSz="685783" rtl="0" eaLnBrk="1" latinLnBrk="0" hangingPunct="1">
                        <a:defRPr sz="1350" kern="1200">
                          <a:solidFill>
                            <a:schemeClr val="dk1"/>
                          </a:solidFill>
                          <a:latin typeface="Calibri"/>
                        </a:defRPr>
                      </a:lvl3pPr>
                      <a:lvl4pPr marL="1028675" algn="l" defTabSz="685783" rtl="0" eaLnBrk="1" latinLnBrk="0" hangingPunct="1">
                        <a:defRPr sz="1350" kern="1200">
                          <a:solidFill>
                            <a:schemeClr val="dk1"/>
                          </a:solidFill>
                          <a:latin typeface="Calibri"/>
                        </a:defRPr>
                      </a:lvl4pPr>
                      <a:lvl5pPr marL="1371566" algn="l" defTabSz="685783" rtl="0" eaLnBrk="1" latinLnBrk="0" hangingPunct="1">
                        <a:defRPr sz="1350" kern="1200">
                          <a:solidFill>
                            <a:schemeClr val="dk1"/>
                          </a:solidFill>
                          <a:latin typeface="Calibri"/>
                        </a:defRPr>
                      </a:lvl5pPr>
                      <a:lvl6pPr marL="1714457" algn="l" defTabSz="685783" rtl="0" eaLnBrk="1" latinLnBrk="0" hangingPunct="1">
                        <a:defRPr sz="1350" kern="1200">
                          <a:solidFill>
                            <a:schemeClr val="dk1"/>
                          </a:solidFill>
                          <a:latin typeface="Calibri"/>
                        </a:defRPr>
                      </a:lvl6pPr>
                      <a:lvl7pPr marL="2057348" algn="l" defTabSz="685783" rtl="0" eaLnBrk="1" latinLnBrk="0" hangingPunct="1">
                        <a:defRPr sz="1350" kern="1200">
                          <a:solidFill>
                            <a:schemeClr val="dk1"/>
                          </a:solidFill>
                          <a:latin typeface="Calibri"/>
                        </a:defRPr>
                      </a:lvl7pPr>
                      <a:lvl8pPr marL="2400240" algn="l" defTabSz="685783" rtl="0" eaLnBrk="1" latinLnBrk="0" hangingPunct="1">
                        <a:defRPr sz="1350" kern="1200">
                          <a:solidFill>
                            <a:schemeClr val="dk1"/>
                          </a:solidFill>
                          <a:latin typeface="Calibri"/>
                        </a:defRPr>
                      </a:lvl8pPr>
                      <a:lvl9pPr marL="2743132" algn="l" defTabSz="685783" rtl="0" eaLnBrk="1" latinLnBrk="0" hangingPunct="1">
                        <a:defRPr sz="1350" kern="1200">
                          <a:solidFill>
                            <a:schemeClr val="dk1"/>
                          </a:solidFill>
                          <a:latin typeface="Calibri"/>
                        </a:defRPr>
                      </a:lvl9pPr>
                    </a:lstStyle>
                    <a:p>
                      <a:pPr marL="0" marR="0" lvl="0" indent="0" algn="l" defTabSz="685783" rtl="0" eaLnBrk="1" fontAlgn="auto" latinLnBrk="0" hangingPunct="1">
                        <a:lnSpc>
                          <a:spcPct val="108000"/>
                        </a:lnSpc>
                        <a:spcBef>
                          <a:spcPts val="0"/>
                        </a:spcBef>
                        <a:spcAft>
                          <a:spcPts val="0"/>
                        </a:spcAft>
                        <a:buClrTx/>
                        <a:buSzTx/>
                        <a:buFontTx/>
                        <a:buNone/>
                        <a:tabLst/>
                        <a:defRPr/>
                      </a:pPr>
                      <a:r>
                        <a:rPr lang="es-ES" sz="1400" b="0" kern="1200" spc="-20" baseline="0" dirty="0">
                          <a:solidFill>
                            <a:schemeClr val="bg1"/>
                          </a:solidFill>
                          <a:latin typeface="Calibri"/>
                          <a:ea typeface="Calibri"/>
                          <a:cs typeface="+mn-cs"/>
                        </a:rPr>
                        <a:t>Propiedad Intelectual (Unidades)</a:t>
                      </a:r>
                      <a:endParaRPr lang="es-CL" sz="1400" b="0" kern="1200" spc="-20" baseline="0" dirty="0">
                        <a:solidFill>
                          <a:schemeClr val="bg1"/>
                        </a:solidFill>
                        <a:latin typeface="Calibri"/>
                        <a:ea typeface="Calibri"/>
                        <a:cs typeface="+mn-cs"/>
                      </a:endParaRPr>
                    </a:p>
                  </a:txBody>
                  <a:tcPr marL="68580" marR="68580" marT="34290" marB="34290" anchor="ctr">
                    <a:solidFill>
                      <a:srgbClr val="00B0F0"/>
                    </a:solidFill>
                  </a:tcPr>
                </a:tc>
                <a:tc>
                  <a:txBody>
                    <a:bodyPr/>
                    <a:lstStyle>
                      <a:lvl1pPr marL="0" algn="l" defTabSz="685783" rtl="0" eaLnBrk="1" latinLnBrk="0" hangingPunct="1">
                        <a:defRPr sz="1350" kern="1200">
                          <a:solidFill>
                            <a:schemeClr val="dk1"/>
                          </a:solidFill>
                          <a:latin typeface="Calibri"/>
                        </a:defRPr>
                      </a:lvl1pPr>
                      <a:lvl2pPr marL="342892" algn="l" defTabSz="685783" rtl="0" eaLnBrk="1" latinLnBrk="0" hangingPunct="1">
                        <a:defRPr sz="1350" kern="1200">
                          <a:solidFill>
                            <a:schemeClr val="dk1"/>
                          </a:solidFill>
                          <a:latin typeface="Calibri"/>
                        </a:defRPr>
                      </a:lvl2pPr>
                      <a:lvl3pPr marL="685783" algn="l" defTabSz="685783" rtl="0" eaLnBrk="1" latinLnBrk="0" hangingPunct="1">
                        <a:defRPr sz="1350" kern="1200">
                          <a:solidFill>
                            <a:schemeClr val="dk1"/>
                          </a:solidFill>
                          <a:latin typeface="Calibri"/>
                        </a:defRPr>
                      </a:lvl3pPr>
                      <a:lvl4pPr marL="1028675" algn="l" defTabSz="685783" rtl="0" eaLnBrk="1" latinLnBrk="0" hangingPunct="1">
                        <a:defRPr sz="1350" kern="1200">
                          <a:solidFill>
                            <a:schemeClr val="dk1"/>
                          </a:solidFill>
                          <a:latin typeface="Calibri"/>
                        </a:defRPr>
                      </a:lvl4pPr>
                      <a:lvl5pPr marL="1371566" algn="l" defTabSz="685783" rtl="0" eaLnBrk="1" latinLnBrk="0" hangingPunct="1">
                        <a:defRPr sz="1350" kern="1200">
                          <a:solidFill>
                            <a:schemeClr val="dk1"/>
                          </a:solidFill>
                          <a:latin typeface="Calibri"/>
                        </a:defRPr>
                      </a:lvl5pPr>
                      <a:lvl6pPr marL="1714457" algn="l" defTabSz="685783" rtl="0" eaLnBrk="1" latinLnBrk="0" hangingPunct="1">
                        <a:defRPr sz="1350" kern="1200">
                          <a:solidFill>
                            <a:schemeClr val="dk1"/>
                          </a:solidFill>
                          <a:latin typeface="Calibri"/>
                        </a:defRPr>
                      </a:lvl6pPr>
                      <a:lvl7pPr marL="2057348" algn="l" defTabSz="685783" rtl="0" eaLnBrk="1" latinLnBrk="0" hangingPunct="1">
                        <a:defRPr sz="1350" kern="1200">
                          <a:solidFill>
                            <a:schemeClr val="dk1"/>
                          </a:solidFill>
                          <a:latin typeface="Calibri"/>
                        </a:defRPr>
                      </a:lvl7pPr>
                      <a:lvl8pPr marL="2400240" algn="l" defTabSz="685783" rtl="0" eaLnBrk="1" latinLnBrk="0" hangingPunct="1">
                        <a:defRPr sz="1350" kern="1200">
                          <a:solidFill>
                            <a:schemeClr val="dk1"/>
                          </a:solidFill>
                          <a:latin typeface="Calibri"/>
                        </a:defRPr>
                      </a:lvl8pPr>
                      <a:lvl9pPr marL="2743132" algn="l" defTabSz="685783" rtl="0" eaLnBrk="1" latinLnBrk="0" hangingPunct="1">
                        <a:defRPr sz="1350" kern="1200">
                          <a:solidFill>
                            <a:schemeClr val="dk1"/>
                          </a:solidFill>
                          <a:latin typeface="Calibri"/>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s-CL" sz="1600" kern="1200" dirty="0">
                          <a:solidFill>
                            <a:schemeClr val="bg1"/>
                          </a:solidFill>
                          <a:effectLst/>
                          <a:latin typeface="+mn-lt"/>
                          <a:ea typeface="+mn-ea"/>
                          <a:cs typeface="+mn-cs"/>
                        </a:rPr>
                        <a:t>8.750.287</a:t>
                      </a:r>
                    </a:p>
                  </a:txBody>
                  <a:tcPr marL="64974" marR="64974" marT="32487" marB="32487" anchor="ctr">
                    <a:solidFill>
                      <a:srgbClr val="00B0F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CL" sz="1600" b="0" kern="1200" dirty="0">
                          <a:solidFill>
                            <a:schemeClr val="bg1"/>
                          </a:solidFill>
                          <a:effectLst/>
                          <a:latin typeface="+mn-lt"/>
                          <a:ea typeface="Times New Roman" panose="02020603050405020304" pitchFamily="18" charset="0"/>
                          <a:cs typeface="+mn-cs"/>
                        </a:rPr>
                        <a:t>10.838.892</a:t>
                      </a:r>
                      <a:endParaRPr lang="es-CL" sz="1600" b="0" kern="1200" dirty="0">
                        <a:solidFill>
                          <a:schemeClr val="bg1"/>
                        </a:solidFill>
                        <a:effectLst/>
                        <a:latin typeface="+mn-lt"/>
                        <a:ea typeface="Calibri" panose="020F0502020204030204" pitchFamily="34" charset="0"/>
                        <a:cs typeface="+mn-cs"/>
                      </a:endParaRPr>
                    </a:p>
                  </a:txBody>
                  <a:tcPr marL="64974" marR="64974" marT="32487" marB="32487" anchor="ctr">
                    <a:solidFill>
                      <a:srgbClr val="00B0F0"/>
                    </a:solidFill>
                  </a:tcPr>
                </a:tc>
                <a:extLst>
                  <a:ext uri="{0D108BD9-81ED-4DB2-BD59-A6C34878D82A}">
                    <a16:rowId xmlns:a16="http://schemas.microsoft.com/office/drawing/2014/main" val="951213632"/>
                  </a:ext>
                </a:extLst>
              </a:tr>
              <a:tr h="451287">
                <a:tc>
                  <a:txBody>
                    <a:bodyPr/>
                    <a:lstStyle/>
                    <a:p>
                      <a:pPr algn="l">
                        <a:lnSpc>
                          <a:spcPct val="108000"/>
                        </a:lnSpc>
                      </a:pPr>
                      <a:r>
                        <a:rPr lang="es-ES" sz="1400" b="0" kern="1200" spc="-20" baseline="0" dirty="0">
                          <a:solidFill>
                            <a:schemeClr val="bg1"/>
                          </a:solidFill>
                          <a:latin typeface="+mn-lt"/>
                          <a:ea typeface="Calibri"/>
                          <a:cs typeface="+mn-cs"/>
                        </a:rPr>
                        <a:t>Salud Pública (Unidades) </a:t>
                      </a:r>
                      <a:endParaRPr lang="es-CL" sz="1400" b="0" spc="-20" baseline="0" dirty="0">
                        <a:solidFill>
                          <a:schemeClr val="bg1"/>
                        </a:solidFill>
                        <a:latin typeface="+mj-lt"/>
                        <a:ea typeface="Calibri"/>
                      </a:endParaRPr>
                    </a:p>
                  </a:txBody>
                  <a:tcPr marL="68580" marR="68580" marT="34290" marB="34290" anchor="ctr">
                    <a:solidFill>
                      <a:srgbClr val="0070C0"/>
                    </a:solidFill>
                  </a:tcPr>
                </a:tc>
                <a:tc>
                  <a:txBody>
                    <a:bodyPr/>
                    <a:lstStyle/>
                    <a:p>
                      <a:pPr algn="ctr">
                        <a:spcAft>
                          <a:spcPts val="0"/>
                        </a:spcAft>
                      </a:pPr>
                      <a:r>
                        <a:rPr lang="es-ES" sz="1600" b="0" dirty="0">
                          <a:solidFill>
                            <a:schemeClr val="bg1"/>
                          </a:solidFill>
                          <a:latin typeface="+mn-lt"/>
                          <a:ea typeface="Calibri"/>
                        </a:rPr>
                        <a:t>18.928.423</a:t>
                      </a:r>
                      <a:endParaRPr lang="es-CL" sz="1600" b="0" dirty="0">
                        <a:solidFill>
                          <a:schemeClr val="bg1"/>
                        </a:solidFill>
                        <a:latin typeface="+mn-lt"/>
                        <a:ea typeface="Calibri"/>
                      </a:endParaRPr>
                    </a:p>
                  </a:txBody>
                  <a:tcPr marL="64974" marR="64974" marT="32487" marB="32487" anchor="ctr">
                    <a:solidFill>
                      <a:srgbClr val="0070C0"/>
                    </a:solidFill>
                  </a:tcPr>
                </a:tc>
                <a:tc>
                  <a:txBody>
                    <a:bodyPr/>
                    <a:lstStyle/>
                    <a:p>
                      <a:pPr algn="ctr">
                        <a:spcAft>
                          <a:spcPts val="0"/>
                        </a:spcAft>
                      </a:pPr>
                      <a:r>
                        <a:rPr lang="es-ES" sz="1600" b="0" u="none" dirty="0">
                          <a:solidFill>
                            <a:schemeClr val="bg1"/>
                          </a:solidFill>
                          <a:effectLst/>
                          <a:latin typeface="+mn-lt"/>
                          <a:ea typeface="Calibri"/>
                        </a:rPr>
                        <a:t>7.370.118</a:t>
                      </a:r>
                      <a:endParaRPr lang="es-CL" sz="1600" b="0" u="none" dirty="0">
                        <a:solidFill>
                          <a:schemeClr val="bg1"/>
                        </a:solidFill>
                        <a:effectLst/>
                        <a:latin typeface="+mn-lt"/>
                        <a:ea typeface="Calibri"/>
                      </a:endParaRPr>
                    </a:p>
                  </a:txBody>
                  <a:tcPr marL="64974" marR="64974" marT="32487" marB="32487" anchor="ctr">
                    <a:solidFill>
                      <a:srgbClr val="0070C0"/>
                    </a:solidFill>
                  </a:tcPr>
                </a:tc>
                <a:extLst>
                  <a:ext uri="{0D108BD9-81ED-4DB2-BD59-A6C34878D82A}">
                    <a16:rowId xmlns:a16="http://schemas.microsoft.com/office/drawing/2014/main" val="3766242058"/>
                  </a:ext>
                </a:extLst>
              </a:tr>
            </a:tbl>
          </a:graphicData>
        </a:graphic>
      </p:graphicFrame>
      <p:sp>
        <p:nvSpPr>
          <p:cNvPr id="49" name="Rectángulo redondeado 48"/>
          <p:cNvSpPr/>
          <p:nvPr/>
        </p:nvSpPr>
        <p:spPr>
          <a:xfrm>
            <a:off x="6711328" y="1795833"/>
            <a:ext cx="1626499" cy="468000"/>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50" name="CuadroTexto 49"/>
          <p:cNvSpPr txBox="1"/>
          <p:nvPr/>
        </p:nvSpPr>
        <p:spPr>
          <a:xfrm>
            <a:off x="6711328" y="1911694"/>
            <a:ext cx="768743" cy="275640"/>
          </a:xfrm>
          <a:prstGeom prst="rect">
            <a:avLst/>
          </a:prstGeom>
          <a:noFill/>
        </p:spPr>
        <p:txBody>
          <a:bodyPr wrap="square" lIns="91364" tIns="45682" rIns="91364" bIns="45682">
            <a:spAutoFit/>
          </a:bodyPr>
          <a:lstStyle/>
          <a:p>
            <a:pPr algn="ctr">
              <a:lnSpc>
                <a:spcPct val="70000"/>
              </a:lnSpc>
              <a:defRPr/>
            </a:pPr>
            <a:r>
              <a:rPr lang="es-CL" sz="1600" b="1" dirty="0">
                <a:solidFill>
                  <a:schemeClr val="bg1"/>
                </a:solidFill>
                <a:cs typeface="Calibri"/>
              </a:rPr>
              <a:t>107%</a:t>
            </a:r>
          </a:p>
        </p:txBody>
      </p:sp>
      <p:sp>
        <p:nvSpPr>
          <p:cNvPr id="51" name="CuadroTexto 50"/>
          <p:cNvSpPr txBox="1"/>
          <p:nvPr/>
        </p:nvSpPr>
        <p:spPr>
          <a:xfrm>
            <a:off x="7362736" y="1867245"/>
            <a:ext cx="1003412" cy="350789"/>
          </a:xfrm>
          <a:prstGeom prst="rect">
            <a:avLst/>
          </a:prstGeom>
          <a:noFill/>
        </p:spPr>
        <p:txBody>
          <a:bodyPr wrap="square" lIns="91364" tIns="45682" rIns="91364" bIns="45682">
            <a:spAutoFit/>
          </a:bodyPr>
          <a:lstStyle/>
          <a:p>
            <a:pPr algn="ctr">
              <a:lnSpc>
                <a:spcPct val="70000"/>
              </a:lnSpc>
              <a:defRPr/>
            </a:pPr>
            <a:r>
              <a:rPr lang="es-CL" sz="1200" b="1" dirty="0">
                <a:solidFill>
                  <a:schemeClr val="bg1"/>
                </a:solidFill>
                <a:cs typeface="Calibri"/>
              </a:rPr>
              <a:t>Variación </a:t>
            </a:r>
          </a:p>
          <a:p>
            <a:pPr algn="ctr">
              <a:lnSpc>
                <a:spcPct val="70000"/>
              </a:lnSpc>
              <a:defRPr/>
            </a:pPr>
            <a:r>
              <a:rPr lang="es-CL" sz="1200" b="1" dirty="0">
                <a:solidFill>
                  <a:schemeClr val="bg1"/>
                </a:solidFill>
                <a:cs typeface="Calibri"/>
              </a:rPr>
              <a:t>cantidad</a:t>
            </a:r>
          </a:p>
        </p:txBody>
      </p:sp>
      <p:sp>
        <p:nvSpPr>
          <p:cNvPr id="52" name="Rectángulo redondeado 51"/>
          <p:cNvSpPr/>
          <p:nvPr/>
        </p:nvSpPr>
        <p:spPr>
          <a:xfrm>
            <a:off x="6711328" y="2304538"/>
            <a:ext cx="1626499" cy="468000"/>
          </a:xfrm>
          <a:prstGeom prst="roundRect">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53" name="CuadroTexto 52"/>
          <p:cNvSpPr txBox="1"/>
          <p:nvPr/>
        </p:nvSpPr>
        <p:spPr>
          <a:xfrm>
            <a:off x="6711328" y="2430768"/>
            <a:ext cx="768743" cy="275640"/>
          </a:xfrm>
          <a:prstGeom prst="rect">
            <a:avLst/>
          </a:prstGeom>
          <a:noFill/>
        </p:spPr>
        <p:txBody>
          <a:bodyPr wrap="square" lIns="91364" tIns="45682" rIns="91364" bIns="45682">
            <a:spAutoFit/>
          </a:bodyPr>
          <a:lstStyle/>
          <a:p>
            <a:pPr algn="ctr">
              <a:lnSpc>
                <a:spcPct val="70000"/>
              </a:lnSpc>
              <a:defRPr/>
            </a:pPr>
            <a:r>
              <a:rPr lang="es-CL" sz="1600" b="1" dirty="0">
                <a:solidFill>
                  <a:schemeClr val="bg1"/>
                </a:solidFill>
                <a:cs typeface="Calibri"/>
              </a:rPr>
              <a:t>3674%</a:t>
            </a:r>
          </a:p>
        </p:txBody>
      </p:sp>
      <p:sp>
        <p:nvSpPr>
          <p:cNvPr id="54" name="CuadroTexto 53"/>
          <p:cNvSpPr txBox="1"/>
          <p:nvPr/>
        </p:nvSpPr>
        <p:spPr>
          <a:xfrm>
            <a:off x="7362736" y="2386319"/>
            <a:ext cx="1003412" cy="350789"/>
          </a:xfrm>
          <a:prstGeom prst="rect">
            <a:avLst/>
          </a:prstGeom>
          <a:noFill/>
        </p:spPr>
        <p:txBody>
          <a:bodyPr wrap="square" lIns="91364" tIns="45682" rIns="91364" bIns="45682">
            <a:spAutoFit/>
          </a:bodyPr>
          <a:lstStyle/>
          <a:p>
            <a:pPr algn="ctr">
              <a:lnSpc>
                <a:spcPct val="70000"/>
              </a:lnSpc>
              <a:defRPr/>
            </a:pPr>
            <a:r>
              <a:rPr lang="es-CL" sz="1200" b="1" dirty="0">
                <a:solidFill>
                  <a:schemeClr val="bg1"/>
                </a:solidFill>
                <a:cs typeface="Calibri"/>
              </a:rPr>
              <a:t>Variación </a:t>
            </a:r>
          </a:p>
          <a:p>
            <a:pPr algn="ctr">
              <a:lnSpc>
                <a:spcPct val="70000"/>
              </a:lnSpc>
              <a:defRPr/>
            </a:pPr>
            <a:r>
              <a:rPr lang="es-CL" sz="1200" b="1" dirty="0">
                <a:solidFill>
                  <a:schemeClr val="bg1"/>
                </a:solidFill>
                <a:cs typeface="Calibri"/>
              </a:rPr>
              <a:t>cantidad</a:t>
            </a:r>
          </a:p>
        </p:txBody>
      </p:sp>
      <p:sp>
        <p:nvSpPr>
          <p:cNvPr id="55" name="Rectángulo redondeado 54"/>
          <p:cNvSpPr/>
          <p:nvPr/>
        </p:nvSpPr>
        <p:spPr>
          <a:xfrm>
            <a:off x="6711328" y="2813243"/>
            <a:ext cx="1626499" cy="432000"/>
          </a:xfrm>
          <a:prstGeom prst="roundRect">
            <a:avLst/>
          </a:prstGeom>
          <a:solidFill>
            <a:srgbClr val="FEC03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56" name="CuadroTexto 55"/>
          <p:cNvSpPr txBox="1"/>
          <p:nvPr/>
        </p:nvSpPr>
        <p:spPr>
          <a:xfrm>
            <a:off x="6646592" y="2906741"/>
            <a:ext cx="890124" cy="275640"/>
          </a:xfrm>
          <a:prstGeom prst="rect">
            <a:avLst/>
          </a:prstGeom>
          <a:noFill/>
        </p:spPr>
        <p:txBody>
          <a:bodyPr wrap="square" lIns="91364" tIns="45682" rIns="91364" bIns="45682">
            <a:spAutoFit/>
          </a:bodyPr>
          <a:lstStyle/>
          <a:p>
            <a:pPr algn="ctr">
              <a:lnSpc>
                <a:spcPct val="70000"/>
              </a:lnSpc>
              <a:defRPr/>
            </a:pPr>
            <a:r>
              <a:rPr lang="es-CL" sz="1600" b="1" dirty="0">
                <a:cs typeface="Calibri"/>
              </a:rPr>
              <a:t>-16,95%</a:t>
            </a:r>
          </a:p>
        </p:txBody>
      </p:sp>
      <p:sp>
        <p:nvSpPr>
          <p:cNvPr id="57" name="CuadroTexto 56"/>
          <p:cNvSpPr txBox="1"/>
          <p:nvPr/>
        </p:nvSpPr>
        <p:spPr>
          <a:xfrm>
            <a:off x="7362736" y="2862292"/>
            <a:ext cx="1003412" cy="350789"/>
          </a:xfrm>
          <a:prstGeom prst="rect">
            <a:avLst/>
          </a:prstGeom>
          <a:noFill/>
        </p:spPr>
        <p:txBody>
          <a:bodyPr wrap="square" lIns="91364" tIns="45682" rIns="91364" bIns="45682">
            <a:spAutoFit/>
          </a:bodyPr>
          <a:lstStyle/>
          <a:p>
            <a:pPr algn="ctr">
              <a:lnSpc>
                <a:spcPct val="70000"/>
              </a:lnSpc>
              <a:defRPr/>
            </a:pPr>
            <a:r>
              <a:rPr lang="es-CL" sz="1200" b="1" dirty="0">
                <a:cs typeface="Calibri"/>
              </a:rPr>
              <a:t>Variación </a:t>
            </a:r>
          </a:p>
          <a:p>
            <a:pPr algn="ctr">
              <a:lnSpc>
                <a:spcPct val="70000"/>
              </a:lnSpc>
              <a:defRPr/>
            </a:pPr>
            <a:r>
              <a:rPr lang="es-CL" sz="1200" b="1" dirty="0">
                <a:cs typeface="Calibri"/>
              </a:rPr>
              <a:t>cantidad</a:t>
            </a:r>
          </a:p>
        </p:txBody>
      </p:sp>
      <p:sp>
        <p:nvSpPr>
          <p:cNvPr id="58" name="Rectángulo redondeado 57"/>
          <p:cNvSpPr/>
          <p:nvPr/>
        </p:nvSpPr>
        <p:spPr>
          <a:xfrm>
            <a:off x="6711328" y="3285948"/>
            <a:ext cx="1626499" cy="432000"/>
          </a:xfrm>
          <a:prstGeom prst="round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59" name="CuadroTexto 58"/>
          <p:cNvSpPr txBox="1"/>
          <p:nvPr/>
        </p:nvSpPr>
        <p:spPr>
          <a:xfrm>
            <a:off x="6646592" y="3404592"/>
            <a:ext cx="890124" cy="275640"/>
          </a:xfrm>
          <a:prstGeom prst="rect">
            <a:avLst/>
          </a:prstGeom>
          <a:noFill/>
        </p:spPr>
        <p:txBody>
          <a:bodyPr wrap="square" lIns="91364" tIns="45682" rIns="91364" bIns="45682">
            <a:spAutoFit/>
          </a:bodyPr>
          <a:lstStyle/>
          <a:p>
            <a:pPr algn="ctr">
              <a:lnSpc>
                <a:spcPct val="70000"/>
              </a:lnSpc>
              <a:defRPr/>
            </a:pPr>
            <a:r>
              <a:rPr lang="es-CL" sz="1600" b="1" dirty="0">
                <a:cs typeface="Calibri"/>
              </a:rPr>
              <a:t>23,87%</a:t>
            </a:r>
          </a:p>
        </p:txBody>
      </p:sp>
      <p:sp>
        <p:nvSpPr>
          <p:cNvPr id="60" name="CuadroTexto 59"/>
          <p:cNvSpPr txBox="1"/>
          <p:nvPr/>
        </p:nvSpPr>
        <p:spPr>
          <a:xfrm>
            <a:off x="7362736" y="3360143"/>
            <a:ext cx="1003412" cy="350789"/>
          </a:xfrm>
          <a:prstGeom prst="rect">
            <a:avLst/>
          </a:prstGeom>
          <a:noFill/>
        </p:spPr>
        <p:txBody>
          <a:bodyPr wrap="square" lIns="91364" tIns="45682" rIns="91364" bIns="45682">
            <a:spAutoFit/>
          </a:bodyPr>
          <a:lstStyle/>
          <a:p>
            <a:pPr algn="ctr">
              <a:lnSpc>
                <a:spcPct val="70000"/>
              </a:lnSpc>
              <a:defRPr/>
            </a:pPr>
            <a:r>
              <a:rPr lang="es-CL" sz="1200" b="1" dirty="0">
                <a:cs typeface="Calibri"/>
              </a:rPr>
              <a:t>Variación </a:t>
            </a:r>
          </a:p>
          <a:p>
            <a:pPr algn="ctr">
              <a:lnSpc>
                <a:spcPct val="70000"/>
              </a:lnSpc>
              <a:defRPr/>
            </a:pPr>
            <a:r>
              <a:rPr lang="es-CL" sz="1200" b="1" dirty="0">
                <a:cs typeface="Calibri"/>
              </a:rPr>
              <a:t>cantidad</a:t>
            </a:r>
          </a:p>
        </p:txBody>
      </p:sp>
      <p:sp>
        <p:nvSpPr>
          <p:cNvPr id="61" name="Rectángulo redondeado 60"/>
          <p:cNvSpPr/>
          <p:nvPr/>
        </p:nvSpPr>
        <p:spPr>
          <a:xfrm>
            <a:off x="6711328" y="3758655"/>
            <a:ext cx="1626499" cy="432000"/>
          </a:xfrm>
          <a:prstGeom prst="roundRect">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62" name="CuadroTexto 61"/>
          <p:cNvSpPr txBox="1"/>
          <p:nvPr/>
        </p:nvSpPr>
        <p:spPr>
          <a:xfrm>
            <a:off x="6646592" y="3874517"/>
            <a:ext cx="890124" cy="275640"/>
          </a:xfrm>
          <a:prstGeom prst="rect">
            <a:avLst/>
          </a:prstGeom>
          <a:noFill/>
        </p:spPr>
        <p:txBody>
          <a:bodyPr wrap="square" lIns="91364" tIns="45682" rIns="91364" bIns="45682">
            <a:spAutoFit/>
          </a:bodyPr>
          <a:lstStyle/>
          <a:p>
            <a:pPr algn="ctr">
              <a:lnSpc>
                <a:spcPct val="70000"/>
              </a:lnSpc>
              <a:defRPr/>
            </a:pPr>
            <a:r>
              <a:rPr lang="es-CL" sz="1600" b="1" dirty="0">
                <a:solidFill>
                  <a:schemeClr val="bg1"/>
                </a:solidFill>
                <a:cs typeface="Calibri"/>
              </a:rPr>
              <a:t>-61,06%</a:t>
            </a:r>
          </a:p>
        </p:txBody>
      </p:sp>
      <p:sp>
        <p:nvSpPr>
          <p:cNvPr id="63" name="CuadroTexto 62"/>
          <p:cNvSpPr txBox="1"/>
          <p:nvPr/>
        </p:nvSpPr>
        <p:spPr>
          <a:xfrm>
            <a:off x="7362736" y="3830068"/>
            <a:ext cx="1003412" cy="350789"/>
          </a:xfrm>
          <a:prstGeom prst="rect">
            <a:avLst/>
          </a:prstGeom>
          <a:noFill/>
        </p:spPr>
        <p:txBody>
          <a:bodyPr wrap="square" lIns="91364" tIns="45682" rIns="91364" bIns="45682">
            <a:spAutoFit/>
          </a:bodyPr>
          <a:lstStyle/>
          <a:p>
            <a:pPr algn="ctr">
              <a:lnSpc>
                <a:spcPct val="70000"/>
              </a:lnSpc>
              <a:defRPr/>
            </a:pPr>
            <a:r>
              <a:rPr lang="es-CL" sz="1200" b="1" dirty="0">
                <a:solidFill>
                  <a:schemeClr val="bg1"/>
                </a:solidFill>
                <a:cs typeface="Calibri"/>
              </a:rPr>
              <a:t>Variación </a:t>
            </a:r>
          </a:p>
          <a:p>
            <a:pPr algn="ctr">
              <a:lnSpc>
                <a:spcPct val="70000"/>
              </a:lnSpc>
              <a:defRPr/>
            </a:pPr>
            <a:r>
              <a:rPr lang="es-CL" sz="1200" b="1" dirty="0">
                <a:solidFill>
                  <a:schemeClr val="bg1"/>
                </a:solidFill>
                <a:cs typeface="Calibri"/>
              </a:rPr>
              <a:t>cantidad</a:t>
            </a:r>
          </a:p>
        </p:txBody>
      </p:sp>
      <p:graphicFrame>
        <p:nvGraphicFramePr>
          <p:cNvPr id="64" name="Tabla 63"/>
          <p:cNvGraphicFramePr>
            <a:graphicFrameLocks noGrp="1"/>
          </p:cNvGraphicFramePr>
          <p:nvPr>
            <p:extLst>
              <p:ext uri="{D42A27DB-BD31-4B8C-83A1-F6EECF244321}">
                <p14:modId xmlns:p14="http://schemas.microsoft.com/office/powerpoint/2010/main" val="2372699108"/>
              </p:ext>
            </p:extLst>
          </p:nvPr>
        </p:nvGraphicFramePr>
        <p:xfrm>
          <a:off x="561379" y="4498814"/>
          <a:ext cx="5902325" cy="1557399"/>
        </p:xfrm>
        <a:graphic>
          <a:graphicData uri="http://schemas.openxmlformats.org/drawingml/2006/table">
            <a:tbl>
              <a:tblPr>
                <a:tableStyleId>{125E5076-3810-47DD-B79F-674D7AD40C01}</a:tableStyleId>
              </a:tblPr>
              <a:tblGrid>
                <a:gridCol w="3793173">
                  <a:extLst>
                    <a:ext uri="{9D8B030D-6E8A-4147-A177-3AD203B41FA5}">
                      <a16:colId xmlns:a16="http://schemas.microsoft.com/office/drawing/2014/main" val="1059072296"/>
                    </a:ext>
                  </a:extLst>
                </a:gridCol>
                <a:gridCol w="2109152">
                  <a:extLst>
                    <a:ext uri="{9D8B030D-6E8A-4147-A177-3AD203B41FA5}">
                      <a16:colId xmlns:a16="http://schemas.microsoft.com/office/drawing/2014/main" val="2223137421"/>
                    </a:ext>
                  </a:extLst>
                </a:gridCol>
              </a:tblGrid>
              <a:tr h="266710">
                <a:tc>
                  <a:txBody>
                    <a:bodyPr/>
                    <a:lstStyle/>
                    <a:p>
                      <a:pPr lvl="1" algn="l" fontAlgn="b"/>
                      <a:r>
                        <a:rPr lang="es-CL" sz="1100" b="1" u="none" strike="noStrike" dirty="0">
                          <a:effectLst/>
                        </a:rPr>
                        <a:t>2021:</a:t>
                      </a:r>
                      <a:r>
                        <a:rPr lang="es-CL" sz="1100" b="1" u="none" strike="noStrike" baseline="0" dirty="0">
                          <a:effectLst/>
                        </a:rPr>
                        <a:t> </a:t>
                      </a:r>
                      <a:r>
                        <a:rPr lang="es-CL" sz="1100" b="1" u="none" strike="noStrike" dirty="0">
                          <a:effectLst/>
                        </a:rPr>
                        <a:t>Salud Pública Tipo de Mercancía incautada</a:t>
                      </a:r>
                      <a:endParaRPr lang="es-CL" sz="1100" b="1" i="0" u="none" strike="noStrike" dirty="0">
                        <a:solidFill>
                          <a:srgbClr val="0070C0"/>
                        </a:solidFill>
                        <a:effectLst/>
                        <a:latin typeface="Calibri" panose="020F050202020403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70C0"/>
                    </a:solidFill>
                  </a:tcPr>
                </a:tc>
                <a:tc>
                  <a:txBody>
                    <a:bodyPr/>
                    <a:lstStyle/>
                    <a:p>
                      <a:pPr algn="ctr" fontAlgn="ctr"/>
                      <a:r>
                        <a:rPr lang="es-CL" sz="1100" b="1" u="none" strike="noStrike" dirty="0">
                          <a:effectLst/>
                        </a:rPr>
                        <a:t>Cantidad</a:t>
                      </a:r>
                      <a:r>
                        <a:rPr lang="es-CL" sz="1100" b="1" u="none" strike="noStrike" baseline="0" dirty="0">
                          <a:effectLst/>
                        </a:rPr>
                        <a:t> de mercancía Incautada </a:t>
                      </a:r>
                      <a:endParaRPr lang="es-CL" sz="1100" b="1" i="0" u="none" strike="noStrike" dirty="0">
                        <a:solidFill>
                          <a:schemeClr val="accent3"/>
                        </a:solidFill>
                        <a:effectLst/>
                        <a:latin typeface="Verdana" panose="020B0604030504040204" pitchFamily="34" charset="0"/>
                      </a:endParaRPr>
                    </a:p>
                  </a:txBody>
                  <a:tcPr marL="9525" marR="9525" marT="9525" marB="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70C0"/>
                    </a:solidFill>
                  </a:tcPr>
                </a:tc>
                <a:extLst>
                  <a:ext uri="{0D108BD9-81ED-4DB2-BD59-A6C34878D82A}">
                    <a16:rowId xmlns:a16="http://schemas.microsoft.com/office/drawing/2014/main" val="147685756"/>
                  </a:ext>
                </a:extLst>
              </a:tr>
              <a:tr h="220785">
                <a:tc>
                  <a:txBody>
                    <a:bodyPr/>
                    <a:lstStyle/>
                    <a:p>
                      <a:pPr lvl="1" algn="l" fontAlgn="ctr"/>
                      <a:r>
                        <a:rPr lang="es-CL" sz="1000" u="none" strike="noStrike" dirty="0">
                          <a:effectLst/>
                        </a:rPr>
                        <a:t>MEDICAMENTOS DE USO HUMANO (U)</a:t>
                      </a:r>
                      <a:endParaRPr lang="es-CL" sz="1000" b="1" i="0" u="none" strike="noStrike" dirty="0">
                        <a:solidFill>
                          <a:srgbClr val="0070C0"/>
                        </a:solidFill>
                        <a:effectLst/>
                        <a:latin typeface="Calibri" panose="020F0502020204030204" pitchFamily="34" charset="0"/>
                      </a:endParaRPr>
                    </a:p>
                  </a:txBody>
                  <a:tcPr marL="9525" marR="9525" marT="9525" marB="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2">
                        <a:lumMod val="60000"/>
                        <a:lumOff val="40000"/>
                      </a:schemeClr>
                    </a:solidFill>
                  </a:tcPr>
                </a:tc>
                <a:tc>
                  <a:txBody>
                    <a:bodyPr/>
                    <a:lstStyle/>
                    <a:p>
                      <a:pPr algn="ctr" fontAlgn="ctr"/>
                      <a:r>
                        <a:rPr lang="es-CL" sz="1000" u="none" strike="noStrike" dirty="0">
                          <a:effectLst/>
                        </a:rPr>
                        <a:t>173.635</a:t>
                      </a:r>
                      <a:endParaRPr lang="es-CL" sz="1000" b="1" i="0" u="none" strike="noStrike" dirty="0">
                        <a:solidFill>
                          <a:schemeClr val="accent3"/>
                        </a:solidFill>
                        <a:effectLst/>
                        <a:latin typeface="Calibri" panose="020F0502020204030204" pitchFamily="34" charset="0"/>
                      </a:endParaRPr>
                    </a:p>
                  </a:txBody>
                  <a:tcPr marL="9525" marR="9525" marT="9525" marB="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194883679"/>
                  </a:ext>
                </a:extLst>
              </a:tr>
              <a:tr h="191987">
                <a:tc>
                  <a:txBody>
                    <a:bodyPr/>
                    <a:lstStyle/>
                    <a:p>
                      <a:pPr lvl="1" algn="l" fontAlgn="ctr"/>
                      <a:r>
                        <a:rPr lang="es-CL" sz="1000" u="none" strike="noStrike" dirty="0">
                          <a:effectLst/>
                        </a:rPr>
                        <a:t>COSMÉTICOS (U)</a:t>
                      </a:r>
                      <a:endParaRPr lang="es-CL" sz="1000" b="1" i="0" u="none" strike="noStrike" dirty="0">
                        <a:solidFill>
                          <a:srgbClr val="0070C0"/>
                        </a:solidFill>
                        <a:effectLst/>
                        <a:latin typeface="Calibri" panose="020F0502020204030204" pitchFamily="34" charset="0"/>
                      </a:endParaRPr>
                    </a:p>
                  </a:txBody>
                  <a:tcPr marL="9525" marR="9525" marT="9525" marB="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70C0"/>
                    </a:solidFill>
                  </a:tcPr>
                </a:tc>
                <a:tc>
                  <a:txBody>
                    <a:bodyPr/>
                    <a:lstStyle/>
                    <a:p>
                      <a:pPr algn="ctr" fontAlgn="ctr"/>
                      <a:r>
                        <a:rPr lang="es-CL" sz="1000" u="none" strike="noStrike" dirty="0">
                          <a:effectLst/>
                        </a:rPr>
                        <a:t>562.599</a:t>
                      </a:r>
                      <a:endParaRPr lang="es-CL" sz="1000" b="1" i="0" u="none" strike="noStrike" dirty="0">
                        <a:solidFill>
                          <a:schemeClr val="accent3"/>
                        </a:solidFill>
                        <a:effectLst/>
                        <a:latin typeface="Calibri" panose="020F0502020204030204" pitchFamily="34" charset="0"/>
                      </a:endParaRPr>
                    </a:p>
                  </a:txBody>
                  <a:tcPr marL="9525" marR="9525" marT="9525" marB="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70C0"/>
                    </a:solidFill>
                  </a:tcPr>
                </a:tc>
                <a:extLst>
                  <a:ext uri="{0D108BD9-81ED-4DB2-BD59-A6C34878D82A}">
                    <a16:rowId xmlns:a16="http://schemas.microsoft.com/office/drawing/2014/main" val="967083443"/>
                  </a:ext>
                </a:extLst>
              </a:tr>
              <a:tr h="239984">
                <a:tc>
                  <a:txBody>
                    <a:bodyPr/>
                    <a:lstStyle/>
                    <a:p>
                      <a:pPr lvl="1" algn="l" fontAlgn="ctr"/>
                      <a:r>
                        <a:rPr lang="es-CL" sz="1000" u="none" strike="noStrike" dirty="0">
                          <a:effectLst/>
                        </a:rPr>
                        <a:t>DISPOSITIVOS</a:t>
                      </a:r>
                      <a:r>
                        <a:rPr lang="es-CL" sz="1000" u="none" strike="noStrike" baseline="0" dirty="0">
                          <a:effectLst/>
                        </a:rPr>
                        <a:t> </a:t>
                      </a:r>
                      <a:r>
                        <a:rPr lang="es-CL" sz="1000" u="none" strike="noStrike" dirty="0">
                          <a:effectLst/>
                        </a:rPr>
                        <a:t>MÉDICOS (U)</a:t>
                      </a:r>
                      <a:endParaRPr lang="es-CL" sz="1000" b="1" i="0" u="none" strike="noStrike" dirty="0">
                        <a:solidFill>
                          <a:srgbClr val="0070C0"/>
                        </a:solidFill>
                        <a:effectLst/>
                        <a:latin typeface="Calibri" panose="020F0502020204030204" pitchFamily="34" charset="0"/>
                      </a:endParaRPr>
                    </a:p>
                  </a:txBody>
                  <a:tcPr marL="9525" marR="9525" marT="9525" marB="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2">
                        <a:lumMod val="60000"/>
                        <a:lumOff val="40000"/>
                      </a:schemeClr>
                    </a:solidFill>
                  </a:tcPr>
                </a:tc>
                <a:tc>
                  <a:txBody>
                    <a:bodyPr/>
                    <a:lstStyle/>
                    <a:p>
                      <a:pPr algn="ctr" fontAlgn="ctr"/>
                      <a:r>
                        <a:rPr lang="es-CL" sz="1000" u="none" strike="noStrike" dirty="0">
                          <a:effectLst/>
                        </a:rPr>
                        <a:t>5.740.491</a:t>
                      </a:r>
                      <a:endParaRPr lang="es-CL" sz="1000" b="1" i="0" u="none" strike="noStrike" dirty="0">
                        <a:solidFill>
                          <a:schemeClr val="accent3"/>
                        </a:solidFill>
                        <a:effectLst/>
                        <a:latin typeface="Calibri" panose="020F0502020204030204" pitchFamily="34" charset="0"/>
                      </a:endParaRPr>
                    </a:p>
                  </a:txBody>
                  <a:tcPr marL="9525" marR="9525" marT="9525" marB="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203326879"/>
                  </a:ext>
                </a:extLst>
              </a:tr>
              <a:tr h="220784">
                <a:tc>
                  <a:txBody>
                    <a:bodyPr/>
                    <a:lstStyle/>
                    <a:p>
                      <a:pPr lvl="1" algn="l" fontAlgn="ctr"/>
                      <a:r>
                        <a:rPr lang="es-ES" sz="1000" u="none" strike="noStrike" dirty="0">
                          <a:effectLst/>
                        </a:rPr>
                        <a:t>JUGUETES (UNIDAD, CAJAS O SET )</a:t>
                      </a:r>
                      <a:endParaRPr lang="es-ES" sz="1000" b="1" i="0" u="none" strike="noStrike" dirty="0">
                        <a:solidFill>
                          <a:srgbClr val="0070C0"/>
                        </a:solidFill>
                        <a:effectLst/>
                        <a:latin typeface="Calibri" panose="020F0502020204030204" pitchFamily="34" charset="0"/>
                      </a:endParaRPr>
                    </a:p>
                  </a:txBody>
                  <a:tcPr marL="9525" marR="9525" marT="9525" marB="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70C0"/>
                    </a:solidFill>
                  </a:tcPr>
                </a:tc>
                <a:tc>
                  <a:txBody>
                    <a:bodyPr/>
                    <a:lstStyle/>
                    <a:p>
                      <a:pPr algn="ctr" fontAlgn="ctr"/>
                      <a:r>
                        <a:rPr lang="es-CL" sz="1000" u="none" strike="noStrike" dirty="0">
                          <a:effectLst/>
                        </a:rPr>
                        <a:t>261.628</a:t>
                      </a:r>
                      <a:endParaRPr lang="es-CL" sz="1000" b="1" i="0" u="none" strike="noStrike" dirty="0">
                        <a:solidFill>
                          <a:schemeClr val="accent3"/>
                        </a:solidFill>
                        <a:effectLst/>
                        <a:latin typeface="Calibri" panose="020F0502020204030204" pitchFamily="34" charset="0"/>
                      </a:endParaRPr>
                    </a:p>
                  </a:txBody>
                  <a:tcPr marL="9525" marR="9525" marT="9525" marB="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70C0"/>
                    </a:solidFill>
                  </a:tcPr>
                </a:tc>
                <a:extLst>
                  <a:ext uri="{0D108BD9-81ED-4DB2-BD59-A6C34878D82A}">
                    <a16:rowId xmlns:a16="http://schemas.microsoft.com/office/drawing/2014/main" val="588070488"/>
                  </a:ext>
                </a:extLst>
              </a:tr>
              <a:tr h="239984">
                <a:tc>
                  <a:txBody>
                    <a:bodyPr/>
                    <a:lstStyle/>
                    <a:p>
                      <a:pPr lvl="1" algn="l" fontAlgn="ctr"/>
                      <a:r>
                        <a:rPr lang="es-CL" sz="1000" u="none" strike="noStrike" dirty="0">
                          <a:effectLst/>
                        </a:rPr>
                        <a:t>ALIMENTOS (U)</a:t>
                      </a:r>
                      <a:endParaRPr lang="es-CL" sz="1000" b="1" i="0" u="none" strike="noStrike" dirty="0">
                        <a:solidFill>
                          <a:srgbClr val="0070C0"/>
                        </a:solidFill>
                        <a:effectLst/>
                        <a:latin typeface="Calibri" panose="020F0502020204030204" pitchFamily="34" charset="0"/>
                      </a:endParaRPr>
                    </a:p>
                  </a:txBody>
                  <a:tcPr marL="9525" marR="9525" marT="9525" marB="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2">
                        <a:lumMod val="60000"/>
                        <a:lumOff val="40000"/>
                      </a:schemeClr>
                    </a:solidFill>
                  </a:tcPr>
                </a:tc>
                <a:tc>
                  <a:txBody>
                    <a:bodyPr/>
                    <a:lstStyle/>
                    <a:p>
                      <a:pPr algn="ctr" fontAlgn="ctr"/>
                      <a:r>
                        <a:rPr lang="es-CL" sz="1000" u="none" strike="noStrike" dirty="0">
                          <a:effectLst/>
                        </a:rPr>
                        <a:t>631.765</a:t>
                      </a:r>
                      <a:endParaRPr lang="es-CL" sz="1000" b="1" i="0" u="none" strike="noStrike" dirty="0">
                        <a:solidFill>
                          <a:schemeClr val="accent3"/>
                        </a:solidFill>
                        <a:effectLst/>
                        <a:latin typeface="Calibri" panose="020F0502020204030204" pitchFamily="34" charset="0"/>
                      </a:endParaRPr>
                    </a:p>
                  </a:txBody>
                  <a:tcPr marL="9525" marR="9525" marT="9525" marB="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1993630799"/>
                  </a:ext>
                </a:extLst>
              </a:tr>
              <a:tr h="167786">
                <a:tc>
                  <a:txBody>
                    <a:bodyPr/>
                    <a:lstStyle/>
                    <a:p>
                      <a:pPr lvl="1" algn="l" fontAlgn="b"/>
                      <a:r>
                        <a:rPr lang="es-CL" sz="1100" b="1" u="none" strike="noStrike" dirty="0">
                          <a:solidFill>
                            <a:srgbClr val="FFDD46"/>
                          </a:solidFill>
                          <a:effectLst/>
                        </a:rPr>
                        <a:t>TOTAL</a:t>
                      </a:r>
                      <a:endParaRPr lang="es-CL" sz="1100" b="1" i="0" u="none" strike="noStrike" dirty="0">
                        <a:solidFill>
                          <a:srgbClr val="FFDD46"/>
                        </a:solidFill>
                        <a:effectLst/>
                        <a:latin typeface="Calibri" panose="020F0502020204030204" pitchFamily="34" charset="0"/>
                      </a:endParaRPr>
                    </a:p>
                  </a:txBody>
                  <a:tcPr marL="9525" marR="9525" marT="9525" marB="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70C0"/>
                    </a:solidFill>
                  </a:tcPr>
                </a:tc>
                <a:tc>
                  <a:txBody>
                    <a:bodyPr/>
                    <a:lstStyle/>
                    <a:p>
                      <a:pPr algn="ctr" fontAlgn="b"/>
                      <a:r>
                        <a:rPr lang="es-CL" sz="1100" b="1" u="none" strike="noStrike" dirty="0">
                          <a:solidFill>
                            <a:srgbClr val="FFDD46"/>
                          </a:solidFill>
                          <a:effectLst/>
                        </a:rPr>
                        <a:t>7.370.118</a:t>
                      </a:r>
                      <a:endParaRPr lang="es-CL" sz="1100" b="1" i="0" u="none" strike="noStrike" dirty="0">
                        <a:solidFill>
                          <a:srgbClr val="FFDD46"/>
                        </a:solidFill>
                        <a:effectLst/>
                        <a:latin typeface="Calibri" panose="020F0502020204030204" pitchFamily="34" charset="0"/>
                      </a:endParaRPr>
                    </a:p>
                  </a:txBody>
                  <a:tcPr marL="9525" marR="9525" marT="9525" marB="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70C0"/>
                    </a:solidFill>
                  </a:tcPr>
                </a:tc>
                <a:extLst>
                  <a:ext uri="{0D108BD9-81ED-4DB2-BD59-A6C34878D82A}">
                    <a16:rowId xmlns:a16="http://schemas.microsoft.com/office/drawing/2014/main" val="3681609668"/>
                  </a:ext>
                </a:extLst>
              </a:tr>
            </a:tbl>
          </a:graphicData>
        </a:graphic>
      </p:graphicFrame>
      <p:pic>
        <p:nvPicPr>
          <p:cNvPr id="65" name="Imagen 64" descr="47a29efe-bac9-41ef-89ab-dba9c3983f24.jp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9980614" y="2486934"/>
            <a:ext cx="1912315" cy="1413431"/>
          </a:xfrm>
          <a:prstGeom prst="rect">
            <a:avLst/>
          </a:prstGeom>
        </p:spPr>
      </p:pic>
      <p:pic>
        <p:nvPicPr>
          <p:cNvPr id="66" name="Imagen 65"/>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980614" y="4022090"/>
            <a:ext cx="1916181" cy="1488354"/>
          </a:xfrm>
          <a:prstGeom prst="rect">
            <a:avLst/>
          </a:prstGeom>
        </p:spPr>
      </p:pic>
      <p:pic>
        <p:nvPicPr>
          <p:cNvPr id="67" name="Imagen 66"/>
          <p:cNvPicPr>
            <a:picLocks noChangeAspect="1"/>
          </p:cNvPicPr>
          <p:nvPr/>
        </p:nvPicPr>
        <p:blipFill>
          <a:blip r:embed="rId8"/>
          <a:stretch>
            <a:fillRect/>
          </a:stretch>
        </p:blipFill>
        <p:spPr>
          <a:xfrm>
            <a:off x="9980614" y="1139221"/>
            <a:ext cx="1912315" cy="1225988"/>
          </a:xfrm>
          <a:prstGeom prst="rect">
            <a:avLst/>
          </a:prstGeom>
        </p:spPr>
      </p:pic>
    </p:spTree>
    <p:extLst>
      <p:ext uri="{BB962C8B-B14F-4D97-AF65-F5344CB8AC3E}">
        <p14:creationId xmlns:p14="http://schemas.microsoft.com/office/powerpoint/2010/main" val="3902361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4 Rectángulo">
            <a:extLst>
              <a:ext uri="{FF2B5EF4-FFF2-40B4-BE49-F238E27FC236}">
                <a16:creationId xmlns:a16="http://schemas.microsoft.com/office/drawing/2014/main" id="{2414A989-64A2-37E2-0228-5A444D085A08}"/>
              </a:ext>
            </a:extLst>
          </p:cNvPr>
          <p:cNvSpPr>
            <a:spLocks noChangeArrowheads="1"/>
          </p:cNvSpPr>
          <p:nvPr/>
        </p:nvSpPr>
        <p:spPr bwMode="auto">
          <a:xfrm>
            <a:off x="1765300" y="216693"/>
            <a:ext cx="7680590" cy="5007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39750" indent="-53975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s-CL" altLang="es-CL" sz="2654" dirty="0">
              <a:solidFill>
                <a:srgbClr val="FFFF00"/>
              </a:solidFill>
              <a:latin typeface="Calibri"/>
            </a:endParaRPr>
          </a:p>
        </p:txBody>
      </p:sp>
      <p:sp>
        <p:nvSpPr>
          <p:cNvPr id="13" name="CuadroTexto 12">
            <a:extLst>
              <a:ext uri="{FF2B5EF4-FFF2-40B4-BE49-F238E27FC236}">
                <a16:creationId xmlns:a16="http://schemas.microsoft.com/office/drawing/2014/main" id="{30608E1D-FD2E-642C-2830-7642C42EC870}"/>
              </a:ext>
            </a:extLst>
          </p:cNvPr>
          <p:cNvSpPr txBox="1"/>
          <p:nvPr/>
        </p:nvSpPr>
        <p:spPr>
          <a:xfrm>
            <a:off x="220314" y="6239203"/>
            <a:ext cx="8683023" cy="261610"/>
          </a:xfrm>
          <a:prstGeom prst="rect">
            <a:avLst/>
          </a:prstGeom>
          <a:noFill/>
        </p:spPr>
        <p:txBody>
          <a:bodyPr wrap="square" rtlCol="0">
            <a:spAutoFit/>
          </a:bodyPr>
          <a:lstStyle/>
          <a:p>
            <a:r>
              <a:rPr lang="es-CL" sz="1100" dirty="0">
                <a:solidFill>
                  <a:schemeClr val="tx1">
                    <a:lumMod val="50000"/>
                    <a:lumOff val="50000"/>
                  </a:schemeClr>
                </a:solidFill>
              </a:rPr>
              <a:t>CARLOS A. ESCUDERO C. / JEFE DEPTO. TRAFICO ILICITOS / DIRECCION NACIONAL DE ADUANAS / Junio 2022</a:t>
            </a:r>
          </a:p>
        </p:txBody>
      </p:sp>
      <p:pic>
        <p:nvPicPr>
          <p:cNvPr id="14" name="Imagen 13">
            <a:extLst>
              <a:ext uri="{FF2B5EF4-FFF2-40B4-BE49-F238E27FC236}">
                <a16:creationId xmlns:a16="http://schemas.microsoft.com/office/drawing/2014/main" id="{1F4FE267-186B-48FA-9446-6A516A3BA6E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019823" y="317855"/>
            <a:ext cx="1800000" cy="472726"/>
          </a:xfrm>
          <a:prstGeom prst="rect">
            <a:avLst/>
          </a:prstGeom>
        </p:spPr>
      </p:pic>
      <p:pic>
        <p:nvPicPr>
          <p:cNvPr id="15" name="Imagen 14" descr="Avatar Gsuite_GOBCL.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957677" y="0"/>
            <a:ext cx="1924293" cy="115449"/>
          </a:xfrm>
          <a:prstGeom prst="rect">
            <a:avLst/>
          </a:prstGeom>
        </p:spPr>
      </p:pic>
      <p:grpSp>
        <p:nvGrpSpPr>
          <p:cNvPr id="16" name="Agrupar 15"/>
          <p:cNvGrpSpPr>
            <a:grpSpLocks noChangeAspect="1"/>
          </p:cNvGrpSpPr>
          <p:nvPr/>
        </p:nvGrpSpPr>
        <p:grpSpPr>
          <a:xfrm>
            <a:off x="10687795" y="5774924"/>
            <a:ext cx="1080000" cy="602514"/>
            <a:chOff x="10109772" y="5601003"/>
            <a:chExt cx="1620103" cy="903830"/>
          </a:xfrm>
        </p:grpSpPr>
        <p:pic>
          <p:nvPicPr>
            <p:cNvPr id="17" name="Imagen 16"/>
            <p:cNvPicPr>
              <a:picLocks noChangeAspect="1"/>
            </p:cNvPicPr>
            <p:nvPr/>
          </p:nvPicPr>
          <p:blipFill>
            <a:blip r:embed="rId4"/>
            <a:stretch>
              <a:fillRect/>
            </a:stretch>
          </p:blipFill>
          <p:spPr>
            <a:xfrm>
              <a:off x="10109772" y="6159313"/>
              <a:ext cx="1620103" cy="345520"/>
            </a:xfrm>
            <a:prstGeom prst="rect">
              <a:avLst/>
            </a:prstGeom>
          </p:spPr>
        </p:pic>
        <p:pic>
          <p:nvPicPr>
            <p:cNvPr id="18" name="Imagen 1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170730" y="5601003"/>
              <a:ext cx="308747" cy="815974"/>
            </a:xfrm>
            <a:prstGeom prst="rect">
              <a:avLst/>
            </a:prstGeom>
          </p:spPr>
        </p:pic>
      </p:grpSp>
      <p:cxnSp>
        <p:nvCxnSpPr>
          <p:cNvPr id="19" name="Conector recto 18"/>
          <p:cNvCxnSpPr/>
          <p:nvPr/>
        </p:nvCxnSpPr>
        <p:spPr>
          <a:xfrm>
            <a:off x="266700" y="631260"/>
            <a:ext cx="9194060" cy="0"/>
          </a:xfrm>
          <a:prstGeom prst="line">
            <a:avLst/>
          </a:prstGeom>
          <a:ln w="3175" cmpd="sng">
            <a:solidFill>
              <a:srgbClr val="4472C4"/>
            </a:solidFill>
            <a:prstDash val="dot"/>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0" name="CuadroTexto 12"/>
          <p:cNvSpPr txBox="1">
            <a:spLocks noChangeArrowheads="1"/>
          </p:cNvSpPr>
          <p:nvPr/>
        </p:nvSpPr>
        <p:spPr bwMode="auto">
          <a:xfrm>
            <a:off x="258919" y="260440"/>
            <a:ext cx="595138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s-ES" sz="1800" b="1" dirty="0">
                <a:solidFill>
                  <a:schemeClr val="tx2">
                    <a:lumMod val="60000"/>
                    <a:lumOff val="40000"/>
                  </a:schemeClr>
                </a:solidFill>
                <a:latin typeface="Calibri"/>
                <a:cs typeface="Calibri"/>
              </a:rPr>
              <a:t>Rol de Aduanas en el combate al contrabando y tráfico ilícito</a:t>
            </a:r>
          </a:p>
        </p:txBody>
      </p:sp>
      <p:sp>
        <p:nvSpPr>
          <p:cNvPr id="28" name="1 CuadroTexto">
            <a:extLst>
              <a:ext uri="{FF2B5EF4-FFF2-40B4-BE49-F238E27FC236}">
                <a16:creationId xmlns:a16="http://schemas.microsoft.com/office/drawing/2014/main" id="{76AE78F4-044D-E138-5B26-C70F05C8A0DB}"/>
              </a:ext>
            </a:extLst>
          </p:cNvPr>
          <p:cNvSpPr txBox="1"/>
          <p:nvPr/>
        </p:nvSpPr>
        <p:spPr>
          <a:xfrm>
            <a:off x="263779" y="625873"/>
            <a:ext cx="9172615" cy="523220"/>
          </a:xfrm>
          <a:prstGeom prst="rect">
            <a:avLst/>
          </a:prstGeom>
          <a:noFill/>
        </p:spPr>
        <p:style>
          <a:lnRef idx="0">
            <a:scrgbClr r="0" g="0" b="0"/>
          </a:lnRef>
          <a:fillRef idx="1001">
            <a:schemeClr val="dk2"/>
          </a:fillRef>
          <a:effectRef idx="0">
            <a:scrgbClr r="0" g="0" b="0"/>
          </a:effectRef>
          <a:fontRef idx="major"/>
        </p:style>
        <p:txBody>
          <a:bodyPr wrap="square">
            <a:spAutoFit/>
          </a:bodyPr>
          <a:lstStyle/>
          <a:p>
            <a:r>
              <a:rPr lang="es-ES" sz="2800" b="1" dirty="0">
                <a:solidFill>
                  <a:schemeClr val="tx2"/>
                </a:solidFill>
                <a:cs typeface="Calibri"/>
              </a:rPr>
              <a:t>¿Cómo logramos estos resultados?</a:t>
            </a:r>
          </a:p>
        </p:txBody>
      </p:sp>
      <p:sp>
        <p:nvSpPr>
          <p:cNvPr id="32" name="Rectángulo redondeado 31"/>
          <p:cNvSpPr/>
          <p:nvPr/>
        </p:nvSpPr>
        <p:spPr>
          <a:xfrm>
            <a:off x="8756594" y="1438407"/>
            <a:ext cx="1885444" cy="3568588"/>
          </a:xfrm>
          <a:prstGeom prst="roundRect">
            <a:avLst/>
          </a:prstGeom>
          <a:solidFill>
            <a:srgbClr val="9F355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33" name="Rectángulo redondeado 32"/>
          <p:cNvSpPr/>
          <p:nvPr/>
        </p:nvSpPr>
        <p:spPr>
          <a:xfrm>
            <a:off x="6604394" y="1438407"/>
            <a:ext cx="1885444" cy="3568588"/>
          </a:xfrm>
          <a:prstGeom prst="roundRect">
            <a:avLst/>
          </a:prstGeom>
          <a:solidFill>
            <a:srgbClr val="9F355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34" name="Rectángulo redondeado 33"/>
          <p:cNvSpPr/>
          <p:nvPr/>
        </p:nvSpPr>
        <p:spPr>
          <a:xfrm>
            <a:off x="4452194" y="1438407"/>
            <a:ext cx="1885444" cy="3568588"/>
          </a:xfrm>
          <a:prstGeom prst="roundRect">
            <a:avLst/>
          </a:prstGeom>
          <a:solidFill>
            <a:srgbClr val="9F355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35" name="Elipse 34"/>
          <p:cNvSpPr/>
          <p:nvPr/>
        </p:nvSpPr>
        <p:spPr>
          <a:xfrm>
            <a:off x="8998795" y="2645639"/>
            <a:ext cx="1401042" cy="1401042"/>
          </a:xfrm>
          <a:prstGeom prst="ellipse">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36" name="Rectángulo 35"/>
          <p:cNvSpPr/>
          <p:nvPr/>
        </p:nvSpPr>
        <p:spPr>
          <a:xfrm>
            <a:off x="487574" y="1608677"/>
            <a:ext cx="3446729" cy="2831544"/>
          </a:xfrm>
          <a:prstGeom prst="rect">
            <a:avLst/>
          </a:prstGeom>
        </p:spPr>
        <p:txBody>
          <a:bodyPr wrap="square">
            <a:spAutoFit/>
          </a:bodyPr>
          <a:lstStyle/>
          <a:p>
            <a:r>
              <a:rPr lang="pt-BR" b="1" dirty="0">
                <a:solidFill>
                  <a:schemeClr val="accent1"/>
                </a:solidFill>
                <a:ea typeface="MS PGothic" charset="0"/>
                <a:cs typeface="Calibri"/>
              </a:rPr>
              <a:t>El SNA, ejerce roles claves:</a:t>
            </a:r>
          </a:p>
          <a:p>
            <a:pPr marL="285750" indent="-285750">
              <a:buFont typeface="Arial" charset="0"/>
              <a:buChar char="•"/>
            </a:pPr>
            <a:endParaRPr lang="pt-BR" sz="1600" dirty="0">
              <a:solidFill>
                <a:schemeClr val="accent1"/>
              </a:solidFill>
              <a:ea typeface="MS PGothic" charset="0"/>
              <a:cs typeface="Calibri"/>
            </a:endParaRPr>
          </a:p>
          <a:p>
            <a:pPr marL="285750" indent="-285750">
              <a:buFont typeface="Arial" charset="0"/>
              <a:buChar char="•"/>
            </a:pPr>
            <a:r>
              <a:rPr lang="pt-BR" sz="1600" dirty="0">
                <a:solidFill>
                  <a:srgbClr val="9F3556"/>
                </a:solidFill>
                <a:ea typeface="MS PGothic" charset="0"/>
                <a:cs typeface="Calibri"/>
              </a:rPr>
              <a:t>En la protección del país y sus ciudadanos.</a:t>
            </a:r>
          </a:p>
          <a:p>
            <a:pPr marL="285750" indent="-285750">
              <a:buFont typeface="Arial" charset="0"/>
              <a:buChar char="•"/>
            </a:pPr>
            <a:endParaRPr lang="pt-BR" sz="1600" dirty="0">
              <a:solidFill>
                <a:srgbClr val="9F3556"/>
              </a:solidFill>
              <a:ea typeface="MS PGothic" charset="0"/>
              <a:cs typeface="Calibri"/>
            </a:endParaRPr>
          </a:p>
          <a:p>
            <a:pPr marL="285750" indent="-285750">
              <a:buFont typeface="Arial" charset="0"/>
              <a:buChar char="•"/>
            </a:pPr>
            <a:r>
              <a:rPr lang="pt-BR" sz="1600" dirty="0">
                <a:solidFill>
                  <a:srgbClr val="9F3556"/>
                </a:solidFill>
                <a:ea typeface="MS PGothic" charset="0"/>
                <a:cs typeface="Calibri"/>
              </a:rPr>
              <a:t>En facilitar el comercio lícito, nacional e internacional.</a:t>
            </a:r>
          </a:p>
          <a:p>
            <a:pPr marL="285750" indent="-285750">
              <a:buFont typeface="Arial" charset="0"/>
              <a:buChar char="•"/>
            </a:pPr>
            <a:endParaRPr lang="pt-BR" sz="1600" dirty="0">
              <a:solidFill>
                <a:srgbClr val="9F3556"/>
              </a:solidFill>
              <a:ea typeface="MS PGothic" charset="0"/>
              <a:cs typeface="Calibri"/>
            </a:endParaRPr>
          </a:p>
          <a:p>
            <a:pPr marL="285750" indent="-285750">
              <a:buFont typeface="Arial" charset="0"/>
              <a:buChar char="•"/>
            </a:pPr>
            <a:r>
              <a:rPr lang="pt-BR" sz="1600" dirty="0">
                <a:solidFill>
                  <a:srgbClr val="9F3556"/>
                </a:solidFill>
                <a:ea typeface="MS PGothic" charset="0"/>
                <a:cs typeface="Calibri"/>
              </a:rPr>
              <a:t>En promocionar el cumplimiento voluntario de la normativa tributaria y aduanera.</a:t>
            </a:r>
            <a:endParaRPr lang="es-ES_tradnl" sz="1600" dirty="0">
              <a:solidFill>
                <a:srgbClr val="9F3556"/>
              </a:solidFill>
            </a:endParaRPr>
          </a:p>
        </p:txBody>
      </p:sp>
      <p:sp>
        <p:nvSpPr>
          <p:cNvPr id="37" name="CuadroTexto 36"/>
          <p:cNvSpPr txBox="1"/>
          <p:nvPr/>
        </p:nvSpPr>
        <p:spPr>
          <a:xfrm>
            <a:off x="4650325" y="1582071"/>
            <a:ext cx="1489183" cy="830997"/>
          </a:xfrm>
          <a:prstGeom prst="rect">
            <a:avLst/>
          </a:prstGeom>
          <a:noFill/>
        </p:spPr>
        <p:txBody>
          <a:bodyPr wrap="square" rtlCol="0">
            <a:spAutoFit/>
          </a:bodyPr>
          <a:lstStyle/>
          <a:p>
            <a:pPr algn="ctr"/>
            <a:r>
              <a:rPr lang="es-CL" sz="1600" b="1" dirty="0">
                <a:solidFill>
                  <a:schemeClr val="bg1"/>
                </a:solidFill>
              </a:rPr>
              <a:t>Riesgos de Tráfico Ilícito y Evasión </a:t>
            </a:r>
          </a:p>
        </p:txBody>
      </p:sp>
      <p:sp>
        <p:nvSpPr>
          <p:cNvPr id="38" name="CuadroTexto 37"/>
          <p:cNvSpPr txBox="1"/>
          <p:nvPr/>
        </p:nvSpPr>
        <p:spPr>
          <a:xfrm>
            <a:off x="6744189" y="1552574"/>
            <a:ext cx="1605855" cy="830997"/>
          </a:xfrm>
          <a:prstGeom prst="rect">
            <a:avLst/>
          </a:prstGeom>
          <a:noFill/>
        </p:spPr>
        <p:txBody>
          <a:bodyPr wrap="square" rtlCol="0">
            <a:spAutoFit/>
          </a:bodyPr>
          <a:lstStyle/>
          <a:p>
            <a:pPr algn="ctr"/>
            <a:r>
              <a:rPr lang="es-CL" sz="1600" b="1" dirty="0">
                <a:solidFill>
                  <a:schemeClr val="bg1"/>
                </a:solidFill>
              </a:rPr>
              <a:t>Estratégica, Táctica y Operativa</a:t>
            </a:r>
          </a:p>
        </p:txBody>
      </p:sp>
      <p:sp>
        <p:nvSpPr>
          <p:cNvPr id="39" name="CuadroTexto 38"/>
          <p:cNvSpPr txBox="1"/>
          <p:nvPr/>
        </p:nvSpPr>
        <p:spPr>
          <a:xfrm>
            <a:off x="8831817" y="1552135"/>
            <a:ext cx="1734998" cy="1093504"/>
          </a:xfrm>
          <a:prstGeom prst="rect">
            <a:avLst/>
          </a:prstGeom>
          <a:noFill/>
        </p:spPr>
        <p:txBody>
          <a:bodyPr wrap="square" rtlCol="0">
            <a:spAutoFit/>
          </a:bodyPr>
          <a:lstStyle/>
          <a:p>
            <a:pPr algn="ctr"/>
            <a:r>
              <a:rPr lang="es-CL" sz="1600" b="1" dirty="0">
                <a:solidFill>
                  <a:schemeClr val="bg1"/>
                </a:solidFill>
              </a:rPr>
              <a:t>Mesas de Trabajo – Convenios de Intercambio </a:t>
            </a:r>
          </a:p>
          <a:p>
            <a:endParaRPr lang="es-CL" sz="1706" b="1" dirty="0">
              <a:solidFill>
                <a:schemeClr val="bg1"/>
              </a:solidFill>
            </a:endParaRPr>
          </a:p>
        </p:txBody>
      </p:sp>
      <p:sp>
        <p:nvSpPr>
          <p:cNvPr id="40" name="Cheurón 39"/>
          <p:cNvSpPr/>
          <p:nvPr/>
        </p:nvSpPr>
        <p:spPr>
          <a:xfrm>
            <a:off x="3934303" y="2789780"/>
            <a:ext cx="307498" cy="469338"/>
          </a:xfrm>
          <a:prstGeom prst="chevron">
            <a:avLst/>
          </a:prstGeom>
          <a:solidFill>
            <a:srgbClr val="9F355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solidFill>
                <a:schemeClr val="tx1"/>
              </a:solidFill>
            </a:endParaRPr>
          </a:p>
        </p:txBody>
      </p:sp>
      <p:pic>
        <p:nvPicPr>
          <p:cNvPr id="41" name="Imagen 4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082041" y="2509092"/>
            <a:ext cx="1234551" cy="1572352"/>
          </a:xfrm>
          <a:prstGeom prst="rect">
            <a:avLst/>
          </a:prstGeom>
        </p:spPr>
      </p:pic>
      <p:pic>
        <p:nvPicPr>
          <p:cNvPr id="42" name="Imagen 4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846595" y="2558597"/>
            <a:ext cx="1401042" cy="1401042"/>
          </a:xfrm>
          <a:prstGeom prst="rect">
            <a:avLst/>
          </a:prstGeom>
        </p:spPr>
      </p:pic>
      <p:pic>
        <p:nvPicPr>
          <p:cNvPr id="43" name="Imagen 42"/>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667892" y="2509092"/>
            <a:ext cx="1454049" cy="1454049"/>
          </a:xfrm>
          <a:prstGeom prst="rect">
            <a:avLst/>
          </a:prstGeom>
        </p:spPr>
      </p:pic>
      <p:sp>
        <p:nvSpPr>
          <p:cNvPr id="44" name="CuadroTexto 43"/>
          <p:cNvSpPr txBox="1"/>
          <p:nvPr/>
        </p:nvSpPr>
        <p:spPr>
          <a:xfrm>
            <a:off x="4650325" y="4147246"/>
            <a:ext cx="1489183" cy="584775"/>
          </a:xfrm>
          <a:prstGeom prst="rect">
            <a:avLst/>
          </a:prstGeom>
          <a:noFill/>
        </p:spPr>
        <p:txBody>
          <a:bodyPr wrap="square" rtlCol="0">
            <a:spAutoFit/>
          </a:bodyPr>
          <a:lstStyle/>
          <a:p>
            <a:pPr lvl="0" algn="ctr"/>
            <a:r>
              <a:rPr lang="es-ES" sz="1600" b="1">
                <a:solidFill>
                  <a:schemeClr val="bg1"/>
                </a:solidFill>
              </a:rPr>
              <a:t>Gestión </a:t>
            </a:r>
          </a:p>
          <a:p>
            <a:pPr lvl="0" algn="ctr"/>
            <a:r>
              <a:rPr lang="es-ES" sz="1600" b="1" dirty="0">
                <a:solidFill>
                  <a:schemeClr val="bg1"/>
                </a:solidFill>
              </a:rPr>
              <a:t>de Riesgo</a:t>
            </a:r>
            <a:endParaRPr lang="es-CL" sz="1600" b="1" dirty="0">
              <a:solidFill>
                <a:schemeClr val="bg1"/>
              </a:solidFill>
            </a:endParaRPr>
          </a:p>
        </p:txBody>
      </p:sp>
      <p:sp>
        <p:nvSpPr>
          <p:cNvPr id="45" name="CuadroTexto 44"/>
          <p:cNvSpPr txBox="1"/>
          <p:nvPr/>
        </p:nvSpPr>
        <p:spPr>
          <a:xfrm>
            <a:off x="6758454" y="4147246"/>
            <a:ext cx="1489183" cy="584775"/>
          </a:xfrm>
          <a:prstGeom prst="rect">
            <a:avLst/>
          </a:prstGeom>
          <a:noFill/>
        </p:spPr>
        <p:txBody>
          <a:bodyPr wrap="square" rtlCol="0">
            <a:spAutoFit/>
          </a:bodyPr>
          <a:lstStyle/>
          <a:p>
            <a:pPr lvl="0" algn="ctr"/>
            <a:r>
              <a:rPr lang="es-ES" sz="1600" b="1" dirty="0">
                <a:solidFill>
                  <a:schemeClr val="bg1"/>
                </a:solidFill>
              </a:rPr>
              <a:t>Inteligencia</a:t>
            </a:r>
          </a:p>
          <a:p>
            <a:pPr lvl="0" algn="ctr"/>
            <a:r>
              <a:rPr lang="es-ES" sz="1600" b="1" dirty="0">
                <a:solidFill>
                  <a:schemeClr val="bg1"/>
                </a:solidFill>
              </a:rPr>
              <a:t>de Datos </a:t>
            </a:r>
          </a:p>
        </p:txBody>
      </p:sp>
      <p:sp>
        <p:nvSpPr>
          <p:cNvPr id="46" name="CuadroTexto 45"/>
          <p:cNvSpPr txBox="1"/>
          <p:nvPr/>
        </p:nvSpPr>
        <p:spPr>
          <a:xfrm>
            <a:off x="8998795" y="4147246"/>
            <a:ext cx="1489183" cy="584775"/>
          </a:xfrm>
          <a:prstGeom prst="rect">
            <a:avLst/>
          </a:prstGeom>
          <a:noFill/>
        </p:spPr>
        <p:txBody>
          <a:bodyPr wrap="square" rtlCol="0">
            <a:spAutoFit/>
          </a:bodyPr>
          <a:lstStyle/>
          <a:p>
            <a:pPr lvl="0" algn="ctr"/>
            <a:r>
              <a:rPr lang="es-ES" sz="1600" b="1" dirty="0">
                <a:solidFill>
                  <a:schemeClr val="bg1"/>
                </a:solidFill>
              </a:rPr>
              <a:t>Cooperación Inter-</a:t>
            </a:r>
            <a:r>
              <a:rPr lang="es-ES" sz="1600" b="1" dirty="0" err="1">
                <a:solidFill>
                  <a:schemeClr val="bg1"/>
                </a:solidFill>
              </a:rPr>
              <a:t>agencial</a:t>
            </a:r>
            <a:r>
              <a:rPr lang="es-ES" sz="1600" b="1" dirty="0">
                <a:solidFill>
                  <a:schemeClr val="bg1"/>
                </a:solidFill>
              </a:rPr>
              <a:t> </a:t>
            </a:r>
          </a:p>
        </p:txBody>
      </p:sp>
    </p:spTree>
    <p:extLst>
      <p:ext uri="{BB962C8B-B14F-4D97-AF65-F5344CB8AC3E}">
        <p14:creationId xmlns:p14="http://schemas.microsoft.com/office/powerpoint/2010/main" val="3911481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4 Rectángulo">
            <a:extLst>
              <a:ext uri="{FF2B5EF4-FFF2-40B4-BE49-F238E27FC236}">
                <a16:creationId xmlns:a16="http://schemas.microsoft.com/office/drawing/2014/main" id="{2414A989-64A2-37E2-0228-5A444D085A08}"/>
              </a:ext>
            </a:extLst>
          </p:cNvPr>
          <p:cNvSpPr>
            <a:spLocks noChangeArrowheads="1"/>
          </p:cNvSpPr>
          <p:nvPr/>
        </p:nvSpPr>
        <p:spPr bwMode="auto">
          <a:xfrm>
            <a:off x="1765300" y="216693"/>
            <a:ext cx="7680590" cy="5007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39750" indent="-53975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s-CL" altLang="es-CL" sz="2654" dirty="0">
              <a:solidFill>
                <a:srgbClr val="FFFF00"/>
              </a:solidFill>
              <a:latin typeface="Calibri"/>
            </a:endParaRPr>
          </a:p>
        </p:txBody>
      </p:sp>
      <p:sp>
        <p:nvSpPr>
          <p:cNvPr id="13" name="CuadroTexto 12">
            <a:extLst>
              <a:ext uri="{FF2B5EF4-FFF2-40B4-BE49-F238E27FC236}">
                <a16:creationId xmlns:a16="http://schemas.microsoft.com/office/drawing/2014/main" id="{30608E1D-FD2E-642C-2830-7642C42EC870}"/>
              </a:ext>
            </a:extLst>
          </p:cNvPr>
          <p:cNvSpPr txBox="1"/>
          <p:nvPr/>
        </p:nvSpPr>
        <p:spPr>
          <a:xfrm>
            <a:off x="220314" y="6239203"/>
            <a:ext cx="8683023" cy="261610"/>
          </a:xfrm>
          <a:prstGeom prst="rect">
            <a:avLst/>
          </a:prstGeom>
          <a:noFill/>
        </p:spPr>
        <p:txBody>
          <a:bodyPr wrap="square" rtlCol="0">
            <a:spAutoFit/>
          </a:bodyPr>
          <a:lstStyle/>
          <a:p>
            <a:r>
              <a:rPr lang="es-CL" sz="1100" dirty="0">
                <a:solidFill>
                  <a:schemeClr val="tx1">
                    <a:lumMod val="50000"/>
                    <a:lumOff val="50000"/>
                  </a:schemeClr>
                </a:solidFill>
              </a:rPr>
              <a:t>CARLOS A. ESCUDERO C. / JEFE DEPTO. TRAFICO ILICITOS / DIRECCION NACIONAL DE ADUANAS / Junio 2022</a:t>
            </a:r>
          </a:p>
        </p:txBody>
      </p:sp>
      <p:pic>
        <p:nvPicPr>
          <p:cNvPr id="14" name="Imagen 13">
            <a:extLst>
              <a:ext uri="{FF2B5EF4-FFF2-40B4-BE49-F238E27FC236}">
                <a16:creationId xmlns:a16="http://schemas.microsoft.com/office/drawing/2014/main" id="{1F4FE267-186B-48FA-9446-6A516A3BA6E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019823" y="317855"/>
            <a:ext cx="1800000" cy="472726"/>
          </a:xfrm>
          <a:prstGeom prst="rect">
            <a:avLst/>
          </a:prstGeom>
        </p:spPr>
      </p:pic>
      <p:pic>
        <p:nvPicPr>
          <p:cNvPr id="15" name="Imagen 14" descr="Avatar Gsuite_GOBCL.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957677" y="0"/>
            <a:ext cx="1924293" cy="115449"/>
          </a:xfrm>
          <a:prstGeom prst="rect">
            <a:avLst/>
          </a:prstGeom>
        </p:spPr>
      </p:pic>
      <p:grpSp>
        <p:nvGrpSpPr>
          <p:cNvPr id="16" name="Agrupar 15"/>
          <p:cNvGrpSpPr>
            <a:grpSpLocks noChangeAspect="1"/>
          </p:cNvGrpSpPr>
          <p:nvPr/>
        </p:nvGrpSpPr>
        <p:grpSpPr>
          <a:xfrm>
            <a:off x="10687795" y="5774924"/>
            <a:ext cx="1080000" cy="602514"/>
            <a:chOff x="10109772" y="5601003"/>
            <a:chExt cx="1620103" cy="903830"/>
          </a:xfrm>
        </p:grpSpPr>
        <p:pic>
          <p:nvPicPr>
            <p:cNvPr id="17" name="Imagen 16"/>
            <p:cNvPicPr>
              <a:picLocks noChangeAspect="1"/>
            </p:cNvPicPr>
            <p:nvPr/>
          </p:nvPicPr>
          <p:blipFill>
            <a:blip r:embed="rId4"/>
            <a:stretch>
              <a:fillRect/>
            </a:stretch>
          </p:blipFill>
          <p:spPr>
            <a:xfrm>
              <a:off x="10109772" y="6159313"/>
              <a:ext cx="1620103" cy="345520"/>
            </a:xfrm>
            <a:prstGeom prst="rect">
              <a:avLst/>
            </a:prstGeom>
          </p:spPr>
        </p:pic>
        <p:pic>
          <p:nvPicPr>
            <p:cNvPr id="18" name="Imagen 1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170730" y="5601003"/>
              <a:ext cx="308747" cy="815974"/>
            </a:xfrm>
            <a:prstGeom prst="rect">
              <a:avLst/>
            </a:prstGeom>
          </p:spPr>
        </p:pic>
      </p:grpSp>
      <p:cxnSp>
        <p:nvCxnSpPr>
          <p:cNvPr id="19" name="Conector recto 18"/>
          <p:cNvCxnSpPr/>
          <p:nvPr/>
        </p:nvCxnSpPr>
        <p:spPr>
          <a:xfrm>
            <a:off x="266700" y="631260"/>
            <a:ext cx="9194060" cy="0"/>
          </a:xfrm>
          <a:prstGeom prst="line">
            <a:avLst/>
          </a:prstGeom>
          <a:ln w="3175" cmpd="sng">
            <a:solidFill>
              <a:srgbClr val="4472C4"/>
            </a:solidFill>
            <a:prstDash val="dot"/>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0" name="CuadroTexto 12"/>
          <p:cNvSpPr txBox="1">
            <a:spLocks noChangeArrowheads="1"/>
          </p:cNvSpPr>
          <p:nvPr/>
        </p:nvSpPr>
        <p:spPr bwMode="auto">
          <a:xfrm>
            <a:off x="258919" y="260440"/>
            <a:ext cx="595138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s-ES" sz="1800" b="1" dirty="0">
                <a:solidFill>
                  <a:schemeClr val="tx2">
                    <a:lumMod val="60000"/>
                    <a:lumOff val="40000"/>
                  </a:schemeClr>
                </a:solidFill>
                <a:latin typeface="Calibri"/>
                <a:cs typeface="Calibri"/>
              </a:rPr>
              <a:t>Rol de Aduanas en el combate al contrabando y tráfico ilícito</a:t>
            </a:r>
          </a:p>
        </p:txBody>
      </p:sp>
      <p:sp>
        <p:nvSpPr>
          <p:cNvPr id="28" name="1 CuadroTexto">
            <a:extLst>
              <a:ext uri="{FF2B5EF4-FFF2-40B4-BE49-F238E27FC236}">
                <a16:creationId xmlns:a16="http://schemas.microsoft.com/office/drawing/2014/main" id="{76AE78F4-044D-E138-5B26-C70F05C8A0DB}"/>
              </a:ext>
            </a:extLst>
          </p:cNvPr>
          <p:cNvSpPr txBox="1"/>
          <p:nvPr/>
        </p:nvSpPr>
        <p:spPr>
          <a:xfrm>
            <a:off x="263779" y="625873"/>
            <a:ext cx="9172615" cy="523220"/>
          </a:xfrm>
          <a:prstGeom prst="rect">
            <a:avLst/>
          </a:prstGeom>
          <a:noFill/>
        </p:spPr>
        <p:style>
          <a:lnRef idx="0">
            <a:scrgbClr r="0" g="0" b="0"/>
          </a:lnRef>
          <a:fillRef idx="1001">
            <a:schemeClr val="dk2"/>
          </a:fillRef>
          <a:effectRef idx="0">
            <a:scrgbClr r="0" g="0" b="0"/>
          </a:effectRef>
          <a:fontRef idx="major"/>
        </p:style>
        <p:txBody>
          <a:bodyPr wrap="square">
            <a:spAutoFit/>
          </a:bodyPr>
          <a:lstStyle/>
          <a:p>
            <a:r>
              <a:rPr lang="hr-HR" sz="2800" b="1" dirty="0">
                <a:solidFill>
                  <a:schemeClr val="tx2"/>
                </a:solidFill>
                <a:cs typeface="Calibri"/>
              </a:rPr>
              <a:t> CONCLUSIÓN</a:t>
            </a:r>
            <a:endParaRPr lang="es-ES" sz="2800" b="1" dirty="0">
              <a:solidFill>
                <a:schemeClr val="tx2"/>
              </a:solidFill>
              <a:cs typeface="Calibri"/>
            </a:endParaRPr>
          </a:p>
        </p:txBody>
      </p:sp>
      <p:sp>
        <p:nvSpPr>
          <p:cNvPr id="27" name="1 Rectángulo">
            <a:extLst>
              <a:ext uri="{FF2B5EF4-FFF2-40B4-BE49-F238E27FC236}">
                <a16:creationId xmlns:a16="http://schemas.microsoft.com/office/drawing/2014/main" id="{614DC77E-C460-31D0-70B6-CD1478E3E4F6}"/>
              </a:ext>
            </a:extLst>
          </p:cNvPr>
          <p:cNvSpPr>
            <a:spLocks noChangeArrowheads="1"/>
          </p:cNvSpPr>
          <p:nvPr/>
        </p:nvSpPr>
        <p:spPr bwMode="auto">
          <a:xfrm>
            <a:off x="1808828" y="1596346"/>
            <a:ext cx="7671472" cy="37856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s-CL" altLang="es-CL" sz="2000" dirty="0">
                <a:solidFill>
                  <a:schemeClr val="accent1"/>
                </a:solidFill>
                <a:latin typeface="Calibri"/>
              </a:rPr>
              <a:t>Hemos visto que nuestro país tiene una de las economías mas abiertas del mundo, esto implica que somos parte de los problemas mundiales. Las muestras empíricas internacionales indican que ningún país o región está inmune a los ilícitos, terrorismo o contrabando. </a:t>
            </a:r>
          </a:p>
          <a:p>
            <a:pPr eaLnBrk="1" hangingPunct="1">
              <a:spcBef>
                <a:spcPct val="0"/>
              </a:spcBef>
              <a:buFontTx/>
              <a:buNone/>
            </a:pPr>
            <a:endParaRPr lang="es-CL" altLang="es-CL" sz="2000" dirty="0">
              <a:solidFill>
                <a:schemeClr val="accent1"/>
              </a:solidFill>
              <a:latin typeface="Calibri"/>
            </a:endParaRPr>
          </a:p>
          <a:p>
            <a:pPr eaLnBrk="1" hangingPunct="1">
              <a:spcBef>
                <a:spcPct val="0"/>
              </a:spcBef>
              <a:buFontTx/>
              <a:buNone/>
            </a:pPr>
            <a:r>
              <a:rPr lang="es-CL" altLang="es-CL" sz="2000" dirty="0">
                <a:solidFill>
                  <a:schemeClr val="accent1"/>
                </a:solidFill>
                <a:latin typeface="Calibri"/>
              </a:rPr>
              <a:t>Estamos con la Comunidad Internacional de Aduanas y los organismos nacionales (públicos y privados) trabajando, para equilibrar el delicado balance entre seguridad y facilitación, combatiendo los ilícitos y apoyando las buenas prácticas, reafirmando en nuestro trabajo diario el compromiso de proteger la sociedad y el comercio internacional.  </a:t>
            </a:r>
          </a:p>
          <a:p>
            <a:pPr eaLnBrk="1" hangingPunct="1">
              <a:spcBef>
                <a:spcPct val="0"/>
              </a:spcBef>
              <a:buFontTx/>
              <a:buNone/>
            </a:pPr>
            <a:endParaRPr lang="es-CL" altLang="es-CL" sz="2000" dirty="0">
              <a:solidFill>
                <a:schemeClr val="accent1"/>
              </a:solidFill>
              <a:latin typeface="Calibri"/>
            </a:endParaRPr>
          </a:p>
          <a:p>
            <a:pPr eaLnBrk="1" hangingPunct="1">
              <a:spcBef>
                <a:spcPct val="0"/>
              </a:spcBef>
              <a:buFontTx/>
              <a:buNone/>
            </a:pPr>
            <a:r>
              <a:rPr lang="es-CL" altLang="es-CL" sz="2000" dirty="0">
                <a:solidFill>
                  <a:schemeClr val="accent1"/>
                </a:solidFill>
                <a:latin typeface="Calibri"/>
              </a:rPr>
              <a:t> </a:t>
            </a:r>
          </a:p>
        </p:txBody>
      </p:sp>
      <p:sp>
        <p:nvSpPr>
          <p:cNvPr id="29" name="Cheurón 28"/>
          <p:cNvSpPr/>
          <p:nvPr/>
        </p:nvSpPr>
        <p:spPr>
          <a:xfrm>
            <a:off x="1394250" y="1571077"/>
            <a:ext cx="307498" cy="469338"/>
          </a:xfrm>
          <a:prstGeom prst="chevron">
            <a:avLst/>
          </a:prstGeom>
          <a:solidFill>
            <a:srgbClr val="9F355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solidFill>
                <a:schemeClr val="tx1"/>
              </a:solidFill>
            </a:endParaRPr>
          </a:p>
        </p:txBody>
      </p:sp>
      <p:sp>
        <p:nvSpPr>
          <p:cNvPr id="30" name="Cheurón 29"/>
          <p:cNvSpPr/>
          <p:nvPr/>
        </p:nvSpPr>
        <p:spPr>
          <a:xfrm>
            <a:off x="1394250" y="3084833"/>
            <a:ext cx="307498" cy="469338"/>
          </a:xfrm>
          <a:prstGeom prst="chevron">
            <a:avLst/>
          </a:prstGeom>
          <a:solidFill>
            <a:srgbClr val="9F355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solidFill>
                <a:schemeClr val="tx1"/>
              </a:solidFill>
            </a:endParaRPr>
          </a:p>
        </p:txBody>
      </p:sp>
    </p:spTree>
    <p:extLst>
      <p:ext uri="{BB962C8B-B14F-4D97-AF65-F5344CB8AC3E}">
        <p14:creationId xmlns:p14="http://schemas.microsoft.com/office/powerpoint/2010/main" val="1058626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PSX_20200724_120715.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354190" y="-21789"/>
            <a:ext cx="8865683" cy="6522601"/>
          </a:xfrm>
          <a:prstGeom prst="rect">
            <a:avLst/>
          </a:prstGeom>
        </p:spPr>
      </p:pic>
      <p:sp>
        <p:nvSpPr>
          <p:cNvPr id="5" name="Rectángulo 4"/>
          <p:cNvSpPr/>
          <p:nvPr/>
        </p:nvSpPr>
        <p:spPr>
          <a:xfrm flipH="1">
            <a:off x="2798166" y="-15187"/>
            <a:ext cx="6520575" cy="6516000"/>
          </a:xfrm>
          <a:prstGeom prst="rect">
            <a:avLst/>
          </a:prstGeom>
          <a:gradFill>
            <a:gsLst>
              <a:gs pos="0">
                <a:schemeClr val="bg1">
                  <a:alpha val="0"/>
                </a:schemeClr>
              </a:gs>
              <a:gs pos="74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7" name="object 3"/>
          <p:cNvSpPr txBox="1"/>
          <p:nvPr/>
        </p:nvSpPr>
        <p:spPr>
          <a:xfrm>
            <a:off x="3332667" y="3132431"/>
            <a:ext cx="4909836" cy="412454"/>
          </a:xfrm>
          <a:prstGeom prst="rect">
            <a:avLst/>
          </a:prstGeom>
        </p:spPr>
        <p:txBody>
          <a:bodyPr vert="horz" wrap="square" lIns="0" tIns="0" rIns="0" bIns="0" rtlCol="0">
            <a:noAutofit/>
          </a:bodyPr>
          <a:lstStyle/>
          <a:p>
            <a:pPr marL="12700">
              <a:lnSpc>
                <a:spcPct val="100000"/>
              </a:lnSpc>
            </a:pPr>
            <a:endParaRPr sz="2900">
              <a:latin typeface="Calibri"/>
              <a:cs typeface="Calibri"/>
            </a:endParaRPr>
          </a:p>
        </p:txBody>
      </p:sp>
      <p:sp>
        <p:nvSpPr>
          <p:cNvPr id="11" name="CuadroTexto 10">
            <a:extLst>
              <a:ext uri="{FF2B5EF4-FFF2-40B4-BE49-F238E27FC236}">
                <a16:creationId xmlns:a16="http://schemas.microsoft.com/office/drawing/2014/main" id="{0F1110D6-2B2C-4828-AFFE-A4DF8DB45913}"/>
              </a:ext>
            </a:extLst>
          </p:cNvPr>
          <p:cNvSpPr txBox="1"/>
          <p:nvPr/>
        </p:nvSpPr>
        <p:spPr>
          <a:xfrm>
            <a:off x="346384" y="4138585"/>
            <a:ext cx="2943225" cy="954107"/>
          </a:xfrm>
          <a:prstGeom prst="rect">
            <a:avLst/>
          </a:prstGeom>
          <a:noFill/>
        </p:spPr>
        <p:txBody>
          <a:bodyPr wrap="square" rtlCol="0">
            <a:spAutoFit/>
          </a:bodyPr>
          <a:lstStyle/>
          <a:p>
            <a:r>
              <a:rPr lang="es-CL" sz="1400" dirty="0">
                <a:solidFill>
                  <a:srgbClr val="58759F"/>
                </a:solidFill>
              </a:rPr>
              <a:t>CARLOS A. ESCUDERO C.</a:t>
            </a:r>
          </a:p>
          <a:p>
            <a:r>
              <a:rPr lang="es-CL" sz="1400" dirty="0">
                <a:solidFill>
                  <a:srgbClr val="58759F"/>
                </a:solidFill>
              </a:rPr>
              <a:t>JEFE DEPTO. TRAFICO ILICITOS</a:t>
            </a:r>
          </a:p>
          <a:p>
            <a:r>
              <a:rPr lang="es-CL" sz="1400" dirty="0">
                <a:solidFill>
                  <a:srgbClr val="58759F"/>
                </a:solidFill>
              </a:rPr>
              <a:t>DIRECCION NACIONAL DE ADUANAS</a:t>
            </a:r>
          </a:p>
          <a:p>
            <a:r>
              <a:rPr lang="es-CL" sz="1400" dirty="0">
                <a:solidFill>
                  <a:srgbClr val="58759F"/>
                </a:solidFill>
              </a:rPr>
              <a:t>Junio 2022</a:t>
            </a:r>
          </a:p>
        </p:txBody>
      </p:sp>
      <p:pic>
        <p:nvPicPr>
          <p:cNvPr id="12" name="Imagen 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9271" y="1469735"/>
            <a:ext cx="2941693" cy="771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Imagen 15" descr="Avatar Gsuite_GOBCL.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4984" y="102622"/>
            <a:ext cx="1601939" cy="660800"/>
          </a:xfrm>
          <a:prstGeom prst="rect">
            <a:avLst/>
          </a:prstGeom>
        </p:spPr>
      </p:pic>
      <p:sp>
        <p:nvSpPr>
          <p:cNvPr id="17" name="CuadroTexto 2"/>
          <p:cNvSpPr txBox="1">
            <a:spLocks noChangeArrowheads="1"/>
          </p:cNvSpPr>
          <p:nvPr/>
        </p:nvSpPr>
        <p:spPr bwMode="auto">
          <a:xfrm>
            <a:off x="249072" y="2932037"/>
            <a:ext cx="4053053" cy="10464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21891" tIns="60945" rIns="121891" bIns="6094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nSpc>
                <a:spcPct val="80000"/>
              </a:lnSpc>
              <a:buNone/>
            </a:pPr>
            <a:r>
              <a:rPr lang="es-ES" sz="7200" b="1" dirty="0">
                <a:solidFill>
                  <a:schemeClr val="accent1">
                    <a:lumMod val="75000"/>
                  </a:schemeClr>
                </a:solidFill>
                <a:latin typeface="Calibri"/>
                <a:cs typeface="Calibri"/>
              </a:rPr>
              <a:t>Gracias</a:t>
            </a:r>
          </a:p>
        </p:txBody>
      </p:sp>
      <p:grpSp>
        <p:nvGrpSpPr>
          <p:cNvPr id="18" name="Agrupar 17"/>
          <p:cNvGrpSpPr>
            <a:grpSpLocks noChangeAspect="1"/>
          </p:cNvGrpSpPr>
          <p:nvPr/>
        </p:nvGrpSpPr>
        <p:grpSpPr>
          <a:xfrm>
            <a:off x="301917" y="5618132"/>
            <a:ext cx="1544528" cy="719999"/>
            <a:chOff x="296697" y="5730875"/>
            <a:chExt cx="1990494" cy="927891"/>
          </a:xfrm>
        </p:grpSpPr>
        <p:pic>
          <p:nvPicPr>
            <p:cNvPr id="19" name="Imagen 18"/>
            <p:cNvPicPr>
              <a:picLocks noChangeAspect="1"/>
            </p:cNvPicPr>
            <p:nvPr/>
          </p:nvPicPr>
          <p:blipFill>
            <a:blip r:embed="rId5"/>
            <a:stretch>
              <a:fillRect/>
            </a:stretch>
          </p:blipFill>
          <p:spPr>
            <a:xfrm>
              <a:off x="296697" y="6234253"/>
              <a:ext cx="1990494" cy="424513"/>
            </a:xfrm>
            <a:prstGeom prst="rect">
              <a:avLst/>
            </a:prstGeom>
          </p:spPr>
        </p:pic>
        <p:pic>
          <p:nvPicPr>
            <p:cNvPr id="20" name="Imagen 1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645165" y="5730875"/>
              <a:ext cx="308747" cy="815974"/>
            </a:xfrm>
            <a:prstGeom prst="rect">
              <a:avLst/>
            </a:prstGeom>
          </p:spPr>
        </p:pic>
      </p:grpSp>
    </p:spTree>
    <p:extLst>
      <p:ext uri="{BB962C8B-B14F-4D97-AF65-F5344CB8AC3E}">
        <p14:creationId xmlns:p14="http://schemas.microsoft.com/office/powerpoint/2010/main" val="3480552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cxnSp>
        <p:nvCxnSpPr>
          <p:cNvPr id="13" name="Conector recto 12"/>
          <p:cNvCxnSpPr/>
          <p:nvPr/>
        </p:nvCxnSpPr>
        <p:spPr>
          <a:xfrm>
            <a:off x="266700" y="631260"/>
            <a:ext cx="9194060" cy="0"/>
          </a:xfrm>
          <a:prstGeom prst="line">
            <a:avLst/>
          </a:prstGeom>
          <a:ln w="3175" cmpd="sng">
            <a:solidFill>
              <a:srgbClr val="4472C4"/>
            </a:solidFill>
            <a:prstDash val="dot"/>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7" name="CuadroTexto 12"/>
          <p:cNvSpPr txBox="1">
            <a:spLocks noChangeArrowheads="1"/>
          </p:cNvSpPr>
          <p:nvPr/>
        </p:nvSpPr>
        <p:spPr bwMode="auto">
          <a:xfrm>
            <a:off x="245551" y="676397"/>
            <a:ext cx="8568887"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s-ES" sz="2800" b="1" dirty="0">
                <a:solidFill>
                  <a:schemeClr val="tx2"/>
                </a:solidFill>
                <a:latin typeface="Calibri"/>
                <a:cs typeface="Calibri"/>
              </a:rPr>
              <a:t>Aduanas en Fronteras, Puertos y Aeropuertos </a:t>
            </a:r>
          </a:p>
        </p:txBody>
      </p:sp>
      <p:sp>
        <p:nvSpPr>
          <p:cNvPr id="4" name="AutoShape 2" descr="ENUSC: Victimización en Chile es de 23,3%, la más baja en 6 años | T13"/>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p>
        </p:txBody>
      </p:sp>
      <p:sp>
        <p:nvSpPr>
          <p:cNvPr id="6" name="AutoShape 4" descr="Encuesta seguridad urbana delincuencia aumentó Chile - Nacional - 24horas"/>
          <p:cNvSpPr>
            <a:spLocks noChangeAspect="1" noChangeArrowheads="1"/>
          </p:cNvSpPr>
          <p:nvPr/>
        </p:nvSpPr>
        <p:spPr bwMode="auto">
          <a:xfrm>
            <a:off x="307975" y="79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p>
        </p:txBody>
      </p:sp>
      <p:sp>
        <p:nvSpPr>
          <p:cNvPr id="8" name="AutoShape 6" descr="Chile bajo el imperio de la delincuencia en el desgobierno de Piñera"/>
          <p:cNvSpPr>
            <a:spLocks noChangeAspect="1" noChangeArrowheads="1"/>
          </p:cNvSpPr>
          <p:nvPr/>
        </p:nvSpPr>
        <p:spPr bwMode="auto">
          <a:xfrm>
            <a:off x="460375" y="1603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p>
        </p:txBody>
      </p:sp>
      <p:sp>
        <p:nvSpPr>
          <p:cNvPr id="29" name="CuadroTexto 12"/>
          <p:cNvSpPr txBox="1">
            <a:spLocks noChangeArrowheads="1"/>
          </p:cNvSpPr>
          <p:nvPr/>
        </p:nvSpPr>
        <p:spPr bwMode="auto">
          <a:xfrm>
            <a:off x="258919" y="260440"/>
            <a:ext cx="595138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s-ES" sz="1800" b="1" dirty="0">
                <a:solidFill>
                  <a:schemeClr val="tx2">
                    <a:lumMod val="60000"/>
                    <a:lumOff val="40000"/>
                  </a:schemeClr>
                </a:solidFill>
                <a:latin typeface="Calibri"/>
                <a:cs typeface="Calibri"/>
              </a:rPr>
              <a:t>Rol de Aduanas en el combate al contrabando y tráfico ilícito</a:t>
            </a:r>
          </a:p>
        </p:txBody>
      </p:sp>
      <p:sp>
        <p:nvSpPr>
          <p:cNvPr id="34" name="TextBox 56">
            <a:extLst>
              <a:ext uri="{FF2B5EF4-FFF2-40B4-BE49-F238E27FC236}">
                <a16:creationId xmlns:a16="http://schemas.microsoft.com/office/drawing/2014/main" id="{45B836E3-851F-A842-BA6B-447F531AEA20}"/>
              </a:ext>
            </a:extLst>
          </p:cNvPr>
          <p:cNvSpPr txBox="1"/>
          <p:nvPr/>
        </p:nvSpPr>
        <p:spPr>
          <a:xfrm>
            <a:off x="375832" y="1354125"/>
            <a:ext cx="3226974" cy="307777"/>
          </a:xfrm>
          <a:prstGeom prst="rect">
            <a:avLst/>
          </a:prstGeom>
          <a:noFill/>
        </p:spPr>
        <p:txBody>
          <a:bodyPr wrap="square" rtlCol="0">
            <a:spAutoFit/>
          </a:bodyPr>
          <a:lstStyle/>
          <a:p>
            <a:pPr algn="ctr" defTabSz="487268">
              <a:defRPr/>
            </a:pPr>
            <a:r>
              <a:rPr lang="en-US" sz="1400" b="1" kern="0" cap="all" dirty="0">
                <a:solidFill>
                  <a:schemeClr val="accent5"/>
                </a:solidFill>
                <a:latin typeface="Calibri"/>
                <a:cs typeface="Calibri"/>
              </a:rPr>
              <a:t>TRÁFICO TERRESTRE TRANSFRONTERIZO</a:t>
            </a:r>
          </a:p>
        </p:txBody>
      </p:sp>
      <p:graphicFrame>
        <p:nvGraphicFramePr>
          <p:cNvPr id="45" name="Tabla 44"/>
          <p:cNvGraphicFramePr>
            <a:graphicFrameLocks noGrp="1"/>
          </p:cNvGraphicFramePr>
          <p:nvPr>
            <p:extLst>
              <p:ext uri="{D42A27DB-BD31-4B8C-83A1-F6EECF244321}">
                <p14:modId xmlns:p14="http://schemas.microsoft.com/office/powerpoint/2010/main" val="367031265"/>
              </p:ext>
            </p:extLst>
          </p:nvPr>
        </p:nvGraphicFramePr>
        <p:xfrm>
          <a:off x="368157" y="1702571"/>
          <a:ext cx="3230112" cy="1238691"/>
        </p:xfrm>
        <a:graphic>
          <a:graphicData uri="http://schemas.openxmlformats.org/drawingml/2006/table">
            <a:tbl>
              <a:tblPr firstRow="1" bandRow="1">
                <a:tableStyleId>{5C22544A-7EE6-4342-B048-85BDC9FD1C3A}</a:tableStyleId>
              </a:tblPr>
              <a:tblGrid>
                <a:gridCol w="1076704">
                  <a:extLst>
                    <a:ext uri="{9D8B030D-6E8A-4147-A177-3AD203B41FA5}">
                      <a16:colId xmlns:a16="http://schemas.microsoft.com/office/drawing/2014/main" val="20000"/>
                    </a:ext>
                  </a:extLst>
                </a:gridCol>
                <a:gridCol w="1076704">
                  <a:extLst>
                    <a:ext uri="{9D8B030D-6E8A-4147-A177-3AD203B41FA5}">
                      <a16:colId xmlns:a16="http://schemas.microsoft.com/office/drawing/2014/main" val="3881132818"/>
                    </a:ext>
                  </a:extLst>
                </a:gridCol>
                <a:gridCol w="1076704">
                  <a:extLst>
                    <a:ext uri="{9D8B030D-6E8A-4147-A177-3AD203B41FA5}">
                      <a16:colId xmlns:a16="http://schemas.microsoft.com/office/drawing/2014/main" val="20002"/>
                    </a:ext>
                  </a:extLst>
                </a:gridCol>
              </a:tblGrid>
              <a:tr h="446343">
                <a:tc>
                  <a:txBody>
                    <a:bodyPr/>
                    <a:lstStyle/>
                    <a:p>
                      <a:pPr algn="ctr"/>
                      <a:r>
                        <a:rPr lang="es-CL" sz="1100" dirty="0"/>
                        <a:t>AÑO</a:t>
                      </a:r>
                    </a:p>
                  </a:txBody>
                  <a:tcPr marL="86678" marR="86678" marT="43339" marB="43339" anchor="ctr">
                    <a:solidFill>
                      <a:schemeClr val="accent5"/>
                    </a:solidFill>
                  </a:tcPr>
                </a:tc>
                <a:tc>
                  <a:txBody>
                    <a:bodyPr/>
                    <a:lstStyle/>
                    <a:p>
                      <a:pPr algn="ctr"/>
                      <a:r>
                        <a:rPr lang="es-ES" sz="1100" dirty="0"/>
                        <a:t>N°</a:t>
                      </a:r>
                      <a:r>
                        <a:rPr lang="es-ES" sz="1100" baseline="0" dirty="0"/>
                        <a:t> Vehículos Particulares</a:t>
                      </a:r>
                      <a:endParaRPr lang="es-CL" sz="1100" dirty="0"/>
                    </a:p>
                  </a:txBody>
                  <a:tcPr marL="86678" marR="86678" marT="43339" marB="43339" anchor="ctr">
                    <a:solidFill>
                      <a:schemeClr val="accent5"/>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ES" sz="1100" dirty="0"/>
                        <a:t>N°</a:t>
                      </a:r>
                      <a:r>
                        <a:rPr lang="es-ES" sz="1100" baseline="0" dirty="0"/>
                        <a:t> Buses</a:t>
                      </a:r>
                      <a:endParaRPr lang="es-CL" sz="1100" dirty="0"/>
                    </a:p>
                  </a:txBody>
                  <a:tcPr marL="86678" marR="86678" marT="43339" marB="43339" anchor="ctr">
                    <a:solidFill>
                      <a:schemeClr val="accent5"/>
                    </a:solidFill>
                  </a:tcPr>
                </a:tc>
                <a:extLst>
                  <a:ext uri="{0D108BD9-81ED-4DB2-BD59-A6C34878D82A}">
                    <a16:rowId xmlns:a16="http://schemas.microsoft.com/office/drawing/2014/main" val="2848467228"/>
                  </a:ext>
                </a:extLst>
              </a:tr>
              <a:tr h="269015">
                <a:tc>
                  <a:txBody>
                    <a:bodyPr/>
                    <a:lstStyle/>
                    <a:p>
                      <a:r>
                        <a:rPr lang="es-CL" sz="1100" b="1" dirty="0"/>
                        <a:t>2019</a:t>
                      </a:r>
                    </a:p>
                  </a:txBody>
                  <a:tcPr marL="86678" marR="86678" marT="43339" marB="43339">
                    <a:solidFill>
                      <a:schemeClr val="accent5">
                        <a:lumMod val="60000"/>
                        <a:lumOff val="40000"/>
                      </a:schemeClr>
                    </a:solidFill>
                  </a:tcPr>
                </a:tc>
                <a:tc>
                  <a:txBody>
                    <a:bodyPr/>
                    <a:lstStyle/>
                    <a:p>
                      <a:r>
                        <a:rPr lang="es-ES" sz="1100" dirty="0"/>
                        <a:t>2.186.806</a:t>
                      </a:r>
                      <a:endParaRPr lang="es-CL" sz="1100" dirty="0"/>
                    </a:p>
                  </a:txBody>
                  <a:tcPr marL="86678" marR="86678" marT="43339" marB="43339">
                    <a:solidFill>
                      <a:schemeClr val="accent5">
                        <a:lumMod val="60000"/>
                        <a:lumOff val="4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 sz="1100" dirty="0"/>
                        <a:t>546.745</a:t>
                      </a:r>
                      <a:endParaRPr lang="es-CL" sz="1100" dirty="0"/>
                    </a:p>
                  </a:txBody>
                  <a:tcPr marL="86678" marR="86678" marT="43339" marB="43339">
                    <a:solidFill>
                      <a:schemeClr val="accent5">
                        <a:lumMod val="60000"/>
                        <a:lumOff val="40000"/>
                      </a:schemeClr>
                    </a:solidFill>
                  </a:tcPr>
                </a:tc>
                <a:extLst>
                  <a:ext uri="{0D108BD9-81ED-4DB2-BD59-A6C34878D82A}">
                    <a16:rowId xmlns:a16="http://schemas.microsoft.com/office/drawing/2014/main" val="2313508982"/>
                  </a:ext>
                </a:extLst>
              </a:tr>
              <a:tr h="269015">
                <a:tc>
                  <a:txBody>
                    <a:bodyPr/>
                    <a:lstStyle/>
                    <a:p>
                      <a:r>
                        <a:rPr lang="es-CL" sz="1100" b="1" dirty="0"/>
                        <a:t>2020</a:t>
                      </a:r>
                    </a:p>
                  </a:txBody>
                  <a:tcPr marL="86678" marR="86678" marT="43339" marB="43339">
                    <a:solidFill>
                      <a:schemeClr val="accent5">
                        <a:lumMod val="40000"/>
                        <a:lumOff val="60000"/>
                      </a:schemeClr>
                    </a:solidFill>
                  </a:tcPr>
                </a:tc>
                <a:tc>
                  <a:txBody>
                    <a:bodyPr/>
                    <a:lstStyle/>
                    <a:p>
                      <a:r>
                        <a:rPr lang="es-ES" sz="1100" dirty="0"/>
                        <a:t>682.711</a:t>
                      </a:r>
                      <a:endParaRPr lang="es-CL" sz="1100" dirty="0"/>
                    </a:p>
                  </a:txBody>
                  <a:tcPr marL="86678" marR="86678" marT="43339" marB="43339">
                    <a:solidFill>
                      <a:schemeClr val="accent5">
                        <a:lumMod val="40000"/>
                        <a:lumOff val="6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 sz="1100" dirty="0"/>
                        <a:t>128.008</a:t>
                      </a:r>
                      <a:endParaRPr lang="es-CL" sz="1100" dirty="0"/>
                    </a:p>
                  </a:txBody>
                  <a:tcPr marL="86678" marR="86678" marT="43339" marB="43339">
                    <a:solidFill>
                      <a:schemeClr val="accent5">
                        <a:lumMod val="40000"/>
                        <a:lumOff val="60000"/>
                      </a:schemeClr>
                    </a:solidFill>
                  </a:tcPr>
                </a:tc>
                <a:extLst>
                  <a:ext uri="{0D108BD9-81ED-4DB2-BD59-A6C34878D82A}">
                    <a16:rowId xmlns:a16="http://schemas.microsoft.com/office/drawing/2014/main" val="3790415577"/>
                  </a:ext>
                </a:extLst>
              </a:tr>
              <a:tr h="239923">
                <a:tc>
                  <a:txBody>
                    <a:bodyPr/>
                    <a:lstStyle/>
                    <a:p>
                      <a:r>
                        <a:rPr lang="es-CL" sz="1100" b="1" dirty="0"/>
                        <a:t>2021</a:t>
                      </a:r>
                    </a:p>
                  </a:txBody>
                  <a:tcPr marL="86678" marR="86678" marT="43339" marB="43339">
                    <a:solidFill>
                      <a:schemeClr val="accent5">
                        <a:lumMod val="60000"/>
                        <a:lumOff val="40000"/>
                      </a:schemeClr>
                    </a:solidFill>
                  </a:tcPr>
                </a:tc>
                <a:tc>
                  <a:txBody>
                    <a:bodyPr/>
                    <a:lstStyle/>
                    <a:p>
                      <a:r>
                        <a:rPr lang="es-ES" sz="1100" dirty="0"/>
                        <a:t>82.648</a:t>
                      </a:r>
                      <a:endParaRPr lang="es-CL" sz="1100" dirty="0"/>
                    </a:p>
                  </a:txBody>
                  <a:tcPr marL="86678" marR="86678" marT="43339" marB="43339">
                    <a:solidFill>
                      <a:schemeClr val="accent5">
                        <a:lumMod val="60000"/>
                        <a:lumOff val="4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 sz="1100" dirty="0"/>
                        <a:t>1.217</a:t>
                      </a:r>
                      <a:endParaRPr lang="es-CL" sz="1100" dirty="0"/>
                    </a:p>
                  </a:txBody>
                  <a:tcPr marL="86678" marR="86678" marT="43339" marB="43339">
                    <a:solidFill>
                      <a:schemeClr val="accent5">
                        <a:lumMod val="60000"/>
                        <a:lumOff val="40000"/>
                      </a:schemeClr>
                    </a:solidFill>
                  </a:tcPr>
                </a:tc>
                <a:extLst>
                  <a:ext uri="{0D108BD9-81ED-4DB2-BD59-A6C34878D82A}">
                    <a16:rowId xmlns:a16="http://schemas.microsoft.com/office/drawing/2014/main" val="3137278318"/>
                  </a:ext>
                </a:extLst>
              </a:tr>
            </a:tbl>
          </a:graphicData>
        </a:graphic>
      </p:graphicFrame>
      <p:graphicFrame>
        <p:nvGraphicFramePr>
          <p:cNvPr id="47" name="Tabla 46"/>
          <p:cNvGraphicFramePr>
            <a:graphicFrameLocks noGrp="1"/>
          </p:cNvGraphicFramePr>
          <p:nvPr>
            <p:extLst>
              <p:ext uri="{D42A27DB-BD31-4B8C-83A1-F6EECF244321}">
                <p14:modId xmlns:p14="http://schemas.microsoft.com/office/powerpoint/2010/main" val="1358097391"/>
              </p:ext>
            </p:extLst>
          </p:nvPr>
        </p:nvGraphicFramePr>
        <p:xfrm>
          <a:off x="368157" y="3167849"/>
          <a:ext cx="3230112" cy="1154432"/>
        </p:xfrm>
        <a:graphic>
          <a:graphicData uri="http://schemas.openxmlformats.org/drawingml/2006/table">
            <a:tbl>
              <a:tblPr firstRow="1" bandRow="1">
                <a:tableStyleId>{5C22544A-7EE6-4342-B048-85BDC9FD1C3A}</a:tableStyleId>
              </a:tblPr>
              <a:tblGrid>
                <a:gridCol w="1076704">
                  <a:extLst>
                    <a:ext uri="{9D8B030D-6E8A-4147-A177-3AD203B41FA5}">
                      <a16:colId xmlns:a16="http://schemas.microsoft.com/office/drawing/2014/main" val="20000"/>
                    </a:ext>
                  </a:extLst>
                </a:gridCol>
                <a:gridCol w="1076704">
                  <a:extLst>
                    <a:ext uri="{9D8B030D-6E8A-4147-A177-3AD203B41FA5}">
                      <a16:colId xmlns:a16="http://schemas.microsoft.com/office/drawing/2014/main" val="3881132818"/>
                    </a:ext>
                  </a:extLst>
                </a:gridCol>
                <a:gridCol w="1076704">
                  <a:extLst>
                    <a:ext uri="{9D8B030D-6E8A-4147-A177-3AD203B41FA5}">
                      <a16:colId xmlns:a16="http://schemas.microsoft.com/office/drawing/2014/main" val="20002"/>
                    </a:ext>
                  </a:extLst>
                </a:gridCol>
              </a:tblGrid>
              <a:tr h="2311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CL" sz="1000" dirty="0"/>
                        <a:t>AÑO</a:t>
                      </a:r>
                    </a:p>
                  </a:txBody>
                  <a:tcPr marL="86678" marR="86678" marT="43339" marB="43339" anchor="ctr">
                    <a:solidFill>
                      <a:schemeClr val="accent5"/>
                    </a:solidFill>
                  </a:tcPr>
                </a:tc>
                <a:tc>
                  <a:txBody>
                    <a:bodyPr/>
                    <a:lstStyle/>
                    <a:p>
                      <a:pPr algn="ctr"/>
                      <a:r>
                        <a:rPr lang="es-ES" sz="1000" dirty="0"/>
                        <a:t>N°</a:t>
                      </a:r>
                      <a:r>
                        <a:rPr lang="es-ES" sz="1000" baseline="0" dirty="0"/>
                        <a:t> Camiones</a:t>
                      </a:r>
                      <a:endParaRPr lang="es-CL" sz="1000" dirty="0"/>
                    </a:p>
                  </a:txBody>
                  <a:tcPr marL="86678" marR="86678" marT="43339" marB="43339" anchor="ctr">
                    <a:solidFill>
                      <a:schemeClr val="accent5"/>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ES" sz="1000" dirty="0"/>
                        <a:t>Carga Movilizada</a:t>
                      </a:r>
                      <a:r>
                        <a:rPr lang="es-ES" sz="1000" baseline="0" dirty="0"/>
                        <a:t> (Kg)</a:t>
                      </a:r>
                      <a:endParaRPr lang="es-CL" sz="1000" dirty="0"/>
                    </a:p>
                  </a:txBody>
                  <a:tcPr marL="86678" marR="86678" marT="43339" marB="43339" anchor="ctr">
                    <a:solidFill>
                      <a:schemeClr val="accent5"/>
                    </a:solidFill>
                  </a:tcPr>
                </a:tc>
                <a:extLst>
                  <a:ext uri="{0D108BD9-81ED-4DB2-BD59-A6C34878D82A}">
                    <a16:rowId xmlns:a16="http://schemas.microsoft.com/office/drawing/2014/main" val="2848467228"/>
                  </a:ext>
                </a:extLst>
              </a:tr>
              <a:tr h="231140">
                <a:tc>
                  <a:txBody>
                    <a:bodyPr/>
                    <a:lstStyle/>
                    <a:p>
                      <a:r>
                        <a:rPr lang="es-CL" sz="1100" dirty="0"/>
                        <a:t>2019</a:t>
                      </a:r>
                    </a:p>
                  </a:txBody>
                  <a:tcPr marL="86678" marR="86678" marT="43339" marB="43339">
                    <a:solidFill>
                      <a:schemeClr val="accent5">
                        <a:lumMod val="60000"/>
                        <a:lumOff val="40000"/>
                      </a:schemeClr>
                    </a:solidFill>
                  </a:tcPr>
                </a:tc>
                <a:tc>
                  <a:txBody>
                    <a:bodyPr/>
                    <a:lstStyle/>
                    <a:p>
                      <a:r>
                        <a:rPr lang="es-ES" sz="1000" dirty="0"/>
                        <a:t>875.984</a:t>
                      </a:r>
                      <a:endParaRPr lang="es-CL" sz="1000" dirty="0"/>
                    </a:p>
                  </a:txBody>
                  <a:tcPr marL="86678" marR="86678" marT="43339" marB="43339">
                    <a:solidFill>
                      <a:schemeClr val="accent5">
                        <a:lumMod val="60000"/>
                        <a:lumOff val="40000"/>
                      </a:schemeClr>
                    </a:solidFill>
                  </a:tcPr>
                </a:tc>
                <a:tc>
                  <a:txBody>
                    <a:bodyPr/>
                    <a:lstStyle/>
                    <a:p>
                      <a:r>
                        <a:rPr lang="es-ES" sz="1000" dirty="0"/>
                        <a:t>12.400.939.420</a:t>
                      </a:r>
                      <a:endParaRPr lang="es-CL" sz="1000" dirty="0"/>
                    </a:p>
                  </a:txBody>
                  <a:tcPr marL="86678" marR="86678" marT="43339" marB="43339">
                    <a:solidFill>
                      <a:schemeClr val="accent5">
                        <a:lumMod val="60000"/>
                        <a:lumOff val="40000"/>
                      </a:schemeClr>
                    </a:solidFill>
                  </a:tcPr>
                </a:tc>
                <a:extLst>
                  <a:ext uri="{0D108BD9-81ED-4DB2-BD59-A6C34878D82A}">
                    <a16:rowId xmlns:a16="http://schemas.microsoft.com/office/drawing/2014/main" val="2313508982"/>
                  </a:ext>
                </a:extLst>
              </a:tr>
              <a:tr h="231140">
                <a:tc>
                  <a:txBody>
                    <a:bodyPr/>
                    <a:lstStyle/>
                    <a:p>
                      <a:r>
                        <a:rPr lang="es-CL" sz="1100" dirty="0"/>
                        <a:t>2020</a:t>
                      </a:r>
                    </a:p>
                  </a:txBody>
                  <a:tcPr marL="86678" marR="86678" marT="43339" marB="43339">
                    <a:solidFill>
                      <a:schemeClr val="accent5">
                        <a:lumMod val="40000"/>
                        <a:lumOff val="60000"/>
                      </a:schemeClr>
                    </a:solidFill>
                  </a:tcPr>
                </a:tc>
                <a:tc>
                  <a:txBody>
                    <a:bodyPr/>
                    <a:lstStyle/>
                    <a:p>
                      <a:r>
                        <a:rPr lang="es-ES" sz="1000" dirty="0"/>
                        <a:t>809.241</a:t>
                      </a:r>
                      <a:endParaRPr lang="es-CL" sz="1000" dirty="0"/>
                    </a:p>
                  </a:txBody>
                  <a:tcPr marL="86678" marR="86678" marT="43339" marB="43339">
                    <a:solidFill>
                      <a:schemeClr val="accent5">
                        <a:lumMod val="40000"/>
                        <a:lumOff val="60000"/>
                      </a:schemeClr>
                    </a:solidFill>
                  </a:tcPr>
                </a:tc>
                <a:tc>
                  <a:txBody>
                    <a:bodyPr/>
                    <a:lstStyle/>
                    <a:p>
                      <a:r>
                        <a:rPr lang="es-ES" sz="1000" dirty="0"/>
                        <a:t>11.853.394.618</a:t>
                      </a:r>
                      <a:endParaRPr lang="es-CL" sz="1000" dirty="0"/>
                    </a:p>
                  </a:txBody>
                  <a:tcPr marL="86678" marR="86678" marT="43339" marB="43339">
                    <a:solidFill>
                      <a:schemeClr val="accent5">
                        <a:lumMod val="40000"/>
                        <a:lumOff val="60000"/>
                      </a:schemeClr>
                    </a:solidFill>
                  </a:tcPr>
                </a:tc>
                <a:extLst>
                  <a:ext uri="{0D108BD9-81ED-4DB2-BD59-A6C34878D82A}">
                    <a16:rowId xmlns:a16="http://schemas.microsoft.com/office/drawing/2014/main" val="3790415577"/>
                  </a:ext>
                </a:extLst>
              </a:tr>
              <a:tr h="231140">
                <a:tc>
                  <a:txBody>
                    <a:bodyPr/>
                    <a:lstStyle/>
                    <a:p>
                      <a:r>
                        <a:rPr lang="es-CL" sz="1100" dirty="0"/>
                        <a:t>2021</a:t>
                      </a:r>
                    </a:p>
                  </a:txBody>
                  <a:tcPr marL="86678" marR="86678" marT="43339" marB="43339">
                    <a:solidFill>
                      <a:schemeClr val="accent5">
                        <a:lumMod val="60000"/>
                        <a:lumOff val="40000"/>
                      </a:schemeClr>
                    </a:solidFill>
                  </a:tcPr>
                </a:tc>
                <a:tc>
                  <a:txBody>
                    <a:bodyPr/>
                    <a:lstStyle/>
                    <a:p>
                      <a:r>
                        <a:rPr lang="es-ES" sz="1000" dirty="0"/>
                        <a:t>1.068.079</a:t>
                      </a:r>
                      <a:endParaRPr lang="es-CL" sz="1000" dirty="0"/>
                    </a:p>
                  </a:txBody>
                  <a:tcPr marL="86678" marR="86678" marT="43339" marB="43339">
                    <a:solidFill>
                      <a:schemeClr val="accent5">
                        <a:lumMod val="60000"/>
                        <a:lumOff val="40000"/>
                      </a:schemeClr>
                    </a:solidFill>
                  </a:tcPr>
                </a:tc>
                <a:tc>
                  <a:txBody>
                    <a:bodyPr/>
                    <a:lstStyle/>
                    <a:p>
                      <a:r>
                        <a:rPr lang="es-ES" sz="900" dirty="0"/>
                        <a:t>15.114.377.132</a:t>
                      </a:r>
                      <a:endParaRPr lang="es-CL" sz="900" dirty="0"/>
                    </a:p>
                  </a:txBody>
                  <a:tcPr marL="86678" marR="86678" marT="43339" marB="43339">
                    <a:solidFill>
                      <a:schemeClr val="accent5">
                        <a:lumMod val="60000"/>
                        <a:lumOff val="40000"/>
                      </a:schemeClr>
                    </a:solidFill>
                  </a:tcPr>
                </a:tc>
                <a:extLst>
                  <a:ext uri="{0D108BD9-81ED-4DB2-BD59-A6C34878D82A}">
                    <a16:rowId xmlns:a16="http://schemas.microsoft.com/office/drawing/2014/main" val="3137278318"/>
                  </a:ext>
                </a:extLst>
              </a:tr>
            </a:tbl>
          </a:graphicData>
        </a:graphic>
      </p:graphicFrame>
      <p:sp>
        <p:nvSpPr>
          <p:cNvPr id="56" name="TextBox 56">
            <a:extLst>
              <a:ext uri="{FF2B5EF4-FFF2-40B4-BE49-F238E27FC236}">
                <a16:creationId xmlns:a16="http://schemas.microsoft.com/office/drawing/2014/main" id="{45B836E3-851F-A842-BA6B-447F531AEA20}"/>
              </a:ext>
            </a:extLst>
          </p:cNvPr>
          <p:cNvSpPr txBox="1"/>
          <p:nvPr/>
        </p:nvSpPr>
        <p:spPr>
          <a:xfrm>
            <a:off x="4185995" y="1347237"/>
            <a:ext cx="3136256" cy="307777"/>
          </a:xfrm>
          <a:prstGeom prst="rect">
            <a:avLst/>
          </a:prstGeom>
          <a:noFill/>
        </p:spPr>
        <p:txBody>
          <a:bodyPr wrap="square" rtlCol="0">
            <a:spAutoFit/>
          </a:bodyPr>
          <a:lstStyle>
            <a:defPPr>
              <a:defRPr lang="es-ES"/>
            </a:defPPr>
            <a:lvl1pPr algn="ctr" defTabSz="487268">
              <a:defRPr sz="1400" b="1" kern="0" cap="all">
                <a:solidFill>
                  <a:srgbClr val="00B0F0"/>
                </a:solidFill>
                <a:latin typeface="Calibri"/>
                <a:cs typeface="Calibri"/>
              </a:defRPr>
            </a:lvl1pPr>
          </a:lstStyle>
          <a:p>
            <a:r>
              <a:rPr lang="en-US" dirty="0">
                <a:solidFill>
                  <a:schemeClr val="accent1">
                    <a:lumMod val="75000"/>
                  </a:schemeClr>
                </a:solidFill>
              </a:rPr>
              <a:t>Movimiento marítimo comex</a:t>
            </a:r>
          </a:p>
        </p:txBody>
      </p:sp>
      <p:graphicFrame>
        <p:nvGraphicFramePr>
          <p:cNvPr id="57" name="Tabla 56"/>
          <p:cNvGraphicFramePr>
            <a:graphicFrameLocks noGrp="1"/>
          </p:cNvGraphicFramePr>
          <p:nvPr>
            <p:extLst>
              <p:ext uri="{D42A27DB-BD31-4B8C-83A1-F6EECF244321}">
                <p14:modId xmlns:p14="http://schemas.microsoft.com/office/powerpoint/2010/main" val="4185040803"/>
              </p:ext>
            </p:extLst>
          </p:nvPr>
        </p:nvGraphicFramePr>
        <p:xfrm>
          <a:off x="4192554" y="1702569"/>
          <a:ext cx="3144236" cy="1238692"/>
        </p:xfrm>
        <a:graphic>
          <a:graphicData uri="http://schemas.openxmlformats.org/drawingml/2006/table">
            <a:tbl>
              <a:tblPr firstRow="1" bandRow="1">
                <a:tableStyleId>{5C22544A-7EE6-4342-B048-85BDC9FD1C3A}</a:tableStyleId>
              </a:tblPr>
              <a:tblGrid>
                <a:gridCol w="1572118">
                  <a:extLst>
                    <a:ext uri="{9D8B030D-6E8A-4147-A177-3AD203B41FA5}">
                      <a16:colId xmlns:a16="http://schemas.microsoft.com/office/drawing/2014/main" val="3881132818"/>
                    </a:ext>
                  </a:extLst>
                </a:gridCol>
                <a:gridCol w="1572118">
                  <a:extLst>
                    <a:ext uri="{9D8B030D-6E8A-4147-A177-3AD203B41FA5}">
                      <a16:colId xmlns:a16="http://schemas.microsoft.com/office/drawing/2014/main" val="20001"/>
                    </a:ext>
                  </a:extLst>
                </a:gridCol>
              </a:tblGrid>
              <a:tr h="441109">
                <a:tc>
                  <a:txBody>
                    <a:bodyPr/>
                    <a:lstStyle/>
                    <a:p>
                      <a:pPr algn="ctr"/>
                      <a:r>
                        <a:rPr lang="es-ES" sz="1100" dirty="0"/>
                        <a:t>Carga</a:t>
                      </a:r>
                      <a:r>
                        <a:rPr lang="es-ES" sz="1100" baseline="0" dirty="0"/>
                        <a:t> Marítima Toneladas</a:t>
                      </a:r>
                      <a:endParaRPr lang="es-CL" sz="1100" dirty="0"/>
                    </a:p>
                  </a:txBody>
                  <a:tcPr marL="86678" marR="86678" marT="43339" marB="43339"/>
                </a:tc>
                <a:tc>
                  <a:txBody>
                    <a:bodyPr/>
                    <a:lstStyle/>
                    <a:p>
                      <a:pPr algn="ctr"/>
                      <a:r>
                        <a:rPr lang="es-ES" sz="1100" dirty="0"/>
                        <a:t>N°</a:t>
                      </a:r>
                      <a:r>
                        <a:rPr lang="es-ES" sz="1100" baseline="0" dirty="0"/>
                        <a:t> de TEUS</a:t>
                      </a:r>
                      <a:endParaRPr lang="es-CL" sz="1100" dirty="0"/>
                    </a:p>
                  </a:txBody>
                  <a:tcPr marL="86678" marR="86678" marT="43339" marB="43339"/>
                </a:tc>
                <a:extLst>
                  <a:ext uri="{0D108BD9-81ED-4DB2-BD59-A6C34878D82A}">
                    <a16:rowId xmlns:a16="http://schemas.microsoft.com/office/drawing/2014/main" val="2848467228"/>
                  </a:ext>
                </a:extLst>
              </a:tr>
              <a:tr h="265861">
                <a:tc>
                  <a:txBody>
                    <a:bodyPr/>
                    <a:lstStyle/>
                    <a:p>
                      <a:r>
                        <a:rPr lang="es-ES" sz="1100"/>
                        <a:t>115.080.372</a:t>
                      </a:r>
                      <a:endParaRPr lang="es-CL" sz="1100"/>
                    </a:p>
                  </a:txBody>
                  <a:tcPr marL="86678" marR="86678" marT="43339" marB="43339"/>
                </a:tc>
                <a:tc>
                  <a:txBody>
                    <a:bodyPr/>
                    <a:lstStyle/>
                    <a:p>
                      <a:r>
                        <a:rPr lang="es-ES" sz="1100" baseline="0" dirty="0"/>
                        <a:t>4.481.479</a:t>
                      </a:r>
                    </a:p>
                  </a:txBody>
                  <a:tcPr marL="86678" marR="86678" marT="43339" marB="43339"/>
                </a:tc>
                <a:extLst>
                  <a:ext uri="{0D108BD9-81ED-4DB2-BD59-A6C34878D82A}">
                    <a16:rowId xmlns:a16="http://schemas.microsoft.com/office/drawing/2014/main" val="2313508982"/>
                  </a:ext>
                </a:extLst>
              </a:tr>
              <a:tr h="265861">
                <a:tc>
                  <a:txBody>
                    <a:bodyPr/>
                    <a:lstStyle/>
                    <a:p>
                      <a:r>
                        <a:rPr lang="es-ES" sz="1100"/>
                        <a:t>116.062.705</a:t>
                      </a:r>
                      <a:endParaRPr lang="es-CL" sz="1100"/>
                    </a:p>
                  </a:txBody>
                  <a:tcPr marL="86678" marR="86678" marT="43339" marB="43339"/>
                </a:tc>
                <a:tc>
                  <a:txBody>
                    <a:bodyPr/>
                    <a:lstStyle/>
                    <a:p>
                      <a:r>
                        <a:rPr lang="es-CL" sz="1100" dirty="0"/>
                        <a:t>4.118.776</a:t>
                      </a:r>
                    </a:p>
                  </a:txBody>
                  <a:tcPr marL="86678" marR="86678" marT="43339" marB="43339"/>
                </a:tc>
                <a:extLst>
                  <a:ext uri="{0D108BD9-81ED-4DB2-BD59-A6C34878D82A}">
                    <a16:rowId xmlns:a16="http://schemas.microsoft.com/office/drawing/2014/main" val="3790415577"/>
                  </a:ext>
                </a:extLst>
              </a:tr>
              <a:tr h="265861">
                <a:tc>
                  <a:txBody>
                    <a:bodyPr/>
                    <a:lstStyle/>
                    <a:p>
                      <a:r>
                        <a:rPr lang="es-ES" sz="1100" dirty="0"/>
                        <a:t>126.277.009</a:t>
                      </a:r>
                      <a:endParaRPr lang="es-CL" sz="1100" dirty="0"/>
                    </a:p>
                  </a:txBody>
                  <a:tcPr marL="86678" marR="86678" marT="43339" marB="43339"/>
                </a:tc>
                <a:tc>
                  <a:txBody>
                    <a:bodyPr/>
                    <a:lstStyle/>
                    <a:p>
                      <a:r>
                        <a:rPr lang="es-CL" sz="1100" dirty="0"/>
                        <a:t>4.119.477</a:t>
                      </a:r>
                    </a:p>
                  </a:txBody>
                  <a:tcPr marL="86678" marR="86678" marT="43339" marB="43339"/>
                </a:tc>
                <a:extLst>
                  <a:ext uri="{0D108BD9-81ED-4DB2-BD59-A6C34878D82A}">
                    <a16:rowId xmlns:a16="http://schemas.microsoft.com/office/drawing/2014/main" val="3137278318"/>
                  </a:ext>
                </a:extLst>
              </a:tr>
            </a:tbl>
          </a:graphicData>
        </a:graphic>
      </p:graphicFrame>
      <p:graphicFrame>
        <p:nvGraphicFramePr>
          <p:cNvPr id="59" name="Tabla 58"/>
          <p:cNvGraphicFramePr>
            <a:graphicFrameLocks noGrp="1"/>
          </p:cNvGraphicFramePr>
          <p:nvPr>
            <p:extLst>
              <p:ext uri="{D42A27DB-BD31-4B8C-83A1-F6EECF244321}">
                <p14:modId xmlns:p14="http://schemas.microsoft.com/office/powerpoint/2010/main" val="1579218055"/>
              </p:ext>
            </p:extLst>
          </p:nvPr>
        </p:nvGraphicFramePr>
        <p:xfrm>
          <a:off x="4192554" y="3167849"/>
          <a:ext cx="3144236" cy="1184912"/>
        </p:xfrm>
        <a:graphic>
          <a:graphicData uri="http://schemas.openxmlformats.org/drawingml/2006/table">
            <a:tbl>
              <a:tblPr firstRow="1" bandRow="1">
                <a:tableStyleId>{5C22544A-7EE6-4342-B048-85BDC9FD1C3A}</a:tableStyleId>
              </a:tblPr>
              <a:tblGrid>
                <a:gridCol w="1572118">
                  <a:extLst>
                    <a:ext uri="{9D8B030D-6E8A-4147-A177-3AD203B41FA5}">
                      <a16:colId xmlns:a16="http://schemas.microsoft.com/office/drawing/2014/main" val="3881132818"/>
                    </a:ext>
                  </a:extLst>
                </a:gridCol>
                <a:gridCol w="1572118">
                  <a:extLst>
                    <a:ext uri="{9D8B030D-6E8A-4147-A177-3AD203B41FA5}">
                      <a16:colId xmlns:a16="http://schemas.microsoft.com/office/drawing/2014/main" val="20001"/>
                    </a:ext>
                  </a:extLst>
                </a:gridCol>
              </a:tblGrid>
              <a:tr h="231140">
                <a:tc>
                  <a:txBody>
                    <a:bodyPr/>
                    <a:lstStyle/>
                    <a:p>
                      <a:pPr algn="ctr"/>
                      <a:r>
                        <a:rPr lang="es-ES" sz="1100" dirty="0"/>
                        <a:t>Exportación de Toneladas</a:t>
                      </a:r>
                      <a:endParaRPr lang="es-CL" sz="1100" dirty="0"/>
                    </a:p>
                  </a:txBody>
                  <a:tcPr marL="86678" marR="86678" marT="43339" marB="43339"/>
                </a:tc>
                <a:tc>
                  <a:txBody>
                    <a:bodyPr/>
                    <a:lstStyle/>
                    <a:p>
                      <a:pPr algn="ctr"/>
                      <a:r>
                        <a:rPr lang="es-ES" sz="1100" dirty="0"/>
                        <a:t>Importación de Toneladas</a:t>
                      </a:r>
                      <a:endParaRPr lang="es-CL" sz="1100" dirty="0"/>
                    </a:p>
                  </a:txBody>
                  <a:tcPr marL="86678" marR="86678" marT="43339" marB="43339"/>
                </a:tc>
                <a:extLst>
                  <a:ext uri="{0D108BD9-81ED-4DB2-BD59-A6C34878D82A}">
                    <a16:rowId xmlns:a16="http://schemas.microsoft.com/office/drawing/2014/main" val="2848467228"/>
                  </a:ext>
                </a:extLst>
              </a:tr>
              <a:tr h="231140">
                <a:tc>
                  <a:txBody>
                    <a:bodyPr/>
                    <a:lstStyle/>
                    <a:p>
                      <a:r>
                        <a:rPr lang="es-ES" sz="1100"/>
                        <a:t>59.154.915</a:t>
                      </a:r>
                      <a:endParaRPr lang="es-CL" sz="1100"/>
                    </a:p>
                  </a:txBody>
                  <a:tcPr marL="86678" marR="86678" marT="43339" marB="43339"/>
                </a:tc>
                <a:tc>
                  <a:txBody>
                    <a:bodyPr/>
                    <a:lstStyle/>
                    <a:p>
                      <a:r>
                        <a:rPr lang="es-ES" sz="1100" dirty="0"/>
                        <a:t>55.925.457</a:t>
                      </a:r>
                      <a:endParaRPr lang="es-CL" sz="1100" dirty="0"/>
                    </a:p>
                  </a:txBody>
                  <a:tcPr marL="86678" marR="86678" marT="43339" marB="43339"/>
                </a:tc>
                <a:extLst>
                  <a:ext uri="{0D108BD9-81ED-4DB2-BD59-A6C34878D82A}">
                    <a16:rowId xmlns:a16="http://schemas.microsoft.com/office/drawing/2014/main" val="2313508982"/>
                  </a:ext>
                </a:extLst>
              </a:tr>
              <a:tr h="231140">
                <a:tc>
                  <a:txBody>
                    <a:bodyPr/>
                    <a:lstStyle/>
                    <a:p>
                      <a:r>
                        <a:rPr lang="es-ES" sz="1100"/>
                        <a:t>62.986.387</a:t>
                      </a:r>
                      <a:endParaRPr lang="es-CL" sz="1100"/>
                    </a:p>
                  </a:txBody>
                  <a:tcPr marL="86678" marR="86678" marT="43339" marB="43339"/>
                </a:tc>
                <a:tc>
                  <a:txBody>
                    <a:bodyPr/>
                    <a:lstStyle/>
                    <a:p>
                      <a:r>
                        <a:rPr lang="es-ES" sz="1100" dirty="0"/>
                        <a:t>53.076.318</a:t>
                      </a:r>
                      <a:endParaRPr lang="es-CL" sz="1100" dirty="0"/>
                    </a:p>
                  </a:txBody>
                  <a:tcPr marL="86678" marR="86678" marT="43339" marB="43339"/>
                </a:tc>
                <a:extLst>
                  <a:ext uri="{0D108BD9-81ED-4DB2-BD59-A6C34878D82A}">
                    <a16:rowId xmlns:a16="http://schemas.microsoft.com/office/drawing/2014/main" val="3790415577"/>
                  </a:ext>
                </a:extLst>
              </a:tr>
              <a:tr h="231140">
                <a:tc>
                  <a:txBody>
                    <a:bodyPr/>
                    <a:lstStyle/>
                    <a:p>
                      <a:r>
                        <a:rPr lang="es-ES" sz="1100" dirty="0"/>
                        <a:t>63.805.431</a:t>
                      </a:r>
                      <a:endParaRPr lang="es-CL" sz="1100" dirty="0"/>
                    </a:p>
                  </a:txBody>
                  <a:tcPr marL="86678" marR="86678" marT="43339" marB="43339"/>
                </a:tc>
                <a:tc>
                  <a:txBody>
                    <a:bodyPr/>
                    <a:lstStyle/>
                    <a:p>
                      <a:r>
                        <a:rPr lang="es-ES" sz="1100" dirty="0"/>
                        <a:t>62.471.578</a:t>
                      </a:r>
                      <a:endParaRPr lang="es-CL" sz="1100" dirty="0"/>
                    </a:p>
                  </a:txBody>
                  <a:tcPr marL="86678" marR="86678" marT="43339" marB="43339"/>
                </a:tc>
                <a:extLst>
                  <a:ext uri="{0D108BD9-81ED-4DB2-BD59-A6C34878D82A}">
                    <a16:rowId xmlns:a16="http://schemas.microsoft.com/office/drawing/2014/main" val="3137278318"/>
                  </a:ext>
                </a:extLst>
              </a:tr>
            </a:tbl>
          </a:graphicData>
        </a:graphic>
      </p:graphicFrame>
      <p:pic>
        <p:nvPicPr>
          <p:cNvPr id="62" name="Imagen 6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845982" y="1182838"/>
            <a:ext cx="2772964" cy="4998848"/>
          </a:xfrm>
          <a:prstGeom prst="rect">
            <a:avLst/>
          </a:prstGeom>
        </p:spPr>
      </p:pic>
      <p:cxnSp>
        <p:nvCxnSpPr>
          <p:cNvPr id="65" name="Straight Connector 25">
            <a:extLst>
              <a:ext uri="{FF2B5EF4-FFF2-40B4-BE49-F238E27FC236}">
                <a16:creationId xmlns:a16="http://schemas.microsoft.com/office/drawing/2014/main" id="{C6162256-19FE-1142-8B3C-DBD5D69C49A1}"/>
              </a:ext>
            </a:extLst>
          </p:cNvPr>
          <p:cNvCxnSpPr>
            <a:cxnSpLocks noChangeAspect="1"/>
          </p:cNvCxnSpPr>
          <p:nvPr/>
        </p:nvCxnSpPr>
        <p:spPr>
          <a:xfrm>
            <a:off x="4549328" y="4929562"/>
            <a:ext cx="1135348" cy="0"/>
          </a:xfrm>
          <a:prstGeom prst="line">
            <a:avLst/>
          </a:prstGeom>
          <a:noFill/>
          <a:ln w="3175" cap="flat" cmpd="sng" algn="ctr">
            <a:solidFill>
              <a:srgbClr val="4B2C50"/>
            </a:solidFill>
            <a:prstDash val="solid"/>
            <a:headEnd type="oval" w="med" len="med"/>
            <a:tailEnd type="none" w="med" len="med"/>
          </a:ln>
          <a:effectLst/>
        </p:spPr>
      </p:cxnSp>
      <p:cxnSp>
        <p:nvCxnSpPr>
          <p:cNvPr id="66" name="Straight Connector 26">
            <a:extLst>
              <a:ext uri="{FF2B5EF4-FFF2-40B4-BE49-F238E27FC236}">
                <a16:creationId xmlns:a16="http://schemas.microsoft.com/office/drawing/2014/main" id="{8021AC43-CECE-D444-B8BB-1825D9826F3D}"/>
              </a:ext>
            </a:extLst>
          </p:cNvPr>
          <p:cNvCxnSpPr>
            <a:cxnSpLocks noChangeAspect="1"/>
          </p:cNvCxnSpPr>
          <p:nvPr/>
        </p:nvCxnSpPr>
        <p:spPr>
          <a:xfrm>
            <a:off x="4549328" y="5389203"/>
            <a:ext cx="1865630" cy="0"/>
          </a:xfrm>
          <a:prstGeom prst="line">
            <a:avLst/>
          </a:prstGeom>
          <a:noFill/>
          <a:ln w="3175" cap="flat" cmpd="sng" algn="ctr">
            <a:solidFill>
              <a:srgbClr val="F39C12"/>
            </a:solidFill>
            <a:prstDash val="solid"/>
            <a:headEnd type="oval" w="med" len="med"/>
            <a:tailEnd type="none" w="med" len="med"/>
          </a:ln>
          <a:effectLst/>
        </p:spPr>
      </p:cxnSp>
      <p:cxnSp>
        <p:nvCxnSpPr>
          <p:cNvPr id="67" name="Straight Connector 27">
            <a:extLst>
              <a:ext uri="{FF2B5EF4-FFF2-40B4-BE49-F238E27FC236}">
                <a16:creationId xmlns:a16="http://schemas.microsoft.com/office/drawing/2014/main" id="{70DB2310-C94D-BA43-A354-EFB391E685BA}"/>
              </a:ext>
            </a:extLst>
          </p:cNvPr>
          <p:cNvCxnSpPr>
            <a:cxnSpLocks noChangeAspect="1"/>
          </p:cNvCxnSpPr>
          <p:nvPr/>
        </p:nvCxnSpPr>
        <p:spPr>
          <a:xfrm>
            <a:off x="4549328" y="5867298"/>
            <a:ext cx="1629744" cy="0"/>
          </a:xfrm>
          <a:prstGeom prst="line">
            <a:avLst/>
          </a:prstGeom>
          <a:noFill/>
          <a:ln w="3175" cap="flat" cmpd="sng" algn="ctr">
            <a:solidFill>
              <a:srgbClr val="16A085"/>
            </a:solidFill>
            <a:prstDash val="solid"/>
            <a:headEnd type="oval" w="med" len="med"/>
            <a:tailEnd type="none" w="med" len="med"/>
          </a:ln>
          <a:effectLst/>
        </p:spPr>
      </p:cxnSp>
      <p:cxnSp>
        <p:nvCxnSpPr>
          <p:cNvPr id="68" name="Straight Connector 31">
            <a:extLst>
              <a:ext uri="{FF2B5EF4-FFF2-40B4-BE49-F238E27FC236}">
                <a16:creationId xmlns:a16="http://schemas.microsoft.com/office/drawing/2014/main" id="{B1B15030-A6B0-8748-9B08-D0AA0B4B1CA9}"/>
              </a:ext>
            </a:extLst>
          </p:cNvPr>
          <p:cNvCxnSpPr>
            <a:cxnSpLocks/>
          </p:cNvCxnSpPr>
          <p:nvPr/>
        </p:nvCxnSpPr>
        <p:spPr>
          <a:xfrm flipH="1">
            <a:off x="2490313" y="5678283"/>
            <a:ext cx="1436750" cy="0"/>
          </a:xfrm>
          <a:prstGeom prst="line">
            <a:avLst/>
          </a:prstGeom>
          <a:noFill/>
          <a:ln w="3175" cap="flat" cmpd="sng" algn="ctr">
            <a:solidFill>
              <a:srgbClr val="9BBB59"/>
            </a:solidFill>
            <a:prstDash val="solid"/>
            <a:headEnd type="oval" w="med" len="med"/>
            <a:tailEnd type="none" w="med" len="med"/>
          </a:ln>
          <a:effectLst/>
        </p:spPr>
      </p:cxnSp>
      <p:cxnSp>
        <p:nvCxnSpPr>
          <p:cNvPr id="69" name="Straight Connector 32">
            <a:extLst>
              <a:ext uri="{FF2B5EF4-FFF2-40B4-BE49-F238E27FC236}">
                <a16:creationId xmlns:a16="http://schemas.microsoft.com/office/drawing/2014/main" id="{B3995D88-215D-014E-9EFF-A833112D4734}"/>
              </a:ext>
            </a:extLst>
          </p:cNvPr>
          <p:cNvCxnSpPr>
            <a:cxnSpLocks/>
          </p:cNvCxnSpPr>
          <p:nvPr/>
        </p:nvCxnSpPr>
        <p:spPr>
          <a:xfrm flipH="1">
            <a:off x="2275408" y="5181714"/>
            <a:ext cx="1586856" cy="0"/>
          </a:xfrm>
          <a:prstGeom prst="line">
            <a:avLst/>
          </a:prstGeom>
          <a:noFill/>
          <a:ln w="3175" cap="flat" cmpd="sng" algn="ctr">
            <a:solidFill>
              <a:srgbClr val="C0392B"/>
            </a:solidFill>
            <a:prstDash val="solid"/>
            <a:headEnd type="oval" w="med" len="med"/>
            <a:tailEnd type="none" w="med" len="med"/>
          </a:ln>
          <a:effectLst/>
        </p:spPr>
      </p:cxnSp>
      <p:sp>
        <p:nvSpPr>
          <p:cNvPr id="70" name="TextBox 53">
            <a:extLst>
              <a:ext uri="{FF2B5EF4-FFF2-40B4-BE49-F238E27FC236}">
                <a16:creationId xmlns:a16="http://schemas.microsoft.com/office/drawing/2014/main" id="{CEB0CC9A-B2E2-A643-A615-E0DABF898ADF}"/>
              </a:ext>
            </a:extLst>
          </p:cNvPr>
          <p:cNvSpPr txBox="1">
            <a:spLocks noChangeAspect="1"/>
          </p:cNvSpPr>
          <p:nvPr/>
        </p:nvSpPr>
        <p:spPr>
          <a:xfrm>
            <a:off x="4549328" y="5171063"/>
            <a:ext cx="1908718" cy="338554"/>
          </a:xfrm>
          <a:prstGeom prst="rect">
            <a:avLst/>
          </a:prstGeom>
          <a:noFill/>
        </p:spPr>
        <p:txBody>
          <a:bodyPr wrap="square" rtlCol="0">
            <a:spAutoFit/>
          </a:bodyPr>
          <a:lstStyle/>
          <a:p>
            <a:pPr defTabSz="487268">
              <a:defRPr/>
            </a:pPr>
            <a:r>
              <a:rPr lang="en-US" sz="800" b="1" kern="0" cap="all">
                <a:solidFill>
                  <a:srgbClr val="F39C12"/>
                </a:solidFill>
                <a:latin typeface="Calibri"/>
                <a:cs typeface="Calibri"/>
              </a:rPr>
              <a:t>PRESENCIA DE VISVIRI A SAN SEBASTÍAN</a:t>
            </a:r>
          </a:p>
        </p:txBody>
      </p:sp>
      <p:sp>
        <p:nvSpPr>
          <p:cNvPr id="71" name="TextBox 56">
            <a:extLst>
              <a:ext uri="{FF2B5EF4-FFF2-40B4-BE49-F238E27FC236}">
                <a16:creationId xmlns:a16="http://schemas.microsoft.com/office/drawing/2014/main" id="{45B836E3-851F-A842-BA6B-447F531AEA20}"/>
              </a:ext>
            </a:extLst>
          </p:cNvPr>
          <p:cNvSpPr txBox="1"/>
          <p:nvPr/>
        </p:nvSpPr>
        <p:spPr>
          <a:xfrm>
            <a:off x="4549328" y="5655643"/>
            <a:ext cx="1769163" cy="338554"/>
          </a:xfrm>
          <a:prstGeom prst="rect">
            <a:avLst/>
          </a:prstGeom>
          <a:noFill/>
        </p:spPr>
        <p:txBody>
          <a:bodyPr wrap="square" rtlCol="0">
            <a:spAutoFit/>
          </a:bodyPr>
          <a:lstStyle/>
          <a:p>
            <a:pPr defTabSz="487268">
              <a:defRPr/>
            </a:pPr>
            <a:r>
              <a:rPr lang="en-US" sz="800" b="1" kern="0" cap="all" dirty="0">
                <a:solidFill>
                  <a:srgbClr val="16A085"/>
                </a:solidFill>
                <a:latin typeface="Calibri"/>
                <a:cs typeface="Calibri"/>
              </a:rPr>
              <a:t>ATENCIÓN LOS 365 DÍAS DEL AÑO</a:t>
            </a:r>
          </a:p>
        </p:txBody>
      </p:sp>
      <p:sp>
        <p:nvSpPr>
          <p:cNvPr id="72" name="TextBox 59">
            <a:extLst>
              <a:ext uri="{FF2B5EF4-FFF2-40B4-BE49-F238E27FC236}">
                <a16:creationId xmlns:a16="http://schemas.microsoft.com/office/drawing/2014/main" id="{DE9984C5-C4C2-1140-97A3-B8C199BDCDAB}"/>
              </a:ext>
            </a:extLst>
          </p:cNvPr>
          <p:cNvSpPr txBox="1"/>
          <p:nvPr/>
        </p:nvSpPr>
        <p:spPr>
          <a:xfrm>
            <a:off x="2083588" y="4827121"/>
            <a:ext cx="1941118" cy="584775"/>
          </a:xfrm>
          <a:prstGeom prst="rect">
            <a:avLst/>
          </a:prstGeom>
          <a:noFill/>
        </p:spPr>
        <p:txBody>
          <a:bodyPr wrap="square" rtlCol="0">
            <a:spAutoFit/>
          </a:bodyPr>
          <a:lstStyle/>
          <a:p>
            <a:pPr algn="r" defTabSz="487268">
              <a:defRPr/>
            </a:pPr>
            <a:r>
              <a:rPr lang="en-US" sz="800" b="1" kern="0" cap="all" dirty="0">
                <a:solidFill>
                  <a:srgbClr val="C0392B"/>
                </a:solidFill>
                <a:latin typeface="Calibri"/>
                <a:cs typeface="Calibri"/>
              </a:rPr>
              <a:t>16 DIRECCIONES REGIONALES Y ADMINISTRACIONES DE ADUANA</a:t>
            </a:r>
            <a:r>
              <a:rPr lang="en-US" sz="600" b="1" kern="0" cap="all" dirty="0">
                <a:solidFill>
                  <a:srgbClr val="C0392B"/>
                </a:solidFill>
                <a:latin typeface="Calibri"/>
                <a:cs typeface="Calibri"/>
              </a:rPr>
              <a:t>S</a:t>
            </a:r>
          </a:p>
        </p:txBody>
      </p:sp>
      <p:sp>
        <p:nvSpPr>
          <p:cNvPr id="73" name="TextBox 62">
            <a:extLst>
              <a:ext uri="{FF2B5EF4-FFF2-40B4-BE49-F238E27FC236}">
                <a16:creationId xmlns:a16="http://schemas.microsoft.com/office/drawing/2014/main" id="{F6618118-3F68-2F48-AE08-81408369E5F3}"/>
              </a:ext>
            </a:extLst>
          </p:cNvPr>
          <p:cNvSpPr txBox="1"/>
          <p:nvPr/>
        </p:nvSpPr>
        <p:spPr>
          <a:xfrm>
            <a:off x="2351338" y="5343120"/>
            <a:ext cx="1672884" cy="461665"/>
          </a:xfrm>
          <a:prstGeom prst="rect">
            <a:avLst/>
          </a:prstGeom>
          <a:noFill/>
        </p:spPr>
        <p:txBody>
          <a:bodyPr wrap="square" rtlCol="0">
            <a:spAutoFit/>
          </a:bodyPr>
          <a:lstStyle/>
          <a:p>
            <a:pPr algn="r" defTabSz="487268">
              <a:defRPr/>
            </a:pPr>
            <a:r>
              <a:rPr lang="en-US" sz="800" b="1" kern="0" cap="all" dirty="0">
                <a:solidFill>
                  <a:srgbClr val="9BBB59"/>
                </a:solidFill>
                <a:latin typeface="Calibri"/>
                <a:cs typeface="Calibri"/>
              </a:rPr>
              <a:t>111 PUNTOS DE CONTROL </a:t>
            </a:r>
          </a:p>
          <a:p>
            <a:pPr algn="r" defTabSz="487268">
              <a:defRPr/>
            </a:pPr>
            <a:r>
              <a:rPr lang="en-US" sz="800" b="1" kern="0" cap="all" dirty="0">
                <a:solidFill>
                  <a:srgbClr val="9BBB59"/>
                </a:solidFill>
                <a:latin typeface="Calibri"/>
                <a:cs typeface="Calibri"/>
              </a:rPr>
              <a:t>A NIVEL NACIONAL</a:t>
            </a:r>
          </a:p>
        </p:txBody>
      </p:sp>
      <p:grpSp>
        <p:nvGrpSpPr>
          <p:cNvPr id="74" name="Agrupar 73"/>
          <p:cNvGrpSpPr>
            <a:grpSpLocks noChangeAspect="1"/>
          </p:cNvGrpSpPr>
          <p:nvPr/>
        </p:nvGrpSpPr>
        <p:grpSpPr>
          <a:xfrm>
            <a:off x="4082577" y="5819737"/>
            <a:ext cx="340535" cy="226209"/>
            <a:chOff x="7236756" y="4626000"/>
            <a:chExt cx="667111" cy="667110"/>
          </a:xfrm>
        </p:grpSpPr>
        <p:sp>
          <p:nvSpPr>
            <p:cNvPr id="93" name="Oval 21">
              <a:extLst>
                <a:ext uri="{FF2B5EF4-FFF2-40B4-BE49-F238E27FC236}">
                  <a16:creationId xmlns:a16="http://schemas.microsoft.com/office/drawing/2014/main" id="{39A05B47-2576-EB4F-98F6-72801CA5BB82}"/>
                </a:ext>
              </a:extLst>
            </p:cNvPr>
            <p:cNvSpPr/>
            <p:nvPr/>
          </p:nvSpPr>
          <p:spPr>
            <a:xfrm>
              <a:off x="7236756" y="4626000"/>
              <a:ext cx="667111" cy="667110"/>
            </a:xfrm>
            <a:prstGeom prst="ellipse">
              <a:avLst/>
            </a:prstGeom>
            <a:solidFill>
              <a:srgbClr val="DBDBDB"/>
            </a:solidFill>
            <a:ln w="25400" cap="flat" cmpd="sng" algn="ctr">
              <a:noFill/>
              <a:prstDash val="solid"/>
            </a:ln>
            <a:effectLst/>
          </p:spPr>
          <p:txBody>
            <a:bodyPr rtlCol="0" anchor="ctr"/>
            <a:lstStyle/>
            <a:p>
              <a:pPr algn="ctr" defTabSz="487268">
                <a:defRPr/>
              </a:pPr>
              <a:endParaRPr lang="en-US" sz="600" kern="0">
                <a:solidFill>
                  <a:prstClr val="white"/>
                </a:solidFill>
                <a:latin typeface="Calibri"/>
              </a:endParaRPr>
            </a:p>
          </p:txBody>
        </p:sp>
        <p:sp>
          <p:nvSpPr>
            <p:cNvPr id="94" name="Oval 6">
              <a:extLst>
                <a:ext uri="{FF2B5EF4-FFF2-40B4-BE49-F238E27FC236}">
                  <a16:creationId xmlns:a16="http://schemas.microsoft.com/office/drawing/2014/main" id="{B66008E4-1DA5-8A4D-A905-DBC8DC4F82C4}"/>
                </a:ext>
              </a:extLst>
            </p:cNvPr>
            <p:cNvSpPr/>
            <p:nvPr/>
          </p:nvSpPr>
          <p:spPr>
            <a:xfrm>
              <a:off x="7290431" y="4679668"/>
              <a:ext cx="559765" cy="559763"/>
            </a:xfrm>
            <a:prstGeom prst="ellipse">
              <a:avLst/>
            </a:prstGeom>
            <a:solidFill>
              <a:srgbClr val="16A085"/>
            </a:solidFill>
            <a:ln w="25400" cap="flat" cmpd="sng" algn="ctr">
              <a:noFill/>
              <a:prstDash val="solid"/>
            </a:ln>
            <a:effectLst/>
          </p:spPr>
          <p:txBody>
            <a:bodyPr rtlCol="0" anchor="ctr"/>
            <a:lstStyle/>
            <a:p>
              <a:pPr algn="ctr" defTabSz="487268">
                <a:defRPr/>
              </a:pPr>
              <a:endParaRPr lang="en-US" sz="600" kern="0">
                <a:solidFill>
                  <a:prstClr val="white"/>
                </a:solidFill>
                <a:latin typeface="Calibri"/>
              </a:endParaRPr>
            </a:p>
          </p:txBody>
        </p:sp>
        <p:sp>
          <p:nvSpPr>
            <p:cNvPr id="95" name="Shape 2554">
              <a:extLst>
                <a:ext uri="{FF2B5EF4-FFF2-40B4-BE49-F238E27FC236}">
                  <a16:creationId xmlns:a16="http://schemas.microsoft.com/office/drawing/2014/main" id="{A2531144-CCA4-564D-B6B8-D9BBE2BEBC8D}"/>
                </a:ext>
              </a:extLst>
            </p:cNvPr>
            <p:cNvSpPr/>
            <p:nvPr/>
          </p:nvSpPr>
          <p:spPr>
            <a:xfrm>
              <a:off x="7424769" y="4796880"/>
              <a:ext cx="311883" cy="283530"/>
            </a:xfrm>
            <a:custGeom>
              <a:avLst/>
              <a:gdLst/>
              <a:ahLst/>
              <a:cxnLst>
                <a:cxn ang="0">
                  <a:pos x="wd2" y="hd2"/>
                </a:cxn>
                <a:cxn ang="5400000">
                  <a:pos x="wd2" y="hd2"/>
                </a:cxn>
                <a:cxn ang="10800000">
                  <a:pos x="wd2" y="hd2"/>
                </a:cxn>
                <a:cxn ang="16200000">
                  <a:pos x="wd2" y="hd2"/>
                </a:cxn>
              </a:cxnLst>
              <a:rect l="0" t="0" r="r" b="b"/>
              <a:pathLst>
                <a:path w="21600" h="21600" extrusionOk="0">
                  <a:moveTo>
                    <a:pt x="7855" y="18900"/>
                  </a:moveTo>
                  <a:cubicBezTo>
                    <a:pt x="7279" y="18900"/>
                    <a:pt x="6684" y="18827"/>
                    <a:pt x="6086" y="18683"/>
                  </a:cubicBezTo>
                  <a:cubicBezTo>
                    <a:pt x="6017" y="18666"/>
                    <a:pt x="5946" y="18658"/>
                    <a:pt x="5876" y="18658"/>
                  </a:cubicBezTo>
                  <a:cubicBezTo>
                    <a:pt x="5756" y="18658"/>
                    <a:pt x="5636" y="18682"/>
                    <a:pt x="5523" y="18729"/>
                  </a:cubicBezTo>
                  <a:lnTo>
                    <a:pt x="2957" y="19815"/>
                  </a:lnTo>
                  <a:lnTo>
                    <a:pt x="3365" y="18243"/>
                  </a:lnTo>
                  <a:cubicBezTo>
                    <a:pt x="3474" y="17827"/>
                    <a:pt x="3345" y="17380"/>
                    <a:pt x="3039" y="17108"/>
                  </a:cubicBezTo>
                  <a:cubicBezTo>
                    <a:pt x="1712" y="15926"/>
                    <a:pt x="982" y="14358"/>
                    <a:pt x="982" y="12690"/>
                  </a:cubicBezTo>
                  <a:cubicBezTo>
                    <a:pt x="982" y="9266"/>
                    <a:pt x="4065" y="6480"/>
                    <a:pt x="7855" y="6480"/>
                  </a:cubicBezTo>
                  <a:cubicBezTo>
                    <a:pt x="11644" y="6480"/>
                    <a:pt x="14727" y="9266"/>
                    <a:pt x="14727" y="12690"/>
                  </a:cubicBezTo>
                  <a:cubicBezTo>
                    <a:pt x="14727" y="16114"/>
                    <a:pt x="11644" y="18900"/>
                    <a:pt x="7855" y="18900"/>
                  </a:cubicBezTo>
                  <a:moveTo>
                    <a:pt x="7855" y="5400"/>
                  </a:moveTo>
                  <a:cubicBezTo>
                    <a:pt x="3517" y="5400"/>
                    <a:pt x="0" y="8664"/>
                    <a:pt x="0" y="12690"/>
                  </a:cubicBezTo>
                  <a:cubicBezTo>
                    <a:pt x="0" y="14758"/>
                    <a:pt x="932" y="16620"/>
                    <a:pt x="2422" y="17947"/>
                  </a:cubicBezTo>
                  <a:lnTo>
                    <a:pt x="1473" y="21600"/>
                  </a:lnTo>
                  <a:lnTo>
                    <a:pt x="5876" y="19738"/>
                  </a:lnTo>
                  <a:cubicBezTo>
                    <a:pt x="6509" y="19891"/>
                    <a:pt x="7169" y="19980"/>
                    <a:pt x="7855" y="19980"/>
                  </a:cubicBezTo>
                  <a:cubicBezTo>
                    <a:pt x="12192" y="19980"/>
                    <a:pt x="15709" y="16716"/>
                    <a:pt x="15709" y="12690"/>
                  </a:cubicBezTo>
                  <a:cubicBezTo>
                    <a:pt x="15709" y="8664"/>
                    <a:pt x="12192" y="5400"/>
                    <a:pt x="7855" y="5400"/>
                  </a:cubicBezTo>
                  <a:moveTo>
                    <a:pt x="21600" y="7290"/>
                  </a:moveTo>
                  <a:cubicBezTo>
                    <a:pt x="21600" y="3264"/>
                    <a:pt x="18084" y="0"/>
                    <a:pt x="13745" y="0"/>
                  </a:cubicBezTo>
                  <a:cubicBezTo>
                    <a:pt x="10506" y="0"/>
                    <a:pt x="7725" y="1821"/>
                    <a:pt x="6525" y="4422"/>
                  </a:cubicBezTo>
                  <a:cubicBezTo>
                    <a:pt x="6912" y="4367"/>
                    <a:pt x="7306" y="4332"/>
                    <a:pt x="7708" y="4326"/>
                  </a:cubicBezTo>
                  <a:cubicBezTo>
                    <a:pt x="8875" y="2394"/>
                    <a:pt x="11143" y="1080"/>
                    <a:pt x="13745" y="1080"/>
                  </a:cubicBezTo>
                  <a:cubicBezTo>
                    <a:pt x="17535" y="1080"/>
                    <a:pt x="20618" y="3866"/>
                    <a:pt x="20618" y="7290"/>
                  </a:cubicBezTo>
                  <a:cubicBezTo>
                    <a:pt x="20618" y="8958"/>
                    <a:pt x="19888" y="10526"/>
                    <a:pt x="18561" y="11707"/>
                  </a:cubicBezTo>
                  <a:cubicBezTo>
                    <a:pt x="18255" y="11980"/>
                    <a:pt x="18126" y="12428"/>
                    <a:pt x="18234" y="12843"/>
                  </a:cubicBezTo>
                  <a:lnTo>
                    <a:pt x="18643" y="14415"/>
                  </a:lnTo>
                  <a:lnTo>
                    <a:pt x="16613" y="13556"/>
                  </a:lnTo>
                  <a:cubicBezTo>
                    <a:pt x="16573" y="13922"/>
                    <a:pt x="16500" y="14278"/>
                    <a:pt x="16411" y="14628"/>
                  </a:cubicBezTo>
                  <a:lnTo>
                    <a:pt x="20127" y="16200"/>
                  </a:lnTo>
                  <a:lnTo>
                    <a:pt x="19178" y="12547"/>
                  </a:lnTo>
                  <a:cubicBezTo>
                    <a:pt x="20669" y="11220"/>
                    <a:pt x="21600" y="9358"/>
                    <a:pt x="21600" y="7290"/>
                  </a:cubicBezTo>
                </a:path>
              </a:pathLst>
            </a:custGeom>
            <a:solidFill>
              <a:sysClr val="window" lastClr="FFFFFF"/>
            </a:solidFill>
            <a:ln w="12700">
              <a:miter lim="400000"/>
            </a:ln>
          </p:spPr>
          <p:txBody>
            <a:bodyPr lIns="10149" tIns="10149" rIns="10149" bIns="10149" anchor="ctr"/>
            <a:lstStyle/>
            <a:p>
              <a:pPr defTabSz="12178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75" name="Agrupar 74"/>
          <p:cNvGrpSpPr>
            <a:grpSpLocks noChangeAspect="1"/>
          </p:cNvGrpSpPr>
          <p:nvPr/>
        </p:nvGrpSpPr>
        <p:grpSpPr>
          <a:xfrm>
            <a:off x="4082574" y="5557905"/>
            <a:ext cx="340535" cy="226209"/>
            <a:chOff x="7236743" y="3804843"/>
            <a:chExt cx="667110" cy="667110"/>
          </a:xfrm>
        </p:grpSpPr>
        <p:sp>
          <p:nvSpPr>
            <p:cNvPr id="90" name="Oval 20">
              <a:extLst>
                <a:ext uri="{FF2B5EF4-FFF2-40B4-BE49-F238E27FC236}">
                  <a16:creationId xmlns:a16="http://schemas.microsoft.com/office/drawing/2014/main" id="{0481437E-D077-B140-A387-6AEFCB1FFDD4}"/>
                </a:ext>
              </a:extLst>
            </p:cNvPr>
            <p:cNvSpPr/>
            <p:nvPr/>
          </p:nvSpPr>
          <p:spPr>
            <a:xfrm>
              <a:off x="7236743" y="3804843"/>
              <a:ext cx="667110" cy="667110"/>
            </a:xfrm>
            <a:prstGeom prst="ellipse">
              <a:avLst/>
            </a:prstGeom>
            <a:solidFill>
              <a:srgbClr val="DBDBDB"/>
            </a:solidFill>
            <a:ln w="25400" cap="flat" cmpd="sng" algn="ctr">
              <a:noFill/>
              <a:prstDash val="solid"/>
            </a:ln>
            <a:effectLst/>
          </p:spPr>
          <p:txBody>
            <a:bodyPr rtlCol="0" anchor="ctr"/>
            <a:lstStyle/>
            <a:p>
              <a:pPr algn="ctr" defTabSz="487268">
                <a:defRPr/>
              </a:pPr>
              <a:endParaRPr lang="en-US" sz="600" kern="0">
                <a:solidFill>
                  <a:prstClr val="white"/>
                </a:solidFill>
                <a:latin typeface="Calibri"/>
              </a:endParaRPr>
            </a:p>
          </p:txBody>
        </p:sp>
        <p:sp>
          <p:nvSpPr>
            <p:cNvPr id="91" name="Oval 5">
              <a:extLst>
                <a:ext uri="{FF2B5EF4-FFF2-40B4-BE49-F238E27FC236}">
                  <a16:creationId xmlns:a16="http://schemas.microsoft.com/office/drawing/2014/main" id="{8FD5E6C6-B4E5-F540-A93F-7C0B1457B8D6}"/>
                </a:ext>
              </a:extLst>
            </p:cNvPr>
            <p:cNvSpPr/>
            <p:nvPr/>
          </p:nvSpPr>
          <p:spPr>
            <a:xfrm>
              <a:off x="7290414" y="3858513"/>
              <a:ext cx="559764" cy="559764"/>
            </a:xfrm>
            <a:prstGeom prst="ellipse">
              <a:avLst/>
            </a:prstGeom>
            <a:solidFill>
              <a:srgbClr val="9BBB59"/>
            </a:solidFill>
            <a:ln w="25400" cap="flat" cmpd="sng" algn="ctr">
              <a:noFill/>
              <a:prstDash val="solid"/>
            </a:ln>
            <a:effectLst/>
          </p:spPr>
          <p:txBody>
            <a:bodyPr rtlCol="0" anchor="ctr"/>
            <a:lstStyle/>
            <a:p>
              <a:pPr algn="ctr" defTabSz="487268">
                <a:defRPr/>
              </a:pPr>
              <a:endParaRPr lang="en-US" sz="600" kern="0">
                <a:solidFill>
                  <a:prstClr val="white"/>
                </a:solidFill>
                <a:latin typeface="Calibri"/>
              </a:endParaRPr>
            </a:p>
          </p:txBody>
        </p:sp>
        <p:sp>
          <p:nvSpPr>
            <p:cNvPr id="92" name="Shape 2604">
              <a:extLst>
                <a:ext uri="{FF2B5EF4-FFF2-40B4-BE49-F238E27FC236}">
                  <a16:creationId xmlns:a16="http://schemas.microsoft.com/office/drawing/2014/main" id="{7574C696-9397-DF40-921D-EC92E8A2E8E5}"/>
                </a:ext>
              </a:extLst>
            </p:cNvPr>
            <p:cNvSpPr/>
            <p:nvPr/>
          </p:nvSpPr>
          <p:spPr>
            <a:xfrm>
              <a:off x="7453651" y="4013388"/>
              <a:ext cx="254120" cy="207915"/>
            </a:xfrm>
            <a:custGeom>
              <a:avLst/>
              <a:gdLst/>
              <a:ahLst/>
              <a:cxnLst>
                <a:cxn ang="0">
                  <a:pos x="wd2" y="hd2"/>
                </a:cxn>
                <a:cxn ang="5400000">
                  <a:pos x="wd2" y="hd2"/>
                </a:cxn>
                <a:cxn ang="10800000">
                  <a:pos x="wd2" y="hd2"/>
                </a:cxn>
                <a:cxn ang="16200000">
                  <a:pos x="wd2" y="hd2"/>
                </a:cxn>
              </a:cxnLst>
              <a:rect l="0" t="0" r="r" b="b"/>
              <a:pathLst>
                <a:path w="21600" h="21600" extrusionOk="0">
                  <a:moveTo>
                    <a:pt x="20618" y="9600"/>
                  </a:moveTo>
                  <a:lnTo>
                    <a:pt x="17673" y="9600"/>
                  </a:lnTo>
                  <a:lnTo>
                    <a:pt x="17673" y="8400"/>
                  </a:lnTo>
                  <a:cubicBezTo>
                    <a:pt x="17673" y="7738"/>
                    <a:pt x="17233" y="7200"/>
                    <a:pt x="16691" y="7200"/>
                  </a:cubicBezTo>
                  <a:lnTo>
                    <a:pt x="14727" y="7200"/>
                  </a:lnTo>
                  <a:cubicBezTo>
                    <a:pt x="14186" y="7200"/>
                    <a:pt x="13745" y="7738"/>
                    <a:pt x="13745" y="8400"/>
                  </a:cubicBezTo>
                  <a:lnTo>
                    <a:pt x="13745" y="9600"/>
                  </a:lnTo>
                  <a:lnTo>
                    <a:pt x="7855" y="9600"/>
                  </a:lnTo>
                  <a:lnTo>
                    <a:pt x="7855" y="8400"/>
                  </a:lnTo>
                  <a:cubicBezTo>
                    <a:pt x="7855" y="7738"/>
                    <a:pt x="7414" y="7200"/>
                    <a:pt x="6873" y="7200"/>
                  </a:cubicBezTo>
                  <a:lnTo>
                    <a:pt x="4909" y="7200"/>
                  </a:lnTo>
                  <a:cubicBezTo>
                    <a:pt x="4367" y="7200"/>
                    <a:pt x="3927" y="7738"/>
                    <a:pt x="3927" y="8400"/>
                  </a:cubicBezTo>
                  <a:lnTo>
                    <a:pt x="3927" y="9600"/>
                  </a:lnTo>
                  <a:lnTo>
                    <a:pt x="982" y="9600"/>
                  </a:lnTo>
                  <a:lnTo>
                    <a:pt x="982" y="3601"/>
                  </a:lnTo>
                  <a:lnTo>
                    <a:pt x="20618" y="3601"/>
                  </a:lnTo>
                  <a:cubicBezTo>
                    <a:pt x="20618" y="3601"/>
                    <a:pt x="20618" y="9600"/>
                    <a:pt x="20618" y="9600"/>
                  </a:cubicBezTo>
                  <a:close/>
                  <a:moveTo>
                    <a:pt x="14727" y="8400"/>
                  </a:moveTo>
                  <a:lnTo>
                    <a:pt x="16691" y="8400"/>
                  </a:lnTo>
                  <a:lnTo>
                    <a:pt x="16691" y="12001"/>
                  </a:lnTo>
                  <a:lnTo>
                    <a:pt x="14727" y="12001"/>
                  </a:lnTo>
                  <a:cubicBezTo>
                    <a:pt x="14727" y="12001"/>
                    <a:pt x="14727" y="8400"/>
                    <a:pt x="14727" y="8400"/>
                  </a:cubicBezTo>
                  <a:close/>
                  <a:moveTo>
                    <a:pt x="4909" y="8400"/>
                  </a:moveTo>
                  <a:lnTo>
                    <a:pt x="6873" y="8400"/>
                  </a:lnTo>
                  <a:lnTo>
                    <a:pt x="6873" y="12001"/>
                  </a:lnTo>
                  <a:lnTo>
                    <a:pt x="4909" y="12001"/>
                  </a:lnTo>
                  <a:cubicBezTo>
                    <a:pt x="4909" y="12001"/>
                    <a:pt x="4909" y="8400"/>
                    <a:pt x="4909" y="8400"/>
                  </a:cubicBezTo>
                  <a:close/>
                  <a:moveTo>
                    <a:pt x="19636" y="20400"/>
                  </a:moveTo>
                  <a:lnTo>
                    <a:pt x="1964" y="20400"/>
                  </a:lnTo>
                  <a:lnTo>
                    <a:pt x="1964" y="10800"/>
                  </a:lnTo>
                  <a:lnTo>
                    <a:pt x="3927" y="10800"/>
                  </a:lnTo>
                  <a:lnTo>
                    <a:pt x="3927" y="12001"/>
                  </a:lnTo>
                  <a:cubicBezTo>
                    <a:pt x="3927" y="12662"/>
                    <a:pt x="4367" y="13200"/>
                    <a:pt x="4909" y="13200"/>
                  </a:cubicBezTo>
                  <a:lnTo>
                    <a:pt x="6873" y="13200"/>
                  </a:lnTo>
                  <a:cubicBezTo>
                    <a:pt x="7414" y="13200"/>
                    <a:pt x="7855" y="12662"/>
                    <a:pt x="7855" y="12001"/>
                  </a:cubicBezTo>
                  <a:lnTo>
                    <a:pt x="7855" y="10800"/>
                  </a:lnTo>
                  <a:lnTo>
                    <a:pt x="13745" y="10800"/>
                  </a:lnTo>
                  <a:lnTo>
                    <a:pt x="13745" y="12001"/>
                  </a:lnTo>
                  <a:cubicBezTo>
                    <a:pt x="13745" y="12662"/>
                    <a:pt x="14186" y="13200"/>
                    <a:pt x="14727" y="13200"/>
                  </a:cubicBezTo>
                  <a:lnTo>
                    <a:pt x="16691" y="13200"/>
                  </a:lnTo>
                  <a:cubicBezTo>
                    <a:pt x="17233" y="13200"/>
                    <a:pt x="17673" y="12662"/>
                    <a:pt x="17673" y="12001"/>
                  </a:cubicBezTo>
                  <a:lnTo>
                    <a:pt x="17673" y="10800"/>
                  </a:lnTo>
                  <a:lnTo>
                    <a:pt x="19636" y="10800"/>
                  </a:lnTo>
                  <a:cubicBezTo>
                    <a:pt x="19636" y="10800"/>
                    <a:pt x="19636" y="20400"/>
                    <a:pt x="19636" y="20400"/>
                  </a:cubicBezTo>
                  <a:close/>
                  <a:moveTo>
                    <a:pt x="8836" y="1200"/>
                  </a:moveTo>
                  <a:lnTo>
                    <a:pt x="12764" y="1200"/>
                  </a:lnTo>
                  <a:cubicBezTo>
                    <a:pt x="13305" y="1200"/>
                    <a:pt x="13745" y="1738"/>
                    <a:pt x="13745" y="2400"/>
                  </a:cubicBezTo>
                  <a:lnTo>
                    <a:pt x="7855" y="2400"/>
                  </a:lnTo>
                  <a:cubicBezTo>
                    <a:pt x="7855" y="1738"/>
                    <a:pt x="8295" y="1200"/>
                    <a:pt x="8836" y="1200"/>
                  </a:cubicBezTo>
                  <a:moveTo>
                    <a:pt x="20618" y="2400"/>
                  </a:moveTo>
                  <a:lnTo>
                    <a:pt x="14727" y="2400"/>
                  </a:lnTo>
                  <a:cubicBezTo>
                    <a:pt x="14727" y="1075"/>
                    <a:pt x="13848" y="0"/>
                    <a:pt x="12764" y="0"/>
                  </a:cubicBezTo>
                  <a:lnTo>
                    <a:pt x="8836" y="0"/>
                  </a:lnTo>
                  <a:cubicBezTo>
                    <a:pt x="7752" y="0"/>
                    <a:pt x="6873" y="1075"/>
                    <a:pt x="6873" y="2400"/>
                  </a:cubicBezTo>
                  <a:lnTo>
                    <a:pt x="982" y="2400"/>
                  </a:lnTo>
                  <a:cubicBezTo>
                    <a:pt x="440" y="2400"/>
                    <a:pt x="0" y="2938"/>
                    <a:pt x="0" y="3601"/>
                  </a:cubicBezTo>
                  <a:lnTo>
                    <a:pt x="0" y="9600"/>
                  </a:lnTo>
                  <a:cubicBezTo>
                    <a:pt x="0" y="10262"/>
                    <a:pt x="440" y="10800"/>
                    <a:pt x="982" y="10800"/>
                  </a:cubicBezTo>
                  <a:lnTo>
                    <a:pt x="982" y="20400"/>
                  </a:lnTo>
                  <a:cubicBezTo>
                    <a:pt x="982" y="21062"/>
                    <a:pt x="1422" y="21600"/>
                    <a:pt x="1964" y="21600"/>
                  </a:cubicBezTo>
                  <a:lnTo>
                    <a:pt x="19636" y="21600"/>
                  </a:lnTo>
                  <a:cubicBezTo>
                    <a:pt x="20178" y="21600"/>
                    <a:pt x="20618" y="21062"/>
                    <a:pt x="20618" y="20400"/>
                  </a:cubicBezTo>
                  <a:lnTo>
                    <a:pt x="20618" y="10800"/>
                  </a:lnTo>
                  <a:cubicBezTo>
                    <a:pt x="21160" y="10800"/>
                    <a:pt x="21600" y="10262"/>
                    <a:pt x="21600" y="9600"/>
                  </a:cubicBezTo>
                  <a:lnTo>
                    <a:pt x="21600" y="3601"/>
                  </a:lnTo>
                  <a:cubicBezTo>
                    <a:pt x="21600" y="2938"/>
                    <a:pt x="21160" y="2400"/>
                    <a:pt x="20618" y="2400"/>
                  </a:cubicBezTo>
                </a:path>
              </a:pathLst>
            </a:custGeom>
            <a:solidFill>
              <a:sysClr val="window" lastClr="FFFFFF"/>
            </a:solidFill>
            <a:ln w="12700">
              <a:miter lim="400000"/>
            </a:ln>
          </p:spPr>
          <p:txBody>
            <a:bodyPr lIns="10149" tIns="10149" rIns="10149" bIns="10149" anchor="ctr"/>
            <a:lstStyle/>
            <a:p>
              <a:pPr defTabSz="12178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76" name="Agrupar 75"/>
          <p:cNvGrpSpPr>
            <a:grpSpLocks noChangeAspect="1"/>
          </p:cNvGrpSpPr>
          <p:nvPr/>
        </p:nvGrpSpPr>
        <p:grpSpPr>
          <a:xfrm>
            <a:off x="4082577" y="5296073"/>
            <a:ext cx="340535" cy="226209"/>
            <a:chOff x="7236755" y="2981040"/>
            <a:chExt cx="667111" cy="667109"/>
          </a:xfrm>
        </p:grpSpPr>
        <p:sp>
          <p:nvSpPr>
            <p:cNvPr id="87" name="Oval 19">
              <a:extLst>
                <a:ext uri="{FF2B5EF4-FFF2-40B4-BE49-F238E27FC236}">
                  <a16:creationId xmlns:a16="http://schemas.microsoft.com/office/drawing/2014/main" id="{A37ED8B1-C91E-4747-918A-6848856287E9}"/>
                </a:ext>
              </a:extLst>
            </p:cNvPr>
            <p:cNvSpPr/>
            <p:nvPr/>
          </p:nvSpPr>
          <p:spPr>
            <a:xfrm>
              <a:off x="7236755" y="2981040"/>
              <a:ext cx="667111" cy="667109"/>
            </a:xfrm>
            <a:prstGeom prst="ellipse">
              <a:avLst/>
            </a:prstGeom>
            <a:solidFill>
              <a:srgbClr val="DBDBDB"/>
            </a:solidFill>
            <a:ln w="25400" cap="flat" cmpd="sng" algn="ctr">
              <a:noFill/>
              <a:prstDash val="solid"/>
            </a:ln>
            <a:effectLst/>
          </p:spPr>
          <p:txBody>
            <a:bodyPr rtlCol="0" anchor="ctr"/>
            <a:lstStyle/>
            <a:p>
              <a:pPr algn="ctr" defTabSz="487268">
                <a:defRPr/>
              </a:pPr>
              <a:endParaRPr lang="en-US" sz="600" kern="0">
                <a:solidFill>
                  <a:prstClr val="white"/>
                </a:solidFill>
                <a:latin typeface="Calibri"/>
              </a:endParaRPr>
            </a:p>
          </p:txBody>
        </p:sp>
        <p:sp>
          <p:nvSpPr>
            <p:cNvPr id="88" name="Oval 4">
              <a:extLst>
                <a:ext uri="{FF2B5EF4-FFF2-40B4-BE49-F238E27FC236}">
                  <a16:creationId xmlns:a16="http://schemas.microsoft.com/office/drawing/2014/main" id="{F5AF3168-EFFC-5745-8F6D-E52CE3C158C8}"/>
                </a:ext>
              </a:extLst>
            </p:cNvPr>
            <p:cNvSpPr/>
            <p:nvPr/>
          </p:nvSpPr>
          <p:spPr>
            <a:xfrm>
              <a:off x="7290433" y="3034715"/>
              <a:ext cx="559765" cy="559764"/>
            </a:xfrm>
            <a:prstGeom prst="ellipse">
              <a:avLst/>
            </a:prstGeom>
            <a:solidFill>
              <a:srgbClr val="F39C12"/>
            </a:solidFill>
            <a:ln w="25400" cap="flat" cmpd="sng" algn="ctr">
              <a:noFill/>
              <a:prstDash val="solid"/>
            </a:ln>
            <a:effectLst/>
          </p:spPr>
          <p:txBody>
            <a:bodyPr rtlCol="0" anchor="ctr"/>
            <a:lstStyle/>
            <a:p>
              <a:pPr algn="ctr" defTabSz="487268">
                <a:defRPr/>
              </a:pPr>
              <a:endParaRPr lang="en-US" sz="600" kern="0">
                <a:solidFill>
                  <a:prstClr val="white"/>
                </a:solidFill>
                <a:latin typeface="Calibri"/>
              </a:endParaRPr>
            </a:p>
          </p:txBody>
        </p:sp>
        <p:sp>
          <p:nvSpPr>
            <p:cNvPr id="89" name="Shape 2525">
              <a:extLst>
                <a:ext uri="{FF2B5EF4-FFF2-40B4-BE49-F238E27FC236}">
                  <a16:creationId xmlns:a16="http://schemas.microsoft.com/office/drawing/2014/main" id="{61B1EED0-13B7-C34F-9776-1FFA75498313}"/>
                </a:ext>
              </a:extLst>
            </p:cNvPr>
            <p:cNvSpPr/>
            <p:nvPr/>
          </p:nvSpPr>
          <p:spPr>
            <a:xfrm>
              <a:off x="7457298" y="3170136"/>
              <a:ext cx="246826" cy="246826"/>
            </a:xfrm>
            <a:custGeom>
              <a:avLst/>
              <a:gdLst/>
              <a:ahLst/>
              <a:cxnLst>
                <a:cxn ang="0">
                  <a:pos x="wd2" y="hd2"/>
                </a:cxn>
                <a:cxn ang="5400000">
                  <a:pos x="wd2" y="hd2"/>
                </a:cxn>
                <a:cxn ang="10800000">
                  <a:pos x="wd2" y="hd2"/>
                </a:cxn>
                <a:cxn ang="16200000">
                  <a:pos x="wd2" y="hd2"/>
                </a:cxn>
              </a:cxnLst>
              <a:rect l="0" t="0" r="r" b="b"/>
              <a:pathLst>
                <a:path w="21600" h="21600" extrusionOk="0">
                  <a:moveTo>
                    <a:pt x="11291" y="17673"/>
                  </a:moveTo>
                  <a:cubicBezTo>
                    <a:pt x="11562" y="17673"/>
                    <a:pt x="11782" y="17453"/>
                    <a:pt x="11782" y="17182"/>
                  </a:cubicBezTo>
                  <a:cubicBezTo>
                    <a:pt x="11782" y="16911"/>
                    <a:pt x="11562" y="16691"/>
                    <a:pt x="11291" y="16691"/>
                  </a:cubicBezTo>
                  <a:cubicBezTo>
                    <a:pt x="11020" y="16691"/>
                    <a:pt x="10800" y="16911"/>
                    <a:pt x="10800" y="17182"/>
                  </a:cubicBezTo>
                  <a:cubicBezTo>
                    <a:pt x="10800" y="17453"/>
                    <a:pt x="11020" y="17673"/>
                    <a:pt x="11291" y="17673"/>
                  </a:cubicBezTo>
                  <a:moveTo>
                    <a:pt x="17673" y="18655"/>
                  </a:moveTo>
                  <a:lnTo>
                    <a:pt x="13745" y="18655"/>
                  </a:lnTo>
                  <a:lnTo>
                    <a:pt x="13745" y="12273"/>
                  </a:lnTo>
                  <a:cubicBezTo>
                    <a:pt x="13745" y="12002"/>
                    <a:pt x="13525" y="11782"/>
                    <a:pt x="13255" y="11782"/>
                  </a:cubicBezTo>
                  <a:lnTo>
                    <a:pt x="8345" y="11782"/>
                  </a:lnTo>
                  <a:cubicBezTo>
                    <a:pt x="8075" y="11782"/>
                    <a:pt x="7855" y="12002"/>
                    <a:pt x="7855" y="12273"/>
                  </a:cubicBezTo>
                  <a:lnTo>
                    <a:pt x="7855" y="18655"/>
                  </a:lnTo>
                  <a:lnTo>
                    <a:pt x="3927" y="18655"/>
                  </a:lnTo>
                  <a:lnTo>
                    <a:pt x="3927" y="8058"/>
                  </a:lnTo>
                  <a:lnTo>
                    <a:pt x="10800" y="1185"/>
                  </a:lnTo>
                  <a:lnTo>
                    <a:pt x="17673" y="8058"/>
                  </a:lnTo>
                  <a:cubicBezTo>
                    <a:pt x="17673" y="8058"/>
                    <a:pt x="17673" y="18655"/>
                    <a:pt x="17673" y="18655"/>
                  </a:cubicBezTo>
                  <a:close/>
                  <a:moveTo>
                    <a:pt x="17673" y="20618"/>
                  </a:moveTo>
                  <a:lnTo>
                    <a:pt x="13745" y="20618"/>
                  </a:lnTo>
                  <a:lnTo>
                    <a:pt x="13745" y="19636"/>
                  </a:lnTo>
                  <a:lnTo>
                    <a:pt x="17673" y="19636"/>
                  </a:lnTo>
                  <a:cubicBezTo>
                    <a:pt x="17673" y="19636"/>
                    <a:pt x="17673" y="20618"/>
                    <a:pt x="17673" y="20618"/>
                  </a:cubicBezTo>
                  <a:close/>
                  <a:moveTo>
                    <a:pt x="12764" y="20618"/>
                  </a:moveTo>
                  <a:lnTo>
                    <a:pt x="8836" y="20618"/>
                  </a:lnTo>
                  <a:lnTo>
                    <a:pt x="8836" y="12764"/>
                  </a:lnTo>
                  <a:lnTo>
                    <a:pt x="12764" y="12764"/>
                  </a:lnTo>
                  <a:cubicBezTo>
                    <a:pt x="12764" y="12764"/>
                    <a:pt x="12764" y="20618"/>
                    <a:pt x="12764" y="20618"/>
                  </a:cubicBezTo>
                  <a:close/>
                  <a:moveTo>
                    <a:pt x="7855" y="20618"/>
                  </a:moveTo>
                  <a:lnTo>
                    <a:pt x="3927" y="20618"/>
                  </a:lnTo>
                  <a:lnTo>
                    <a:pt x="3927" y="19636"/>
                  </a:lnTo>
                  <a:lnTo>
                    <a:pt x="7855" y="19636"/>
                  </a:lnTo>
                  <a:cubicBezTo>
                    <a:pt x="7855" y="19636"/>
                    <a:pt x="7855" y="20618"/>
                    <a:pt x="7855" y="20618"/>
                  </a:cubicBezTo>
                  <a:close/>
                  <a:moveTo>
                    <a:pt x="14727" y="1964"/>
                  </a:moveTo>
                  <a:lnTo>
                    <a:pt x="16691" y="1964"/>
                  </a:lnTo>
                  <a:lnTo>
                    <a:pt x="16691" y="5688"/>
                  </a:lnTo>
                  <a:lnTo>
                    <a:pt x="14727" y="3724"/>
                  </a:lnTo>
                  <a:cubicBezTo>
                    <a:pt x="14727" y="3724"/>
                    <a:pt x="14727" y="1964"/>
                    <a:pt x="14727" y="1964"/>
                  </a:cubicBezTo>
                  <a:close/>
                  <a:moveTo>
                    <a:pt x="21456" y="10453"/>
                  </a:moveTo>
                  <a:lnTo>
                    <a:pt x="17673" y="6670"/>
                  </a:lnTo>
                  <a:lnTo>
                    <a:pt x="17673" y="1473"/>
                  </a:lnTo>
                  <a:cubicBezTo>
                    <a:pt x="17673" y="1202"/>
                    <a:pt x="17453" y="982"/>
                    <a:pt x="17182" y="982"/>
                  </a:cubicBezTo>
                  <a:lnTo>
                    <a:pt x="14236" y="982"/>
                  </a:lnTo>
                  <a:cubicBezTo>
                    <a:pt x="13966" y="982"/>
                    <a:pt x="13745" y="1202"/>
                    <a:pt x="13745" y="1473"/>
                  </a:cubicBezTo>
                  <a:lnTo>
                    <a:pt x="13745" y="2742"/>
                  </a:lnTo>
                  <a:lnTo>
                    <a:pt x="11147" y="144"/>
                  </a:lnTo>
                  <a:cubicBezTo>
                    <a:pt x="11058" y="55"/>
                    <a:pt x="10935" y="0"/>
                    <a:pt x="10800" y="0"/>
                  </a:cubicBezTo>
                  <a:cubicBezTo>
                    <a:pt x="10665" y="0"/>
                    <a:pt x="10542" y="55"/>
                    <a:pt x="10453" y="144"/>
                  </a:cubicBezTo>
                  <a:lnTo>
                    <a:pt x="144" y="10453"/>
                  </a:lnTo>
                  <a:cubicBezTo>
                    <a:pt x="55" y="10542"/>
                    <a:pt x="0" y="10665"/>
                    <a:pt x="0" y="10800"/>
                  </a:cubicBezTo>
                  <a:cubicBezTo>
                    <a:pt x="0" y="11072"/>
                    <a:pt x="220" y="11291"/>
                    <a:pt x="491" y="11291"/>
                  </a:cubicBezTo>
                  <a:cubicBezTo>
                    <a:pt x="626" y="11291"/>
                    <a:pt x="749" y="11236"/>
                    <a:pt x="838" y="11147"/>
                  </a:cubicBezTo>
                  <a:lnTo>
                    <a:pt x="2945" y="9040"/>
                  </a:lnTo>
                  <a:lnTo>
                    <a:pt x="2945" y="21109"/>
                  </a:lnTo>
                  <a:cubicBezTo>
                    <a:pt x="2945" y="21381"/>
                    <a:pt x="3166" y="21600"/>
                    <a:pt x="3436" y="21600"/>
                  </a:cubicBezTo>
                  <a:lnTo>
                    <a:pt x="18164" y="21600"/>
                  </a:lnTo>
                  <a:cubicBezTo>
                    <a:pt x="18434" y="21600"/>
                    <a:pt x="18655" y="21381"/>
                    <a:pt x="18655" y="21109"/>
                  </a:cubicBezTo>
                  <a:lnTo>
                    <a:pt x="18655" y="9040"/>
                  </a:lnTo>
                  <a:lnTo>
                    <a:pt x="20762" y="11147"/>
                  </a:lnTo>
                  <a:cubicBezTo>
                    <a:pt x="20851" y="11236"/>
                    <a:pt x="20974" y="11291"/>
                    <a:pt x="21109" y="11291"/>
                  </a:cubicBezTo>
                  <a:cubicBezTo>
                    <a:pt x="21380" y="11291"/>
                    <a:pt x="21600" y="11072"/>
                    <a:pt x="21600" y="10800"/>
                  </a:cubicBezTo>
                  <a:cubicBezTo>
                    <a:pt x="21600" y="10665"/>
                    <a:pt x="21545" y="10542"/>
                    <a:pt x="21456" y="10453"/>
                  </a:cubicBezTo>
                </a:path>
              </a:pathLst>
            </a:custGeom>
            <a:solidFill>
              <a:sysClr val="window" lastClr="FFFFFF"/>
            </a:solidFill>
            <a:ln w="12700">
              <a:miter lim="400000"/>
            </a:ln>
          </p:spPr>
          <p:txBody>
            <a:bodyPr lIns="10149" tIns="10149" rIns="10149" bIns="10149" anchor="ctr"/>
            <a:lstStyle/>
            <a:p>
              <a:pPr defTabSz="12178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sp>
        <p:nvSpPr>
          <p:cNvPr id="77" name="Shape 2617">
            <a:extLst>
              <a:ext uri="{FF2B5EF4-FFF2-40B4-BE49-F238E27FC236}">
                <a16:creationId xmlns:a16="http://schemas.microsoft.com/office/drawing/2014/main" id="{E6AF5DF5-4597-1F43-ACBF-FE388CCD30F8}"/>
              </a:ext>
            </a:extLst>
          </p:cNvPr>
          <p:cNvSpPr/>
          <p:nvPr/>
        </p:nvSpPr>
        <p:spPr>
          <a:xfrm>
            <a:off x="4191871" y="4785160"/>
            <a:ext cx="217712" cy="82804"/>
          </a:xfrm>
          <a:custGeom>
            <a:avLst/>
            <a:gdLst/>
            <a:ahLst/>
            <a:cxnLst>
              <a:cxn ang="0">
                <a:pos x="wd2" y="hd2"/>
              </a:cxn>
              <a:cxn ang="5400000">
                <a:pos x="wd2" y="hd2"/>
              </a:cxn>
              <a:cxn ang="10800000">
                <a:pos x="wd2" y="hd2"/>
              </a:cxn>
              <a:cxn ang="16200000">
                <a:pos x="wd2" y="hd2"/>
              </a:cxn>
            </a:cxnLst>
            <a:rect l="0" t="0" r="r" b="b"/>
            <a:pathLst>
              <a:path w="21600" h="21600" extrusionOk="0">
                <a:moveTo>
                  <a:pt x="4457" y="20400"/>
                </a:moveTo>
                <a:cubicBezTo>
                  <a:pt x="4686" y="18711"/>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2"/>
                  <a:pt x="8380" y="7241"/>
                  <a:pt x="8380" y="7241"/>
                </a:cubicBezTo>
                <a:cubicBezTo>
                  <a:pt x="8112" y="6505"/>
                  <a:pt x="7614" y="5133"/>
                  <a:pt x="7988" y="4025"/>
                </a:cubicBezTo>
                <a:cubicBezTo>
                  <a:pt x="8490" y="2492"/>
                  <a:pt x="8935" y="2190"/>
                  <a:pt x="9741" y="1747"/>
                </a:cubicBezTo>
                <a:cubicBezTo>
                  <a:pt x="9788" y="1721"/>
                  <a:pt x="9834" y="1691"/>
                  <a:pt x="9877" y="1657"/>
                </a:cubicBezTo>
                <a:cubicBezTo>
                  <a:pt x="10029" y="1535"/>
                  <a:pt x="10674" y="1200"/>
                  <a:pt x="11403" y="1200"/>
                </a:cubicBezTo>
                <a:cubicBezTo>
                  <a:pt x="11768" y="1200"/>
                  <a:pt x="12075" y="1285"/>
                  <a:pt x="12318" y="1454"/>
                </a:cubicBezTo>
                <a:cubicBezTo>
                  <a:pt x="12610" y="1655"/>
                  <a:pt x="12890" y="2039"/>
                  <a:pt x="13313" y="3271"/>
                </a:cubicBezTo>
                <a:cubicBezTo>
                  <a:pt x="14101" y="5469"/>
                  <a:pt x="13602" y="6698"/>
                  <a:pt x="13350" y="7124"/>
                </a:cubicBezTo>
                <a:cubicBezTo>
                  <a:pt x="13183" y="7407"/>
                  <a:pt x="13126" y="7764"/>
                  <a:pt x="13191" y="8102"/>
                </a:cubicBezTo>
                <a:cubicBezTo>
                  <a:pt x="13386" y="9109"/>
                  <a:pt x="13260" y="9534"/>
                  <a:pt x="13227" y="9619"/>
                </a:cubicBezTo>
                <a:cubicBezTo>
                  <a:pt x="13219" y="9631"/>
                  <a:pt x="13101" y="9814"/>
                  <a:pt x="13041" y="9902"/>
                </a:cubicBezTo>
                <a:cubicBezTo>
                  <a:pt x="12668" y="10452"/>
                  <a:pt x="11973" y="11474"/>
                  <a:pt x="11973" y="13569"/>
                </a:cubicBezTo>
                <a:cubicBezTo>
                  <a:pt x="11973" y="16039"/>
                  <a:pt x="13545" y="17190"/>
                  <a:pt x="14427" y="17477"/>
                </a:cubicBezTo>
                <a:lnTo>
                  <a:pt x="14466" y="17493"/>
                </a:lnTo>
                <a:cubicBezTo>
                  <a:pt x="15703" y="18036"/>
                  <a:pt x="16914" y="18711"/>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1"/>
                </a:cubicBezTo>
                <a:cubicBezTo>
                  <a:pt x="13957" y="10421"/>
                  <a:pt x="14531" y="9807"/>
                  <a:pt x="14146" y="7826"/>
                </a:cubicBezTo>
                <a:cubicBezTo>
                  <a:pt x="14787" y="6740"/>
                  <a:pt x="14995" y="4972"/>
                  <a:pt x="14211" y="2789"/>
                </a:cubicBezTo>
                <a:cubicBezTo>
                  <a:pt x="13774" y="1514"/>
                  <a:pt x="13389" y="815"/>
                  <a:pt x="12801" y="409"/>
                </a:cubicBezTo>
                <a:cubicBezTo>
                  <a:pt x="12370" y="110"/>
                  <a:pt x="11880" y="0"/>
                  <a:pt x="11403" y="0"/>
                </a:cubicBezTo>
                <a:cubicBezTo>
                  <a:pt x="10516" y="0"/>
                  <a:pt x="9675" y="384"/>
                  <a:pt x="9339" y="653"/>
                </a:cubicBezTo>
                <a:cubicBezTo>
                  <a:pt x="8357" y="1192"/>
                  <a:pt x="7697" y="1688"/>
                  <a:pt x="7077" y="3579"/>
                </a:cubicBezTo>
                <a:cubicBezTo>
                  <a:pt x="6540" y="5168"/>
                  <a:pt x="7179" y="6892"/>
                  <a:pt x="7494" y="7758"/>
                </a:cubicBezTo>
                <a:cubicBezTo>
                  <a:pt x="7110" y="9740"/>
                  <a:pt x="7642" y="10421"/>
                  <a:pt x="7642" y="10421"/>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6"/>
                </a:moveTo>
                <a:cubicBezTo>
                  <a:pt x="19516" y="15006"/>
                  <a:pt x="18416" y="14701"/>
                  <a:pt x="18416" y="12954"/>
                </a:cubicBezTo>
                <a:cubicBezTo>
                  <a:pt x="18416" y="11419"/>
                  <a:pt x="18794" y="10879"/>
                  <a:pt x="19017" y="10506"/>
                </a:cubicBezTo>
                <a:cubicBezTo>
                  <a:pt x="19017" y="10506"/>
                  <a:pt x="19443" y="9975"/>
                  <a:pt x="19136" y="8435"/>
                </a:cubicBezTo>
                <a:cubicBezTo>
                  <a:pt x="19388" y="7760"/>
                  <a:pt x="19900" y="6419"/>
                  <a:pt x="19470" y="5184"/>
                </a:cubicBezTo>
                <a:cubicBezTo>
                  <a:pt x="18974" y="3714"/>
                  <a:pt x="18645" y="3327"/>
                  <a:pt x="17860" y="2908"/>
                </a:cubicBezTo>
                <a:cubicBezTo>
                  <a:pt x="17591" y="2699"/>
                  <a:pt x="16918" y="2400"/>
                  <a:pt x="16208" y="2400"/>
                </a:cubicBezTo>
                <a:cubicBezTo>
                  <a:pt x="15873" y="2400"/>
                  <a:pt x="15531" y="2473"/>
                  <a:pt x="15218" y="2647"/>
                </a:cubicBezTo>
                <a:cubicBezTo>
                  <a:pt x="15343" y="3035"/>
                  <a:pt x="15449" y="3420"/>
                  <a:pt x="15525" y="3799"/>
                </a:cubicBezTo>
                <a:cubicBezTo>
                  <a:pt x="15537" y="3790"/>
                  <a:pt x="15550" y="3779"/>
                  <a:pt x="15563" y="3770"/>
                </a:cubicBezTo>
                <a:cubicBezTo>
                  <a:pt x="15730" y="3657"/>
                  <a:pt x="15948" y="3600"/>
                  <a:pt x="16208" y="3600"/>
                </a:cubicBezTo>
                <a:cubicBezTo>
                  <a:pt x="16716" y="3600"/>
                  <a:pt x="17211" y="3825"/>
                  <a:pt x="17332" y="3919"/>
                </a:cubicBezTo>
                <a:cubicBezTo>
                  <a:pt x="17375" y="3953"/>
                  <a:pt x="17421" y="3983"/>
                  <a:pt x="17467" y="4008"/>
                </a:cubicBezTo>
                <a:cubicBezTo>
                  <a:pt x="17950" y="4265"/>
                  <a:pt x="18131" y="4362"/>
                  <a:pt x="18562" y="5641"/>
                </a:cubicBezTo>
                <a:cubicBezTo>
                  <a:pt x="18822" y="6387"/>
                  <a:pt x="18452" y="7378"/>
                  <a:pt x="18253" y="7911"/>
                </a:cubicBezTo>
                <a:cubicBezTo>
                  <a:pt x="18161" y="8156"/>
                  <a:pt x="18130" y="8457"/>
                  <a:pt x="18182" y="8718"/>
                </a:cubicBezTo>
                <a:cubicBezTo>
                  <a:pt x="18316" y="9392"/>
                  <a:pt x="18254" y="9706"/>
                  <a:pt x="18232" y="9784"/>
                </a:cubicBezTo>
                <a:cubicBezTo>
                  <a:pt x="18230" y="9788"/>
                  <a:pt x="18227" y="9793"/>
                  <a:pt x="18224" y="9798"/>
                </a:cubicBezTo>
                <a:lnTo>
                  <a:pt x="18191" y="9853"/>
                </a:lnTo>
                <a:cubicBezTo>
                  <a:pt x="17926" y="10290"/>
                  <a:pt x="17434" y="11106"/>
                  <a:pt x="17434" y="12954"/>
                </a:cubicBezTo>
                <a:cubicBezTo>
                  <a:pt x="17434" y="15019"/>
                  <a:pt x="18570" y="15933"/>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8"/>
                  <a:pt x="19516" y="15006"/>
                </a:cubicBezTo>
                <a:moveTo>
                  <a:pt x="2371" y="16155"/>
                </a:moveTo>
                <a:cubicBezTo>
                  <a:pt x="3030" y="15933"/>
                  <a:pt x="4166" y="15019"/>
                  <a:pt x="4166" y="12954"/>
                </a:cubicBezTo>
                <a:cubicBezTo>
                  <a:pt x="4166" y="11106"/>
                  <a:pt x="3673" y="10290"/>
                  <a:pt x="3409" y="9853"/>
                </a:cubicBezTo>
                <a:lnTo>
                  <a:pt x="3376" y="9798"/>
                </a:lnTo>
                <a:cubicBezTo>
                  <a:pt x="3373" y="9793"/>
                  <a:pt x="3370" y="9788"/>
                  <a:pt x="3367" y="9784"/>
                </a:cubicBezTo>
                <a:cubicBezTo>
                  <a:pt x="3346" y="9706"/>
                  <a:pt x="3283" y="9392"/>
                  <a:pt x="3418" y="8718"/>
                </a:cubicBezTo>
                <a:cubicBezTo>
                  <a:pt x="3470" y="8457"/>
                  <a:pt x="3439" y="8156"/>
                  <a:pt x="3347" y="7911"/>
                </a:cubicBezTo>
                <a:cubicBezTo>
                  <a:pt x="3148" y="7378"/>
                  <a:pt x="2778" y="6387"/>
                  <a:pt x="3038" y="5641"/>
                </a:cubicBezTo>
                <a:cubicBezTo>
                  <a:pt x="3469" y="4362"/>
                  <a:pt x="3649" y="4265"/>
                  <a:pt x="4133" y="4008"/>
                </a:cubicBezTo>
                <a:cubicBezTo>
                  <a:pt x="4180" y="3983"/>
                  <a:pt x="4225" y="3953"/>
                  <a:pt x="4268" y="3919"/>
                </a:cubicBezTo>
                <a:cubicBezTo>
                  <a:pt x="4389" y="3825"/>
                  <a:pt x="4884" y="3600"/>
                  <a:pt x="5392" y="3600"/>
                </a:cubicBezTo>
                <a:cubicBezTo>
                  <a:pt x="5636" y="3600"/>
                  <a:pt x="5839" y="3655"/>
                  <a:pt x="6002" y="3755"/>
                </a:cubicBezTo>
                <a:cubicBezTo>
                  <a:pt x="6045" y="3548"/>
                  <a:pt x="6096" y="3341"/>
                  <a:pt x="6165" y="3134"/>
                </a:cubicBezTo>
                <a:cubicBezTo>
                  <a:pt x="6225" y="2950"/>
                  <a:pt x="6289" y="2793"/>
                  <a:pt x="6351" y="2630"/>
                </a:cubicBezTo>
                <a:cubicBezTo>
                  <a:pt x="6046" y="2468"/>
                  <a:pt x="5716" y="2400"/>
                  <a:pt x="5392" y="2400"/>
                </a:cubicBezTo>
                <a:cubicBezTo>
                  <a:pt x="4682" y="2400"/>
                  <a:pt x="4009" y="2699"/>
                  <a:pt x="3740" y="2908"/>
                </a:cubicBezTo>
                <a:cubicBezTo>
                  <a:pt x="2955" y="3327"/>
                  <a:pt x="2625" y="3714"/>
                  <a:pt x="2130" y="5184"/>
                </a:cubicBezTo>
                <a:cubicBezTo>
                  <a:pt x="1700" y="6419"/>
                  <a:pt x="2212" y="7760"/>
                  <a:pt x="2464" y="8435"/>
                </a:cubicBezTo>
                <a:cubicBezTo>
                  <a:pt x="2156" y="9975"/>
                  <a:pt x="2583" y="10506"/>
                  <a:pt x="2583" y="10506"/>
                </a:cubicBezTo>
                <a:cubicBezTo>
                  <a:pt x="2806" y="10879"/>
                  <a:pt x="3185" y="11419"/>
                  <a:pt x="3185" y="12954"/>
                </a:cubicBezTo>
                <a:cubicBezTo>
                  <a:pt x="3185" y="14701"/>
                  <a:pt x="2084" y="15006"/>
                  <a:pt x="2084" y="15006"/>
                </a:cubicBezTo>
                <a:cubicBezTo>
                  <a:pt x="1191" y="15388"/>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chemeClr val="bg1"/>
          </a:solidFill>
          <a:ln w="12700">
            <a:miter lim="400000"/>
          </a:ln>
        </p:spPr>
        <p:txBody>
          <a:bodyPr lIns="10149" tIns="10149" rIns="10149" bIns="10149" anchor="ctr"/>
          <a:lstStyle/>
          <a:p>
            <a:pPr defTabSz="12178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
          </a:p>
        </p:txBody>
      </p:sp>
      <p:sp>
        <p:nvSpPr>
          <p:cNvPr id="78" name="TextBox 34">
            <a:extLst>
              <a:ext uri="{FF2B5EF4-FFF2-40B4-BE49-F238E27FC236}">
                <a16:creationId xmlns:a16="http://schemas.microsoft.com/office/drawing/2014/main" id="{663933DB-CBA2-744B-BE54-5C6B674C786B}"/>
              </a:ext>
            </a:extLst>
          </p:cNvPr>
          <p:cNvSpPr txBox="1"/>
          <p:nvPr/>
        </p:nvSpPr>
        <p:spPr>
          <a:xfrm>
            <a:off x="4549328" y="4692409"/>
            <a:ext cx="1340432" cy="246221"/>
          </a:xfrm>
          <a:prstGeom prst="rect">
            <a:avLst/>
          </a:prstGeom>
          <a:noFill/>
        </p:spPr>
        <p:txBody>
          <a:bodyPr wrap="none" rtlCol="0">
            <a:spAutoFit/>
          </a:bodyPr>
          <a:lstStyle/>
          <a:p>
            <a:pPr defTabSz="487268">
              <a:defRPr/>
            </a:pPr>
            <a:r>
              <a:rPr lang="en-US" sz="1000" b="1" kern="0" cap="all" dirty="0">
                <a:solidFill>
                  <a:schemeClr val="tx2">
                    <a:lumMod val="75000"/>
                  </a:schemeClr>
                </a:solidFill>
                <a:latin typeface="Calibri"/>
                <a:cs typeface="Calibri"/>
              </a:rPr>
              <a:t>2.069 FUNCIONARIOS</a:t>
            </a:r>
          </a:p>
        </p:txBody>
      </p:sp>
      <p:sp>
        <p:nvSpPr>
          <p:cNvPr id="84" name="Oval 17">
            <a:extLst>
              <a:ext uri="{FF2B5EF4-FFF2-40B4-BE49-F238E27FC236}">
                <a16:creationId xmlns:a16="http://schemas.microsoft.com/office/drawing/2014/main" id="{77566630-F5AF-FE4E-8DC2-F2C4A3039773}"/>
              </a:ext>
            </a:extLst>
          </p:cNvPr>
          <p:cNvSpPr/>
          <p:nvPr/>
        </p:nvSpPr>
        <p:spPr>
          <a:xfrm>
            <a:off x="4097340" y="4771710"/>
            <a:ext cx="325945" cy="226559"/>
          </a:xfrm>
          <a:prstGeom prst="ellipse">
            <a:avLst/>
          </a:prstGeom>
          <a:solidFill>
            <a:srgbClr val="DBDBDB"/>
          </a:solidFill>
          <a:ln w="25400" cap="flat" cmpd="sng" algn="ctr">
            <a:noFill/>
            <a:prstDash val="solid"/>
          </a:ln>
          <a:effectLst/>
        </p:spPr>
        <p:txBody>
          <a:bodyPr rtlCol="0" anchor="ctr"/>
          <a:lstStyle/>
          <a:p>
            <a:pPr algn="ctr" defTabSz="487268">
              <a:defRPr/>
            </a:pPr>
            <a:endParaRPr lang="en-US" sz="600" kern="0">
              <a:solidFill>
                <a:prstClr val="white"/>
              </a:solidFill>
              <a:latin typeface="Calibri"/>
            </a:endParaRPr>
          </a:p>
        </p:txBody>
      </p:sp>
      <p:sp>
        <p:nvSpPr>
          <p:cNvPr id="85" name="Oval 2">
            <a:extLst>
              <a:ext uri="{FF2B5EF4-FFF2-40B4-BE49-F238E27FC236}">
                <a16:creationId xmlns:a16="http://schemas.microsoft.com/office/drawing/2014/main" id="{E258BA79-CF79-8E46-B678-841747FCA11C}"/>
              </a:ext>
            </a:extLst>
          </p:cNvPr>
          <p:cNvSpPr/>
          <p:nvPr/>
        </p:nvSpPr>
        <p:spPr>
          <a:xfrm>
            <a:off x="4110883" y="4789938"/>
            <a:ext cx="286179" cy="190103"/>
          </a:xfrm>
          <a:prstGeom prst="ellipse">
            <a:avLst/>
          </a:prstGeom>
          <a:solidFill>
            <a:schemeClr val="accent4">
              <a:lumMod val="60000"/>
              <a:lumOff val="40000"/>
            </a:schemeClr>
          </a:solidFill>
          <a:ln w="25400" cap="flat" cmpd="sng" algn="ctr">
            <a:noFill/>
            <a:prstDash val="solid"/>
          </a:ln>
          <a:effectLst/>
        </p:spPr>
        <p:txBody>
          <a:bodyPr rtlCol="0" anchor="ctr"/>
          <a:lstStyle/>
          <a:p>
            <a:pPr algn="ctr" defTabSz="487268">
              <a:defRPr/>
            </a:pPr>
            <a:endParaRPr lang="en-US" sz="600" kern="0">
              <a:solidFill>
                <a:prstClr val="white"/>
              </a:solidFill>
              <a:latin typeface="Calibri"/>
            </a:endParaRPr>
          </a:p>
        </p:txBody>
      </p:sp>
      <p:sp>
        <p:nvSpPr>
          <p:cNvPr id="86" name="Shape 2617">
            <a:extLst>
              <a:ext uri="{FF2B5EF4-FFF2-40B4-BE49-F238E27FC236}">
                <a16:creationId xmlns:a16="http://schemas.microsoft.com/office/drawing/2014/main" id="{E6AF5DF5-4597-1F43-ACBF-FE388CCD30F8}"/>
              </a:ext>
            </a:extLst>
          </p:cNvPr>
          <p:cNvSpPr/>
          <p:nvPr/>
        </p:nvSpPr>
        <p:spPr>
          <a:xfrm>
            <a:off x="4174633" y="4840055"/>
            <a:ext cx="181523" cy="89507"/>
          </a:xfrm>
          <a:custGeom>
            <a:avLst/>
            <a:gdLst/>
            <a:ahLst/>
            <a:cxnLst>
              <a:cxn ang="0">
                <a:pos x="wd2" y="hd2"/>
              </a:cxn>
              <a:cxn ang="5400000">
                <a:pos x="wd2" y="hd2"/>
              </a:cxn>
              <a:cxn ang="10800000">
                <a:pos x="wd2" y="hd2"/>
              </a:cxn>
              <a:cxn ang="16200000">
                <a:pos x="wd2" y="hd2"/>
              </a:cxn>
            </a:cxnLst>
            <a:rect l="0" t="0" r="r" b="b"/>
            <a:pathLst>
              <a:path w="21600" h="21600" extrusionOk="0">
                <a:moveTo>
                  <a:pt x="4457" y="20400"/>
                </a:moveTo>
                <a:cubicBezTo>
                  <a:pt x="4686" y="18711"/>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2"/>
                  <a:pt x="8380" y="7241"/>
                  <a:pt x="8380" y="7241"/>
                </a:cubicBezTo>
                <a:cubicBezTo>
                  <a:pt x="8112" y="6505"/>
                  <a:pt x="7614" y="5133"/>
                  <a:pt x="7988" y="4025"/>
                </a:cubicBezTo>
                <a:cubicBezTo>
                  <a:pt x="8490" y="2492"/>
                  <a:pt x="8935" y="2190"/>
                  <a:pt x="9741" y="1747"/>
                </a:cubicBezTo>
                <a:cubicBezTo>
                  <a:pt x="9788" y="1721"/>
                  <a:pt x="9834" y="1691"/>
                  <a:pt x="9877" y="1657"/>
                </a:cubicBezTo>
                <a:cubicBezTo>
                  <a:pt x="10029" y="1535"/>
                  <a:pt x="10674" y="1200"/>
                  <a:pt x="11403" y="1200"/>
                </a:cubicBezTo>
                <a:cubicBezTo>
                  <a:pt x="11768" y="1200"/>
                  <a:pt x="12075" y="1285"/>
                  <a:pt x="12318" y="1454"/>
                </a:cubicBezTo>
                <a:cubicBezTo>
                  <a:pt x="12610" y="1655"/>
                  <a:pt x="12890" y="2039"/>
                  <a:pt x="13313" y="3271"/>
                </a:cubicBezTo>
                <a:cubicBezTo>
                  <a:pt x="14101" y="5469"/>
                  <a:pt x="13602" y="6698"/>
                  <a:pt x="13350" y="7124"/>
                </a:cubicBezTo>
                <a:cubicBezTo>
                  <a:pt x="13183" y="7407"/>
                  <a:pt x="13126" y="7764"/>
                  <a:pt x="13191" y="8102"/>
                </a:cubicBezTo>
                <a:cubicBezTo>
                  <a:pt x="13386" y="9109"/>
                  <a:pt x="13260" y="9534"/>
                  <a:pt x="13227" y="9619"/>
                </a:cubicBezTo>
                <a:cubicBezTo>
                  <a:pt x="13219" y="9631"/>
                  <a:pt x="13101" y="9814"/>
                  <a:pt x="13041" y="9902"/>
                </a:cubicBezTo>
                <a:cubicBezTo>
                  <a:pt x="12668" y="10452"/>
                  <a:pt x="11973" y="11474"/>
                  <a:pt x="11973" y="13569"/>
                </a:cubicBezTo>
                <a:cubicBezTo>
                  <a:pt x="11973" y="16039"/>
                  <a:pt x="13545" y="17190"/>
                  <a:pt x="14427" y="17477"/>
                </a:cubicBezTo>
                <a:lnTo>
                  <a:pt x="14466" y="17493"/>
                </a:lnTo>
                <a:cubicBezTo>
                  <a:pt x="15703" y="18036"/>
                  <a:pt x="16914" y="18711"/>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1"/>
                </a:cubicBezTo>
                <a:cubicBezTo>
                  <a:pt x="13957" y="10421"/>
                  <a:pt x="14531" y="9807"/>
                  <a:pt x="14146" y="7826"/>
                </a:cubicBezTo>
                <a:cubicBezTo>
                  <a:pt x="14787" y="6740"/>
                  <a:pt x="14995" y="4972"/>
                  <a:pt x="14211" y="2789"/>
                </a:cubicBezTo>
                <a:cubicBezTo>
                  <a:pt x="13774" y="1514"/>
                  <a:pt x="13389" y="815"/>
                  <a:pt x="12801" y="409"/>
                </a:cubicBezTo>
                <a:cubicBezTo>
                  <a:pt x="12370" y="110"/>
                  <a:pt x="11880" y="0"/>
                  <a:pt x="11403" y="0"/>
                </a:cubicBezTo>
                <a:cubicBezTo>
                  <a:pt x="10516" y="0"/>
                  <a:pt x="9675" y="384"/>
                  <a:pt x="9339" y="653"/>
                </a:cubicBezTo>
                <a:cubicBezTo>
                  <a:pt x="8357" y="1192"/>
                  <a:pt x="7697" y="1688"/>
                  <a:pt x="7077" y="3579"/>
                </a:cubicBezTo>
                <a:cubicBezTo>
                  <a:pt x="6540" y="5168"/>
                  <a:pt x="7179" y="6892"/>
                  <a:pt x="7494" y="7758"/>
                </a:cubicBezTo>
                <a:cubicBezTo>
                  <a:pt x="7110" y="9740"/>
                  <a:pt x="7642" y="10421"/>
                  <a:pt x="7642" y="10421"/>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6"/>
                </a:moveTo>
                <a:cubicBezTo>
                  <a:pt x="19516" y="15006"/>
                  <a:pt x="18416" y="14701"/>
                  <a:pt x="18416" y="12954"/>
                </a:cubicBezTo>
                <a:cubicBezTo>
                  <a:pt x="18416" y="11419"/>
                  <a:pt x="18794" y="10879"/>
                  <a:pt x="19017" y="10506"/>
                </a:cubicBezTo>
                <a:cubicBezTo>
                  <a:pt x="19017" y="10506"/>
                  <a:pt x="19443" y="9975"/>
                  <a:pt x="19136" y="8435"/>
                </a:cubicBezTo>
                <a:cubicBezTo>
                  <a:pt x="19388" y="7760"/>
                  <a:pt x="19900" y="6419"/>
                  <a:pt x="19470" y="5184"/>
                </a:cubicBezTo>
                <a:cubicBezTo>
                  <a:pt x="18974" y="3714"/>
                  <a:pt x="18645" y="3327"/>
                  <a:pt x="17860" y="2908"/>
                </a:cubicBezTo>
                <a:cubicBezTo>
                  <a:pt x="17591" y="2699"/>
                  <a:pt x="16918" y="2400"/>
                  <a:pt x="16208" y="2400"/>
                </a:cubicBezTo>
                <a:cubicBezTo>
                  <a:pt x="15873" y="2400"/>
                  <a:pt x="15531" y="2473"/>
                  <a:pt x="15218" y="2647"/>
                </a:cubicBezTo>
                <a:cubicBezTo>
                  <a:pt x="15343" y="3035"/>
                  <a:pt x="15449" y="3420"/>
                  <a:pt x="15525" y="3799"/>
                </a:cubicBezTo>
                <a:cubicBezTo>
                  <a:pt x="15537" y="3790"/>
                  <a:pt x="15550" y="3779"/>
                  <a:pt x="15563" y="3770"/>
                </a:cubicBezTo>
                <a:cubicBezTo>
                  <a:pt x="15730" y="3657"/>
                  <a:pt x="15948" y="3600"/>
                  <a:pt x="16208" y="3600"/>
                </a:cubicBezTo>
                <a:cubicBezTo>
                  <a:pt x="16716" y="3600"/>
                  <a:pt x="17211" y="3825"/>
                  <a:pt x="17332" y="3919"/>
                </a:cubicBezTo>
                <a:cubicBezTo>
                  <a:pt x="17375" y="3953"/>
                  <a:pt x="17421" y="3983"/>
                  <a:pt x="17467" y="4008"/>
                </a:cubicBezTo>
                <a:cubicBezTo>
                  <a:pt x="17950" y="4265"/>
                  <a:pt x="18131" y="4362"/>
                  <a:pt x="18562" y="5641"/>
                </a:cubicBezTo>
                <a:cubicBezTo>
                  <a:pt x="18822" y="6387"/>
                  <a:pt x="18452" y="7378"/>
                  <a:pt x="18253" y="7911"/>
                </a:cubicBezTo>
                <a:cubicBezTo>
                  <a:pt x="18161" y="8156"/>
                  <a:pt x="18130" y="8457"/>
                  <a:pt x="18182" y="8718"/>
                </a:cubicBezTo>
                <a:cubicBezTo>
                  <a:pt x="18316" y="9392"/>
                  <a:pt x="18254" y="9706"/>
                  <a:pt x="18232" y="9784"/>
                </a:cubicBezTo>
                <a:cubicBezTo>
                  <a:pt x="18230" y="9788"/>
                  <a:pt x="18227" y="9793"/>
                  <a:pt x="18224" y="9798"/>
                </a:cubicBezTo>
                <a:lnTo>
                  <a:pt x="18191" y="9853"/>
                </a:lnTo>
                <a:cubicBezTo>
                  <a:pt x="17926" y="10290"/>
                  <a:pt x="17434" y="11106"/>
                  <a:pt x="17434" y="12954"/>
                </a:cubicBezTo>
                <a:cubicBezTo>
                  <a:pt x="17434" y="15019"/>
                  <a:pt x="18570" y="15933"/>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8"/>
                  <a:pt x="19516" y="15006"/>
                </a:cubicBezTo>
                <a:moveTo>
                  <a:pt x="2371" y="16155"/>
                </a:moveTo>
                <a:cubicBezTo>
                  <a:pt x="3030" y="15933"/>
                  <a:pt x="4166" y="15019"/>
                  <a:pt x="4166" y="12954"/>
                </a:cubicBezTo>
                <a:cubicBezTo>
                  <a:pt x="4166" y="11106"/>
                  <a:pt x="3673" y="10290"/>
                  <a:pt x="3409" y="9853"/>
                </a:cubicBezTo>
                <a:lnTo>
                  <a:pt x="3376" y="9798"/>
                </a:lnTo>
                <a:cubicBezTo>
                  <a:pt x="3373" y="9793"/>
                  <a:pt x="3370" y="9788"/>
                  <a:pt x="3367" y="9784"/>
                </a:cubicBezTo>
                <a:cubicBezTo>
                  <a:pt x="3346" y="9706"/>
                  <a:pt x="3283" y="9392"/>
                  <a:pt x="3418" y="8718"/>
                </a:cubicBezTo>
                <a:cubicBezTo>
                  <a:pt x="3470" y="8457"/>
                  <a:pt x="3439" y="8156"/>
                  <a:pt x="3347" y="7911"/>
                </a:cubicBezTo>
                <a:cubicBezTo>
                  <a:pt x="3148" y="7378"/>
                  <a:pt x="2778" y="6387"/>
                  <a:pt x="3038" y="5641"/>
                </a:cubicBezTo>
                <a:cubicBezTo>
                  <a:pt x="3469" y="4362"/>
                  <a:pt x="3649" y="4265"/>
                  <a:pt x="4133" y="4008"/>
                </a:cubicBezTo>
                <a:cubicBezTo>
                  <a:pt x="4180" y="3983"/>
                  <a:pt x="4225" y="3953"/>
                  <a:pt x="4268" y="3919"/>
                </a:cubicBezTo>
                <a:cubicBezTo>
                  <a:pt x="4389" y="3825"/>
                  <a:pt x="4884" y="3600"/>
                  <a:pt x="5392" y="3600"/>
                </a:cubicBezTo>
                <a:cubicBezTo>
                  <a:pt x="5636" y="3600"/>
                  <a:pt x="5839" y="3655"/>
                  <a:pt x="6002" y="3755"/>
                </a:cubicBezTo>
                <a:cubicBezTo>
                  <a:pt x="6045" y="3548"/>
                  <a:pt x="6096" y="3341"/>
                  <a:pt x="6165" y="3134"/>
                </a:cubicBezTo>
                <a:cubicBezTo>
                  <a:pt x="6225" y="2950"/>
                  <a:pt x="6289" y="2793"/>
                  <a:pt x="6351" y="2630"/>
                </a:cubicBezTo>
                <a:cubicBezTo>
                  <a:pt x="6046" y="2468"/>
                  <a:pt x="5716" y="2400"/>
                  <a:pt x="5392" y="2400"/>
                </a:cubicBezTo>
                <a:cubicBezTo>
                  <a:pt x="4682" y="2400"/>
                  <a:pt x="4009" y="2699"/>
                  <a:pt x="3740" y="2908"/>
                </a:cubicBezTo>
                <a:cubicBezTo>
                  <a:pt x="2955" y="3327"/>
                  <a:pt x="2625" y="3714"/>
                  <a:pt x="2130" y="5184"/>
                </a:cubicBezTo>
                <a:cubicBezTo>
                  <a:pt x="1700" y="6419"/>
                  <a:pt x="2212" y="7760"/>
                  <a:pt x="2464" y="8435"/>
                </a:cubicBezTo>
                <a:cubicBezTo>
                  <a:pt x="2156" y="9975"/>
                  <a:pt x="2583" y="10506"/>
                  <a:pt x="2583" y="10506"/>
                </a:cubicBezTo>
                <a:cubicBezTo>
                  <a:pt x="2806" y="10879"/>
                  <a:pt x="3185" y="11419"/>
                  <a:pt x="3185" y="12954"/>
                </a:cubicBezTo>
                <a:cubicBezTo>
                  <a:pt x="3185" y="14701"/>
                  <a:pt x="2084" y="15006"/>
                  <a:pt x="2084" y="15006"/>
                </a:cubicBezTo>
                <a:cubicBezTo>
                  <a:pt x="1191" y="15388"/>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chemeClr val="tx1"/>
          </a:solidFill>
          <a:ln w="12700">
            <a:miter lim="400000"/>
          </a:ln>
        </p:spPr>
        <p:txBody>
          <a:bodyPr lIns="10149" tIns="10149" rIns="10149" bIns="10149" anchor="ctr"/>
          <a:lstStyle/>
          <a:p>
            <a:pPr defTabSz="12178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
          </a:p>
        </p:txBody>
      </p:sp>
      <p:grpSp>
        <p:nvGrpSpPr>
          <p:cNvPr id="80" name="Agrupar 79"/>
          <p:cNvGrpSpPr>
            <a:grpSpLocks noChangeAspect="1"/>
          </p:cNvGrpSpPr>
          <p:nvPr/>
        </p:nvGrpSpPr>
        <p:grpSpPr>
          <a:xfrm>
            <a:off x="4082226" y="5033891"/>
            <a:ext cx="341058" cy="226558"/>
            <a:chOff x="7280866" y="1683854"/>
            <a:chExt cx="793116" cy="793116"/>
          </a:xfrm>
        </p:grpSpPr>
        <p:sp>
          <p:nvSpPr>
            <p:cNvPr id="81" name="Oval 18">
              <a:extLst>
                <a:ext uri="{FF2B5EF4-FFF2-40B4-BE49-F238E27FC236}">
                  <a16:creationId xmlns:a16="http://schemas.microsoft.com/office/drawing/2014/main" id="{7220E974-1099-D54D-A812-7CCF327BF8C2}"/>
                </a:ext>
              </a:extLst>
            </p:cNvPr>
            <p:cNvSpPr/>
            <p:nvPr/>
          </p:nvSpPr>
          <p:spPr>
            <a:xfrm>
              <a:off x="7280866" y="1683854"/>
              <a:ext cx="793116" cy="793116"/>
            </a:xfrm>
            <a:prstGeom prst="ellipse">
              <a:avLst/>
            </a:prstGeom>
            <a:solidFill>
              <a:srgbClr val="DBDBDB"/>
            </a:solidFill>
            <a:ln w="25400" cap="flat" cmpd="sng" algn="ctr">
              <a:noFill/>
              <a:prstDash val="solid"/>
            </a:ln>
            <a:effectLst/>
          </p:spPr>
          <p:txBody>
            <a:bodyPr rtlCol="0" anchor="ctr"/>
            <a:lstStyle/>
            <a:p>
              <a:pPr algn="ctr" defTabSz="487268">
                <a:defRPr/>
              </a:pPr>
              <a:endParaRPr lang="en-US" sz="600" kern="0">
                <a:solidFill>
                  <a:prstClr val="white"/>
                </a:solidFill>
                <a:latin typeface="Calibri"/>
              </a:endParaRPr>
            </a:p>
          </p:txBody>
        </p:sp>
        <p:sp>
          <p:nvSpPr>
            <p:cNvPr id="82" name="Oval 3">
              <a:extLst>
                <a:ext uri="{FF2B5EF4-FFF2-40B4-BE49-F238E27FC236}">
                  <a16:creationId xmlns:a16="http://schemas.microsoft.com/office/drawing/2014/main" id="{8BED809D-EFA0-D245-8035-CE1E8547B333}"/>
                </a:ext>
              </a:extLst>
            </p:cNvPr>
            <p:cNvSpPr/>
            <p:nvPr/>
          </p:nvSpPr>
          <p:spPr>
            <a:xfrm>
              <a:off x="7344676" y="1747665"/>
              <a:ext cx="665494" cy="665494"/>
            </a:xfrm>
            <a:prstGeom prst="ellipse">
              <a:avLst/>
            </a:prstGeom>
            <a:solidFill>
              <a:srgbClr val="C0392B"/>
            </a:solidFill>
            <a:ln w="25400" cap="flat" cmpd="sng" algn="ctr">
              <a:noFill/>
              <a:prstDash val="solid"/>
            </a:ln>
            <a:effectLst/>
          </p:spPr>
          <p:txBody>
            <a:bodyPr rtlCol="0" anchor="ctr"/>
            <a:lstStyle/>
            <a:p>
              <a:pPr algn="ctr" defTabSz="487268">
                <a:defRPr/>
              </a:pPr>
              <a:endParaRPr lang="en-US" sz="600" kern="0">
                <a:solidFill>
                  <a:prstClr val="white"/>
                </a:solidFill>
                <a:latin typeface="Calibri"/>
              </a:endParaRPr>
            </a:p>
          </p:txBody>
        </p:sp>
        <p:sp>
          <p:nvSpPr>
            <p:cNvPr id="83" name="Shape 2545">
              <a:extLst>
                <a:ext uri="{FF2B5EF4-FFF2-40B4-BE49-F238E27FC236}">
                  <a16:creationId xmlns:a16="http://schemas.microsoft.com/office/drawing/2014/main" id="{E4CF49E1-1524-3F45-8DA2-38539EC4780A}"/>
                </a:ext>
              </a:extLst>
            </p:cNvPr>
            <p:cNvSpPr/>
            <p:nvPr/>
          </p:nvSpPr>
          <p:spPr>
            <a:xfrm>
              <a:off x="7519967" y="1910591"/>
              <a:ext cx="339637" cy="339637"/>
            </a:xfrm>
            <a:custGeom>
              <a:avLst/>
              <a:gdLst/>
              <a:ahLst/>
              <a:cxnLst>
                <a:cxn ang="0">
                  <a:pos x="wd2" y="hd2"/>
                </a:cxn>
                <a:cxn ang="5400000">
                  <a:pos x="wd2" y="hd2"/>
                </a:cxn>
                <a:cxn ang="10800000">
                  <a:pos x="wd2" y="hd2"/>
                </a:cxn>
                <a:cxn ang="16200000">
                  <a:pos x="wd2" y="hd2"/>
                </a:cxn>
              </a:cxnLst>
              <a:rect l="0" t="0" r="r" b="b"/>
              <a:pathLst>
                <a:path w="21600" h="21600" extrusionOk="0">
                  <a:moveTo>
                    <a:pt x="10800" y="20619"/>
                  </a:moveTo>
                  <a:cubicBezTo>
                    <a:pt x="5377" y="20619"/>
                    <a:pt x="982" y="16223"/>
                    <a:pt x="982" y="10800"/>
                  </a:cubicBezTo>
                  <a:cubicBezTo>
                    <a:pt x="982" y="5378"/>
                    <a:pt x="5377" y="982"/>
                    <a:pt x="10800" y="982"/>
                  </a:cubicBezTo>
                  <a:cubicBezTo>
                    <a:pt x="13336" y="982"/>
                    <a:pt x="15638" y="1950"/>
                    <a:pt x="17377" y="3529"/>
                  </a:cubicBezTo>
                  <a:lnTo>
                    <a:pt x="10453" y="10453"/>
                  </a:lnTo>
                  <a:cubicBezTo>
                    <a:pt x="10364" y="10542"/>
                    <a:pt x="10309" y="10665"/>
                    <a:pt x="10309" y="10800"/>
                  </a:cubicBezTo>
                  <a:cubicBezTo>
                    <a:pt x="10309" y="11072"/>
                    <a:pt x="10529" y="11291"/>
                    <a:pt x="10800" y="11291"/>
                  </a:cubicBezTo>
                  <a:lnTo>
                    <a:pt x="20594" y="11291"/>
                  </a:lnTo>
                  <a:cubicBezTo>
                    <a:pt x="20336" y="16484"/>
                    <a:pt x="16057" y="20619"/>
                    <a:pt x="10800" y="20619"/>
                  </a:cubicBezTo>
                  <a:moveTo>
                    <a:pt x="20594" y="10309"/>
                  </a:moveTo>
                  <a:lnTo>
                    <a:pt x="11985" y="10309"/>
                  </a:lnTo>
                  <a:lnTo>
                    <a:pt x="18071" y="4223"/>
                  </a:lnTo>
                  <a:cubicBezTo>
                    <a:pt x="19541" y="5852"/>
                    <a:pt x="20477" y="7971"/>
                    <a:pt x="20594" y="10309"/>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path>
              </a:pathLst>
            </a:custGeom>
            <a:solidFill>
              <a:sysClr val="window" lastClr="FFFFFF"/>
            </a:solidFill>
            <a:ln w="12700">
              <a:miter lim="400000"/>
            </a:ln>
          </p:spPr>
          <p:txBody>
            <a:bodyPr lIns="10149" tIns="10149" rIns="10149" bIns="10149" anchor="ctr"/>
            <a:lstStyle/>
            <a:p>
              <a:pPr defTabSz="12178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sp>
        <p:nvSpPr>
          <p:cNvPr id="61" name="CuadroTexto 60">
            <a:extLst>
              <a:ext uri="{FF2B5EF4-FFF2-40B4-BE49-F238E27FC236}">
                <a16:creationId xmlns:a16="http://schemas.microsoft.com/office/drawing/2014/main" id="{30608E1D-FD2E-642C-2830-7642C42EC870}"/>
              </a:ext>
            </a:extLst>
          </p:cNvPr>
          <p:cNvSpPr txBox="1"/>
          <p:nvPr/>
        </p:nvSpPr>
        <p:spPr>
          <a:xfrm>
            <a:off x="220314" y="6239203"/>
            <a:ext cx="8683023" cy="261610"/>
          </a:xfrm>
          <a:prstGeom prst="rect">
            <a:avLst/>
          </a:prstGeom>
          <a:noFill/>
        </p:spPr>
        <p:txBody>
          <a:bodyPr wrap="square" rtlCol="0">
            <a:spAutoFit/>
          </a:bodyPr>
          <a:lstStyle/>
          <a:p>
            <a:r>
              <a:rPr lang="es-CL" sz="1100" dirty="0">
                <a:solidFill>
                  <a:schemeClr val="tx1">
                    <a:lumMod val="50000"/>
                    <a:lumOff val="50000"/>
                  </a:schemeClr>
                </a:solidFill>
              </a:rPr>
              <a:t>CARLOS A. ESCUDERO C. / JEFE DEPTO. TRAFICO ILICITOS / DIRECCION NACIONAL DE ADUANAS / Junio 2022</a:t>
            </a:r>
          </a:p>
        </p:txBody>
      </p:sp>
      <p:pic>
        <p:nvPicPr>
          <p:cNvPr id="63" name="Imagen 62">
            <a:extLst>
              <a:ext uri="{FF2B5EF4-FFF2-40B4-BE49-F238E27FC236}">
                <a16:creationId xmlns:a16="http://schemas.microsoft.com/office/drawing/2014/main" id="{1F4FE267-186B-48FA-9446-6A516A3BA6E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019823" y="317855"/>
            <a:ext cx="1800000" cy="472726"/>
          </a:xfrm>
          <a:prstGeom prst="rect">
            <a:avLst/>
          </a:prstGeom>
        </p:spPr>
      </p:pic>
      <p:pic>
        <p:nvPicPr>
          <p:cNvPr id="79" name="Imagen 78" descr="Avatar Gsuite_GOBCL.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957677" y="0"/>
            <a:ext cx="1924293" cy="115449"/>
          </a:xfrm>
          <a:prstGeom prst="rect">
            <a:avLst/>
          </a:prstGeom>
        </p:spPr>
      </p:pic>
      <p:grpSp>
        <p:nvGrpSpPr>
          <p:cNvPr id="96" name="Agrupar 95"/>
          <p:cNvGrpSpPr>
            <a:grpSpLocks noChangeAspect="1"/>
          </p:cNvGrpSpPr>
          <p:nvPr/>
        </p:nvGrpSpPr>
        <p:grpSpPr>
          <a:xfrm>
            <a:off x="10687795" y="5774924"/>
            <a:ext cx="1080000" cy="602514"/>
            <a:chOff x="10109772" y="5601003"/>
            <a:chExt cx="1620103" cy="903830"/>
          </a:xfrm>
        </p:grpSpPr>
        <p:pic>
          <p:nvPicPr>
            <p:cNvPr id="97" name="Imagen 96"/>
            <p:cNvPicPr>
              <a:picLocks noChangeAspect="1"/>
            </p:cNvPicPr>
            <p:nvPr/>
          </p:nvPicPr>
          <p:blipFill>
            <a:blip r:embed="rId5"/>
            <a:stretch>
              <a:fillRect/>
            </a:stretch>
          </p:blipFill>
          <p:spPr>
            <a:xfrm>
              <a:off x="10109772" y="6159313"/>
              <a:ext cx="1620103" cy="345520"/>
            </a:xfrm>
            <a:prstGeom prst="rect">
              <a:avLst/>
            </a:prstGeom>
          </p:spPr>
        </p:pic>
        <p:pic>
          <p:nvPicPr>
            <p:cNvPr id="98" name="Imagen 9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170730" y="5601003"/>
              <a:ext cx="308747" cy="815974"/>
            </a:xfrm>
            <a:prstGeom prst="rect">
              <a:avLst/>
            </a:prstGeom>
          </p:spPr>
        </p:pic>
      </p:grpSp>
    </p:spTree>
    <p:extLst>
      <p:ext uri="{BB962C8B-B14F-4D97-AF65-F5344CB8AC3E}">
        <p14:creationId xmlns:p14="http://schemas.microsoft.com/office/powerpoint/2010/main" val="76477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4 Rectángulo">
            <a:extLst>
              <a:ext uri="{FF2B5EF4-FFF2-40B4-BE49-F238E27FC236}">
                <a16:creationId xmlns:a16="http://schemas.microsoft.com/office/drawing/2014/main" id="{2414A989-64A2-37E2-0228-5A444D085A08}"/>
              </a:ext>
            </a:extLst>
          </p:cNvPr>
          <p:cNvSpPr>
            <a:spLocks noChangeArrowheads="1"/>
          </p:cNvSpPr>
          <p:nvPr/>
        </p:nvSpPr>
        <p:spPr bwMode="auto">
          <a:xfrm>
            <a:off x="1765300" y="216693"/>
            <a:ext cx="7680590" cy="5007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39750" indent="-53975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s-CL" altLang="es-CL" sz="2654" dirty="0">
              <a:solidFill>
                <a:srgbClr val="FFFF00"/>
              </a:solidFill>
              <a:latin typeface="Calibri"/>
            </a:endParaRPr>
          </a:p>
        </p:txBody>
      </p:sp>
      <p:sp>
        <p:nvSpPr>
          <p:cNvPr id="62467" name="2 Rectángulo">
            <a:extLst>
              <a:ext uri="{FF2B5EF4-FFF2-40B4-BE49-F238E27FC236}">
                <a16:creationId xmlns:a16="http://schemas.microsoft.com/office/drawing/2014/main" id="{101CDCD7-90A5-97A8-0F91-B07EEA313898}"/>
              </a:ext>
            </a:extLst>
          </p:cNvPr>
          <p:cNvSpPr>
            <a:spLocks noChangeArrowheads="1"/>
          </p:cNvSpPr>
          <p:nvPr/>
        </p:nvSpPr>
        <p:spPr bwMode="auto">
          <a:xfrm>
            <a:off x="920927" y="1769276"/>
            <a:ext cx="7178907" cy="3477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342900" indent="-342900" eaLnBrk="1" hangingPunct="1">
              <a:spcBef>
                <a:spcPct val="0"/>
              </a:spcBef>
              <a:buFont typeface="Arial"/>
              <a:buChar char="•"/>
            </a:pPr>
            <a:r>
              <a:rPr lang="es-CL" altLang="es-CL" sz="2000" b="1" dirty="0">
                <a:solidFill>
                  <a:schemeClr val="accent1">
                    <a:lumMod val="75000"/>
                  </a:schemeClr>
                </a:solidFill>
                <a:latin typeface="Calibri"/>
              </a:rPr>
              <a:t>Ley Orgánica del Servicio:</a:t>
            </a:r>
            <a:r>
              <a:rPr lang="es-CL" altLang="es-CL" sz="2000" dirty="0">
                <a:solidFill>
                  <a:schemeClr val="accent1">
                    <a:lumMod val="75000"/>
                  </a:schemeClr>
                </a:solidFill>
                <a:latin typeface="Calibri"/>
              </a:rPr>
              <a:t> </a:t>
            </a:r>
            <a:br>
              <a:rPr lang="es-CL" altLang="es-CL" sz="1800" dirty="0">
                <a:solidFill>
                  <a:schemeClr val="accent1">
                    <a:lumMod val="75000"/>
                  </a:schemeClr>
                </a:solidFill>
                <a:latin typeface="Calibri"/>
              </a:rPr>
            </a:br>
            <a:r>
              <a:rPr lang="es-CL" altLang="es-CL" sz="2000" dirty="0">
                <a:solidFill>
                  <a:schemeClr val="accent1">
                    <a:lumMod val="75000"/>
                  </a:schemeClr>
                </a:solidFill>
                <a:latin typeface="Calibri"/>
              </a:rPr>
              <a:t>DFL N° 329 de 1979, del Ministerio de Hacienda (D.O. 20.06.1979)</a:t>
            </a:r>
          </a:p>
          <a:p>
            <a:pPr marL="342900" indent="-342900" eaLnBrk="1" hangingPunct="1">
              <a:spcBef>
                <a:spcPct val="0"/>
              </a:spcBef>
              <a:buFont typeface="Arial"/>
              <a:buChar char="•"/>
            </a:pPr>
            <a:endParaRPr lang="es-CL" altLang="es-CL" sz="2000" dirty="0">
              <a:solidFill>
                <a:schemeClr val="accent1">
                  <a:lumMod val="75000"/>
                </a:schemeClr>
              </a:solidFill>
              <a:latin typeface="Calibri"/>
            </a:endParaRPr>
          </a:p>
          <a:p>
            <a:pPr marL="285750" indent="-285750" eaLnBrk="1" hangingPunct="1">
              <a:spcBef>
                <a:spcPct val="0"/>
              </a:spcBef>
              <a:buFont typeface="Arial"/>
              <a:buChar char="•"/>
            </a:pPr>
            <a:r>
              <a:rPr lang="es-CL" altLang="es-CL" sz="2000" b="1" dirty="0">
                <a:solidFill>
                  <a:schemeClr val="accent1">
                    <a:lumMod val="75000"/>
                  </a:schemeClr>
                </a:solidFill>
                <a:latin typeface="Calibri"/>
              </a:rPr>
              <a:t>Ordenanza de Aduanas:</a:t>
            </a:r>
            <a:r>
              <a:rPr lang="es-CL" altLang="es-CL" sz="2000" dirty="0">
                <a:solidFill>
                  <a:schemeClr val="accent1">
                    <a:lumMod val="75000"/>
                  </a:schemeClr>
                </a:solidFill>
                <a:latin typeface="Calibri"/>
              </a:rPr>
              <a:t> </a:t>
            </a:r>
            <a:br>
              <a:rPr lang="es-CL" altLang="es-CL" sz="1800" dirty="0">
                <a:solidFill>
                  <a:schemeClr val="accent1">
                    <a:lumMod val="75000"/>
                  </a:schemeClr>
                </a:solidFill>
                <a:latin typeface="Calibri"/>
              </a:rPr>
            </a:br>
            <a:r>
              <a:rPr lang="es-CL" altLang="es-CL" sz="2000" dirty="0">
                <a:solidFill>
                  <a:schemeClr val="accent1">
                    <a:lumMod val="75000"/>
                  </a:schemeClr>
                </a:solidFill>
                <a:latin typeface="Calibri"/>
              </a:rPr>
              <a:t>Decreto con Fuerza de Ley N°30 de 2004, del Ministerio de Hacienda (D.O. 04.06.2005), aprueba texto refundido, coordinado y sistematizado de la Ordenanza de Aduanas.</a:t>
            </a:r>
          </a:p>
          <a:p>
            <a:pPr eaLnBrk="1" hangingPunct="1">
              <a:spcBef>
                <a:spcPct val="0"/>
              </a:spcBef>
              <a:buNone/>
            </a:pPr>
            <a:endParaRPr lang="es-CL" altLang="es-CL" sz="2000" dirty="0">
              <a:solidFill>
                <a:schemeClr val="accent1">
                  <a:lumMod val="75000"/>
                </a:schemeClr>
              </a:solidFill>
              <a:latin typeface="Calibri"/>
            </a:endParaRPr>
          </a:p>
          <a:p>
            <a:pPr marL="342900" indent="-342900" eaLnBrk="1" hangingPunct="1">
              <a:spcBef>
                <a:spcPct val="0"/>
              </a:spcBef>
              <a:buFont typeface="Arial"/>
              <a:buChar char="•"/>
            </a:pPr>
            <a:r>
              <a:rPr lang="es-CL" altLang="es-CL" sz="2000" b="1" dirty="0">
                <a:solidFill>
                  <a:schemeClr val="accent1">
                    <a:lumMod val="75000"/>
                  </a:schemeClr>
                </a:solidFill>
                <a:latin typeface="Calibri"/>
              </a:rPr>
              <a:t>Resolución  N°1300 de 14.03.2006:</a:t>
            </a:r>
            <a:br>
              <a:rPr lang="es-CL" altLang="es-CL" sz="2000" b="1" dirty="0">
                <a:solidFill>
                  <a:schemeClr val="accent1">
                    <a:lumMod val="75000"/>
                  </a:schemeClr>
                </a:solidFill>
                <a:latin typeface="Calibri"/>
              </a:rPr>
            </a:br>
            <a:r>
              <a:rPr lang="es-CL" altLang="es-CL" sz="2000" dirty="0">
                <a:solidFill>
                  <a:schemeClr val="accent1">
                    <a:lumMod val="75000"/>
                  </a:schemeClr>
                </a:solidFill>
                <a:latin typeface="Calibri"/>
              </a:rPr>
              <a:t>Compendio de Normas aduaneras.</a:t>
            </a:r>
          </a:p>
        </p:txBody>
      </p:sp>
      <p:sp>
        <p:nvSpPr>
          <p:cNvPr id="2" name="1 CuadroTexto">
            <a:extLst>
              <a:ext uri="{FF2B5EF4-FFF2-40B4-BE49-F238E27FC236}">
                <a16:creationId xmlns:a16="http://schemas.microsoft.com/office/drawing/2014/main" id="{76AE78F4-044D-E138-5B26-C70F05C8A0DB}"/>
              </a:ext>
            </a:extLst>
          </p:cNvPr>
          <p:cNvSpPr txBox="1"/>
          <p:nvPr/>
        </p:nvSpPr>
        <p:spPr>
          <a:xfrm>
            <a:off x="263780" y="612503"/>
            <a:ext cx="7329275" cy="954107"/>
          </a:xfrm>
          <a:prstGeom prst="rect">
            <a:avLst/>
          </a:prstGeom>
          <a:solidFill>
            <a:schemeClr val="bg1"/>
          </a:solidFill>
        </p:spPr>
        <p:style>
          <a:lnRef idx="0">
            <a:scrgbClr r="0" g="0" b="0"/>
          </a:lnRef>
          <a:fillRef idx="1001">
            <a:schemeClr val="dk2"/>
          </a:fillRef>
          <a:effectRef idx="0">
            <a:scrgbClr r="0" g="0" b="0"/>
          </a:effectRef>
          <a:fontRef idx="major"/>
        </p:style>
        <p:txBody>
          <a:bodyPr wrap="square">
            <a:spAutoFit/>
          </a:bodyPr>
          <a:lstStyle/>
          <a:p>
            <a:pPr eaLnBrk="1" hangingPunct="1">
              <a:defRPr/>
            </a:pPr>
            <a:r>
              <a:rPr lang="es-CL" sz="2800" b="1" dirty="0">
                <a:solidFill>
                  <a:schemeClr val="tx2">
                    <a:lumMod val="75000"/>
                  </a:schemeClr>
                </a:solidFill>
                <a:latin typeface="Calibri"/>
                <a:cs typeface="Calibri"/>
              </a:rPr>
              <a:t>Leyes y Normativas que rigen el funcionamiento de la institución</a:t>
            </a:r>
            <a:endParaRPr lang="es-CL" sz="3200" b="1" dirty="0">
              <a:solidFill>
                <a:schemeClr val="tx2">
                  <a:lumMod val="75000"/>
                </a:schemeClr>
              </a:solidFill>
              <a:latin typeface="Calibri"/>
              <a:cs typeface="Calibri"/>
            </a:endParaRPr>
          </a:p>
        </p:txBody>
      </p:sp>
      <p:sp>
        <p:nvSpPr>
          <p:cNvPr id="13" name="CuadroTexto 12">
            <a:extLst>
              <a:ext uri="{FF2B5EF4-FFF2-40B4-BE49-F238E27FC236}">
                <a16:creationId xmlns:a16="http://schemas.microsoft.com/office/drawing/2014/main" id="{30608E1D-FD2E-642C-2830-7642C42EC870}"/>
              </a:ext>
            </a:extLst>
          </p:cNvPr>
          <p:cNvSpPr txBox="1"/>
          <p:nvPr/>
        </p:nvSpPr>
        <p:spPr>
          <a:xfrm>
            <a:off x="220314" y="6239203"/>
            <a:ext cx="8683023" cy="261610"/>
          </a:xfrm>
          <a:prstGeom prst="rect">
            <a:avLst/>
          </a:prstGeom>
          <a:noFill/>
        </p:spPr>
        <p:txBody>
          <a:bodyPr wrap="square" rtlCol="0">
            <a:spAutoFit/>
          </a:bodyPr>
          <a:lstStyle/>
          <a:p>
            <a:r>
              <a:rPr lang="es-CL" sz="1100" dirty="0">
                <a:solidFill>
                  <a:schemeClr val="tx1">
                    <a:lumMod val="50000"/>
                    <a:lumOff val="50000"/>
                  </a:schemeClr>
                </a:solidFill>
              </a:rPr>
              <a:t>CARLOS A. ESCUDERO C. / JEFE DEPTO. TRAFICO ILICITOS / DIRECCION NACIONAL DE ADUANAS / Junio 2022</a:t>
            </a:r>
          </a:p>
        </p:txBody>
      </p:sp>
      <p:pic>
        <p:nvPicPr>
          <p:cNvPr id="14" name="Imagen 13">
            <a:extLst>
              <a:ext uri="{FF2B5EF4-FFF2-40B4-BE49-F238E27FC236}">
                <a16:creationId xmlns:a16="http://schemas.microsoft.com/office/drawing/2014/main" id="{1F4FE267-186B-48FA-9446-6A516A3BA6E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019823" y="317855"/>
            <a:ext cx="1800000" cy="472726"/>
          </a:xfrm>
          <a:prstGeom prst="rect">
            <a:avLst/>
          </a:prstGeom>
        </p:spPr>
      </p:pic>
      <p:pic>
        <p:nvPicPr>
          <p:cNvPr id="15" name="Imagen 14" descr="Avatar Gsuite_GOBCL.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957677" y="0"/>
            <a:ext cx="1924293" cy="115449"/>
          </a:xfrm>
          <a:prstGeom prst="rect">
            <a:avLst/>
          </a:prstGeom>
        </p:spPr>
      </p:pic>
      <p:grpSp>
        <p:nvGrpSpPr>
          <p:cNvPr id="16" name="Agrupar 15"/>
          <p:cNvGrpSpPr>
            <a:grpSpLocks noChangeAspect="1"/>
          </p:cNvGrpSpPr>
          <p:nvPr/>
        </p:nvGrpSpPr>
        <p:grpSpPr>
          <a:xfrm>
            <a:off x="10687795" y="5774924"/>
            <a:ext cx="1080000" cy="602514"/>
            <a:chOff x="10109772" y="5601003"/>
            <a:chExt cx="1620103" cy="903830"/>
          </a:xfrm>
        </p:grpSpPr>
        <p:pic>
          <p:nvPicPr>
            <p:cNvPr id="17" name="Imagen 16"/>
            <p:cNvPicPr>
              <a:picLocks noChangeAspect="1"/>
            </p:cNvPicPr>
            <p:nvPr/>
          </p:nvPicPr>
          <p:blipFill>
            <a:blip r:embed="rId4"/>
            <a:stretch>
              <a:fillRect/>
            </a:stretch>
          </p:blipFill>
          <p:spPr>
            <a:xfrm>
              <a:off x="10109772" y="6159313"/>
              <a:ext cx="1620103" cy="345520"/>
            </a:xfrm>
            <a:prstGeom prst="rect">
              <a:avLst/>
            </a:prstGeom>
          </p:spPr>
        </p:pic>
        <p:pic>
          <p:nvPicPr>
            <p:cNvPr id="18" name="Imagen 1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170730" y="5601003"/>
              <a:ext cx="308747" cy="815974"/>
            </a:xfrm>
            <a:prstGeom prst="rect">
              <a:avLst/>
            </a:prstGeom>
          </p:spPr>
        </p:pic>
      </p:grpSp>
      <p:cxnSp>
        <p:nvCxnSpPr>
          <p:cNvPr id="19" name="Conector recto 18"/>
          <p:cNvCxnSpPr/>
          <p:nvPr/>
        </p:nvCxnSpPr>
        <p:spPr>
          <a:xfrm>
            <a:off x="266700" y="631260"/>
            <a:ext cx="9194060" cy="0"/>
          </a:xfrm>
          <a:prstGeom prst="line">
            <a:avLst/>
          </a:prstGeom>
          <a:ln w="3175" cmpd="sng">
            <a:solidFill>
              <a:srgbClr val="4472C4"/>
            </a:solidFill>
            <a:prstDash val="dot"/>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0" name="CuadroTexto 12"/>
          <p:cNvSpPr txBox="1">
            <a:spLocks noChangeArrowheads="1"/>
          </p:cNvSpPr>
          <p:nvPr/>
        </p:nvSpPr>
        <p:spPr bwMode="auto">
          <a:xfrm>
            <a:off x="258919" y="260440"/>
            <a:ext cx="595138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s-ES" sz="1800" b="1" dirty="0">
                <a:solidFill>
                  <a:schemeClr val="tx2">
                    <a:lumMod val="60000"/>
                    <a:lumOff val="40000"/>
                  </a:schemeClr>
                </a:solidFill>
                <a:latin typeface="Calibri"/>
                <a:cs typeface="Calibri"/>
              </a:rPr>
              <a:t>Rol de Aduanas en el combate al contrabando y tráfico ilícito</a:t>
            </a:r>
          </a:p>
        </p:txBody>
      </p:sp>
      <p:pic>
        <p:nvPicPr>
          <p:cNvPr id="21" name="Imagen 20" descr="Libertadores.jp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748388" y="1706649"/>
            <a:ext cx="3138105" cy="358528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4 Rectángulo">
            <a:extLst>
              <a:ext uri="{FF2B5EF4-FFF2-40B4-BE49-F238E27FC236}">
                <a16:creationId xmlns:a16="http://schemas.microsoft.com/office/drawing/2014/main" id="{2414A989-64A2-37E2-0228-5A444D085A08}"/>
              </a:ext>
            </a:extLst>
          </p:cNvPr>
          <p:cNvSpPr>
            <a:spLocks noChangeArrowheads="1"/>
          </p:cNvSpPr>
          <p:nvPr/>
        </p:nvSpPr>
        <p:spPr bwMode="auto">
          <a:xfrm>
            <a:off x="1765300" y="216693"/>
            <a:ext cx="7680590" cy="5007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39750" indent="-53975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s-CL" altLang="es-CL" sz="2654" dirty="0">
              <a:solidFill>
                <a:srgbClr val="FFFF00"/>
              </a:solidFill>
              <a:latin typeface="Calibri"/>
            </a:endParaRPr>
          </a:p>
        </p:txBody>
      </p:sp>
      <p:sp>
        <p:nvSpPr>
          <p:cNvPr id="62467" name="2 Rectángulo">
            <a:extLst>
              <a:ext uri="{FF2B5EF4-FFF2-40B4-BE49-F238E27FC236}">
                <a16:creationId xmlns:a16="http://schemas.microsoft.com/office/drawing/2014/main" id="{101CDCD7-90A5-97A8-0F91-B07EEA313898}"/>
              </a:ext>
            </a:extLst>
          </p:cNvPr>
          <p:cNvSpPr>
            <a:spLocks noChangeArrowheads="1"/>
          </p:cNvSpPr>
          <p:nvPr/>
        </p:nvSpPr>
        <p:spPr bwMode="auto">
          <a:xfrm>
            <a:off x="462998" y="1462618"/>
            <a:ext cx="7135382" cy="42524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ct val="90000"/>
              </a:lnSpc>
              <a:spcBef>
                <a:spcPct val="0"/>
              </a:spcBef>
              <a:buNone/>
            </a:pPr>
            <a:r>
              <a:rPr lang="es-CL" altLang="es-CL" sz="2000" b="1" dirty="0">
                <a:solidFill>
                  <a:schemeClr val="accent1"/>
                </a:solidFill>
                <a:latin typeface="Calibri"/>
              </a:rPr>
              <a:t>Artículo 1º</a:t>
            </a:r>
            <a:r>
              <a:rPr lang="es-CL" altLang="es-CL" sz="2000" dirty="0">
                <a:solidFill>
                  <a:schemeClr val="accent1"/>
                </a:solidFill>
                <a:latin typeface="Calibri"/>
              </a:rPr>
              <a:t>.- El Servicio Nacional de Aduanas es un Servicio Público, de administración autónoma, con personalidad jurídica, de duración indefinida y se relacionará con el Poder Ejecutivo a través del Ministerio de Hacienda. Este Servicio será denominado para todos los efectos legales como Institución Fiscalizadora y su domicilio será la ciudad de Valparaíso. </a:t>
            </a:r>
          </a:p>
          <a:p>
            <a:pPr>
              <a:lnSpc>
                <a:spcPct val="90000"/>
              </a:lnSpc>
              <a:spcBef>
                <a:spcPct val="0"/>
              </a:spcBef>
              <a:buNone/>
            </a:pPr>
            <a:br>
              <a:rPr lang="es-CL" altLang="es-CL" sz="2000" dirty="0">
                <a:solidFill>
                  <a:schemeClr val="accent1"/>
                </a:solidFill>
                <a:latin typeface="Calibri"/>
              </a:rPr>
            </a:br>
            <a:r>
              <a:rPr lang="es-CL" altLang="es-CL" sz="2000" dirty="0">
                <a:solidFill>
                  <a:schemeClr val="accent1"/>
                </a:solidFill>
                <a:latin typeface="Calibri"/>
              </a:rPr>
              <a:t> </a:t>
            </a:r>
            <a:br>
              <a:rPr lang="es-CL" altLang="es-CL" sz="2000" dirty="0">
                <a:solidFill>
                  <a:schemeClr val="accent1"/>
                </a:solidFill>
                <a:latin typeface="Calibri"/>
              </a:rPr>
            </a:br>
            <a:r>
              <a:rPr lang="es-CL" altLang="es-CL" sz="2000" dirty="0">
                <a:solidFill>
                  <a:schemeClr val="accent1"/>
                </a:solidFill>
                <a:latin typeface="Calibri"/>
              </a:rPr>
              <a:t>A este Servicio le corresponderá vigilar y fiscalizar el paso de mercancías por las costas, fronteras y aeropuertos de la República, intervenir en el tráfico internacional para los efectos de la recaudación de los impuestos a la importación, exportación y otros que determinen las leyes, y de generar las estadísticas de ese tráfico por las fronteras, sin perjuicio de las demás funciones que le encomienden las leyes. </a:t>
            </a:r>
            <a:endParaRPr lang="es-CL" altLang="es-CL" sz="1800" dirty="0">
              <a:solidFill>
                <a:schemeClr val="accent1"/>
              </a:solidFill>
              <a:latin typeface="Calibri"/>
            </a:endParaRPr>
          </a:p>
        </p:txBody>
      </p:sp>
      <p:sp>
        <p:nvSpPr>
          <p:cNvPr id="2" name="1 CuadroTexto">
            <a:extLst>
              <a:ext uri="{FF2B5EF4-FFF2-40B4-BE49-F238E27FC236}">
                <a16:creationId xmlns:a16="http://schemas.microsoft.com/office/drawing/2014/main" id="{76AE78F4-044D-E138-5B26-C70F05C8A0DB}"/>
              </a:ext>
            </a:extLst>
          </p:cNvPr>
          <p:cNvSpPr txBox="1"/>
          <p:nvPr/>
        </p:nvSpPr>
        <p:spPr>
          <a:xfrm>
            <a:off x="263780" y="665981"/>
            <a:ext cx="9222745" cy="523220"/>
          </a:xfrm>
          <a:prstGeom prst="rect">
            <a:avLst/>
          </a:prstGeom>
          <a:solidFill>
            <a:schemeClr val="bg1"/>
          </a:solidFill>
        </p:spPr>
        <p:style>
          <a:lnRef idx="0">
            <a:scrgbClr r="0" g="0" b="0"/>
          </a:lnRef>
          <a:fillRef idx="1001">
            <a:schemeClr val="dk2"/>
          </a:fillRef>
          <a:effectRef idx="0">
            <a:scrgbClr r="0" g="0" b="0"/>
          </a:effectRef>
          <a:fontRef idx="major"/>
        </p:style>
        <p:txBody>
          <a:bodyPr wrap="square">
            <a:spAutoFit/>
          </a:bodyPr>
          <a:lstStyle/>
          <a:p>
            <a:pPr>
              <a:defRPr/>
            </a:pPr>
            <a:r>
              <a:rPr lang="es-CL" sz="2800" b="1" dirty="0">
                <a:solidFill>
                  <a:schemeClr val="tx2">
                    <a:lumMod val="75000"/>
                  </a:schemeClr>
                </a:solidFill>
              </a:rPr>
              <a:t>ORDENANZA DE ADUANAS. (DFL 30 2005)</a:t>
            </a:r>
          </a:p>
        </p:txBody>
      </p:sp>
      <p:sp>
        <p:nvSpPr>
          <p:cNvPr id="13" name="CuadroTexto 12">
            <a:extLst>
              <a:ext uri="{FF2B5EF4-FFF2-40B4-BE49-F238E27FC236}">
                <a16:creationId xmlns:a16="http://schemas.microsoft.com/office/drawing/2014/main" id="{30608E1D-FD2E-642C-2830-7642C42EC870}"/>
              </a:ext>
            </a:extLst>
          </p:cNvPr>
          <p:cNvSpPr txBox="1"/>
          <p:nvPr/>
        </p:nvSpPr>
        <p:spPr>
          <a:xfrm>
            <a:off x="220314" y="6239203"/>
            <a:ext cx="8683023" cy="261610"/>
          </a:xfrm>
          <a:prstGeom prst="rect">
            <a:avLst/>
          </a:prstGeom>
          <a:noFill/>
        </p:spPr>
        <p:txBody>
          <a:bodyPr wrap="square" rtlCol="0">
            <a:spAutoFit/>
          </a:bodyPr>
          <a:lstStyle/>
          <a:p>
            <a:r>
              <a:rPr lang="es-CL" sz="1100" dirty="0">
                <a:solidFill>
                  <a:schemeClr val="tx1">
                    <a:lumMod val="50000"/>
                    <a:lumOff val="50000"/>
                  </a:schemeClr>
                </a:solidFill>
              </a:rPr>
              <a:t>CARLOS A. ESCUDERO C. / JEFE DEPTO. TRAFICO ILICITOS / DIRECCION NACIONAL DE ADUANAS / Junio 2022</a:t>
            </a:r>
          </a:p>
        </p:txBody>
      </p:sp>
      <p:pic>
        <p:nvPicPr>
          <p:cNvPr id="14" name="Imagen 13">
            <a:extLst>
              <a:ext uri="{FF2B5EF4-FFF2-40B4-BE49-F238E27FC236}">
                <a16:creationId xmlns:a16="http://schemas.microsoft.com/office/drawing/2014/main" id="{1F4FE267-186B-48FA-9446-6A516A3BA6E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019823" y="317855"/>
            <a:ext cx="1800000" cy="472726"/>
          </a:xfrm>
          <a:prstGeom prst="rect">
            <a:avLst/>
          </a:prstGeom>
        </p:spPr>
      </p:pic>
      <p:pic>
        <p:nvPicPr>
          <p:cNvPr id="15" name="Imagen 14" descr="Avatar Gsuite_GOBCL.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957677" y="0"/>
            <a:ext cx="1924293" cy="115449"/>
          </a:xfrm>
          <a:prstGeom prst="rect">
            <a:avLst/>
          </a:prstGeom>
        </p:spPr>
      </p:pic>
      <p:grpSp>
        <p:nvGrpSpPr>
          <p:cNvPr id="16" name="Agrupar 15"/>
          <p:cNvGrpSpPr>
            <a:grpSpLocks noChangeAspect="1"/>
          </p:cNvGrpSpPr>
          <p:nvPr/>
        </p:nvGrpSpPr>
        <p:grpSpPr>
          <a:xfrm>
            <a:off x="10687795" y="5774924"/>
            <a:ext cx="1080000" cy="602514"/>
            <a:chOff x="10109772" y="5601003"/>
            <a:chExt cx="1620103" cy="903830"/>
          </a:xfrm>
        </p:grpSpPr>
        <p:pic>
          <p:nvPicPr>
            <p:cNvPr id="17" name="Imagen 16"/>
            <p:cNvPicPr>
              <a:picLocks noChangeAspect="1"/>
            </p:cNvPicPr>
            <p:nvPr/>
          </p:nvPicPr>
          <p:blipFill>
            <a:blip r:embed="rId4"/>
            <a:stretch>
              <a:fillRect/>
            </a:stretch>
          </p:blipFill>
          <p:spPr>
            <a:xfrm>
              <a:off x="10109772" y="6159313"/>
              <a:ext cx="1620103" cy="345520"/>
            </a:xfrm>
            <a:prstGeom prst="rect">
              <a:avLst/>
            </a:prstGeom>
          </p:spPr>
        </p:pic>
        <p:pic>
          <p:nvPicPr>
            <p:cNvPr id="18" name="Imagen 1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170730" y="5601003"/>
              <a:ext cx="308747" cy="815974"/>
            </a:xfrm>
            <a:prstGeom prst="rect">
              <a:avLst/>
            </a:prstGeom>
          </p:spPr>
        </p:pic>
      </p:grpSp>
      <p:cxnSp>
        <p:nvCxnSpPr>
          <p:cNvPr id="19" name="Conector recto 18"/>
          <p:cNvCxnSpPr/>
          <p:nvPr/>
        </p:nvCxnSpPr>
        <p:spPr>
          <a:xfrm>
            <a:off x="266700" y="631260"/>
            <a:ext cx="9194060" cy="0"/>
          </a:xfrm>
          <a:prstGeom prst="line">
            <a:avLst/>
          </a:prstGeom>
          <a:ln w="3175" cmpd="sng">
            <a:solidFill>
              <a:srgbClr val="4472C4"/>
            </a:solidFill>
            <a:prstDash val="dot"/>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0" name="CuadroTexto 12"/>
          <p:cNvSpPr txBox="1">
            <a:spLocks noChangeArrowheads="1"/>
          </p:cNvSpPr>
          <p:nvPr/>
        </p:nvSpPr>
        <p:spPr bwMode="auto">
          <a:xfrm>
            <a:off x="258919" y="260440"/>
            <a:ext cx="595138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s-ES" sz="1800" b="1" dirty="0">
                <a:solidFill>
                  <a:schemeClr val="tx2">
                    <a:lumMod val="60000"/>
                    <a:lumOff val="40000"/>
                  </a:schemeClr>
                </a:solidFill>
                <a:latin typeface="Calibri"/>
                <a:cs typeface="Calibri"/>
              </a:rPr>
              <a:t>Rol de Aduanas en el combate al contrabando y tráfico ilícito</a:t>
            </a:r>
          </a:p>
        </p:txBody>
      </p:sp>
      <p:pic>
        <p:nvPicPr>
          <p:cNvPr id="21" name="Imagen 20" descr="PSX_20200802_171538.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154513" y="1562457"/>
            <a:ext cx="4043837" cy="2908132"/>
          </a:xfrm>
          <a:prstGeom prst="rect">
            <a:avLst/>
          </a:prstGeom>
        </p:spPr>
      </p:pic>
    </p:spTree>
    <p:extLst>
      <p:ext uri="{BB962C8B-B14F-4D97-AF65-F5344CB8AC3E}">
        <p14:creationId xmlns:p14="http://schemas.microsoft.com/office/powerpoint/2010/main" val="105968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4 Rectángulo">
            <a:extLst>
              <a:ext uri="{FF2B5EF4-FFF2-40B4-BE49-F238E27FC236}">
                <a16:creationId xmlns:a16="http://schemas.microsoft.com/office/drawing/2014/main" id="{2414A989-64A2-37E2-0228-5A444D085A08}"/>
              </a:ext>
            </a:extLst>
          </p:cNvPr>
          <p:cNvSpPr>
            <a:spLocks noChangeArrowheads="1"/>
          </p:cNvSpPr>
          <p:nvPr/>
        </p:nvSpPr>
        <p:spPr bwMode="auto">
          <a:xfrm>
            <a:off x="1765300" y="216693"/>
            <a:ext cx="7680590" cy="5007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39750" indent="-53975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s-CL" altLang="es-CL" sz="2654" dirty="0">
              <a:solidFill>
                <a:srgbClr val="FFFF00"/>
              </a:solidFill>
              <a:latin typeface="Calibri"/>
            </a:endParaRPr>
          </a:p>
        </p:txBody>
      </p:sp>
      <p:sp>
        <p:nvSpPr>
          <p:cNvPr id="2" name="1 CuadroTexto">
            <a:extLst>
              <a:ext uri="{FF2B5EF4-FFF2-40B4-BE49-F238E27FC236}">
                <a16:creationId xmlns:a16="http://schemas.microsoft.com/office/drawing/2014/main" id="{76AE78F4-044D-E138-5B26-C70F05C8A0DB}"/>
              </a:ext>
            </a:extLst>
          </p:cNvPr>
          <p:cNvSpPr txBox="1"/>
          <p:nvPr/>
        </p:nvSpPr>
        <p:spPr>
          <a:xfrm>
            <a:off x="263780" y="625873"/>
            <a:ext cx="9222745" cy="523220"/>
          </a:xfrm>
          <a:prstGeom prst="rect">
            <a:avLst/>
          </a:prstGeom>
          <a:solidFill>
            <a:schemeClr val="bg1"/>
          </a:solidFill>
        </p:spPr>
        <p:style>
          <a:lnRef idx="0">
            <a:scrgbClr r="0" g="0" b="0"/>
          </a:lnRef>
          <a:fillRef idx="1001">
            <a:schemeClr val="dk2"/>
          </a:fillRef>
          <a:effectRef idx="0">
            <a:scrgbClr r="0" g="0" b="0"/>
          </a:effectRef>
          <a:fontRef idx="major"/>
        </p:style>
        <p:txBody>
          <a:bodyPr wrap="square">
            <a:spAutoFit/>
          </a:bodyPr>
          <a:lstStyle/>
          <a:p>
            <a:pPr defTabSz="866760">
              <a:spcBef>
                <a:spcPct val="0"/>
              </a:spcBef>
              <a:buNone/>
            </a:pPr>
            <a:r>
              <a:rPr lang="es-ES" altLang="es-CL" sz="2800" b="1" dirty="0">
                <a:solidFill>
                  <a:schemeClr val="tx2">
                    <a:lumMod val="75000"/>
                  </a:schemeClr>
                </a:solidFill>
                <a:cs typeface="Calibri"/>
              </a:rPr>
              <a:t>MAPA DE ACUERDOS COMERCIALES</a:t>
            </a:r>
          </a:p>
        </p:txBody>
      </p:sp>
      <p:sp>
        <p:nvSpPr>
          <p:cNvPr id="13" name="CuadroTexto 12">
            <a:extLst>
              <a:ext uri="{FF2B5EF4-FFF2-40B4-BE49-F238E27FC236}">
                <a16:creationId xmlns:a16="http://schemas.microsoft.com/office/drawing/2014/main" id="{30608E1D-FD2E-642C-2830-7642C42EC870}"/>
              </a:ext>
            </a:extLst>
          </p:cNvPr>
          <p:cNvSpPr txBox="1"/>
          <p:nvPr/>
        </p:nvSpPr>
        <p:spPr>
          <a:xfrm>
            <a:off x="220314" y="6239203"/>
            <a:ext cx="8683023" cy="261610"/>
          </a:xfrm>
          <a:prstGeom prst="rect">
            <a:avLst/>
          </a:prstGeom>
          <a:noFill/>
        </p:spPr>
        <p:txBody>
          <a:bodyPr wrap="square" rtlCol="0">
            <a:spAutoFit/>
          </a:bodyPr>
          <a:lstStyle/>
          <a:p>
            <a:r>
              <a:rPr lang="es-CL" sz="1100" dirty="0">
                <a:solidFill>
                  <a:schemeClr val="tx1">
                    <a:lumMod val="50000"/>
                    <a:lumOff val="50000"/>
                  </a:schemeClr>
                </a:solidFill>
              </a:rPr>
              <a:t>CARLOS A. ESCUDERO C. / JEFE DEPTO. TRAFICO ILICITOS / DIRECCION NACIONAL DE ADUANAS / Junio 2022</a:t>
            </a:r>
          </a:p>
        </p:txBody>
      </p:sp>
      <p:pic>
        <p:nvPicPr>
          <p:cNvPr id="14" name="Imagen 13">
            <a:extLst>
              <a:ext uri="{FF2B5EF4-FFF2-40B4-BE49-F238E27FC236}">
                <a16:creationId xmlns:a16="http://schemas.microsoft.com/office/drawing/2014/main" id="{1F4FE267-186B-48FA-9446-6A516A3BA6E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019823" y="317855"/>
            <a:ext cx="1800000" cy="472726"/>
          </a:xfrm>
          <a:prstGeom prst="rect">
            <a:avLst/>
          </a:prstGeom>
        </p:spPr>
      </p:pic>
      <p:pic>
        <p:nvPicPr>
          <p:cNvPr id="15" name="Imagen 14" descr="Avatar Gsuite_GOBCL.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957677" y="0"/>
            <a:ext cx="1924293" cy="115449"/>
          </a:xfrm>
          <a:prstGeom prst="rect">
            <a:avLst/>
          </a:prstGeom>
        </p:spPr>
      </p:pic>
      <p:grpSp>
        <p:nvGrpSpPr>
          <p:cNvPr id="16" name="Agrupar 15"/>
          <p:cNvGrpSpPr>
            <a:grpSpLocks noChangeAspect="1"/>
          </p:cNvGrpSpPr>
          <p:nvPr/>
        </p:nvGrpSpPr>
        <p:grpSpPr>
          <a:xfrm>
            <a:off x="10687795" y="5774924"/>
            <a:ext cx="1080000" cy="602514"/>
            <a:chOff x="10109772" y="5601003"/>
            <a:chExt cx="1620103" cy="903830"/>
          </a:xfrm>
        </p:grpSpPr>
        <p:pic>
          <p:nvPicPr>
            <p:cNvPr id="17" name="Imagen 16"/>
            <p:cNvPicPr>
              <a:picLocks noChangeAspect="1"/>
            </p:cNvPicPr>
            <p:nvPr/>
          </p:nvPicPr>
          <p:blipFill>
            <a:blip r:embed="rId4"/>
            <a:stretch>
              <a:fillRect/>
            </a:stretch>
          </p:blipFill>
          <p:spPr>
            <a:xfrm>
              <a:off x="10109772" y="6159313"/>
              <a:ext cx="1620103" cy="345520"/>
            </a:xfrm>
            <a:prstGeom prst="rect">
              <a:avLst/>
            </a:prstGeom>
          </p:spPr>
        </p:pic>
        <p:pic>
          <p:nvPicPr>
            <p:cNvPr id="18" name="Imagen 1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170730" y="5601003"/>
              <a:ext cx="308747" cy="815974"/>
            </a:xfrm>
            <a:prstGeom prst="rect">
              <a:avLst/>
            </a:prstGeom>
          </p:spPr>
        </p:pic>
      </p:grpSp>
      <p:cxnSp>
        <p:nvCxnSpPr>
          <p:cNvPr id="19" name="Conector recto 18"/>
          <p:cNvCxnSpPr/>
          <p:nvPr/>
        </p:nvCxnSpPr>
        <p:spPr>
          <a:xfrm>
            <a:off x="266700" y="631260"/>
            <a:ext cx="9194060" cy="0"/>
          </a:xfrm>
          <a:prstGeom prst="line">
            <a:avLst/>
          </a:prstGeom>
          <a:ln w="3175" cmpd="sng">
            <a:solidFill>
              <a:srgbClr val="4472C4"/>
            </a:solidFill>
            <a:prstDash val="dot"/>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0" name="CuadroTexto 12"/>
          <p:cNvSpPr txBox="1">
            <a:spLocks noChangeArrowheads="1"/>
          </p:cNvSpPr>
          <p:nvPr/>
        </p:nvSpPr>
        <p:spPr bwMode="auto">
          <a:xfrm>
            <a:off x="258919" y="260440"/>
            <a:ext cx="595138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s-ES" sz="1800" b="1" dirty="0">
                <a:solidFill>
                  <a:schemeClr val="tx2">
                    <a:lumMod val="60000"/>
                    <a:lumOff val="40000"/>
                  </a:schemeClr>
                </a:solidFill>
                <a:latin typeface="Calibri"/>
                <a:cs typeface="Calibri"/>
              </a:rPr>
              <a:t>Rol de Aduanas en el combate al contrabando y tráfico ilícito</a:t>
            </a:r>
          </a:p>
        </p:txBody>
      </p:sp>
      <p:pic>
        <p:nvPicPr>
          <p:cNvPr id="27" name="Picture 3" descr="E:\Nueva carpeta\mapa acuerdos comerciales 2014.jpg">
            <a:extLst>
              <a:ext uri="{FF2B5EF4-FFF2-40B4-BE49-F238E27FC236}">
                <a16:creationId xmlns:a16="http://schemas.microsoft.com/office/drawing/2014/main" id="{79EC0A59-EDDA-8C1B-A27E-920428163266}"/>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31863" y="1631053"/>
            <a:ext cx="9550674" cy="41979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 name="2 CuadroTexto">
            <a:extLst>
              <a:ext uri="{FF2B5EF4-FFF2-40B4-BE49-F238E27FC236}">
                <a16:creationId xmlns:a16="http://schemas.microsoft.com/office/drawing/2014/main" id="{C4A8CB39-F06C-1C1F-A11A-591D7C755B73}"/>
              </a:ext>
            </a:extLst>
          </p:cNvPr>
          <p:cNvSpPr txBox="1"/>
          <p:nvPr/>
        </p:nvSpPr>
        <p:spPr>
          <a:xfrm>
            <a:off x="300743" y="1367807"/>
            <a:ext cx="2867486" cy="1477328"/>
          </a:xfrm>
          <a:prstGeom prst="rect">
            <a:avLst/>
          </a:prstGeom>
          <a:noFill/>
        </p:spPr>
        <p:txBody>
          <a:bodyPr wrap="square">
            <a:spAutoFit/>
          </a:bodyPr>
          <a:lstStyle/>
          <a:p>
            <a:pPr marL="270862" indent="-270862" defTabSz="866760">
              <a:buFont typeface="Arial" pitchFamily="34" charset="0"/>
              <a:buChar char="•"/>
              <a:defRPr/>
            </a:pPr>
            <a:r>
              <a:rPr lang="es-CL" dirty="0">
                <a:solidFill>
                  <a:srgbClr val="6C6C6C"/>
                </a:solidFill>
                <a:latin typeface="Calibri"/>
              </a:rPr>
              <a:t>23 acuerdos comerciales con 61 países</a:t>
            </a:r>
          </a:p>
          <a:p>
            <a:pPr marL="270862" indent="-270862" defTabSz="866760">
              <a:buFont typeface="Arial" pitchFamily="34" charset="0"/>
              <a:buChar char="•"/>
              <a:defRPr/>
            </a:pPr>
            <a:r>
              <a:rPr lang="es-CL" dirty="0">
                <a:solidFill>
                  <a:srgbClr val="6C6C6C"/>
                </a:solidFill>
                <a:latin typeface="Calibri"/>
              </a:rPr>
              <a:t>Representa el 93,8% de nuestro mercado de exportaciones. </a:t>
            </a:r>
          </a:p>
        </p:txBody>
      </p:sp>
      <p:sp>
        <p:nvSpPr>
          <p:cNvPr id="29" name="7 CuadroTexto">
            <a:extLst>
              <a:ext uri="{FF2B5EF4-FFF2-40B4-BE49-F238E27FC236}">
                <a16:creationId xmlns:a16="http://schemas.microsoft.com/office/drawing/2014/main" id="{4A4CEABF-EC89-D914-2E5B-0933020E1CE4}"/>
              </a:ext>
            </a:extLst>
          </p:cNvPr>
          <p:cNvSpPr txBox="1"/>
          <p:nvPr/>
        </p:nvSpPr>
        <p:spPr>
          <a:xfrm>
            <a:off x="9629073" y="2829819"/>
            <a:ext cx="2268496" cy="2031325"/>
          </a:xfrm>
          <a:prstGeom prst="rect">
            <a:avLst/>
          </a:prstGeom>
          <a:noFill/>
        </p:spPr>
        <p:txBody>
          <a:bodyPr wrap="square">
            <a:spAutoFit/>
          </a:bodyPr>
          <a:lstStyle/>
          <a:p>
            <a:pPr defTabSz="866760">
              <a:defRPr/>
            </a:pPr>
            <a:r>
              <a:rPr lang="es-CL" dirty="0">
                <a:solidFill>
                  <a:srgbClr val="6C6C6C"/>
                </a:solidFill>
                <a:latin typeface="Calibri"/>
              </a:rPr>
              <a:t>Acceso privilegiado a 4.439 millones de habitantes, equivalentes al 63% de la población mundial y al 85% del PIB del mundo.</a:t>
            </a:r>
          </a:p>
        </p:txBody>
      </p:sp>
    </p:spTree>
    <p:extLst>
      <p:ext uri="{BB962C8B-B14F-4D97-AF65-F5344CB8AC3E}">
        <p14:creationId xmlns:p14="http://schemas.microsoft.com/office/powerpoint/2010/main" val="3546089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4 Rectángulo">
            <a:extLst>
              <a:ext uri="{FF2B5EF4-FFF2-40B4-BE49-F238E27FC236}">
                <a16:creationId xmlns:a16="http://schemas.microsoft.com/office/drawing/2014/main" id="{2414A989-64A2-37E2-0228-5A444D085A08}"/>
              </a:ext>
            </a:extLst>
          </p:cNvPr>
          <p:cNvSpPr>
            <a:spLocks noChangeArrowheads="1"/>
          </p:cNvSpPr>
          <p:nvPr/>
        </p:nvSpPr>
        <p:spPr bwMode="auto">
          <a:xfrm>
            <a:off x="1765300" y="216693"/>
            <a:ext cx="7680590" cy="5007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39750" indent="-53975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s-CL" altLang="es-CL" sz="2654" dirty="0">
              <a:solidFill>
                <a:srgbClr val="FFFF00"/>
              </a:solidFill>
              <a:latin typeface="Calibri"/>
            </a:endParaRPr>
          </a:p>
        </p:txBody>
      </p:sp>
      <p:sp>
        <p:nvSpPr>
          <p:cNvPr id="2" name="1 CuadroTexto">
            <a:extLst>
              <a:ext uri="{FF2B5EF4-FFF2-40B4-BE49-F238E27FC236}">
                <a16:creationId xmlns:a16="http://schemas.microsoft.com/office/drawing/2014/main" id="{76AE78F4-044D-E138-5B26-C70F05C8A0DB}"/>
              </a:ext>
            </a:extLst>
          </p:cNvPr>
          <p:cNvSpPr txBox="1"/>
          <p:nvPr/>
        </p:nvSpPr>
        <p:spPr>
          <a:xfrm>
            <a:off x="263780" y="639242"/>
            <a:ext cx="9222745" cy="523220"/>
          </a:xfrm>
          <a:prstGeom prst="rect">
            <a:avLst/>
          </a:prstGeom>
          <a:solidFill>
            <a:schemeClr val="bg1"/>
          </a:solidFill>
        </p:spPr>
        <p:style>
          <a:lnRef idx="0">
            <a:scrgbClr r="0" g="0" b="0"/>
          </a:lnRef>
          <a:fillRef idx="1001">
            <a:schemeClr val="dk2"/>
          </a:fillRef>
          <a:effectRef idx="0">
            <a:scrgbClr r="0" g="0" b="0"/>
          </a:effectRef>
          <a:fontRef idx="major"/>
        </p:style>
        <p:txBody>
          <a:bodyPr wrap="square">
            <a:spAutoFit/>
          </a:bodyPr>
          <a:lstStyle/>
          <a:p>
            <a:pPr>
              <a:spcBef>
                <a:spcPct val="0"/>
              </a:spcBef>
              <a:buFontTx/>
              <a:buNone/>
            </a:pPr>
            <a:r>
              <a:rPr lang="es-CL" altLang="es-CL" sz="2800" b="1" dirty="0">
                <a:solidFill>
                  <a:schemeClr val="tx2">
                    <a:lumMod val="75000"/>
                  </a:schemeClr>
                </a:solidFill>
              </a:rPr>
              <a:t>FLUJO DEL COMERCIO EXTERIOR</a:t>
            </a:r>
          </a:p>
        </p:txBody>
      </p:sp>
      <p:sp>
        <p:nvSpPr>
          <p:cNvPr id="13" name="CuadroTexto 12">
            <a:extLst>
              <a:ext uri="{FF2B5EF4-FFF2-40B4-BE49-F238E27FC236}">
                <a16:creationId xmlns:a16="http://schemas.microsoft.com/office/drawing/2014/main" id="{30608E1D-FD2E-642C-2830-7642C42EC870}"/>
              </a:ext>
            </a:extLst>
          </p:cNvPr>
          <p:cNvSpPr txBox="1"/>
          <p:nvPr/>
        </p:nvSpPr>
        <p:spPr>
          <a:xfrm>
            <a:off x="220314" y="6239203"/>
            <a:ext cx="8683023" cy="261610"/>
          </a:xfrm>
          <a:prstGeom prst="rect">
            <a:avLst/>
          </a:prstGeom>
          <a:noFill/>
        </p:spPr>
        <p:txBody>
          <a:bodyPr wrap="square" rtlCol="0">
            <a:spAutoFit/>
          </a:bodyPr>
          <a:lstStyle/>
          <a:p>
            <a:r>
              <a:rPr lang="es-CL" sz="1100" dirty="0">
                <a:solidFill>
                  <a:schemeClr val="tx1">
                    <a:lumMod val="50000"/>
                    <a:lumOff val="50000"/>
                  </a:schemeClr>
                </a:solidFill>
              </a:rPr>
              <a:t>CARLOS A. ESCUDERO C. / JEFE DEPTO. TRAFICO ILICITOS / DIRECCION NACIONAL DE ADUANAS / Junio 2022</a:t>
            </a:r>
          </a:p>
        </p:txBody>
      </p:sp>
      <p:pic>
        <p:nvPicPr>
          <p:cNvPr id="14" name="Imagen 13">
            <a:extLst>
              <a:ext uri="{FF2B5EF4-FFF2-40B4-BE49-F238E27FC236}">
                <a16:creationId xmlns:a16="http://schemas.microsoft.com/office/drawing/2014/main" id="{1F4FE267-186B-48FA-9446-6A516A3BA6E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019823" y="317855"/>
            <a:ext cx="1800000" cy="472726"/>
          </a:xfrm>
          <a:prstGeom prst="rect">
            <a:avLst/>
          </a:prstGeom>
        </p:spPr>
      </p:pic>
      <p:pic>
        <p:nvPicPr>
          <p:cNvPr id="15" name="Imagen 14" descr="Avatar Gsuite_GOBCL.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957677" y="0"/>
            <a:ext cx="1924293" cy="115449"/>
          </a:xfrm>
          <a:prstGeom prst="rect">
            <a:avLst/>
          </a:prstGeom>
        </p:spPr>
      </p:pic>
      <p:grpSp>
        <p:nvGrpSpPr>
          <p:cNvPr id="16" name="Agrupar 15"/>
          <p:cNvGrpSpPr>
            <a:grpSpLocks noChangeAspect="1"/>
          </p:cNvGrpSpPr>
          <p:nvPr/>
        </p:nvGrpSpPr>
        <p:grpSpPr>
          <a:xfrm>
            <a:off x="10687795" y="5774924"/>
            <a:ext cx="1080000" cy="602514"/>
            <a:chOff x="10109772" y="5601003"/>
            <a:chExt cx="1620103" cy="903830"/>
          </a:xfrm>
        </p:grpSpPr>
        <p:pic>
          <p:nvPicPr>
            <p:cNvPr id="17" name="Imagen 16"/>
            <p:cNvPicPr>
              <a:picLocks noChangeAspect="1"/>
            </p:cNvPicPr>
            <p:nvPr/>
          </p:nvPicPr>
          <p:blipFill>
            <a:blip r:embed="rId4"/>
            <a:stretch>
              <a:fillRect/>
            </a:stretch>
          </p:blipFill>
          <p:spPr>
            <a:xfrm>
              <a:off x="10109772" y="6159313"/>
              <a:ext cx="1620103" cy="345520"/>
            </a:xfrm>
            <a:prstGeom prst="rect">
              <a:avLst/>
            </a:prstGeom>
          </p:spPr>
        </p:pic>
        <p:pic>
          <p:nvPicPr>
            <p:cNvPr id="18" name="Imagen 1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170730" y="5601003"/>
              <a:ext cx="308747" cy="815974"/>
            </a:xfrm>
            <a:prstGeom prst="rect">
              <a:avLst/>
            </a:prstGeom>
          </p:spPr>
        </p:pic>
      </p:grpSp>
      <p:cxnSp>
        <p:nvCxnSpPr>
          <p:cNvPr id="19" name="Conector recto 18"/>
          <p:cNvCxnSpPr/>
          <p:nvPr/>
        </p:nvCxnSpPr>
        <p:spPr>
          <a:xfrm>
            <a:off x="266700" y="631260"/>
            <a:ext cx="9194060" cy="0"/>
          </a:xfrm>
          <a:prstGeom prst="line">
            <a:avLst/>
          </a:prstGeom>
          <a:ln w="3175" cmpd="sng">
            <a:solidFill>
              <a:srgbClr val="4472C4"/>
            </a:solidFill>
            <a:prstDash val="dot"/>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0" name="CuadroTexto 12"/>
          <p:cNvSpPr txBox="1">
            <a:spLocks noChangeArrowheads="1"/>
          </p:cNvSpPr>
          <p:nvPr/>
        </p:nvSpPr>
        <p:spPr bwMode="auto">
          <a:xfrm>
            <a:off x="258919" y="260440"/>
            <a:ext cx="595138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s-ES" sz="1800" b="1" dirty="0">
                <a:solidFill>
                  <a:schemeClr val="tx2">
                    <a:lumMod val="60000"/>
                    <a:lumOff val="40000"/>
                  </a:schemeClr>
                </a:solidFill>
                <a:latin typeface="Calibri"/>
                <a:cs typeface="Calibri"/>
              </a:rPr>
              <a:t>Rol de Aduanas en el combate al contrabando y tráfico ilícito</a:t>
            </a:r>
          </a:p>
        </p:txBody>
      </p:sp>
      <p:pic>
        <p:nvPicPr>
          <p:cNvPr id="21" name="Picture 6">
            <a:extLst>
              <a:ext uri="{FF2B5EF4-FFF2-40B4-BE49-F238E27FC236}">
                <a16:creationId xmlns:a16="http://schemas.microsoft.com/office/drawing/2014/main" id="{385CD260-502A-DDBA-1B8D-FDE1162E35BE}"/>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20833" y="1356985"/>
            <a:ext cx="10284237" cy="34826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ángulo 2"/>
          <p:cNvSpPr/>
          <p:nvPr/>
        </p:nvSpPr>
        <p:spPr>
          <a:xfrm>
            <a:off x="1024046" y="4888201"/>
            <a:ext cx="3874647" cy="646331"/>
          </a:xfrm>
          <a:prstGeom prst="rect">
            <a:avLst/>
          </a:prstGeom>
        </p:spPr>
        <p:txBody>
          <a:bodyPr wrap="square">
            <a:spAutoFit/>
          </a:bodyPr>
          <a:lstStyle/>
          <a:p>
            <a:pPr marL="285750" indent="-285750">
              <a:spcBef>
                <a:spcPct val="0"/>
              </a:spcBef>
              <a:buFont typeface="Arial"/>
              <a:buChar char="•"/>
            </a:pPr>
            <a:r>
              <a:rPr lang="es-CL" altLang="es-CL" dirty="0">
                <a:solidFill>
                  <a:schemeClr val="tx2">
                    <a:lumMod val="75000"/>
                  </a:schemeClr>
                </a:solidFill>
              </a:rPr>
              <a:t>AUMENTO explosivo del comercio internacional de Chile</a:t>
            </a:r>
          </a:p>
        </p:txBody>
      </p:sp>
      <p:sp>
        <p:nvSpPr>
          <p:cNvPr id="22" name="Rectángulo 21"/>
          <p:cNvSpPr/>
          <p:nvPr/>
        </p:nvSpPr>
        <p:spPr>
          <a:xfrm>
            <a:off x="5063956" y="4888201"/>
            <a:ext cx="4697143" cy="646331"/>
          </a:xfrm>
          <a:prstGeom prst="rect">
            <a:avLst/>
          </a:prstGeom>
        </p:spPr>
        <p:txBody>
          <a:bodyPr wrap="square">
            <a:spAutoFit/>
          </a:bodyPr>
          <a:lstStyle/>
          <a:p>
            <a:pPr marL="285750" indent="-285750">
              <a:spcBef>
                <a:spcPct val="0"/>
              </a:spcBef>
              <a:buFont typeface="Arial"/>
              <a:buChar char="•"/>
            </a:pPr>
            <a:r>
              <a:rPr lang="es-CL" altLang="es-CL" dirty="0">
                <a:solidFill>
                  <a:schemeClr val="tx2">
                    <a:lumMod val="75000"/>
                  </a:schemeClr>
                </a:solidFill>
              </a:rPr>
              <a:t>Casi el 70% del DINERO que Chile produce, depende del COMERCIO con otros países</a:t>
            </a:r>
          </a:p>
        </p:txBody>
      </p:sp>
    </p:spTree>
    <p:extLst>
      <p:ext uri="{BB962C8B-B14F-4D97-AF65-F5344CB8AC3E}">
        <p14:creationId xmlns:p14="http://schemas.microsoft.com/office/powerpoint/2010/main" val="3568610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4 Rectángulo">
            <a:extLst>
              <a:ext uri="{FF2B5EF4-FFF2-40B4-BE49-F238E27FC236}">
                <a16:creationId xmlns:a16="http://schemas.microsoft.com/office/drawing/2014/main" id="{2414A989-64A2-37E2-0228-5A444D085A08}"/>
              </a:ext>
            </a:extLst>
          </p:cNvPr>
          <p:cNvSpPr>
            <a:spLocks noChangeArrowheads="1"/>
          </p:cNvSpPr>
          <p:nvPr/>
        </p:nvSpPr>
        <p:spPr bwMode="auto">
          <a:xfrm>
            <a:off x="1765300" y="216693"/>
            <a:ext cx="7680590" cy="5007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39750" indent="-53975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s-CL" altLang="es-CL" sz="2654" dirty="0">
              <a:solidFill>
                <a:srgbClr val="FFFF00"/>
              </a:solidFill>
              <a:latin typeface="Calibri"/>
            </a:endParaRPr>
          </a:p>
        </p:txBody>
      </p:sp>
      <p:sp>
        <p:nvSpPr>
          <p:cNvPr id="2" name="1 CuadroTexto">
            <a:extLst>
              <a:ext uri="{FF2B5EF4-FFF2-40B4-BE49-F238E27FC236}">
                <a16:creationId xmlns:a16="http://schemas.microsoft.com/office/drawing/2014/main" id="{76AE78F4-044D-E138-5B26-C70F05C8A0DB}"/>
              </a:ext>
            </a:extLst>
          </p:cNvPr>
          <p:cNvSpPr txBox="1"/>
          <p:nvPr/>
        </p:nvSpPr>
        <p:spPr>
          <a:xfrm>
            <a:off x="263780" y="625873"/>
            <a:ext cx="5658267" cy="954107"/>
          </a:xfrm>
          <a:prstGeom prst="rect">
            <a:avLst/>
          </a:prstGeom>
          <a:noFill/>
        </p:spPr>
        <p:style>
          <a:lnRef idx="0">
            <a:scrgbClr r="0" g="0" b="0"/>
          </a:lnRef>
          <a:fillRef idx="1001">
            <a:schemeClr val="dk2"/>
          </a:fillRef>
          <a:effectRef idx="0">
            <a:scrgbClr r="0" g="0" b="0"/>
          </a:effectRef>
          <a:fontRef idx="major"/>
        </p:style>
        <p:txBody>
          <a:bodyPr wrap="square">
            <a:spAutoFit/>
          </a:bodyPr>
          <a:lstStyle/>
          <a:p>
            <a:pPr defTabSz="324861"/>
            <a:r>
              <a:rPr lang="es-CL" sz="2800" b="1" dirty="0">
                <a:solidFill>
                  <a:schemeClr val="tx2"/>
                </a:solidFill>
                <a:latin typeface="Calibri" charset="0"/>
                <a:ea typeface="MS PGothic" charset="0"/>
                <a:cs typeface="MS PGothic" charset="0"/>
              </a:rPr>
              <a:t>ROL DE ADUANAS NUEVOS TIEMPOS NUEVAS FUNCIONES</a:t>
            </a:r>
          </a:p>
        </p:txBody>
      </p:sp>
      <p:sp>
        <p:nvSpPr>
          <p:cNvPr id="13" name="CuadroTexto 12">
            <a:extLst>
              <a:ext uri="{FF2B5EF4-FFF2-40B4-BE49-F238E27FC236}">
                <a16:creationId xmlns:a16="http://schemas.microsoft.com/office/drawing/2014/main" id="{30608E1D-FD2E-642C-2830-7642C42EC870}"/>
              </a:ext>
            </a:extLst>
          </p:cNvPr>
          <p:cNvSpPr txBox="1"/>
          <p:nvPr/>
        </p:nvSpPr>
        <p:spPr>
          <a:xfrm>
            <a:off x="220314" y="6239203"/>
            <a:ext cx="8683023" cy="261610"/>
          </a:xfrm>
          <a:prstGeom prst="rect">
            <a:avLst/>
          </a:prstGeom>
          <a:noFill/>
        </p:spPr>
        <p:txBody>
          <a:bodyPr wrap="square" rtlCol="0">
            <a:spAutoFit/>
          </a:bodyPr>
          <a:lstStyle/>
          <a:p>
            <a:r>
              <a:rPr lang="es-CL" sz="1100" dirty="0">
                <a:solidFill>
                  <a:schemeClr val="tx1">
                    <a:lumMod val="50000"/>
                    <a:lumOff val="50000"/>
                  </a:schemeClr>
                </a:solidFill>
              </a:rPr>
              <a:t>CARLOS A. ESCUDERO C. / JEFE DEPTO. TRAFICO ILICITOS / DIRECCION NACIONAL DE ADUANAS / Junio 2022</a:t>
            </a:r>
          </a:p>
        </p:txBody>
      </p:sp>
      <p:pic>
        <p:nvPicPr>
          <p:cNvPr id="14" name="Imagen 13">
            <a:extLst>
              <a:ext uri="{FF2B5EF4-FFF2-40B4-BE49-F238E27FC236}">
                <a16:creationId xmlns:a16="http://schemas.microsoft.com/office/drawing/2014/main" id="{1F4FE267-186B-48FA-9446-6A516A3BA6E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019823" y="317855"/>
            <a:ext cx="1800000" cy="472726"/>
          </a:xfrm>
          <a:prstGeom prst="rect">
            <a:avLst/>
          </a:prstGeom>
        </p:spPr>
      </p:pic>
      <p:pic>
        <p:nvPicPr>
          <p:cNvPr id="15" name="Imagen 14" descr="Avatar Gsuite_GOBCL.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957677" y="0"/>
            <a:ext cx="1924293" cy="115449"/>
          </a:xfrm>
          <a:prstGeom prst="rect">
            <a:avLst/>
          </a:prstGeom>
        </p:spPr>
      </p:pic>
      <p:grpSp>
        <p:nvGrpSpPr>
          <p:cNvPr id="16" name="Agrupar 15"/>
          <p:cNvGrpSpPr>
            <a:grpSpLocks noChangeAspect="1"/>
          </p:cNvGrpSpPr>
          <p:nvPr/>
        </p:nvGrpSpPr>
        <p:grpSpPr>
          <a:xfrm>
            <a:off x="10687795" y="5774924"/>
            <a:ext cx="1080000" cy="602514"/>
            <a:chOff x="10109772" y="5601003"/>
            <a:chExt cx="1620103" cy="903830"/>
          </a:xfrm>
        </p:grpSpPr>
        <p:pic>
          <p:nvPicPr>
            <p:cNvPr id="17" name="Imagen 16"/>
            <p:cNvPicPr>
              <a:picLocks noChangeAspect="1"/>
            </p:cNvPicPr>
            <p:nvPr/>
          </p:nvPicPr>
          <p:blipFill>
            <a:blip r:embed="rId4"/>
            <a:stretch>
              <a:fillRect/>
            </a:stretch>
          </p:blipFill>
          <p:spPr>
            <a:xfrm>
              <a:off x="10109772" y="6159313"/>
              <a:ext cx="1620103" cy="345520"/>
            </a:xfrm>
            <a:prstGeom prst="rect">
              <a:avLst/>
            </a:prstGeom>
          </p:spPr>
        </p:pic>
        <p:pic>
          <p:nvPicPr>
            <p:cNvPr id="18" name="Imagen 1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170730" y="5601003"/>
              <a:ext cx="308747" cy="815974"/>
            </a:xfrm>
            <a:prstGeom prst="rect">
              <a:avLst/>
            </a:prstGeom>
          </p:spPr>
        </p:pic>
      </p:grpSp>
      <p:cxnSp>
        <p:nvCxnSpPr>
          <p:cNvPr id="19" name="Conector recto 18"/>
          <p:cNvCxnSpPr/>
          <p:nvPr/>
        </p:nvCxnSpPr>
        <p:spPr>
          <a:xfrm>
            <a:off x="266700" y="631260"/>
            <a:ext cx="9194060" cy="0"/>
          </a:xfrm>
          <a:prstGeom prst="line">
            <a:avLst/>
          </a:prstGeom>
          <a:ln w="3175" cmpd="sng">
            <a:solidFill>
              <a:srgbClr val="4472C4"/>
            </a:solidFill>
            <a:prstDash val="dot"/>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0" name="CuadroTexto 12"/>
          <p:cNvSpPr txBox="1">
            <a:spLocks noChangeArrowheads="1"/>
          </p:cNvSpPr>
          <p:nvPr/>
        </p:nvSpPr>
        <p:spPr bwMode="auto">
          <a:xfrm>
            <a:off x="258919" y="260440"/>
            <a:ext cx="595138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s-ES" sz="1800" b="1" dirty="0">
                <a:solidFill>
                  <a:schemeClr val="tx2">
                    <a:lumMod val="60000"/>
                    <a:lumOff val="40000"/>
                  </a:schemeClr>
                </a:solidFill>
                <a:latin typeface="Calibri"/>
                <a:cs typeface="Calibri"/>
              </a:rPr>
              <a:t>Rol de Aduanas en el combate al contrabando y tráfico ilícito</a:t>
            </a:r>
          </a:p>
        </p:txBody>
      </p:sp>
      <p:sp>
        <p:nvSpPr>
          <p:cNvPr id="21" name="1 Rectángulo">
            <a:extLst>
              <a:ext uri="{FF2B5EF4-FFF2-40B4-BE49-F238E27FC236}">
                <a16:creationId xmlns:a16="http://schemas.microsoft.com/office/drawing/2014/main" id="{4D23A121-8703-0B69-822D-34FF58CB52EB}"/>
              </a:ext>
            </a:extLst>
          </p:cNvPr>
          <p:cNvSpPr>
            <a:spLocks noChangeArrowheads="1"/>
          </p:cNvSpPr>
          <p:nvPr/>
        </p:nvSpPr>
        <p:spPr bwMode="auto">
          <a:xfrm>
            <a:off x="2874877" y="1894914"/>
            <a:ext cx="5333003" cy="617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s-CL" altLang="es-CL" sz="3412" dirty="0">
              <a:solidFill>
                <a:srgbClr val="000000"/>
              </a:solidFill>
              <a:latin typeface="Calibri"/>
            </a:endParaRPr>
          </a:p>
        </p:txBody>
      </p:sp>
      <p:sp>
        <p:nvSpPr>
          <p:cNvPr id="23" name="4 Cheurón">
            <a:extLst>
              <a:ext uri="{FF2B5EF4-FFF2-40B4-BE49-F238E27FC236}">
                <a16:creationId xmlns:a16="http://schemas.microsoft.com/office/drawing/2014/main" id="{A4DA921A-1F8B-3135-066A-B4442C84096B}"/>
              </a:ext>
            </a:extLst>
          </p:cNvPr>
          <p:cNvSpPr/>
          <p:nvPr/>
        </p:nvSpPr>
        <p:spPr>
          <a:xfrm>
            <a:off x="911098" y="1958116"/>
            <a:ext cx="1609159" cy="722313"/>
          </a:xfrm>
          <a:prstGeom prst="chevron">
            <a:avLst>
              <a:gd name="adj" fmla="val 23077"/>
            </a:avLst>
          </a:prstGeom>
          <a:solidFill>
            <a:schemeClr val="tx2"/>
          </a:solidFill>
          <a:ln w="25400">
            <a:noFill/>
          </a:ln>
        </p:spPr>
        <p:style>
          <a:lnRef idx="1">
            <a:schemeClr val="accent1"/>
          </a:lnRef>
          <a:fillRef idx="1003">
            <a:schemeClr val="dk2"/>
          </a:fillRef>
          <a:effectRef idx="2">
            <a:schemeClr val="accent1"/>
          </a:effectRef>
          <a:fontRef idx="minor">
            <a:schemeClr val="lt1"/>
          </a:fontRef>
        </p:style>
        <p:txBody>
          <a:bodyPr wrap="none"/>
          <a:lstStyle/>
          <a:p>
            <a:pPr>
              <a:defRPr/>
            </a:pPr>
            <a:endParaRPr lang="es-CL" sz="1517" b="1" dirty="0">
              <a:solidFill>
                <a:schemeClr val="bg1"/>
              </a:solidFill>
              <a:effectLst>
                <a:outerShdw blurRad="711200" dist="38100" dir="2700000" algn="tl">
                  <a:srgbClr val="000000"/>
                </a:outerShdw>
              </a:effectLst>
              <a:latin typeface="Calibri"/>
              <a:cs typeface="Calibri"/>
            </a:endParaRPr>
          </a:p>
        </p:txBody>
      </p:sp>
      <p:sp>
        <p:nvSpPr>
          <p:cNvPr id="24" name="6 Cheurón">
            <a:extLst>
              <a:ext uri="{FF2B5EF4-FFF2-40B4-BE49-F238E27FC236}">
                <a16:creationId xmlns:a16="http://schemas.microsoft.com/office/drawing/2014/main" id="{BAD0401E-3C9A-A289-D0C6-FF6E27416AD9}"/>
              </a:ext>
            </a:extLst>
          </p:cNvPr>
          <p:cNvSpPr/>
          <p:nvPr/>
        </p:nvSpPr>
        <p:spPr>
          <a:xfrm>
            <a:off x="2449135" y="1959620"/>
            <a:ext cx="1607308" cy="934492"/>
          </a:xfrm>
          <a:prstGeom prst="chevron">
            <a:avLst>
              <a:gd name="adj" fmla="val 23077"/>
            </a:avLst>
          </a:prstGeom>
          <a:solidFill>
            <a:srgbClr val="1F497D"/>
          </a:solidFill>
          <a:ln w="25400">
            <a:noFill/>
          </a:ln>
        </p:spPr>
        <p:style>
          <a:lnRef idx="1">
            <a:schemeClr val="accent1"/>
          </a:lnRef>
          <a:fillRef idx="1003">
            <a:schemeClr val="dk2"/>
          </a:fillRef>
          <a:effectRef idx="2">
            <a:schemeClr val="accent1"/>
          </a:effectRef>
          <a:fontRef idx="minor">
            <a:schemeClr val="lt1"/>
          </a:fontRef>
        </p:style>
        <p:txBody>
          <a:bodyPr wrap="none"/>
          <a:lstStyle/>
          <a:p>
            <a:pPr>
              <a:defRPr/>
            </a:pPr>
            <a:endParaRPr lang="es-CL" sz="1517" b="1" dirty="0">
              <a:solidFill>
                <a:schemeClr val="bg1"/>
              </a:solidFill>
              <a:effectLst>
                <a:outerShdw blurRad="711200" dist="38100" dir="2700000" algn="tl">
                  <a:srgbClr val="000000"/>
                </a:outerShdw>
              </a:effectLst>
              <a:latin typeface="Calibri"/>
              <a:cs typeface="Calibri"/>
            </a:endParaRPr>
          </a:p>
        </p:txBody>
      </p:sp>
      <p:sp>
        <p:nvSpPr>
          <p:cNvPr id="25" name="7 Cheurón">
            <a:extLst>
              <a:ext uri="{FF2B5EF4-FFF2-40B4-BE49-F238E27FC236}">
                <a16:creationId xmlns:a16="http://schemas.microsoft.com/office/drawing/2014/main" id="{1F9A70F8-2758-FE90-82D2-F2BF837B261C}"/>
              </a:ext>
            </a:extLst>
          </p:cNvPr>
          <p:cNvSpPr/>
          <p:nvPr/>
        </p:nvSpPr>
        <p:spPr>
          <a:xfrm>
            <a:off x="3931849" y="1962630"/>
            <a:ext cx="1607308" cy="1277591"/>
          </a:xfrm>
          <a:prstGeom prst="chevron">
            <a:avLst>
              <a:gd name="adj" fmla="val 23077"/>
            </a:avLst>
          </a:prstGeom>
          <a:solidFill>
            <a:srgbClr val="1F497D"/>
          </a:solidFill>
          <a:ln w="25400">
            <a:noFill/>
          </a:ln>
        </p:spPr>
        <p:style>
          <a:lnRef idx="1">
            <a:schemeClr val="accent1"/>
          </a:lnRef>
          <a:fillRef idx="1003">
            <a:schemeClr val="dk2"/>
          </a:fillRef>
          <a:effectRef idx="2">
            <a:schemeClr val="accent1"/>
          </a:effectRef>
          <a:fontRef idx="minor">
            <a:schemeClr val="lt1"/>
          </a:fontRef>
        </p:style>
        <p:txBody>
          <a:bodyPr wrap="none"/>
          <a:lstStyle/>
          <a:p>
            <a:pPr>
              <a:defRPr/>
            </a:pPr>
            <a:endParaRPr lang="es-CL" sz="1517" b="1" dirty="0">
              <a:solidFill>
                <a:schemeClr val="bg1"/>
              </a:solidFill>
              <a:effectLst>
                <a:outerShdw blurRad="711200" dist="38100" dir="2700000" algn="tl">
                  <a:srgbClr val="000000"/>
                </a:outerShdw>
              </a:effectLst>
              <a:latin typeface="Calibri"/>
              <a:cs typeface="Calibri"/>
            </a:endParaRPr>
          </a:p>
        </p:txBody>
      </p:sp>
      <p:sp>
        <p:nvSpPr>
          <p:cNvPr id="26" name="8 Cheurón">
            <a:extLst>
              <a:ext uri="{FF2B5EF4-FFF2-40B4-BE49-F238E27FC236}">
                <a16:creationId xmlns:a16="http://schemas.microsoft.com/office/drawing/2014/main" id="{938511C7-E4C7-14DB-5294-1DB72F3E707E}"/>
              </a:ext>
            </a:extLst>
          </p:cNvPr>
          <p:cNvSpPr/>
          <p:nvPr/>
        </p:nvSpPr>
        <p:spPr>
          <a:xfrm>
            <a:off x="5347723" y="1964135"/>
            <a:ext cx="1656000" cy="1703454"/>
          </a:xfrm>
          <a:prstGeom prst="chevron">
            <a:avLst>
              <a:gd name="adj" fmla="val 23077"/>
            </a:avLst>
          </a:prstGeom>
          <a:solidFill>
            <a:schemeClr val="tx2"/>
          </a:solidFill>
          <a:ln w="25400">
            <a:noFill/>
          </a:ln>
        </p:spPr>
        <p:style>
          <a:lnRef idx="1">
            <a:schemeClr val="accent1"/>
          </a:lnRef>
          <a:fillRef idx="1003">
            <a:schemeClr val="dk2"/>
          </a:fillRef>
          <a:effectRef idx="2">
            <a:schemeClr val="accent1"/>
          </a:effectRef>
          <a:fontRef idx="minor">
            <a:schemeClr val="lt1"/>
          </a:fontRef>
        </p:style>
        <p:txBody>
          <a:bodyPr wrap="none"/>
          <a:lstStyle/>
          <a:p>
            <a:pPr>
              <a:defRPr/>
            </a:pPr>
            <a:endParaRPr lang="es-CL" sz="1517" b="1" dirty="0">
              <a:solidFill>
                <a:schemeClr val="bg1"/>
              </a:solidFill>
              <a:effectLst>
                <a:outerShdw blurRad="711200" dist="38100" dir="2700000" algn="tl">
                  <a:srgbClr val="000000"/>
                </a:outerShdw>
              </a:effectLst>
              <a:latin typeface="Calibri"/>
              <a:cs typeface="Calibri"/>
            </a:endParaRPr>
          </a:p>
        </p:txBody>
      </p:sp>
      <p:sp>
        <p:nvSpPr>
          <p:cNvPr id="27" name="9 Cheurón">
            <a:extLst>
              <a:ext uri="{FF2B5EF4-FFF2-40B4-BE49-F238E27FC236}">
                <a16:creationId xmlns:a16="http://schemas.microsoft.com/office/drawing/2014/main" id="{3433318C-9086-F9A0-95A1-063CC44BEE2B}"/>
              </a:ext>
            </a:extLst>
          </p:cNvPr>
          <p:cNvSpPr/>
          <p:nvPr/>
        </p:nvSpPr>
        <p:spPr>
          <a:xfrm>
            <a:off x="6776965" y="1980514"/>
            <a:ext cx="1656000" cy="2180480"/>
          </a:xfrm>
          <a:prstGeom prst="chevron">
            <a:avLst>
              <a:gd name="adj" fmla="val 23077"/>
            </a:avLst>
          </a:prstGeom>
          <a:solidFill>
            <a:schemeClr val="tx2"/>
          </a:solidFill>
          <a:ln w="25400">
            <a:noFill/>
          </a:ln>
        </p:spPr>
        <p:style>
          <a:lnRef idx="1">
            <a:schemeClr val="accent1"/>
          </a:lnRef>
          <a:fillRef idx="1003">
            <a:schemeClr val="dk2"/>
          </a:fillRef>
          <a:effectRef idx="2">
            <a:schemeClr val="accent1"/>
          </a:effectRef>
          <a:fontRef idx="minor">
            <a:schemeClr val="lt1"/>
          </a:fontRef>
        </p:style>
        <p:txBody>
          <a:bodyPr wrap="none"/>
          <a:lstStyle/>
          <a:p>
            <a:pPr>
              <a:defRPr/>
            </a:pPr>
            <a:endParaRPr lang="es-CL" sz="1517" b="1" dirty="0">
              <a:solidFill>
                <a:schemeClr val="bg1"/>
              </a:solidFill>
              <a:effectLst>
                <a:outerShdw blurRad="711200" dist="38100" dir="2700000" algn="tl">
                  <a:srgbClr val="000000"/>
                </a:outerShdw>
              </a:effectLst>
              <a:latin typeface="Calibri"/>
              <a:cs typeface="Calibri"/>
            </a:endParaRPr>
          </a:p>
        </p:txBody>
      </p:sp>
      <p:sp>
        <p:nvSpPr>
          <p:cNvPr id="28" name="10 Cheurón">
            <a:extLst>
              <a:ext uri="{FF2B5EF4-FFF2-40B4-BE49-F238E27FC236}">
                <a16:creationId xmlns:a16="http://schemas.microsoft.com/office/drawing/2014/main" id="{3B1CC5CC-0D30-C111-040A-6F273BDD6DCD}"/>
              </a:ext>
            </a:extLst>
          </p:cNvPr>
          <p:cNvSpPr/>
          <p:nvPr/>
        </p:nvSpPr>
        <p:spPr>
          <a:xfrm>
            <a:off x="8141218" y="1964135"/>
            <a:ext cx="2062835" cy="2755221"/>
          </a:xfrm>
          <a:prstGeom prst="chevron">
            <a:avLst>
              <a:gd name="adj" fmla="val 23077"/>
            </a:avLst>
          </a:prstGeom>
          <a:solidFill>
            <a:schemeClr val="accent2">
              <a:lumMod val="75000"/>
            </a:schemeClr>
          </a:solidFill>
          <a:ln w="25400">
            <a:noFill/>
          </a:ln>
          <a:effectLst/>
        </p:spPr>
        <p:style>
          <a:lnRef idx="1">
            <a:schemeClr val="accent2"/>
          </a:lnRef>
          <a:fillRef idx="3">
            <a:schemeClr val="accent2"/>
          </a:fillRef>
          <a:effectRef idx="2">
            <a:schemeClr val="accent2"/>
          </a:effectRef>
          <a:fontRef idx="minor">
            <a:schemeClr val="lt1"/>
          </a:fontRef>
        </p:style>
        <p:txBody>
          <a:bodyPr wrap="none"/>
          <a:lstStyle/>
          <a:p>
            <a:pPr>
              <a:defRPr/>
            </a:pPr>
            <a:endParaRPr lang="es-CL" sz="1517" b="1" dirty="0">
              <a:solidFill>
                <a:schemeClr val="bg1"/>
              </a:solidFill>
              <a:effectLst>
                <a:outerShdw blurRad="711200" dist="38100" dir="2700000" algn="tl">
                  <a:srgbClr val="000000"/>
                </a:outerShdw>
              </a:effectLst>
              <a:latin typeface="Calibri"/>
              <a:cs typeface="Calibri"/>
            </a:endParaRPr>
          </a:p>
        </p:txBody>
      </p:sp>
      <p:cxnSp>
        <p:nvCxnSpPr>
          <p:cNvPr id="31" name="14 Conector recto">
            <a:extLst>
              <a:ext uri="{FF2B5EF4-FFF2-40B4-BE49-F238E27FC236}">
                <a16:creationId xmlns:a16="http://schemas.microsoft.com/office/drawing/2014/main" id="{A65FCF91-7C22-5E9C-EB9F-ACC6F2D4BAF4}"/>
              </a:ext>
            </a:extLst>
          </p:cNvPr>
          <p:cNvCxnSpPr/>
          <p:nvPr/>
        </p:nvCxnSpPr>
        <p:spPr bwMode="auto">
          <a:xfrm rot="5400000">
            <a:off x="398490" y="3672103"/>
            <a:ext cx="2838087" cy="0"/>
          </a:xfrm>
          <a:prstGeom prst="line">
            <a:avLst/>
          </a:prstGeom>
          <a:ln>
            <a:noFill/>
            <a:tailEnd type="oval" w="lg" len="lg"/>
          </a:ln>
        </p:spPr>
        <p:style>
          <a:lnRef idx="3">
            <a:schemeClr val="accent1"/>
          </a:lnRef>
          <a:fillRef idx="0">
            <a:schemeClr val="accent1"/>
          </a:fillRef>
          <a:effectRef idx="2">
            <a:schemeClr val="accent1"/>
          </a:effectRef>
          <a:fontRef idx="minor">
            <a:schemeClr val="tx1"/>
          </a:fontRef>
        </p:style>
      </p:cxnSp>
      <p:cxnSp>
        <p:nvCxnSpPr>
          <p:cNvPr id="44" name="26 Conector recto">
            <a:extLst>
              <a:ext uri="{FF2B5EF4-FFF2-40B4-BE49-F238E27FC236}">
                <a16:creationId xmlns:a16="http://schemas.microsoft.com/office/drawing/2014/main" id="{45033F10-EAE0-D0E8-122F-540EFBB28BC2}"/>
              </a:ext>
            </a:extLst>
          </p:cNvPr>
          <p:cNvCxnSpPr/>
          <p:nvPr/>
        </p:nvCxnSpPr>
        <p:spPr bwMode="auto">
          <a:xfrm>
            <a:off x="7580142" y="3976584"/>
            <a:ext cx="0" cy="860876"/>
          </a:xfrm>
          <a:prstGeom prst="line">
            <a:avLst/>
          </a:prstGeom>
          <a:ln>
            <a:solidFill>
              <a:schemeClr val="accent1"/>
            </a:solidFill>
            <a:tailEnd type="oval" w="lg" len="lg"/>
          </a:ln>
          <a:effectLst/>
        </p:spPr>
        <p:style>
          <a:lnRef idx="2">
            <a:schemeClr val="accent1"/>
          </a:lnRef>
          <a:fillRef idx="0">
            <a:schemeClr val="accent1"/>
          </a:fillRef>
          <a:effectRef idx="1">
            <a:schemeClr val="accent1"/>
          </a:effectRef>
          <a:fontRef idx="minor">
            <a:schemeClr val="tx1"/>
          </a:fontRef>
        </p:style>
      </p:cxnSp>
      <p:sp>
        <p:nvSpPr>
          <p:cNvPr id="46" name="28 Rectángulo">
            <a:extLst>
              <a:ext uri="{FF2B5EF4-FFF2-40B4-BE49-F238E27FC236}">
                <a16:creationId xmlns:a16="http://schemas.microsoft.com/office/drawing/2014/main" id="{B2F698D9-5650-E75E-6F45-6BF43FC4FAE9}"/>
              </a:ext>
            </a:extLst>
          </p:cNvPr>
          <p:cNvSpPr/>
          <p:nvPr/>
        </p:nvSpPr>
        <p:spPr bwMode="auto">
          <a:xfrm>
            <a:off x="8149358" y="5025826"/>
            <a:ext cx="1622690" cy="684000"/>
          </a:xfrm>
          <a:prstGeom prst="rect">
            <a:avLst/>
          </a:prstGeom>
          <a:solidFill>
            <a:schemeClr val="accent2">
              <a:lumMod val="75000"/>
            </a:schemeClr>
          </a:solidFill>
          <a:ln>
            <a:noFill/>
          </a:ln>
          <a:effectLst/>
        </p:spPr>
        <p:txBody>
          <a:bodyPr wrap="square">
            <a:spAutoFit/>
          </a:bodyPr>
          <a:lstStyle/>
          <a:p>
            <a:pPr algn="ctr">
              <a:lnSpc>
                <a:spcPct val="200000"/>
              </a:lnSpc>
              <a:defRPr/>
            </a:pPr>
            <a:endParaRPr lang="es-ES" sz="1517" dirty="0">
              <a:ln w="18415" cmpd="sng">
                <a:solidFill>
                  <a:srgbClr val="FFFF00"/>
                </a:solidFill>
                <a:prstDash val="solid"/>
              </a:ln>
              <a:solidFill>
                <a:srgbClr val="DCE6F2"/>
              </a:solidFill>
              <a:effectLst>
                <a:outerShdw blurRad="63500" dir="3600000" algn="tl" rotWithShape="0">
                  <a:srgbClr val="000000">
                    <a:alpha val="70000"/>
                  </a:srgbClr>
                </a:outerShdw>
              </a:effectLst>
            </a:endParaRPr>
          </a:p>
        </p:txBody>
      </p:sp>
      <p:cxnSp>
        <p:nvCxnSpPr>
          <p:cNvPr id="47" name="29 Conector recto">
            <a:extLst>
              <a:ext uri="{FF2B5EF4-FFF2-40B4-BE49-F238E27FC236}">
                <a16:creationId xmlns:a16="http://schemas.microsoft.com/office/drawing/2014/main" id="{F2C876E6-576E-0B7C-1E5B-926EE292645C}"/>
              </a:ext>
            </a:extLst>
          </p:cNvPr>
          <p:cNvCxnSpPr/>
          <p:nvPr/>
        </p:nvCxnSpPr>
        <p:spPr bwMode="auto">
          <a:xfrm>
            <a:off x="9023556" y="4451970"/>
            <a:ext cx="0" cy="385490"/>
          </a:xfrm>
          <a:prstGeom prst="line">
            <a:avLst/>
          </a:prstGeom>
          <a:ln>
            <a:solidFill>
              <a:schemeClr val="tx2"/>
            </a:solidFill>
            <a:tailEnd type="oval" w="lg" len="lg"/>
          </a:ln>
        </p:spPr>
        <p:style>
          <a:lnRef idx="2">
            <a:schemeClr val="accent1"/>
          </a:lnRef>
          <a:fillRef idx="0">
            <a:schemeClr val="accent1"/>
          </a:fillRef>
          <a:effectRef idx="1">
            <a:schemeClr val="accent1"/>
          </a:effectRef>
          <a:fontRef idx="minor">
            <a:schemeClr val="tx1"/>
          </a:fontRef>
        </p:style>
      </p:cxnSp>
      <p:sp>
        <p:nvSpPr>
          <p:cNvPr id="4" name="CuadroTexto 3"/>
          <p:cNvSpPr txBox="1"/>
          <p:nvPr/>
        </p:nvSpPr>
        <p:spPr>
          <a:xfrm>
            <a:off x="8368402" y="2072238"/>
            <a:ext cx="1831424" cy="2302938"/>
          </a:xfrm>
          <a:prstGeom prst="rect">
            <a:avLst/>
          </a:prstGeom>
          <a:noFill/>
          <a:effectLst/>
        </p:spPr>
        <p:txBody>
          <a:bodyPr wrap="square" rtlCol="0">
            <a:spAutoFit/>
          </a:bodyPr>
          <a:lstStyle/>
          <a:p>
            <a:pPr>
              <a:lnSpc>
                <a:spcPct val="70000"/>
              </a:lnSpc>
              <a:defRPr/>
            </a:pPr>
            <a:r>
              <a:rPr lang="es-CL" sz="1700" dirty="0">
                <a:solidFill>
                  <a:schemeClr val="bg1"/>
                </a:solidFill>
                <a:latin typeface="Calibri"/>
                <a:ea typeface="MS PGothic" charset="0"/>
                <a:cs typeface="Calibri"/>
              </a:rPr>
              <a:t>Acertamiento   </a:t>
            </a:r>
            <a:br>
              <a:rPr lang="es-CL" sz="1700" dirty="0">
                <a:solidFill>
                  <a:schemeClr val="bg1"/>
                </a:solidFill>
                <a:latin typeface="Calibri"/>
                <a:ea typeface="MS PGothic" charset="0"/>
                <a:cs typeface="Calibri"/>
              </a:rPr>
            </a:br>
            <a:r>
              <a:rPr lang="es-CL" sz="1700" dirty="0">
                <a:solidFill>
                  <a:schemeClr val="bg1"/>
                </a:solidFill>
                <a:latin typeface="Calibri"/>
                <a:ea typeface="MS PGothic" charset="0"/>
                <a:cs typeface="Calibri"/>
              </a:rPr>
              <a:t> Tributario</a:t>
            </a:r>
            <a:br>
              <a:rPr lang="es-CL" sz="1700" dirty="0">
                <a:solidFill>
                  <a:schemeClr val="bg1"/>
                </a:solidFill>
                <a:latin typeface="Calibri"/>
                <a:ea typeface="MS PGothic" charset="0"/>
                <a:cs typeface="Calibri"/>
              </a:rPr>
            </a:br>
            <a:br>
              <a:rPr lang="es-CL" sz="1700" dirty="0">
                <a:solidFill>
                  <a:schemeClr val="bg1"/>
                </a:solidFill>
                <a:latin typeface="Calibri"/>
                <a:ea typeface="MS PGothic" charset="0"/>
                <a:cs typeface="Calibri"/>
              </a:rPr>
            </a:br>
            <a:r>
              <a:rPr lang="es-CL" sz="1700" dirty="0">
                <a:solidFill>
                  <a:schemeClr val="bg1"/>
                </a:solidFill>
                <a:latin typeface="Calibri"/>
                <a:ea typeface="MS PGothic" charset="0"/>
                <a:cs typeface="Calibri"/>
              </a:rPr>
              <a:t>  Fiscalización</a:t>
            </a:r>
            <a:br>
              <a:rPr lang="es-CL" sz="1700" dirty="0">
                <a:solidFill>
                  <a:schemeClr val="bg1"/>
                </a:solidFill>
                <a:latin typeface="Calibri"/>
                <a:ea typeface="MS PGothic" charset="0"/>
                <a:cs typeface="Calibri"/>
              </a:rPr>
            </a:br>
            <a:endParaRPr lang="es-CL" sz="1700" dirty="0">
              <a:solidFill>
                <a:schemeClr val="bg1"/>
              </a:solidFill>
              <a:latin typeface="Calibri"/>
              <a:ea typeface="MS PGothic" charset="0"/>
              <a:cs typeface="Calibri"/>
            </a:endParaRPr>
          </a:p>
          <a:p>
            <a:pPr>
              <a:lnSpc>
                <a:spcPct val="70000"/>
              </a:lnSpc>
              <a:defRPr/>
            </a:pPr>
            <a:r>
              <a:rPr lang="es-CL" sz="1700" dirty="0">
                <a:solidFill>
                  <a:schemeClr val="bg1"/>
                </a:solidFill>
                <a:latin typeface="Calibri"/>
                <a:ea typeface="MS PGothic" charset="0"/>
                <a:cs typeface="Calibri"/>
              </a:rPr>
              <a:t>     Fomento</a:t>
            </a:r>
            <a:br>
              <a:rPr lang="es-CL" sz="1700" dirty="0">
                <a:solidFill>
                  <a:schemeClr val="bg1"/>
                </a:solidFill>
                <a:latin typeface="Calibri"/>
                <a:ea typeface="MS PGothic" charset="0"/>
                <a:cs typeface="Calibri"/>
              </a:rPr>
            </a:br>
            <a:endParaRPr lang="es-CL" sz="1700" dirty="0">
              <a:solidFill>
                <a:schemeClr val="bg1"/>
              </a:solidFill>
              <a:latin typeface="Calibri"/>
              <a:ea typeface="MS PGothic" charset="0"/>
              <a:cs typeface="Calibri"/>
            </a:endParaRPr>
          </a:p>
          <a:p>
            <a:pPr>
              <a:lnSpc>
                <a:spcPct val="70000"/>
              </a:lnSpc>
              <a:defRPr/>
            </a:pPr>
            <a:r>
              <a:rPr lang="es-CL" sz="1700" dirty="0">
                <a:solidFill>
                  <a:schemeClr val="bg1"/>
                </a:solidFill>
                <a:latin typeface="Calibri"/>
                <a:ea typeface="MS PGothic" charset="0"/>
                <a:cs typeface="Calibri"/>
              </a:rPr>
              <a:t>       Registro</a:t>
            </a:r>
            <a:br>
              <a:rPr lang="es-CL" sz="1700" dirty="0">
                <a:solidFill>
                  <a:schemeClr val="bg1"/>
                </a:solidFill>
                <a:latin typeface="Calibri"/>
                <a:ea typeface="MS PGothic" charset="0"/>
                <a:cs typeface="Calibri"/>
              </a:rPr>
            </a:br>
            <a:endParaRPr lang="es-CL" sz="1700" dirty="0">
              <a:solidFill>
                <a:schemeClr val="bg1"/>
              </a:solidFill>
              <a:latin typeface="Calibri"/>
              <a:ea typeface="MS PGothic" charset="0"/>
              <a:cs typeface="Calibri"/>
            </a:endParaRPr>
          </a:p>
          <a:p>
            <a:pPr>
              <a:lnSpc>
                <a:spcPct val="70000"/>
              </a:lnSpc>
              <a:defRPr/>
            </a:pPr>
            <a:r>
              <a:rPr lang="es-CL" sz="1700" dirty="0">
                <a:solidFill>
                  <a:schemeClr val="bg1"/>
                </a:solidFill>
                <a:latin typeface="Calibri"/>
                <a:ea typeface="MS PGothic" charset="0"/>
                <a:cs typeface="Calibri"/>
              </a:rPr>
              <a:t>    Facilitación</a:t>
            </a:r>
            <a:br>
              <a:rPr lang="es-CL" sz="1700" dirty="0">
                <a:solidFill>
                  <a:schemeClr val="bg1"/>
                </a:solidFill>
                <a:latin typeface="Calibri"/>
                <a:ea typeface="MS PGothic" charset="0"/>
                <a:cs typeface="Calibri"/>
              </a:rPr>
            </a:br>
            <a:br>
              <a:rPr lang="es-CL" sz="1700" dirty="0">
                <a:solidFill>
                  <a:schemeClr val="bg1"/>
                </a:solidFill>
                <a:latin typeface="Calibri"/>
                <a:ea typeface="MS PGothic" charset="0"/>
                <a:cs typeface="Calibri"/>
              </a:rPr>
            </a:br>
            <a:r>
              <a:rPr lang="es-CL" sz="1700" dirty="0">
                <a:solidFill>
                  <a:srgbClr val="FFFF00"/>
                </a:solidFill>
                <a:latin typeface="Calibri"/>
                <a:ea typeface="MS PGothic" charset="0"/>
                <a:cs typeface="Calibri"/>
              </a:rPr>
              <a:t>Aseguramiento</a:t>
            </a:r>
            <a:r>
              <a:rPr lang="es-CL" sz="1700" dirty="0">
                <a:solidFill>
                  <a:schemeClr val="bg1"/>
                </a:solidFill>
                <a:latin typeface="Calibri"/>
                <a:ea typeface="MS PGothic" charset="0"/>
                <a:cs typeface="Calibri"/>
              </a:rPr>
              <a:t>  </a:t>
            </a:r>
          </a:p>
        </p:txBody>
      </p:sp>
      <p:sp>
        <p:nvSpPr>
          <p:cNvPr id="48" name="CuadroTexto 47"/>
          <p:cNvSpPr txBox="1"/>
          <p:nvPr/>
        </p:nvSpPr>
        <p:spPr>
          <a:xfrm>
            <a:off x="7994097" y="1363667"/>
            <a:ext cx="1818056" cy="584776"/>
          </a:xfrm>
          <a:prstGeom prst="rect">
            <a:avLst/>
          </a:prstGeom>
          <a:noFill/>
          <a:effectLst/>
        </p:spPr>
        <p:txBody>
          <a:bodyPr wrap="square" rtlCol="0">
            <a:spAutoFit/>
          </a:bodyPr>
          <a:lstStyle/>
          <a:p>
            <a:pPr algn="ctr">
              <a:defRPr/>
            </a:pPr>
            <a:r>
              <a:rPr lang="es-CL" sz="3200" b="1" dirty="0">
                <a:solidFill>
                  <a:schemeClr val="accent2">
                    <a:lumMod val="75000"/>
                  </a:schemeClr>
                </a:solidFill>
                <a:latin typeface="Calibri"/>
                <a:ea typeface="MS PGothic" charset="0"/>
                <a:cs typeface="Calibri"/>
              </a:rPr>
              <a:t>Presente</a:t>
            </a:r>
          </a:p>
        </p:txBody>
      </p:sp>
      <p:sp>
        <p:nvSpPr>
          <p:cNvPr id="49" name="CuadroTexto 48"/>
          <p:cNvSpPr txBox="1"/>
          <p:nvPr/>
        </p:nvSpPr>
        <p:spPr>
          <a:xfrm>
            <a:off x="8214669" y="5183160"/>
            <a:ext cx="1544011" cy="369332"/>
          </a:xfrm>
          <a:prstGeom prst="rect">
            <a:avLst/>
          </a:prstGeom>
          <a:noFill/>
          <a:ln>
            <a:noFill/>
          </a:ln>
          <a:effectLst/>
        </p:spPr>
        <p:txBody>
          <a:bodyPr wrap="square" rtlCol="0">
            <a:spAutoFit/>
          </a:bodyPr>
          <a:lstStyle/>
          <a:p>
            <a:pPr algn="ctr">
              <a:defRPr/>
            </a:pPr>
            <a:r>
              <a:rPr lang="is-IS" b="1" dirty="0">
                <a:solidFill>
                  <a:srgbClr val="DCE6F2"/>
                </a:solidFill>
                <a:ea typeface="MS PGothic" charset="0"/>
                <a:cs typeface="Calibri"/>
              </a:rPr>
              <a:t>11 Sept. 2001</a:t>
            </a:r>
          </a:p>
        </p:txBody>
      </p:sp>
      <p:sp>
        <p:nvSpPr>
          <p:cNvPr id="50" name="CuadroTexto 49"/>
          <p:cNvSpPr txBox="1"/>
          <p:nvPr/>
        </p:nvSpPr>
        <p:spPr>
          <a:xfrm>
            <a:off x="6837759" y="2072238"/>
            <a:ext cx="1831424" cy="1753557"/>
          </a:xfrm>
          <a:prstGeom prst="rect">
            <a:avLst/>
          </a:prstGeom>
          <a:noFill/>
          <a:effectLst/>
        </p:spPr>
        <p:txBody>
          <a:bodyPr wrap="square" rtlCol="0">
            <a:spAutoFit/>
          </a:bodyPr>
          <a:lstStyle/>
          <a:p>
            <a:pPr>
              <a:lnSpc>
                <a:spcPct val="70000"/>
              </a:lnSpc>
              <a:defRPr/>
            </a:pPr>
            <a:r>
              <a:rPr lang="es-CL" sz="1700" dirty="0">
                <a:solidFill>
                  <a:schemeClr val="bg1"/>
                </a:solidFill>
                <a:ea typeface="MS PGothic" charset="0"/>
                <a:cs typeface="Calibri"/>
              </a:rPr>
              <a:t>Recaudación</a:t>
            </a:r>
          </a:p>
          <a:p>
            <a:pPr>
              <a:lnSpc>
                <a:spcPct val="70000"/>
              </a:lnSpc>
              <a:defRPr/>
            </a:pPr>
            <a:endParaRPr lang="es-CL" sz="1700" dirty="0">
              <a:solidFill>
                <a:schemeClr val="bg1"/>
              </a:solidFill>
              <a:ea typeface="MS PGothic" charset="0"/>
              <a:cs typeface="Calibri"/>
            </a:endParaRPr>
          </a:p>
          <a:p>
            <a:pPr>
              <a:lnSpc>
                <a:spcPct val="70000"/>
              </a:lnSpc>
              <a:defRPr/>
            </a:pPr>
            <a:r>
              <a:rPr lang="es-CL" sz="1700" dirty="0">
                <a:solidFill>
                  <a:schemeClr val="bg1"/>
                </a:solidFill>
                <a:ea typeface="MS PGothic" charset="0"/>
                <a:cs typeface="Calibri"/>
              </a:rPr>
              <a:t>   Fiscalización</a:t>
            </a:r>
          </a:p>
          <a:p>
            <a:pPr>
              <a:lnSpc>
                <a:spcPct val="70000"/>
              </a:lnSpc>
              <a:defRPr/>
            </a:pPr>
            <a:endParaRPr lang="es-CL" sz="1700" dirty="0">
              <a:solidFill>
                <a:schemeClr val="bg1"/>
              </a:solidFill>
              <a:ea typeface="MS PGothic" charset="0"/>
              <a:cs typeface="Calibri"/>
            </a:endParaRPr>
          </a:p>
          <a:p>
            <a:pPr>
              <a:lnSpc>
                <a:spcPct val="70000"/>
              </a:lnSpc>
              <a:defRPr/>
            </a:pPr>
            <a:r>
              <a:rPr lang="es-CL" sz="1700" dirty="0">
                <a:solidFill>
                  <a:schemeClr val="bg1"/>
                </a:solidFill>
                <a:ea typeface="MS PGothic" charset="0"/>
                <a:cs typeface="Calibri"/>
              </a:rPr>
              <a:t>       Fomento</a:t>
            </a:r>
          </a:p>
          <a:p>
            <a:pPr>
              <a:lnSpc>
                <a:spcPct val="70000"/>
              </a:lnSpc>
              <a:defRPr/>
            </a:pPr>
            <a:endParaRPr lang="es-CL" sz="1700" dirty="0">
              <a:solidFill>
                <a:schemeClr val="bg1"/>
              </a:solidFill>
              <a:ea typeface="MS PGothic" charset="0"/>
              <a:cs typeface="Calibri"/>
            </a:endParaRPr>
          </a:p>
          <a:p>
            <a:pPr>
              <a:lnSpc>
                <a:spcPct val="70000"/>
              </a:lnSpc>
              <a:defRPr/>
            </a:pPr>
            <a:r>
              <a:rPr lang="es-CL" sz="1700" dirty="0">
                <a:solidFill>
                  <a:schemeClr val="bg1"/>
                </a:solidFill>
                <a:ea typeface="MS PGothic" charset="0"/>
                <a:cs typeface="Calibri"/>
              </a:rPr>
              <a:t>      Registro</a:t>
            </a:r>
          </a:p>
          <a:p>
            <a:pPr>
              <a:lnSpc>
                <a:spcPct val="70000"/>
              </a:lnSpc>
              <a:defRPr/>
            </a:pPr>
            <a:endParaRPr lang="es-CL" sz="1700" dirty="0">
              <a:solidFill>
                <a:schemeClr val="bg1"/>
              </a:solidFill>
              <a:ea typeface="MS PGothic" charset="0"/>
              <a:cs typeface="Calibri"/>
            </a:endParaRPr>
          </a:p>
          <a:p>
            <a:pPr>
              <a:lnSpc>
                <a:spcPct val="70000"/>
              </a:lnSpc>
              <a:defRPr/>
            </a:pPr>
            <a:r>
              <a:rPr lang="es-CL" sz="1700" dirty="0">
                <a:solidFill>
                  <a:schemeClr val="bg1"/>
                </a:solidFill>
                <a:ea typeface="MS PGothic" charset="0"/>
                <a:cs typeface="Calibri"/>
              </a:rPr>
              <a:t>   </a:t>
            </a:r>
            <a:r>
              <a:rPr lang="es-CL" sz="1700" dirty="0">
                <a:solidFill>
                  <a:srgbClr val="FFFF00"/>
                </a:solidFill>
                <a:ea typeface="MS PGothic" charset="0"/>
                <a:cs typeface="Calibri"/>
              </a:rPr>
              <a:t>Facilitación</a:t>
            </a:r>
          </a:p>
        </p:txBody>
      </p:sp>
      <p:sp>
        <p:nvSpPr>
          <p:cNvPr id="51" name="28 Rectángulo">
            <a:extLst>
              <a:ext uri="{FF2B5EF4-FFF2-40B4-BE49-F238E27FC236}">
                <a16:creationId xmlns:a16="http://schemas.microsoft.com/office/drawing/2014/main" id="{B2F698D9-5650-E75E-6F45-6BF43FC4FAE9}"/>
              </a:ext>
            </a:extLst>
          </p:cNvPr>
          <p:cNvSpPr/>
          <p:nvPr/>
        </p:nvSpPr>
        <p:spPr bwMode="auto">
          <a:xfrm>
            <a:off x="6777603" y="5025826"/>
            <a:ext cx="1296701" cy="684000"/>
          </a:xfrm>
          <a:prstGeom prst="rect">
            <a:avLst/>
          </a:prstGeom>
          <a:solidFill>
            <a:schemeClr val="accent1"/>
          </a:solidFill>
          <a:ln>
            <a:noFill/>
          </a:ln>
          <a:effectLst/>
        </p:spPr>
        <p:txBody>
          <a:bodyPr wrap="square">
            <a:spAutoFit/>
          </a:bodyPr>
          <a:lstStyle/>
          <a:p>
            <a:pPr algn="ctr">
              <a:lnSpc>
                <a:spcPct val="200000"/>
              </a:lnSpc>
              <a:defRPr/>
            </a:pPr>
            <a:endParaRPr lang="es-ES" sz="1517" dirty="0">
              <a:ln w="18415" cmpd="sng">
                <a:solidFill>
                  <a:srgbClr val="FFFF00"/>
                </a:solidFill>
                <a:prstDash val="solid"/>
              </a:ln>
              <a:solidFill>
                <a:srgbClr val="DCE6F2"/>
              </a:solidFill>
              <a:effectLst>
                <a:outerShdw blurRad="63500" dir="3600000" algn="tl" rotWithShape="0">
                  <a:srgbClr val="000000">
                    <a:alpha val="70000"/>
                  </a:srgbClr>
                </a:outerShdw>
              </a:effectLst>
            </a:endParaRPr>
          </a:p>
        </p:txBody>
      </p:sp>
      <p:sp>
        <p:nvSpPr>
          <p:cNvPr id="52" name="CuadroTexto 51"/>
          <p:cNvSpPr txBox="1"/>
          <p:nvPr/>
        </p:nvSpPr>
        <p:spPr>
          <a:xfrm>
            <a:off x="6811023" y="5183160"/>
            <a:ext cx="1249914" cy="369332"/>
          </a:xfrm>
          <a:prstGeom prst="rect">
            <a:avLst/>
          </a:prstGeom>
          <a:noFill/>
          <a:ln>
            <a:noFill/>
          </a:ln>
          <a:effectLst/>
        </p:spPr>
        <p:txBody>
          <a:bodyPr wrap="square" rtlCol="0">
            <a:spAutoFit/>
          </a:bodyPr>
          <a:lstStyle/>
          <a:p>
            <a:pPr algn="ctr">
              <a:defRPr/>
            </a:pPr>
            <a:r>
              <a:rPr lang="en-US" b="1" dirty="0">
                <a:solidFill>
                  <a:srgbClr val="DCE6F2"/>
                </a:solidFill>
                <a:ea typeface="MS PGothic" charset="0"/>
                <a:cs typeface="Calibri"/>
              </a:rPr>
              <a:t>1990s</a:t>
            </a:r>
          </a:p>
        </p:txBody>
      </p:sp>
      <p:sp>
        <p:nvSpPr>
          <p:cNvPr id="53" name="28 Rectángulo">
            <a:extLst>
              <a:ext uri="{FF2B5EF4-FFF2-40B4-BE49-F238E27FC236}">
                <a16:creationId xmlns:a16="http://schemas.microsoft.com/office/drawing/2014/main" id="{B2F698D9-5650-E75E-6F45-6BF43FC4FAE9}"/>
              </a:ext>
            </a:extLst>
          </p:cNvPr>
          <p:cNvSpPr/>
          <p:nvPr/>
        </p:nvSpPr>
        <p:spPr bwMode="auto">
          <a:xfrm>
            <a:off x="5347221" y="5025826"/>
            <a:ext cx="1296701" cy="684000"/>
          </a:xfrm>
          <a:prstGeom prst="rect">
            <a:avLst/>
          </a:prstGeom>
          <a:solidFill>
            <a:schemeClr val="accent1"/>
          </a:solidFill>
          <a:ln>
            <a:noFill/>
          </a:ln>
          <a:effectLst/>
        </p:spPr>
        <p:txBody>
          <a:bodyPr wrap="square">
            <a:spAutoFit/>
          </a:bodyPr>
          <a:lstStyle/>
          <a:p>
            <a:pPr algn="ctr">
              <a:lnSpc>
                <a:spcPct val="200000"/>
              </a:lnSpc>
              <a:defRPr/>
            </a:pPr>
            <a:endParaRPr lang="es-ES" sz="1517" dirty="0">
              <a:ln w="18415" cmpd="sng">
                <a:solidFill>
                  <a:srgbClr val="FFFF00"/>
                </a:solidFill>
                <a:prstDash val="solid"/>
              </a:ln>
              <a:solidFill>
                <a:srgbClr val="DCE6F2"/>
              </a:solidFill>
              <a:effectLst>
                <a:outerShdw blurRad="63500" dir="3600000" algn="tl" rotWithShape="0">
                  <a:srgbClr val="000000">
                    <a:alpha val="70000"/>
                  </a:srgbClr>
                </a:outerShdw>
              </a:effectLst>
            </a:endParaRPr>
          </a:p>
        </p:txBody>
      </p:sp>
      <p:sp>
        <p:nvSpPr>
          <p:cNvPr id="54" name="CuadroTexto 53"/>
          <p:cNvSpPr txBox="1"/>
          <p:nvPr/>
        </p:nvSpPr>
        <p:spPr>
          <a:xfrm>
            <a:off x="5380641" y="5183160"/>
            <a:ext cx="1249914" cy="369332"/>
          </a:xfrm>
          <a:prstGeom prst="rect">
            <a:avLst/>
          </a:prstGeom>
          <a:noFill/>
          <a:ln>
            <a:noFill/>
          </a:ln>
          <a:effectLst/>
        </p:spPr>
        <p:txBody>
          <a:bodyPr wrap="square" rtlCol="0">
            <a:spAutoFit/>
          </a:bodyPr>
          <a:lstStyle/>
          <a:p>
            <a:pPr algn="ctr">
              <a:defRPr/>
            </a:pPr>
            <a:r>
              <a:rPr lang="en-US" b="1" dirty="0">
                <a:solidFill>
                  <a:srgbClr val="DCE6F2"/>
                </a:solidFill>
                <a:ea typeface="MS PGothic" charset="0"/>
                <a:cs typeface="Calibri"/>
              </a:rPr>
              <a:t>1970s</a:t>
            </a:r>
          </a:p>
        </p:txBody>
      </p:sp>
      <p:sp>
        <p:nvSpPr>
          <p:cNvPr id="55" name="28 Rectángulo">
            <a:extLst>
              <a:ext uri="{FF2B5EF4-FFF2-40B4-BE49-F238E27FC236}">
                <a16:creationId xmlns:a16="http://schemas.microsoft.com/office/drawing/2014/main" id="{B2F698D9-5650-E75E-6F45-6BF43FC4FAE9}"/>
              </a:ext>
            </a:extLst>
          </p:cNvPr>
          <p:cNvSpPr/>
          <p:nvPr/>
        </p:nvSpPr>
        <p:spPr bwMode="auto">
          <a:xfrm>
            <a:off x="3930207" y="5007826"/>
            <a:ext cx="1296701" cy="720000"/>
          </a:xfrm>
          <a:prstGeom prst="rect">
            <a:avLst/>
          </a:prstGeom>
          <a:solidFill>
            <a:schemeClr val="accent1"/>
          </a:solidFill>
          <a:ln>
            <a:noFill/>
          </a:ln>
          <a:effectLst/>
        </p:spPr>
        <p:txBody>
          <a:bodyPr wrap="square">
            <a:spAutoFit/>
          </a:bodyPr>
          <a:lstStyle/>
          <a:p>
            <a:pPr algn="ctr">
              <a:lnSpc>
                <a:spcPct val="200000"/>
              </a:lnSpc>
              <a:defRPr/>
            </a:pPr>
            <a:endParaRPr lang="es-ES" sz="1517" dirty="0">
              <a:ln w="18415" cmpd="sng">
                <a:solidFill>
                  <a:srgbClr val="FFFF00"/>
                </a:solidFill>
                <a:prstDash val="solid"/>
              </a:ln>
              <a:solidFill>
                <a:srgbClr val="DCE6F2"/>
              </a:solidFill>
              <a:effectLst>
                <a:outerShdw blurRad="63500" dir="3600000" algn="tl" rotWithShape="0">
                  <a:srgbClr val="000000">
                    <a:alpha val="70000"/>
                  </a:srgbClr>
                </a:outerShdw>
              </a:effectLst>
            </a:endParaRPr>
          </a:p>
        </p:txBody>
      </p:sp>
      <p:sp>
        <p:nvSpPr>
          <p:cNvPr id="56" name="CuadroTexto 55"/>
          <p:cNvSpPr txBox="1"/>
          <p:nvPr/>
        </p:nvSpPr>
        <p:spPr>
          <a:xfrm>
            <a:off x="3950259" y="5044661"/>
            <a:ext cx="1249914" cy="646331"/>
          </a:xfrm>
          <a:prstGeom prst="rect">
            <a:avLst/>
          </a:prstGeom>
          <a:noFill/>
          <a:ln>
            <a:noFill/>
          </a:ln>
          <a:effectLst/>
        </p:spPr>
        <p:txBody>
          <a:bodyPr wrap="square" rtlCol="0">
            <a:spAutoFit/>
          </a:bodyPr>
          <a:lstStyle/>
          <a:p>
            <a:pPr algn="ctr">
              <a:defRPr/>
            </a:pPr>
            <a:r>
              <a:rPr lang="en-US" b="1" dirty="0">
                <a:solidFill>
                  <a:srgbClr val="DCE6F2"/>
                </a:solidFill>
                <a:ea typeface="MS PGothic" charset="0"/>
                <a:cs typeface="Calibri"/>
              </a:rPr>
              <a:t>CORFO</a:t>
            </a:r>
            <a:br>
              <a:rPr lang="en-US" b="1" dirty="0">
                <a:solidFill>
                  <a:srgbClr val="DCE6F2"/>
                </a:solidFill>
                <a:ea typeface="MS PGothic" charset="0"/>
                <a:cs typeface="Calibri"/>
              </a:rPr>
            </a:br>
            <a:r>
              <a:rPr lang="en-US" b="1" dirty="0">
                <a:solidFill>
                  <a:srgbClr val="DCE6F2"/>
                </a:solidFill>
                <a:ea typeface="MS PGothic" charset="0"/>
                <a:cs typeface="Calibri"/>
              </a:rPr>
              <a:t>1940s</a:t>
            </a:r>
          </a:p>
        </p:txBody>
      </p:sp>
      <p:cxnSp>
        <p:nvCxnSpPr>
          <p:cNvPr id="57" name="26 Conector recto">
            <a:extLst>
              <a:ext uri="{FF2B5EF4-FFF2-40B4-BE49-F238E27FC236}">
                <a16:creationId xmlns:a16="http://schemas.microsoft.com/office/drawing/2014/main" id="{45033F10-EAE0-D0E8-122F-540EFBB28BC2}"/>
              </a:ext>
            </a:extLst>
          </p:cNvPr>
          <p:cNvCxnSpPr/>
          <p:nvPr/>
        </p:nvCxnSpPr>
        <p:spPr bwMode="auto">
          <a:xfrm>
            <a:off x="5949239" y="3505461"/>
            <a:ext cx="0" cy="1331999"/>
          </a:xfrm>
          <a:prstGeom prst="line">
            <a:avLst/>
          </a:prstGeom>
          <a:ln>
            <a:solidFill>
              <a:schemeClr val="accent1"/>
            </a:solidFill>
            <a:tailEnd type="oval" w="lg" len="lg"/>
          </a:ln>
          <a:effectLst/>
        </p:spPr>
        <p:style>
          <a:lnRef idx="2">
            <a:schemeClr val="accent1"/>
          </a:lnRef>
          <a:fillRef idx="0">
            <a:schemeClr val="accent1"/>
          </a:fillRef>
          <a:effectRef idx="1">
            <a:schemeClr val="accent1"/>
          </a:effectRef>
          <a:fontRef idx="minor">
            <a:schemeClr val="tx1"/>
          </a:fontRef>
        </p:style>
      </p:cxnSp>
      <p:cxnSp>
        <p:nvCxnSpPr>
          <p:cNvPr id="58" name="26 Conector recto">
            <a:extLst>
              <a:ext uri="{FF2B5EF4-FFF2-40B4-BE49-F238E27FC236}">
                <a16:creationId xmlns:a16="http://schemas.microsoft.com/office/drawing/2014/main" id="{45033F10-EAE0-D0E8-122F-540EFBB28BC2}"/>
              </a:ext>
            </a:extLst>
          </p:cNvPr>
          <p:cNvCxnSpPr/>
          <p:nvPr/>
        </p:nvCxnSpPr>
        <p:spPr bwMode="auto">
          <a:xfrm flipH="1">
            <a:off x="4572330" y="3088305"/>
            <a:ext cx="16834" cy="1749155"/>
          </a:xfrm>
          <a:prstGeom prst="line">
            <a:avLst/>
          </a:prstGeom>
          <a:ln>
            <a:solidFill>
              <a:schemeClr val="accent1"/>
            </a:solidFill>
            <a:tailEnd type="oval" w="lg" len="lg"/>
          </a:ln>
          <a:effectLst/>
        </p:spPr>
        <p:style>
          <a:lnRef idx="2">
            <a:schemeClr val="accent1"/>
          </a:lnRef>
          <a:fillRef idx="0">
            <a:schemeClr val="accent1"/>
          </a:fillRef>
          <a:effectRef idx="1">
            <a:schemeClr val="accent1"/>
          </a:effectRef>
          <a:fontRef idx="minor">
            <a:schemeClr val="tx1"/>
          </a:fontRef>
        </p:style>
      </p:cxnSp>
      <p:sp>
        <p:nvSpPr>
          <p:cNvPr id="59" name="CuadroTexto 58"/>
          <p:cNvSpPr txBox="1"/>
          <p:nvPr/>
        </p:nvSpPr>
        <p:spPr>
          <a:xfrm>
            <a:off x="5434113" y="2072238"/>
            <a:ext cx="1831424" cy="1387303"/>
          </a:xfrm>
          <a:prstGeom prst="rect">
            <a:avLst/>
          </a:prstGeom>
          <a:noFill/>
          <a:effectLst/>
        </p:spPr>
        <p:txBody>
          <a:bodyPr wrap="square" rtlCol="0">
            <a:spAutoFit/>
          </a:bodyPr>
          <a:lstStyle/>
          <a:p>
            <a:pPr>
              <a:lnSpc>
                <a:spcPct val="70000"/>
              </a:lnSpc>
              <a:defRPr/>
            </a:pPr>
            <a:r>
              <a:rPr lang="es-CL" sz="1700" dirty="0">
                <a:solidFill>
                  <a:schemeClr val="bg1"/>
                </a:solidFill>
                <a:ea typeface="MS PGothic" charset="0"/>
                <a:cs typeface="Calibri"/>
              </a:rPr>
              <a:t>Recaudación</a:t>
            </a:r>
          </a:p>
          <a:p>
            <a:pPr>
              <a:lnSpc>
                <a:spcPct val="70000"/>
              </a:lnSpc>
              <a:defRPr/>
            </a:pPr>
            <a:endParaRPr lang="es-CL" sz="1700" dirty="0">
              <a:solidFill>
                <a:schemeClr val="bg1"/>
              </a:solidFill>
              <a:ea typeface="MS PGothic" charset="0"/>
              <a:cs typeface="Calibri"/>
            </a:endParaRPr>
          </a:p>
          <a:p>
            <a:pPr>
              <a:lnSpc>
                <a:spcPct val="70000"/>
              </a:lnSpc>
              <a:defRPr/>
            </a:pPr>
            <a:r>
              <a:rPr lang="es-CL" sz="1700" dirty="0">
                <a:solidFill>
                  <a:schemeClr val="bg1"/>
                </a:solidFill>
                <a:ea typeface="MS PGothic" charset="0"/>
                <a:cs typeface="Calibri"/>
              </a:rPr>
              <a:t>    Fiscalización</a:t>
            </a:r>
          </a:p>
          <a:p>
            <a:pPr>
              <a:lnSpc>
                <a:spcPct val="70000"/>
              </a:lnSpc>
              <a:defRPr/>
            </a:pPr>
            <a:r>
              <a:rPr lang="es-CL" sz="1700" dirty="0">
                <a:solidFill>
                  <a:schemeClr val="bg1"/>
                </a:solidFill>
                <a:ea typeface="MS PGothic" charset="0"/>
                <a:cs typeface="Calibri"/>
              </a:rPr>
              <a:t>      </a:t>
            </a:r>
          </a:p>
          <a:p>
            <a:pPr>
              <a:lnSpc>
                <a:spcPct val="70000"/>
              </a:lnSpc>
              <a:defRPr/>
            </a:pPr>
            <a:r>
              <a:rPr lang="es-CL" sz="1700" dirty="0">
                <a:solidFill>
                  <a:schemeClr val="bg1"/>
                </a:solidFill>
                <a:ea typeface="MS PGothic" charset="0"/>
                <a:cs typeface="Calibri"/>
              </a:rPr>
              <a:t>       Fomento</a:t>
            </a:r>
          </a:p>
          <a:p>
            <a:pPr>
              <a:lnSpc>
                <a:spcPct val="70000"/>
              </a:lnSpc>
              <a:defRPr/>
            </a:pPr>
            <a:endParaRPr lang="es-CL" sz="1700" dirty="0">
              <a:solidFill>
                <a:schemeClr val="bg1"/>
              </a:solidFill>
              <a:ea typeface="MS PGothic" charset="0"/>
              <a:cs typeface="Calibri"/>
            </a:endParaRPr>
          </a:p>
          <a:p>
            <a:pPr>
              <a:lnSpc>
                <a:spcPct val="70000"/>
              </a:lnSpc>
              <a:defRPr/>
            </a:pPr>
            <a:r>
              <a:rPr lang="es-CL" sz="1700" dirty="0">
                <a:solidFill>
                  <a:schemeClr val="bg1"/>
                </a:solidFill>
                <a:ea typeface="MS PGothic" charset="0"/>
                <a:cs typeface="Calibri"/>
              </a:rPr>
              <a:t>   </a:t>
            </a:r>
            <a:r>
              <a:rPr lang="es-CL" sz="1700" dirty="0">
                <a:solidFill>
                  <a:srgbClr val="FFFF00"/>
                </a:solidFill>
                <a:ea typeface="MS PGothic" charset="0"/>
                <a:cs typeface="Calibri"/>
              </a:rPr>
              <a:t>Registro</a:t>
            </a:r>
          </a:p>
        </p:txBody>
      </p:sp>
      <p:sp>
        <p:nvSpPr>
          <p:cNvPr id="60" name="CuadroTexto 59"/>
          <p:cNvSpPr txBox="1"/>
          <p:nvPr/>
        </p:nvSpPr>
        <p:spPr>
          <a:xfrm>
            <a:off x="4043835" y="2072238"/>
            <a:ext cx="1831424" cy="1021049"/>
          </a:xfrm>
          <a:prstGeom prst="rect">
            <a:avLst/>
          </a:prstGeom>
          <a:noFill/>
          <a:effectLst/>
        </p:spPr>
        <p:txBody>
          <a:bodyPr wrap="square" rtlCol="0">
            <a:spAutoFit/>
          </a:bodyPr>
          <a:lstStyle/>
          <a:p>
            <a:pPr>
              <a:lnSpc>
                <a:spcPct val="70000"/>
              </a:lnSpc>
              <a:defRPr/>
            </a:pPr>
            <a:r>
              <a:rPr lang="es-CL" sz="1700" dirty="0">
                <a:solidFill>
                  <a:schemeClr val="bg1"/>
                </a:solidFill>
                <a:ea typeface="MS PGothic" charset="0"/>
                <a:cs typeface="Calibri"/>
              </a:rPr>
              <a:t>Recaudación</a:t>
            </a:r>
          </a:p>
          <a:p>
            <a:pPr>
              <a:lnSpc>
                <a:spcPct val="70000"/>
              </a:lnSpc>
              <a:defRPr/>
            </a:pPr>
            <a:endParaRPr lang="es-CL" sz="1700" dirty="0">
              <a:solidFill>
                <a:schemeClr val="bg1"/>
              </a:solidFill>
              <a:ea typeface="MS PGothic" charset="0"/>
              <a:cs typeface="Calibri"/>
            </a:endParaRPr>
          </a:p>
          <a:p>
            <a:pPr>
              <a:lnSpc>
                <a:spcPct val="70000"/>
              </a:lnSpc>
              <a:defRPr/>
            </a:pPr>
            <a:r>
              <a:rPr lang="es-CL" sz="1700" dirty="0">
                <a:solidFill>
                  <a:schemeClr val="bg1"/>
                </a:solidFill>
                <a:ea typeface="MS PGothic" charset="0"/>
                <a:cs typeface="Calibri"/>
              </a:rPr>
              <a:t>    Fiscalización</a:t>
            </a:r>
          </a:p>
          <a:p>
            <a:pPr>
              <a:lnSpc>
                <a:spcPct val="70000"/>
              </a:lnSpc>
              <a:defRPr/>
            </a:pPr>
            <a:r>
              <a:rPr lang="es-CL" sz="1700" dirty="0">
                <a:solidFill>
                  <a:schemeClr val="bg1"/>
                </a:solidFill>
                <a:ea typeface="MS PGothic" charset="0"/>
                <a:cs typeface="Calibri"/>
              </a:rPr>
              <a:t>      </a:t>
            </a:r>
          </a:p>
          <a:p>
            <a:pPr>
              <a:lnSpc>
                <a:spcPct val="70000"/>
              </a:lnSpc>
              <a:defRPr/>
            </a:pPr>
            <a:r>
              <a:rPr lang="es-CL" sz="1700" dirty="0">
                <a:solidFill>
                  <a:srgbClr val="FFFF00"/>
                </a:solidFill>
                <a:ea typeface="MS PGothic" charset="0"/>
                <a:cs typeface="Calibri"/>
              </a:rPr>
              <a:t>    Fomento</a:t>
            </a:r>
          </a:p>
        </p:txBody>
      </p:sp>
      <p:sp>
        <p:nvSpPr>
          <p:cNvPr id="61" name="CuadroTexto 60"/>
          <p:cNvSpPr txBox="1"/>
          <p:nvPr/>
        </p:nvSpPr>
        <p:spPr>
          <a:xfrm>
            <a:off x="2559981" y="2005392"/>
            <a:ext cx="1610852" cy="654795"/>
          </a:xfrm>
          <a:prstGeom prst="rect">
            <a:avLst/>
          </a:prstGeom>
          <a:noFill/>
          <a:effectLst/>
        </p:spPr>
        <p:txBody>
          <a:bodyPr wrap="square" rtlCol="0">
            <a:spAutoFit/>
          </a:bodyPr>
          <a:lstStyle/>
          <a:p>
            <a:pPr>
              <a:lnSpc>
                <a:spcPct val="70000"/>
              </a:lnSpc>
              <a:defRPr/>
            </a:pPr>
            <a:r>
              <a:rPr lang="es-CL" sz="1700" dirty="0">
                <a:solidFill>
                  <a:schemeClr val="bg1"/>
                </a:solidFill>
                <a:ea typeface="MS PGothic" charset="0"/>
                <a:cs typeface="Calibri"/>
              </a:rPr>
              <a:t>Recaudación</a:t>
            </a:r>
          </a:p>
          <a:p>
            <a:pPr>
              <a:lnSpc>
                <a:spcPct val="70000"/>
              </a:lnSpc>
              <a:defRPr/>
            </a:pPr>
            <a:endParaRPr lang="es-CL" sz="1700" dirty="0">
              <a:solidFill>
                <a:schemeClr val="bg1"/>
              </a:solidFill>
              <a:ea typeface="MS PGothic" charset="0"/>
              <a:cs typeface="Calibri"/>
            </a:endParaRPr>
          </a:p>
          <a:p>
            <a:pPr>
              <a:lnSpc>
                <a:spcPct val="70000"/>
              </a:lnSpc>
              <a:defRPr/>
            </a:pPr>
            <a:r>
              <a:rPr lang="es-CL" sz="1700" dirty="0">
                <a:solidFill>
                  <a:schemeClr val="bg1"/>
                </a:solidFill>
                <a:ea typeface="MS PGothic" charset="0"/>
                <a:cs typeface="Calibri"/>
              </a:rPr>
              <a:t>  </a:t>
            </a:r>
            <a:r>
              <a:rPr lang="es-CL" sz="1700" dirty="0">
                <a:solidFill>
                  <a:srgbClr val="FFFF00"/>
                </a:solidFill>
                <a:ea typeface="MS PGothic" charset="0"/>
                <a:cs typeface="Calibri"/>
              </a:rPr>
              <a:t>Fiscalización</a:t>
            </a:r>
          </a:p>
        </p:txBody>
      </p:sp>
      <p:sp>
        <p:nvSpPr>
          <p:cNvPr id="62" name="CuadroTexto 61"/>
          <p:cNvSpPr txBox="1"/>
          <p:nvPr/>
        </p:nvSpPr>
        <p:spPr>
          <a:xfrm>
            <a:off x="1036023" y="2005392"/>
            <a:ext cx="1610852" cy="471668"/>
          </a:xfrm>
          <a:prstGeom prst="rect">
            <a:avLst/>
          </a:prstGeom>
          <a:noFill/>
          <a:effectLst/>
        </p:spPr>
        <p:txBody>
          <a:bodyPr wrap="square" rtlCol="0">
            <a:spAutoFit/>
          </a:bodyPr>
          <a:lstStyle/>
          <a:p>
            <a:pPr>
              <a:lnSpc>
                <a:spcPct val="70000"/>
              </a:lnSpc>
              <a:defRPr/>
            </a:pPr>
            <a:r>
              <a:rPr lang="es-CL" sz="1700" dirty="0">
                <a:solidFill>
                  <a:srgbClr val="FFFF00"/>
                </a:solidFill>
                <a:ea typeface="MS PGothic" charset="0"/>
                <a:cs typeface="Calibri"/>
              </a:rPr>
              <a:t>Recaudación</a:t>
            </a:r>
          </a:p>
          <a:p>
            <a:pPr>
              <a:lnSpc>
                <a:spcPct val="70000"/>
              </a:lnSpc>
              <a:defRPr/>
            </a:pPr>
            <a:endParaRPr lang="es-CL" sz="1700" dirty="0">
              <a:solidFill>
                <a:srgbClr val="FFFF00"/>
              </a:solidFill>
              <a:ea typeface="MS PGothic" charset="0"/>
              <a:cs typeface="Calibri"/>
            </a:endParaRPr>
          </a:p>
        </p:txBody>
      </p:sp>
      <p:sp>
        <p:nvSpPr>
          <p:cNvPr id="63" name="28 Rectángulo">
            <a:extLst>
              <a:ext uri="{FF2B5EF4-FFF2-40B4-BE49-F238E27FC236}">
                <a16:creationId xmlns:a16="http://schemas.microsoft.com/office/drawing/2014/main" id="{B2F698D9-5650-E75E-6F45-6BF43FC4FAE9}"/>
              </a:ext>
            </a:extLst>
          </p:cNvPr>
          <p:cNvSpPr/>
          <p:nvPr/>
        </p:nvSpPr>
        <p:spPr bwMode="auto">
          <a:xfrm>
            <a:off x="2446353" y="5025826"/>
            <a:ext cx="1296701" cy="684000"/>
          </a:xfrm>
          <a:prstGeom prst="rect">
            <a:avLst/>
          </a:prstGeom>
          <a:solidFill>
            <a:schemeClr val="accent1"/>
          </a:solidFill>
          <a:ln>
            <a:noFill/>
          </a:ln>
          <a:effectLst/>
        </p:spPr>
        <p:txBody>
          <a:bodyPr wrap="square">
            <a:spAutoFit/>
          </a:bodyPr>
          <a:lstStyle/>
          <a:p>
            <a:pPr algn="ctr">
              <a:lnSpc>
                <a:spcPct val="200000"/>
              </a:lnSpc>
              <a:defRPr/>
            </a:pPr>
            <a:endParaRPr lang="es-ES" sz="1517" dirty="0">
              <a:ln w="18415" cmpd="sng">
                <a:solidFill>
                  <a:srgbClr val="FFFF00"/>
                </a:solidFill>
                <a:prstDash val="solid"/>
              </a:ln>
              <a:solidFill>
                <a:srgbClr val="DCE6F2"/>
              </a:solidFill>
              <a:effectLst>
                <a:outerShdw blurRad="63500" dir="3600000" algn="tl" rotWithShape="0">
                  <a:srgbClr val="000000">
                    <a:alpha val="70000"/>
                  </a:srgbClr>
                </a:outerShdw>
              </a:effectLst>
            </a:endParaRPr>
          </a:p>
        </p:txBody>
      </p:sp>
      <p:sp>
        <p:nvSpPr>
          <p:cNvPr id="64" name="CuadroTexto 63"/>
          <p:cNvSpPr txBox="1"/>
          <p:nvPr/>
        </p:nvSpPr>
        <p:spPr>
          <a:xfrm>
            <a:off x="2479773" y="5183160"/>
            <a:ext cx="1249914" cy="369332"/>
          </a:xfrm>
          <a:prstGeom prst="rect">
            <a:avLst/>
          </a:prstGeom>
          <a:noFill/>
          <a:ln>
            <a:noFill/>
          </a:ln>
          <a:effectLst/>
        </p:spPr>
        <p:txBody>
          <a:bodyPr wrap="square" rtlCol="0">
            <a:spAutoFit/>
          </a:bodyPr>
          <a:lstStyle/>
          <a:p>
            <a:pPr algn="ctr">
              <a:defRPr/>
            </a:pPr>
            <a:r>
              <a:rPr lang="en-US" b="1" dirty="0">
                <a:solidFill>
                  <a:srgbClr val="DCE6F2"/>
                </a:solidFill>
                <a:ea typeface="MS PGothic" charset="0"/>
                <a:cs typeface="Calibri"/>
              </a:rPr>
              <a:t>1650s</a:t>
            </a:r>
          </a:p>
        </p:txBody>
      </p:sp>
      <p:sp>
        <p:nvSpPr>
          <p:cNvPr id="65" name="28 Rectángulo">
            <a:extLst>
              <a:ext uri="{FF2B5EF4-FFF2-40B4-BE49-F238E27FC236}">
                <a16:creationId xmlns:a16="http://schemas.microsoft.com/office/drawing/2014/main" id="{B2F698D9-5650-E75E-6F45-6BF43FC4FAE9}"/>
              </a:ext>
            </a:extLst>
          </p:cNvPr>
          <p:cNvSpPr/>
          <p:nvPr/>
        </p:nvSpPr>
        <p:spPr bwMode="auto">
          <a:xfrm>
            <a:off x="815451" y="5025826"/>
            <a:ext cx="1443749" cy="684000"/>
          </a:xfrm>
          <a:prstGeom prst="rect">
            <a:avLst/>
          </a:prstGeom>
          <a:solidFill>
            <a:schemeClr val="accent1"/>
          </a:solidFill>
          <a:ln>
            <a:noFill/>
          </a:ln>
          <a:effectLst/>
        </p:spPr>
        <p:txBody>
          <a:bodyPr wrap="square">
            <a:spAutoFit/>
          </a:bodyPr>
          <a:lstStyle/>
          <a:p>
            <a:pPr algn="ctr">
              <a:lnSpc>
                <a:spcPct val="200000"/>
              </a:lnSpc>
              <a:defRPr/>
            </a:pPr>
            <a:endParaRPr lang="es-ES" sz="1517" dirty="0">
              <a:ln w="18415" cmpd="sng">
                <a:solidFill>
                  <a:srgbClr val="FFFF00"/>
                </a:solidFill>
                <a:prstDash val="solid"/>
              </a:ln>
              <a:solidFill>
                <a:srgbClr val="DCE6F2"/>
              </a:solidFill>
              <a:effectLst>
                <a:outerShdw blurRad="63500" dir="3600000" algn="tl" rotWithShape="0">
                  <a:srgbClr val="000000">
                    <a:alpha val="70000"/>
                  </a:srgbClr>
                </a:outerShdw>
              </a:effectLst>
            </a:endParaRPr>
          </a:p>
        </p:txBody>
      </p:sp>
      <p:sp>
        <p:nvSpPr>
          <p:cNvPr id="66" name="CuadroTexto 65"/>
          <p:cNvSpPr txBox="1"/>
          <p:nvPr/>
        </p:nvSpPr>
        <p:spPr>
          <a:xfrm>
            <a:off x="775347" y="5044661"/>
            <a:ext cx="1550694" cy="646331"/>
          </a:xfrm>
          <a:prstGeom prst="rect">
            <a:avLst/>
          </a:prstGeom>
          <a:noFill/>
          <a:ln>
            <a:noFill/>
          </a:ln>
          <a:effectLst/>
        </p:spPr>
        <p:txBody>
          <a:bodyPr wrap="square" rtlCol="0">
            <a:spAutoFit/>
          </a:bodyPr>
          <a:lstStyle/>
          <a:p>
            <a:pPr algn="ctr">
              <a:defRPr/>
            </a:pPr>
            <a:r>
              <a:rPr lang="en-US" b="1" dirty="0">
                <a:solidFill>
                  <a:srgbClr val="DCE6F2"/>
                </a:solidFill>
                <a:ea typeface="MS PGothic" charset="0"/>
                <a:cs typeface="Calibri"/>
              </a:rPr>
              <a:t>Almojarifazgo</a:t>
            </a:r>
            <a:br>
              <a:rPr lang="en-US" b="1" dirty="0">
                <a:solidFill>
                  <a:srgbClr val="DCE6F2"/>
                </a:solidFill>
                <a:ea typeface="MS PGothic" charset="0"/>
                <a:cs typeface="Calibri"/>
              </a:rPr>
            </a:br>
            <a:r>
              <a:rPr lang="en-US" b="1" dirty="0">
                <a:solidFill>
                  <a:srgbClr val="DCE6F2"/>
                </a:solidFill>
                <a:ea typeface="MS PGothic" charset="0"/>
                <a:cs typeface="Calibri"/>
              </a:rPr>
              <a:t>1550s</a:t>
            </a:r>
          </a:p>
        </p:txBody>
      </p:sp>
      <p:cxnSp>
        <p:nvCxnSpPr>
          <p:cNvPr id="67" name="26 Conector recto">
            <a:extLst>
              <a:ext uri="{FF2B5EF4-FFF2-40B4-BE49-F238E27FC236}">
                <a16:creationId xmlns:a16="http://schemas.microsoft.com/office/drawing/2014/main" id="{45033F10-EAE0-D0E8-122F-540EFBB28BC2}"/>
              </a:ext>
            </a:extLst>
          </p:cNvPr>
          <p:cNvCxnSpPr/>
          <p:nvPr/>
        </p:nvCxnSpPr>
        <p:spPr bwMode="auto">
          <a:xfrm>
            <a:off x="3075106" y="2740703"/>
            <a:ext cx="0" cy="2096757"/>
          </a:xfrm>
          <a:prstGeom prst="line">
            <a:avLst/>
          </a:prstGeom>
          <a:ln>
            <a:solidFill>
              <a:schemeClr val="accent1"/>
            </a:solidFill>
            <a:tailEnd type="oval" w="lg" len="lg"/>
          </a:ln>
          <a:effectLst/>
        </p:spPr>
        <p:style>
          <a:lnRef idx="2">
            <a:schemeClr val="accent1"/>
          </a:lnRef>
          <a:fillRef idx="0">
            <a:schemeClr val="accent1"/>
          </a:fillRef>
          <a:effectRef idx="1">
            <a:schemeClr val="accent1"/>
          </a:effectRef>
          <a:fontRef idx="minor">
            <a:schemeClr val="tx1"/>
          </a:fontRef>
        </p:style>
      </p:cxnSp>
      <p:cxnSp>
        <p:nvCxnSpPr>
          <p:cNvPr id="69" name="26 Conector recto">
            <a:extLst>
              <a:ext uri="{FF2B5EF4-FFF2-40B4-BE49-F238E27FC236}">
                <a16:creationId xmlns:a16="http://schemas.microsoft.com/office/drawing/2014/main" id="{45033F10-EAE0-D0E8-122F-540EFBB28BC2}"/>
              </a:ext>
            </a:extLst>
          </p:cNvPr>
          <p:cNvCxnSpPr/>
          <p:nvPr/>
        </p:nvCxnSpPr>
        <p:spPr bwMode="auto">
          <a:xfrm>
            <a:off x="1564515" y="2513426"/>
            <a:ext cx="0" cy="2324034"/>
          </a:xfrm>
          <a:prstGeom prst="line">
            <a:avLst/>
          </a:prstGeom>
          <a:ln>
            <a:solidFill>
              <a:schemeClr val="accent1"/>
            </a:solidFill>
            <a:tailEnd type="oval"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23236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4 Rectángulo">
            <a:extLst>
              <a:ext uri="{FF2B5EF4-FFF2-40B4-BE49-F238E27FC236}">
                <a16:creationId xmlns:a16="http://schemas.microsoft.com/office/drawing/2014/main" id="{2414A989-64A2-37E2-0228-5A444D085A08}"/>
              </a:ext>
            </a:extLst>
          </p:cNvPr>
          <p:cNvSpPr>
            <a:spLocks noChangeArrowheads="1"/>
          </p:cNvSpPr>
          <p:nvPr/>
        </p:nvSpPr>
        <p:spPr bwMode="auto">
          <a:xfrm>
            <a:off x="1765300" y="216693"/>
            <a:ext cx="7680590" cy="5007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39750" indent="-53975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s-CL" altLang="es-CL" sz="2654" dirty="0">
              <a:solidFill>
                <a:srgbClr val="FFFF00"/>
              </a:solidFill>
              <a:latin typeface="Calibri"/>
            </a:endParaRPr>
          </a:p>
        </p:txBody>
      </p:sp>
      <p:sp>
        <p:nvSpPr>
          <p:cNvPr id="2" name="1 CuadroTexto">
            <a:extLst>
              <a:ext uri="{FF2B5EF4-FFF2-40B4-BE49-F238E27FC236}">
                <a16:creationId xmlns:a16="http://schemas.microsoft.com/office/drawing/2014/main" id="{76AE78F4-044D-E138-5B26-C70F05C8A0DB}"/>
              </a:ext>
            </a:extLst>
          </p:cNvPr>
          <p:cNvSpPr txBox="1"/>
          <p:nvPr/>
        </p:nvSpPr>
        <p:spPr>
          <a:xfrm>
            <a:off x="734932" y="676563"/>
            <a:ext cx="9222745" cy="523220"/>
          </a:xfrm>
          <a:prstGeom prst="rect">
            <a:avLst/>
          </a:prstGeom>
          <a:solidFill>
            <a:schemeClr val="bg1"/>
          </a:solidFill>
        </p:spPr>
        <p:style>
          <a:lnRef idx="0">
            <a:scrgbClr r="0" g="0" b="0"/>
          </a:lnRef>
          <a:fillRef idx="1001">
            <a:schemeClr val="dk2"/>
          </a:fillRef>
          <a:effectRef idx="0">
            <a:scrgbClr r="0" g="0" b="0"/>
          </a:effectRef>
          <a:fontRef idx="major"/>
        </p:style>
        <p:txBody>
          <a:bodyPr wrap="square">
            <a:spAutoFit/>
          </a:bodyPr>
          <a:lstStyle/>
          <a:p>
            <a:pPr defTabSz="866760">
              <a:defRPr/>
            </a:pPr>
            <a:r>
              <a:rPr lang="es-ES" sz="2800" b="1" dirty="0">
                <a:solidFill>
                  <a:schemeClr val="tx2">
                    <a:lumMod val="75000"/>
                  </a:schemeClr>
                </a:solidFill>
                <a:cs typeface="Calibri"/>
              </a:rPr>
              <a:t>EVOLUCION ARANCEL EFECTIVO PROMEDIO</a:t>
            </a:r>
          </a:p>
        </p:txBody>
      </p:sp>
      <p:sp>
        <p:nvSpPr>
          <p:cNvPr id="13" name="CuadroTexto 12">
            <a:extLst>
              <a:ext uri="{FF2B5EF4-FFF2-40B4-BE49-F238E27FC236}">
                <a16:creationId xmlns:a16="http://schemas.microsoft.com/office/drawing/2014/main" id="{30608E1D-FD2E-642C-2830-7642C42EC870}"/>
              </a:ext>
            </a:extLst>
          </p:cNvPr>
          <p:cNvSpPr txBox="1"/>
          <p:nvPr/>
        </p:nvSpPr>
        <p:spPr>
          <a:xfrm>
            <a:off x="220314" y="6239203"/>
            <a:ext cx="8683023" cy="261610"/>
          </a:xfrm>
          <a:prstGeom prst="rect">
            <a:avLst/>
          </a:prstGeom>
          <a:noFill/>
        </p:spPr>
        <p:txBody>
          <a:bodyPr wrap="square" rtlCol="0">
            <a:spAutoFit/>
          </a:bodyPr>
          <a:lstStyle/>
          <a:p>
            <a:r>
              <a:rPr lang="es-CL" sz="1100" dirty="0">
                <a:solidFill>
                  <a:schemeClr val="tx1">
                    <a:lumMod val="50000"/>
                    <a:lumOff val="50000"/>
                  </a:schemeClr>
                </a:solidFill>
              </a:rPr>
              <a:t>CARLOS A. ESCUDERO C. / JEFE DEPTO. TRAFICO ILICITOS / DIRECCION NACIONAL DE ADUANAS / Junio 2022</a:t>
            </a:r>
          </a:p>
        </p:txBody>
      </p:sp>
      <p:pic>
        <p:nvPicPr>
          <p:cNvPr id="14" name="Imagen 13">
            <a:extLst>
              <a:ext uri="{FF2B5EF4-FFF2-40B4-BE49-F238E27FC236}">
                <a16:creationId xmlns:a16="http://schemas.microsoft.com/office/drawing/2014/main" id="{1F4FE267-186B-48FA-9446-6A516A3BA6E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019823" y="317855"/>
            <a:ext cx="1800000" cy="472726"/>
          </a:xfrm>
          <a:prstGeom prst="rect">
            <a:avLst/>
          </a:prstGeom>
        </p:spPr>
      </p:pic>
      <p:pic>
        <p:nvPicPr>
          <p:cNvPr id="15" name="Imagen 14" descr="Avatar Gsuite_GOBCL.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957677" y="0"/>
            <a:ext cx="1924293" cy="115449"/>
          </a:xfrm>
          <a:prstGeom prst="rect">
            <a:avLst/>
          </a:prstGeom>
        </p:spPr>
      </p:pic>
      <p:cxnSp>
        <p:nvCxnSpPr>
          <p:cNvPr id="19" name="Conector recto 18"/>
          <p:cNvCxnSpPr/>
          <p:nvPr/>
        </p:nvCxnSpPr>
        <p:spPr>
          <a:xfrm>
            <a:off x="266700" y="631260"/>
            <a:ext cx="9194060" cy="0"/>
          </a:xfrm>
          <a:prstGeom prst="line">
            <a:avLst/>
          </a:prstGeom>
          <a:ln w="3175" cmpd="sng">
            <a:solidFill>
              <a:srgbClr val="4472C4"/>
            </a:solidFill>
            <a:prstDash val="dot"/>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0" name="CuadroTexto 12"/>
          <p:cNvSpPr txBox="1">
            <a:spLocks noChangeArrowheads="1"/>
          </p:cNvSpPr>
          <p:nvPr/>
        </p:nvSpPr>
        <p:spPr bwMode="auto">
          <a:xfrm>
            <a:off x="258919" y="260440"/>
            <a:ext cx="595138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s-ES" sz="1800" b="1" dirty="0">
                <a:solidFill>
                  <a:schemeClr val="tx2">
                    <a:lumMod val="60000"/>
                    <a:lumOff val="40000"/>
                  </a:schemeClr>
                </a:solidFill>
                <a:latin typeface="Calibri"/>
                <a:cs typeface="Calibri"/>
              </a:rPr>
              <a:t>Rol de Aduanas en el combate al contrabando y tráfico ilícito</a:t>
            </a:r>
          </a:p>
        </p:txBody>
      </p:sp>
      <p:pic>
        <p:nvPicPr>
          <p:cNvPr id="21" name="Imagen 20" descr="WhatsApp Image 2020-05-05 at 14.01.54.jpe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836829" y="4830391"/>
            <a:ext cx="2089642" cy="1495022"/>
          </a:xfrm>
          <a:prstGeom prst="rect">
            <a:avLst/>
          </a:prstGeom>
        </p:spPr>
      </p:pic>
      <p:graphicFrame>
        <p:nvGraphicFramePr>
          <p:cNvPr id="23" name="Gráfico 22"/>
          <p:cNvGraphicFramePr>
            <a:graphicFrameLocks/>
          </p:cNvGraphicFramePr>
          <p:nvPr>
            <p:extLst>
              <p:ext uri="{D42A27DB-BD31-4B8C-83A1-F6EECF244321}">
                <p14:modId xmlns:p14="http://schemas.microsoft.com/office/powerpoint/2010/main" val="1257971172"/>
              </p:ext>
            </p:extLst>
          </p:nvPr>
        </p:nvGraphicFramePr>
        <p:xfrm>
          <a:off x="906421" y="1278428"/>
          <a:ext cx="8020050" cy="3429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 name="Tabla 2"/>
          <p:cNvGraphicFramePr>
            <a:graphicFrameLocks noGrp="1"/>
          </p:cNvGraphicFramePr>
          <p:nvPr>
            <p:extLst>
              <p:ext uri="{D42A27DB-BD31-4B8C-83A1-F6EECF244321}">
                <p14:modId xmlns:p14="http://schemas.microsoft.com/office/powerpoint/2010/main" val="1949787825"/>
              </p:ext>
            </p:extLst>
          </p:nvPr>
        </p:nvGraphicFramePr>
        <p:xfrm>
          <a:off x="9203623" y="1276606"/>
          <a:ext cx="2616200" cy="4051831"/>
        </p:xfrm>
        <a:graphic>
          <a:graphicData uri="http://schemas.openxmlformats.org/drawingml/2006/table">
            <a:tbl>
              <a:tblPr>
                <a:tableStyleId>{5C22544A-7EE6-4342-B048-85BDC9FD1C3A}</a:tableStyleId>
              </a:tblPr>
              <a:tblGrid>
                <a:gridCol w="596900">
                  <a:extLst>
                    <a:ext uri="{9D8B030D-6E8A-4147-A177-3AD203B41FA5}">
                      <a16:colId xmlns:a16="http://schemas.microsoft.com/office/drawing/2014/main" val="2760666558"/>
                    </a:ext>
                  </a:extLst>
                </a:gridCol>
                <a:gridCol w="1054100">
                  <a:extLst>
                    <a:ext uri="{9D8B030D-6E8A-4147-A177-3AD203B41FA5}">
                      <a16:colId xmlns:a16="http://schemas.microsoft.com/office/drawing/2014/main" val="1086435011"/>
                    </a:ext>
                  </a:extLst>
                </a:gridCol>
                <a:gridCol w="965200">
                  <a:extLst>
                    <a:ext uri="{9D8B030D-6E8A-4147-A177-3AD203B41FA5}">
                      <a16:colId xmlns:a16="http://schemas.microsoft.com/office/drawing/2014/main" val="3945861137"/>
                    </a:ext>
                  </a:extLst>
                </a:gridCol>
              </a:tblGrid>
              <a:tr h="447675">
                <a:tc>
                  <a:txBody>
                    <a:bodyPr/>
                    <a:lstStyle/>
                    <a:p>
                      <a:pPr algn="ctr" fontAlgn="ctr"/>
                      <a:r>
                        <a:rPr lang="es-CL" sz="1000" u="none" strike="noStrike" dirty="0">
                          <a:effectLst/>
                        </a:rPr>
                        <a:t>AÑO</a:t>
                      </a:r>
                      <a:endParaRPr lang="es-CL" sz="1000" b="1" i="0" u="none" strike="noStrike" dirty="0">
                        <a:effectLst/>
                        <a:latin typeface="Verdana" panose="020B0604030504040204" pitchFamily="34" charset="0"/>
                      </a:endParaRPr>
                    </a:p>
                  </a:txBody>
                  <a:tcPr marL="9525" marR="9525" marT="9525" marB="0" anchor="ctr">
                    <a:solidFill>
                      <a:schemeClr val="accent1">
                        <a:lumMod val="40000"/>
                        <a:lumOff val="60000"/>
                      </a:schemeClr>
                    </a:solidFill>
                  </a:tcPr>
                </a:tc>
                <a:tc>
                  <a:txBody>
                    <a:bodyPr/>
                    <a:lstStyle/>
                    <a:p>
                      <a:pPr algn="ctr" fontAlgn="ctr"/>
                      <a:r>
                        <a:rPr lang="es-CL" sz="1000" u="none" strike="noStrike">
                          <a:effectLst/>
                        </a:rPr>
                        <a:t>INTERCAMBIO COMERCIAL</a:t>
                      </a:r>
                      <a:endParaRPr lang="es-CL" sz="1000" b="1" i="0" u="none" strike="noStrike">
                        <a:effectLst/>
                        <a:latin typeface="Verdana" panose="020B0604030504040204" pitchFamily="34" charset="0"/>
                      </a:endParaRPr>
                    </a:p>
                  </a:txBody>
                  <a:tcPr marL="9525" marR="9525" marT="9525" marB="0" anchor="ctr">
                    <a:solidFill>
                      <a:schemeClr val="accent1">
                        <a:lumMod val="40000"/>
                        <a:lumOff val="60000"/>
                      </a:schemeClr>
                    </a:solidFill>
                  </a:tcPr>
                </a:tc>
                <a:tc>
                  <a:txBody>
                    <a:bodyPr/>
                    <a:lstStyle/>
                    <a:p>
                      <a:pPr algn="ctr" fontAlgn="ctr"/>
                      <a:r>
                        <a:rPr lang="es-CL" sz="1000" u="none" strike="noStrike">
                          <a:effectLst/>
                        </a:rPr>
                        <a:t>ARANCEL EFECTIVO</a:t>
                      </a:r>
                      <a:endParaRPr lang="es-CL" sz="1000" b="1" i="0" u="none" strike="noStrike">
                        <a:effectLst/>
                        <a:latin typeface="Verdana" panose="020B0604030504040204" pitchFamily="34" charset="0"/>
                      </a:endParaRPr>
                    </a:p>
                  </a:txBody>
                  <a:tcPr marL="9525" marR="9525" marT="9525" marB="0" anchor="ctr">
                    <a:solidFill>
                      <a:schemeClr val="accent1">
                        <a:lumMod val="40000"/>
                        <a:lumOff val="60000"/>
                      </a:schemeClr>
                    </a:solidFill>
                  </a:tcPr>
                </a:tc>
                <a:extLst>
                  <a:ext uri="{0D108BD9-81ED-4DB2-BD59-A6C34878D82A}">
                    <a16:rowId xmlns:a16="http://schemas.microsoft.com/office/drawing/2014/main" val="2893454721"/>
                  </a:ext>
                </a:extLst>
              </a:tr>
              <a:tr h="161925">
                <a:tc>
                  <a:txBody>
                    <a:bodyPr/>
                    <a:lstStyle/>
                    <a:p>
                      <a:pPr algn="ctr" fontAlgn="b"/>
                      <a:r>
                        <a:rPr lang="es-CL" sz="1000" u="none" strike="noStrike">
                          <a:effectLst/>
                        </a:rPr>
                        <a:t>2000</a:t>
                      </a:r>
                      <a:endParaRPr lang="es-CL" sz="1000" b="0" i="0" u="none" strike="noStrike">
                        <a:effectLst/>
                        <a:latin typeface="Verdana" panose="020B0604030504040204" pitchFamily="34" charset="0"/>
                      </a:endParaRPr>
                    </a:p>
                  </a:txBody>
                  <a:tcPr marL="9525" marR="9525" marT="9525" marB="0" anchor="b">
                    <a:solidFill>
                      <a:schemeClr val="accent1">
                        <a:lumMod val="40000"/>
                        <a:lumOff val="60000"/>
                      </a:schemeClr>
                    </a:solidFill>
                  </a:tcPr>
                </a:tc>
                <a:tc>
                  <a:txBody>
                    <a:bodyPr/>
                    <a:lstStyle/>
                    <a:p>
                      <a:pPr algn="ctr" fontAlgn="b"/>
                      <a:r>
                        <a:rPr lang="es-CL" sz="1000" u="none" strike="noStrike">
                          <a:effectLst/>
                        </a:rPr>
                        <a:t>34.851</a:t>
                      </a:r>
                      <a:endParaRPr lang="es-CL" sz="1000" b="0" i="0" u="none" strike="noStrike">
                        <a:effectLst/>
                        <a:latin typeface="Verdana" panose="020B0604030504040204" pitchFamily="34" charset="0"/>
                      </a:endParaRPr>
                    </a:p>
                  </a:txBody>
                  <a:tcPr marL="9525" marR="9525" marT="9525" marB="0" anchor="b">
                    <a:solidFill>
                      <a:schemeClr val="accent1">
                        <a:lumMod val="40000"/>
                        <a:lumOff val="60000"/>
                      </a:schemeClr>
                    </a:solidFill>
                  </a:tcPr>
                </a:tc>
                <a:tc>
                  <a:txBody>
                    <a:bodyPr/>
                    <a:lstStyle/>
                    <a:p>
                      <a:pPr algn="ctr" fontAlgn="b"/>
                      <a:r>
                        <a:rPr lang="es-CL" sz="1000" u="none" strike="noStrike">
                          <a:effectLst/>
                        </a:rPr>
                        <a:t>6,37%</a:t>
                      </a:r>
                      <a:endParaRPr lang="es-CL" sz="1000" b="0" i="0" u="none" strike="noStrike">
                        <a:effectLst/>
                        <a:latin typeface="Verdana" panose="020B060403050404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2643992413"/>
                  </a:ext>
                </a:extLst>
              </a:tr>
              <a:tr h="161925">
                <a:tc>
                  <a:txBody>
                    <a:bodyPr/>
                    <a:lstStyle/>
                    <a:p>
                      <a:pPr algn="ctr" fontAlgn="b"/>
                      <a:r>
                        <a:rPr lang="es-CL" sz="1000" u="none" strike="noStrike">
                          <a:effectLst/>
                        </a:rPr>
                        <a:t>2001</a:t>
                      </a:r>
                      <a:endParaRPr lang="es-CL" sz="1000" b="0" i="0" u="none" strike="noStrike">
                        <a:effectLst/>
                        <a:latin typeface="Verdana" panose="020B0604030504040204" pitchFamily="34" charset="0"/>
                      </a:endParaRPr>
                    </a:p>
                  </a:txBody>
                  <a:tcPr marL="9525" marR="9525" marT="9525" marB="0" anchor="b">
                    <a:solidFill>
                      <a:schemeClr val="accent1">
                        <a:lumMod val="40000"/>
                        <a:lumOff val="60000"/>
                      </a:schemeClr>
                    </a:solidFill>
                  </a:tcPr>
                </a:tc>
                <a:tc>
                  <a:txBody>
                    <a:bodyPr/>
                    <a:lstStyle/>
                    <a:p>
                      <a:pPr algn="ctr" fontAlgn="b"/>
                      <a:r>
                        <a:rPr lang="es-CL" sz="1000" u="none" strike="noStrike">
                          <a:effectLst/>
                        </a:rPr>
                        <a:t>34.056</a:t>
                      </a:r>
                      <a:endParaRPr lang="es-CL" sz="1000" b="0" i="0" u="none" strike="noStrike">
                        <a:effectLst/>
                        <a:latin typeface="Verdana" panose="020B0604030504040204" pitchFamily="34" charset="0"/>
                      </a:endParaRPr>
                    </a:p>
                  </a:txBody>
                  <a:tcPr marL="9525" marR="9525" marT="9525" marB="0" anchor="b">
                    <a:solidFill>
                      <a:schemeClr val="accent1">
                        <a:lumMod val="40000"/>
                        <a:lumOff val="60000"/>
                      </a:schemeClr>
                    </a:solidFill>
                  </a:tcPr>
                </a:tc>
                <a:tc>
                  <a:txBody>
                    <a:bodyPr/>
                    <a:lstStyle/>
                    <a:p>
                      <a:pPr algn="ctr" fontAlgn="b"/>
                      <a:r>
                        <a:rPr lang="es-CL" sz="1000" u="none" strike="noStrike">
                          <a:effectLst/>
                        </a:rPr>
                        <a:t>5,28%</a:t>
                      </a:r>
                      <a:endParaRPr lang="es-CL" sz="1000" b="0" i="0" u="none" strike="noStrike">
                        <a:effectLst/>
                        <a:latin typeface="Verdana" panose="020B060403050404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1301151203"/>
                  </a:ext>
                </a:extLst>
              </a:tr>
              <a:tr h="161925">
                <a:tc>
                  <a:txBody>
                    <a:bodyPr/>
                    <a:lstStyle/>
                    <a:p>
                      <a:pPr algn="ctr" fontAlgn="b"/>
                      <a:r>
                        <a:rPr lang="es-CL" sz="1000" u="none" strike="noStrike">
                          <a:effectLst/>
                        </a:rPr>
                        <a:t>2002</a:t>
                      </a:r>
                      <a:endParaRPr lang="es-CL" sz="1000" b="0" i="0" u="none" strike="noStrike">
                        <a:effectLst/>
                        <a:latin typeface="Verdana" panose="020B0604030504040204" pitchFamily="34" charset="0"/>
                      </a:endParaRPr>
                    </a:p>
                  </a:txBody>
                  <a:tcPr marL="9525" marR="9525" marT="9525" marB="0" anchor="b">
                    <a:solidFill>
                      <a:schemeClr val="accent1">
                        <a:lumMod val="40000"/>
                        <a:lumOff val="60000"/>
                      </a:schemeClr>
                    </a:solidFill>
                  </a:tcPr>
                </a:tc>
                <a:tc>
                  <a:txBody>
                    <a:bodyPr/>
                    <a:lstStyle/>
                    <a:p>
                      <a:pPr algn="ctr" fontAlgn="b"/>
                      <a:r>
                        <a:rPr lang="es-CL" sz="1000" u="none" strike="noStrike">
                          <a:effectLst/>
                        </a:rPr>
                        <a:t>32.891</a:t>
                      </a:r>
                      <a:endParaRPr lang="es-CL" sz="1000" b="0" i="0" u="none" strike="noStrike">
                        <a:effectLst/>
                        <a:latin typeface="Verdana" panose="020B0604030504040204" pitchFamily="34" charset="0"/>
                      </a:endParaRPr>
                    </a:p>
                  </a:txBody>
                  <a:tcPr marL="9525" marR="9525" marT="9525" marB="0" anchor="b">
                    <a:solidFill>
                      <a:schemeClr val="accent1">
                        <a:lumMod val="40000"/>
                        <a:lumOff val="60000"/>
                      </a:schemeClr>
                    </a:solidFill>
                  </a:tcPr>
                </a:tc>
                <a:tc>
                  <a:txBody>
                    <a:bodyPr/>
                    <a:lstStyle/>
                    <a:p>
                      <a:pPr algn="ctr" fontAlgn="b"/>
                      <a:r>
                        <a:rPr lang="es-CL" sz="1000" u="none" strike="noStrike">
                          <a:effectLst/>
                        </a:rPr>
                        <a:t>4,59%</a:t>
                      </a:r>
                      <a:endParaRPr lang="es-CL" sz="1000" b="0" i="0" u="none" strike="noStrike">
                        <a:effectLst/>
                        <a:latin typeface="Verdana" panose="020B060403050404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329310297"/>
                  </a:ext>
                </a:extLst>
              </a:tr>
              <a:tr h="161925">
                <a:tc>
                  <a:txBody>
                    <a:bodyPr/>
                    <a:lstStyle/>
                    <a:p>
                      <a:pPr algn="ctr" fontAlgn="b"/>
                      <a:r>
                        <a:rPr lang="es-CL" sz="1000" u="none" strike="noStrike">
                          <a:effectLst/>
                        </a:rPr>
                        <a:t>2003</a:t>
                      </a:r>
                      <a:endParaRPr lang="es-CL" sz="1000" b="0" i="0" u="none" strike="noStrike">
                        <a:effectLst/>
                        <a:latin typeface="Verdana" panose="020B0604030504040204" pitchFamily="34" charset="0"/>
                      </a:endParaRPr>
                    </a:p>
                  </a:txBody>
                  <a:tcPr marL="9525" marR="9525" marT="9525" marB="0" anchor="b">
                    <a:solidFill>
                      <a:schemeClr val="accent1">
                        <a:lumMod val="40000"/>
                        <a:lumOff val="60000"/>
                      </a:schemeClr>
                    </a:solidFill>
                  </a:tcPr>
                </a:tc>
                <a:tc>
                  <a:txBody>
                    <a:bodyPr/>
                    <a:lstStyle/>
                    <a:p>
                      <a:pPr algn="ctr" fontAlgn="b"/>
                      <a:r>
                        <a:rPr lang="es-CL" sz="1000" u="none" strike="noStrike">
                          <a:effectLst/>
                        </a:rPr>
                        <a:t>37.469</a:t>
                      </a:r>
                      <a:endParaRPr lang="es-CL" sz="1000" b="0" i="0" u="none" strike="noStrike">
                        <a:effectLst/>
                        <a:latin typeface="Verdana" panose="020B0604030504040204" pitchFamily="34" charset="0"/>
                      </a:endParaRPr>
                    </a:p>
                  </a:txBody>
                  <a:tcPr marL="9525" marR="9525" marT="9525" marB="0" anchor="b">
                    <a:solidFill>
                      <a:schemeClr val="accent1">
                        <a:lumMod val="40000"/>
                        <a:lumOff val="60000"/>
                      </a:schemeClr>
                    </a:solidFill>
                  </a:tcPr>
                </a:tc>
                <a:tc>
                  <a:txBody>
                    <a:bodyPr/>
                    <a:lstStyle/>
                    <a:p>
                      <a:pPr algn="ctr" fontAlgn="b"/>
                      <a:r>
                        <a:rPr lang="es-CL" sz="1000" u="none" strike="noStrike">
                          <a:effectLst/>
                        </a:rPr>
                        <a:t>2,82%</a:t>
                      </a:r>
                      <a:endParaRPr lang="es-CL" sz="1000" b="0" i="0" u="none" strike="noStrike">
                        <a:effectLst/>
                        <a:latin typeface="Verdana" panose="020B060403050404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1591626853"/>
                  </a:ext>
                </a:extLst>
              </a:tr>
              <a:tr h="161925">
                <a:tc>
                  <a:txBody>
                    <a:bodyPr/>
                    <a:lstStyle/>
                    <a:p>
                      <a:pPr algn="ctr" fontAlgn="b"/>
                      <a:r>
                        <a:rPr lang="es-CL" sz="1000" u="none" strike="noStrike">
                          <a:effectLst/>
                        </a:rPr>
                        <a:t>2004</a:t>
                      </a:r>
                      <a:endParaRPr lang="es-CL" sz="1000" b="0" i="0" u="none" strike="noStrike">
                        <a:effectLst/>
                        <a:latin typeface="Verdana" panose="020B0604030504040204" pitchFamily="34" charset="0"/>
                      </a:endParaRPr>
                    </a:p>
                  </a:txBody>
                  <a:tcPr marL="9525" marR="9525" marT="9525" marB="0" anchor="b">
                    <a:solidFill>
                      <a:schemeClr val="accent1">
                        <a:lumMod val="40000"/>
                        <a:lumOff val="60000"/>
                      </a:schemeClr>
                    </a:solidFill>
                  </a:tcPr>
                </a:tc>
                <a:tc>
                  <a:txBody>
                    <a:bodyPr/>
                    <a:lstStyle/>
                    <a:p>
                      <a:pPr algn="ctr" fontAlgn="b"/>
                      <a:r>
                        <a:rPr lang="es-CL" sz="1000" u="none" strike="noStrike" dirty="0">
                          <a:effectLst/>
                        </a:rPr>
                        <a:t>53.273</a:t>
                      </a:r>
                      <a:endParaRPr lang="es-CL" sz="1000" b="0" i="0" u="none" strike="noStrike" dirty="0">
                        <a:effectLst/>
                        <a:latin typeface="Verdana" panose="020B0604030504040204" pitchFamily="34" charset="0"/>
                      </a:endParaRPr>
                    </a:p>
                  </a:txBody>
                  <a:tcPr marL="9525" marR="9525" marT="9525" marB="0" anchor="b">
                    <a:solidFill>
                      <a:schemeClr val="accent1">
                        <a:lumMod val="40000"/>
                        <a:lumOff val="60000"/>
                      </a:schemeClr>
                    </a:solidFill>
                  </a:tcPr>
                </a:tc>
                <a:tc>
                  <a:txBody>
                    <a:bodyPr/>
                    <a:lstStyle/>
                    <a:p>
                      <a:pPr algn="ctr" fontAlgn="b"/>
                      <a:r>
                        <a:rPr lang="es-CL" sz="1000" u="none" strike="noStrike">
                          <a:effectLst/>
                        </a:rPr>
                        <a:t>2,05%</a:t>
                      </a:r>
                      <a:endParaRPr lang="es-CL" sz="1000" b="0" i="0" u="none" strike="noStrike">
                        <a:effectLst/>
                        <a:latin typeface="Verdana" panose="020B060403050404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2129698200"/>
                  </a:ext>
                </a:extLst>
              </a:tr>
              <a:tr h="161925">
                <a:tc>
                  <a:txBody>
                    <a:bodyPr/>
                    <a:lstStyle/>
                    <a:p>
                      <a:pPr algn="ctr" fontAlgn="b"/>
                      <a:r>
                        <a:rPr lang="es-CL" sz="1000" u="none" strike="noStrike">
                          <a:effectLst/>
                        </a:rPr>
                        <a:t>2005</a:t>
                      </a:r>
                      <a:endParaRPr lang="es-CL" sz="1000" b="0" i="0" u="none" strike="noStrike">
                        <a:effectLst/>
                        <a:latin typeface="Verdana" panose="020B0604030504040204" pitchFamily="34" charset="0"/>
                      </a:endParaRPr>
                    </a:p>
                  </a:txBody>
                  <a:tcPr marL="9525" marR="9525" marT="9525" marB="0" anchor="b">
                    <a:solidFill>
                      <a:schemeClr val="accent1">
                        <a:lumMod val="40000"/>
                        <a:lumOff val="60000"/>
                      </a:schemeClr>
                    </a:solidFill>
                  </a:tcPr>
                </a:tc>
                <a:tc>
                  <a:txBody>
                    <a:bodyPr/>
                    <a:lstStyle/>
                    <a:p>
                      <a:pPr algn="ctr" fontAlgn="b"/>
                      <a:r>
                        <a:rPr lang="es-CL" sz="1000" u="none" strike="noStrike">
                          <a:effectLst/>
                        </a:rPr>
                        <a:t>68.394</a:t>
                      </a:r>
                      <a:endParaRPr lang="es-CL" sz="1000" b="0" i="0" u="none" strike="noStrike">
                        <a:effectLst/>
                        <a:latin typeface="Verdana" panose="020B0604030504040204" pitchFamily="34" charset="0"/>
                      </a:endParaRPr>
                    </a:p>
                  </a:txBody>
                  <a:tcPr marL="9525" marR="9525" marT="9525" marB="0" anchor="b">
                    <a:solidFill>
                      <a:schemeClr val="accent1">
                        <a:lumMod val="40000"/>
                        <a:lumOff val="60000"/>
                      </a:schemeClr>
                    </a:solidFill>
                  </a:tcPr>
                </a:tc>
                <a:tc>
                  <a:txBody>
                    <a:bodyPr/>
                    <a:lstStyle/>
                    <a:p>
                      <a:pPr algn="ctr" fontAlgn="b"/>
                      <a:r>
                        <a:rPr lang="es-CL" sz="1000" u="none" strike="noStrike">
                          <a:effectLst/>
                        </a:rPr>
                        <a:t>1,84%</a:t>
                      </a:r>
                      <a:endParaRPr lang="es-CL" sz="1000" b="0" i="0" u="none" strike="noStrike">
                        <a:effectLst/>
                        <a:latin typeface="Verdana" panose="020B060403050404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2514130147"/>
                  </a:ext>
                </a:extLst>
              </a:tr>
              <a:tr h="161925">
                <a:tc>
                  <a:txBody>
                    <a:bodyPr/>
                    <a:lstStyle/>
                    <a:p>
                      <a:pPr algn="ctr" fontAlgn="b"/>
                      <a:r>
                        <a:rPr lang="es-CL" sz="1000" u="none" strike="noStrike">
                          <a:effectLst/>
                        </a:rPr>
                        <a:t>2006</a:t>
                      </a:r>
                      <a:endParaRPr lang="es-CL" sz="1000" b="0" i="0" u="none" strike="noStrike">
                        <a:effectLst/>
                        <a:latin typeface="Verdana" panose="020B0604030504040204" pitchFamily="34" charset="0"/>
                      </a:endParaRPr>
                    </a:p>
                  </a:txBody>
                  <a:tcPr marL="9525" marR="9525" marT="9525" marB="0" anchor="b">
                    <a:solidFill>
                      <a:schemeClr val="accent1">
                        <a:lumMod val="40000"/>
                        <a:lumOff val="60000"/>
                      </a:schemeClr>
                    </a:solidFill>
                  </a:tcPr>
                </a:tc>
                <a:tc>
                  <a:txBody>
                    <a:bodyPr/>
                    <a:lstStyle/>
                    <a:p>
                      <a:pPr algn="ctr" fontAlgn="b"/>
                      <a:r>
                        <a:rPr lang="es-CL" sz="1000" u="none" strike="noStrike" dirty="0">
                          <a:effectLst/>
                        </a:rPr>
                        <a:t>90.667</a:t>
                      </a:r>
                      <a:endParaRPr lang="es-CL" sz="1000" b="0" i="0" u="none" strike="noStrike" dirty="0">
                        <a:effectLst/>
                        <a:latin typeface="Verdana" panose="020B0604030504040204" pitchFamily="34" charset="0"/>
                      </a:endParaRPr>
                    </a:p>
                  </a:txBody>
                  <a:tcPr marL="9525" marR="9525" marT="9525" marB="0" anchor="b">
                    <a:solidFill>
                      <a:schemeClr val="accent1">
                        <a:lumMod val="40000"/>
                        <a:lumOff val="60000"/>
                      </a:schemeClr>
                    </a:solidFill>
                  </a:tcPr>
                </a:tc>
                <a:tc>
                  <a:txBody>
                    <a:bodyPr/>
                    <a:lstStyle/>
                    <a:p>
                      <a:pPr algn="ctr" fontAlgn="b"/>
                      <a:r>
                        <a:rPr lang="es-CL" sz="1000" u="none" strike="noStrike">
                          <a:effectLst/>
                        </a:rPr>
                        <a:t>1,94%</a:t>
                      </a:r>
                      <a:endParaRPr lang="es-CL" sz="1000" b="0" i="0" u="none" strike="noStrike">
                        <a:effectLst/>
                        <a:latin typeface="Verdana" panose="020B060403050404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785873253"/>
                  </a:ext>
                </a:extLst>
              </a:tr>
              <a:tr h="161925">
                <a:tc>
                  <a:txBody>
                    <a:bodyPr/>
                    <a:lstStyle/>
                    <a:p>
                      <a:pPr algn="ctr" fontAlgn="b"/>
                      <a:r>
                        <a:rPr lang="es-CL" sz="1000" u="none" strike="noStrike">
                          <a:effectLst/>
                        </a:rPr>
                        <a:t>2007</a:t>
                      </a:r>
                      <a:endParaRPr lang="es-CL" sz="1000" b="0" i="0" u="none" strike="noStrike">
                        <a:effectLst/>
                        <a:latin typeface="Verdana" panose="020B0604030504040204" pitchFamily="34" charset="0"/>
                      </a:endParaRPr>
                    </a:p>
                  </a:txBody>
                  <a:tcPr marL="9525" marR="9525" marT="9525" marB="0" anchor="b">
                    <a:solidFill>
                      <a:schemeClr val="accent1">
                        <a:lumMod val="40000"/>
                        <a:lumOff val="60000"/>
                      </a:schemeClr>
                    </a:solidFill>
                  </a:tcPr>
                </a:tc>
                <a:tc>
                  <a:txBody>
                    <a:bodyPr/>
                    <a:lstStyle/>
                    <a:p>
                      <a:pPr algn="ctr" fontAlgn="b"/>
                      <a:r>
                        <a:rPr lang="es-CL" sz="1000" u="none" strike="noStrike" dirty="0">
                          <a:effectLst/>
                        </a:rPr>
                        <a:t>109.017</a:t>
                      </a:r>
                      <a:endParaRPr lang="es-CL" sz="1000" b="0" i="0" u="none" strike="noStrike" dirty="0">
                        <a:effectLst/>
                        <a:latin typeface="Verdana" panose="020B0604030504040204" pitchFamily="34" charset="0"/>
                      </a:endParaRPr>
                    </a:p>
                  </a:txBody>
                  <a:tcPr marL="9525" marR="9525" marT="9525" marB="0" anchor="b">
                    <a:solidFill>
                      <a:schemeClr val="accent1">
                        <a:lumMod val="40000"/>
                        <a:lumOff val="60000"/>
                      </a:schemeClr>
                    </a:solidFill>
                  </a:tcPr>
                </a:tc>
                <a:tc>
                  <a:txBody>
                    <a:bodyPr/>
                    <a:lstStyle/>
                    <a:p>
                      <a:pPr algn="ctr" fontAlgn="b"/>
                      <a:r>
                        <a:rPr lang="es-CL" sz="1000" u="none" strike="noStrike">
                          <a:effectLst/>
                        </a:rPr>
                        <a:t>1,50%</a:t>
                      </a:r>
                      <a:endParaRPr lang="es-CL" sz="1000" b="0" i="0" u="none" strike="noStrike">
                        <a:effectLst/>
                        <a:latin typeface="Verdana" panose="020B060403050404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2411120675"/>
                  </a:ext>
                </a:extLst>
              </a:tr>
              <a:tr h="161925">
                <a:tc>
                  <a:txBody>
                    <a:bodyPr/>
                    <a:lstStyle/>
                    <a:p>
                      <a:pPr algn="ctr" fontAlgn="b"/>
                      <a:r>
                        <a:rPr lang="es-CL" sz="1000" u="none" strike="noStrike">
                          <a:effectLst/>
                        </a:rPr>
                        <a:t>2008</a:t>
                      </a:r>
                      <a:endParaRPr lang="es-CL" sz="1000" b="0" i="0" u="none" strike="noStrike">
                        <a:effectLst/>
                        <a:latin typeface="Verdana" panose="020B0604030504040204" pitchFamily="34" charset="0"/>
                      </a:endParaRPr>
                    </a:p>
                  </a:txBody>
                  <a:tcPr marL="9525" marR="9525" marT="9525" marB="0" anchor="b">
                    <a:solidFill>
                      <a:schemeClr val="accent1">
                        <a:lumMod val="40000"/>
                        <a:lumOff val="60000"/>
                      </a:schemeClr>
                    </a:solidFill>
                  </a:tcPr>
                </a:tc>
                <a:tc>
                  <a:txBody>
                    <a:bodyPr/>
                    <a:lstStyle/>
                    <a:p>
                      <a:pPr algn="ctr" fontAlgn="b"/>
                      <a:r>
                        <a:rPr lang="es-CL" sz="1000" u="none" strike="noStrike" dirty="0">
                          <a:effectLst/>
                        </a:rPr>
                        <a:t>126.017</a:t>
                      </a:r>
                      <a:endParaRPr lang="es-CL" sz="1000" b="0" i="0" u="none" strike="noStrike" dirty="0">
                        <a:effectLst/>
                        <a:latin typeface="Verdana" panose="020B0604030504040204" pitchFamily="34" charset="0"/>
                      </a:endParaRPr>
                    </a:p>
                  </a:txBody>
                  <a:tcPr marL="9525" marR="9525" marT="9525" marB="0" anchor="b">
                    <a:solidFill>
                      <a:schemeClr val="accent1">
                        <a:lumMod val="40000"/>
                        <a:lumOff val="60000"/>
                      </a:schemeClr>
                    </a:solidFill>
                  </a:tcPr>
                </a:tc>
                <a:tc>
                  <a:txBody>
                    <a:bodyPr/>
                    <a:lstStyle/>
                    <a:p>
                      <a:pPr algn="ctr" fontAlgn="b"/>
                      <a:r>
                        <a:rPr lang="es-CL" sz="1000" u="none" strike="noStrike">
                          <a:effectLst/>
                        </a:rPr>
                        <a:t>1,24%</a:t>
                      </a:r>
                      <a:endParaRPr lang="es-CL" sz="1000" b="0" i="0" u="none" strike="noStrike">
                        <a:effectLst/>
                        <a:latin typeface="Verdana" panose="020B060403050404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541848535"/>
                  </a:ext>
                </a:extLst>
              </a:tr>
              <a:tr h="161925">
                <a:tc>
                  <a:txBody>
                    <a:bodyPr/>
                    <a:lstStyle/>
                    <a:p>
                      <a:pPr algn="ctr" fontAlgn="b"/>
                      <a:r>
                        <a:rPr lang="es-CL" sz="1000" u="none" strike="noStrike">
                          <a:effectLst/>
                        </a:rPr>
                        <a:t>2009</a:t>
                      </a:r>
                      <a:endParaRPr lang="es-CL" sz="1000" b="0" i="0" u="none" strike="noStrike">
                        <a:effectLst/>
                        <a:latin typeface="Verdana" panose="020B0604030504040204" pitchFamily="34" charset="0"/>
                      </a:endParaRPr>
                    </a:p>
                  </a:txBody>
                  <a:tcPr marL="9525" marR="9525" marT="9525" marB="0" anchor="b">
                    <a:solidFill>
                      <a:schemeClr val="accent1">
                        <a:lumMod val="40000"/>
                        <a:lumOff val="60000"/>
                      </a:schemeClr>
                    </a:solidFill>
                  </a:tcPr>
                </a:tc>
                <a:tc>
                  <a:txBody>
                    <a:bodyPr/>
                    <a:lstStyle/>
                    <a:p>
                      <a:pPr algn="ctr" fontAlgn="b"/>
                      <a:r>
                        <a:rPr lang="es-CL" sz="1000" u="none" strike="noStrike">
                          <a:effectLst/>
                        </a:rPr>
                        <a:t>88.536</a:t>
                      </a:r>
                      <a:endParaRPr lang="es-CL" sz="1000" b="0" i="0" u="none" strike="noStrike">
                        <a:effectLst/>
                        <a:latin typeface="Verdana" panose="020B0604030504040204" pitchFamily="34" charset="0"/>
                      </a:endParaRPr>
                    </a:p>
                  </a:txBody>
                  <a:tcPr marL="9525" marR="9525" marT="9525" marB="0" anchor="b">
                    <a:solidFill>
                      <a:schemeClr val="accent1">
                        <a:lumMod val="40000"/>
                        <a:lumOff val="60000"/>
                      </a:schemeClr>
                    </a:solidFill>
                  </a:tcPr>
                </a:tc>
                <a:tc>
                  <a:txBody>
                    <a:bodyPr/>
                    <a:lstStyle/>
                    <a:p>
                      <a:pPr algn="ctr" fontAlgn="b"/>
                      <a:r>
                        <a:rPr lang="es-CL" sz="1000" u="none" strike="noStrike">
                          <a:effectLst/>
                        </a:rPr>
                        <a:t>0,95%</a:t>
                      </a:r>
                      <a:endParaRPr lang="es-CL" sz="1000" b="0" i="0" u="none" strike="noStrike">
                        <a:effectLst/>
                        <a:latin typeface="Verdana" panose="020B060403050404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3433673452"/>
                  </a:ext>
                </a:extLst>
              </a:tr>
              <a:tr h="161925">
                <a:tc>
                  <a:txBody>
                    <a:bodyPr/>
                    <a:lstStyle/>
                    <a:p>
                      <a:pPr algn="ctr" fontAlgn="b"/>
                      <a:r>
                        <a:rPr lang="es-CL" sz="1000" u="none" strike="noStrike">
                          <a:effectLst/>
                        </a:rPr>
                        <a:t>2010</a:t>
                      </a:r>
                      <a:endParaRPr lang="es-CL" sz="1000" b="0" i="0" u="none" strike="noStrike">
                        <a:effectLst/>
                        <a:latin typeface="Verdana" panose="020B0604030504040204" pitchFamily="34" charset="0"/>
                      </a:endParaRPr>
                    </a:p>
                  </a:txBody>
                  <a:tcPr marL="9525" marR="9525" marT="9525" marB="0" anchor="b">
                    <a:solidFill>
                      <a:schemeClr val="accent1">
                        <a:lumMod val="40000"/>
                        <a:lumOff val="60000"/>
                      </a:schemeClr>
                    </a:solidFill>
                  </a:tcPr>
                </a:tc>
                <a:tc>
                  <a:txBody>
                    <a:bodyPr/>
                    <a:lstStyle/>
                    <a:p>
                      <a:pPr algn="ctr" fontAlgn="b"/>
                      <a:r>
                        <a:rPr lang="es-CL" sz="1000" u="none" strike="noStrike" dirty="0">
                          <a:effectLst/>
                        </a:rPr>
                        <a:t>121.575</a:t>
                      </a:r>
                      <a:endParaRPr lang="es-CL" sz="1000" b="0" i="0" u="none" strike="noStrike" dirty="0">
                        <a:effectLst/>
                        <a:latin typeface="Verdana" panose="020B0604030504040204" pitchFamily="34" charset="0"/>
                      </a:endParaRPr>
                    </a:p>
                  </a:txBody>
                  <a:tcPr marL="9525" marR="9525" marT="9525" marB="0" anchor="b">
                    <a:solidFill>
                      <a:schemeClr val="accent1">
                        <a:lumMod val="40000"/>
                        <a:lumOff val="60000"/>
                      </a:schemeClr>
                    </a:solidFill>
                  </a:tcPr>
                </a:tc>
                <a:tc>
                  <a:txBody>
                    <a:bodyPr/>
                    <a:lstStyle/>
                    <a:p>
                      <a:pPr algn="ctr" fontAlgn="b"/>
                      <a:r>
                        <a:rPr lang="es-CL" sz="1000" u="none" strike="noStrike">
                          <a:effectLst/>
                        </a:rPr>
                        <a:t>0,98%</a:t>
                      </a:r>
                      <a:endParaRPr lang="es-CL" sz="1000" b="0" i="0" u="none" strike="noStrike">
                        <a:effectLst/>
                        <a:latin typeface="Verdana" panose="020B060403050404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3905280565"/>
                  </a:ext>
                </a:extLst>
              </a:tr>
              <a:tr h="194206">
                <a:tc>
                  <a:txBody>
                    <a:bodyPr/>
                    <a:lstStyle/>
                    <a:p>
                      <a:pPr algn="ctr" fontAlgn="b"/>
                      <a:r>
                        <a:rPr lang="es-CL" sz="1000" u="none" strike="noStrike">
                          <a:effectLst/>
                        </a:rPr>
                        <a:t>2011</a:t>
                      </a:r>
                      <a:endParaRPr lang="es-CL" sz="1000" b="0" i="0" u="none" strike="noStrike">
                        <a:effectLst/>
                        <a:latin typeface="Verdana" panose="020B0604030504040204" pitchFamily="34" charset="0"/>
                      </a:endParaRPr>
                    </a:p>
                  </a:txBody>
                  <a:tcPr marL="9525" marR="9525" marT="9525" marB="0" anchor="b">
                    <a:solidFill>
                      <a:schemeClr val="accent1">
                        <a:lumMod val="40000"/>
                        <a:lumOff val="60000"/>
                      </a:schemeClr>
                    </a:solidFill>
                  </a:tcPr>
                </a:tc>
                <a:tc>
                  <a:txBody>
                    <a:bodyPr/>
                    <a:lstStyle/>
                    <a:p>
                      <a:pPr algn="ctr" fontAlgn="b"/>
                      <a:r>
                        <a:rPr lang="es-CL" sz="1000" u="none" strike="noStrike" dirty="0">
                          <a:effectLst/>
                        </a:rPr>
                        <a:t>147.031</a:t>
                      </a:r>
                      <a:endParaRPr lang="es-CL" sz="1000" b="0" i="0" u="none" strike="noStrike" dirty="0">
                        <a:effectLst/>
                        <a:latin typeface="Verdana" panose="020B0604030504040204" pitchFamily="34" charset="0"/>
                      </a:endParaRPr>
                    </a:p>
                  </a:txBody>
                  <a:tcPr marL="9525" marR="9525" marT="9525" marB="0" anchor="b">
                    <a:solidFill>
                      <a:schemeClr val="accent1">
                        <a:lumMod val="40000"/>
                        <a:lumOff val="60000"/>
                      </a:schemeClr>
                    </a:solidFill>
                  </a:tcPr>
                </a:tc>
                <a:tc>
                  <a:txBody>
                    <a:bodyPr/>
                    <a:lstStyle/>
                    <a:p>
                      <a:pPr algn="ctr" fontAlgn="b"/>
                      <a:r>
                        <a:rPr lang="es-CL" sz="1000" u="none" strike="noStrike">
                          <a:effectLst/>
                        </a:rPr>
                        <a:t>0,96%</a:t>
                      </a:r>
                      <a:endParaRPr lang="es-CL" sz="1000" b="0" i="0" u="none" strike="noStrike">
                        <a:effectLst/>
                        <a:latin typeface="Verdana" panose="020B060403050404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1504729007"/>
                  </a:ext>
                </a:extLst>
              </a:tr>
              <a:tr h="161925">
                <a:tc>
                  <a:txBody>
                    <a:bodyPr/>
                    <a:lstStyle/>
                    <a:p>
                      <a:pPr algn="ctr" fontAlgn="b"/>
                      <a:r>
                        <a:rPr lang="es-CL" sz="1000" u="none" strike="noStrike">
                          <a:effectLst/>
                        </a:rPr>
                        <a:t>2012</a:t>
                      </a:r>
                      <a:endParaRPr lang="es-CL" sz="1000" b="0" i="0" u="none" strike="noStrike">
                        <a:effectLst/>
                        <a:latin typeface="Verdana" panose="020B0604030504040204" pitchFamily="34" charset="0"/>
                      </a:endParaRPr>
                    </a:p>
                  </a:txBody>
                  <a:tcPr marL="9525" marR="9525" marT="9525" marB="0" anchor="b">
                    <a:solidFill>
                      <a:schemeClr val="accent1">
                        <a:lumMod val="40000"/>
                        <a:lumOff val="60000"/>
                      </a:schemeClr>
                    </a:solidFill>
                  </a:tcPr>
                </a:tc>
                <a:tc>
                  <a:txBody>
                    <a:bodyPr/>
                    <a:lstStyle/>
                    <a:p>
                      <a:pPr algn="ctr" fontAlgn="b"/>
                      <a:r>
                        <a:rPr lang="es-CL" sz="1000" u="none" strike="noStrike" dirty="0">
                          <a:effectLst/>
                        </a:rPr>
                        <a:t>149.575</a:t>
                      </a:r>
                      <a:endParaRPr lang="es-CL" sz="1000" b="0" i="0" u="none" strike="noStrike" dirty="0">
                        <a:effectLst/>
                        <a:latin typeface="Verdana" panose="020B0604030504040204" pitchFamily="34" charset="0"/>
                      </a:endParaRPr>
                    </a:p>
                  </a:txBody>
                  <a:tcPr marL="9525" marR="9525" marT="9525" marB="0" anchor="b">
                    <a:solidFill>
                      <a:schemeClr val="accent1">
                        <a:lumMod val="40000"/>
                        <a:lumOff val="60000"/>
                      </a:schemeClr>
                    </a:solidFill>
                  </a:tcPr>
                </a:tc>
                <a:tc>
                  <a:txBody>
                    <a:bodyPr/>
                    <a:lstStyle/>
                    <a:p>
                      <a:pPr algn="ctr" fontAlgn="b"/>
                      <a:r>
                        <a:rPr lang="es-CL" sz="1000" u="none" strike="noStrike">
                          <a:effectLst/>
                        </a:rPr>
                        <a:t>0,95%</a:t>
                      </a:r>
                      <a:endParaRPr lang="es-CL" sz="1000" b="0" i="0" u="none" strike="noStrike">
                        <a:effectLst/>
                        <a:latin typeface="Verdana" panose="020B060403050404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2748607296"/>
                  </a:ext>
                </a:extLst>
              </a:tr>
              <a:tr h="161925">
                <a:tc>
                  <a:txBody>
                    <a:bodyPr/>
                    <a:lstStyle/>
                    <a:p>
                      <a:pPr algn="ctr" fontAlgn="b"/>
                      <a:r>
                        <a:rPr lang="es-CL" sz="1000" u="none" strike="noStrike">
                          <a:effectLst/>
                        </a:rPr>
                        <a:t>2013</a:t>
                      </a:r>
                      <a:endParaRPr lang="es-CL" sz="1000" b="0" i="0" u="none" strike="noStrike">
                        <a:effectLst/>
                        <a:latin typeface="Verdana" panose="020B0604030504040204" pitchFamily="34" charset="0"/>
                      </a:endParaRPr>
                    </a:p>
                  </a:txBody>
                  <a:tcPr marL="9525" marR="9525" marT="9525" marB="0" anchor="b">
                    <a:solidFill>
                      <a:schemeClr val="accent1">
                        <a:lumMod val="40000"/>
                        <a:lumOff val="60000"/>
                      </a:schemeClr>
                    </a:solidFill>
                  </a:tcPr>
                </a:tc>
                <a:tc>
                  <a:txBody>
                    <a:bodyPr/>
                    <a:lstStyle/>
                    <a:p>
                      <a:pPr algn="ctr" fontAlgn="b"/>
                      <a:r>
                        <a:rPr lang="es-CL" sz="1000" u="none" strike="noStrike">
                          <a:effectLst/>
                        </a:rPr>
                        <a:t>149.632</a:t>
                      </a:r>
                      <a:endParaRPr lang="es-CL" sz="1000" b="0" i="0" u="none" strike="noStrike">
                        <a:effectLst/>
                        <a:latin typeface="Verdana" panose="020B0604030504040204" pitchFamily="34" charset="0"/>
                      </a:endParaRPr>
                    </a:p>
                  </a:txBody>
                  <a:tcPr marL="9525" marR="9525" marT="9525" marB="0" anchor="b">
                    <a:solidFill>
                      <a:schemeClr val="accent1">
                        <a:lumMod val="40000"/>
                        <a:lumOff val="60000"/>
                      </a:schemeClr>
                    </a:solidFill>
                  </a:tcPr>
                </a:tc>
                <a:tc>
                  <a:txBody>
                    <a:bodyPr/>
                    <a:lstStyle/>
                    <a:p>
                      <a:pPr algn="ctr" fontAlgn="b"/>
                      <a:r>
                        <a:rPr lang="es-CL" sz="1000" u="none" strike="noStrike">
                          <a:effectLst/>
                        </a:rPr>
                        <a:t>0,88%</a:t>
                      </a:r>
                      <a:endParaRPr lang="es-CL" sz="1000" b="0" i="0" u="none" strike="noStrike">
                        <a:effectLst/>
                        <a:latin typeface="Verdana" panose="020B060403050404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2404856849"/>
                  </a:ext>
                </a:extLst>
              </a:tr>
              <a:tr h="161925">
                <a:tc>
                  <a:txBody>
                    <a:bodyPr/>
                    <a:lstStyle/>
                    <a:p>
                      <a:pPr algn="ctr" fontAlgn="b"/>
                      <a:r>
                        <a:rPr lang="es-CL" sz="1000" u="none" strike="noStrike">
                          <a:effectLst/>
                        </a:rPr>
                        <a:t>2014</a:t>
                      </a:r>
                      <a:endParaRPr lang="es-CL" sz="1000" b="0" i="0" u="none" strike="noStrike">
                        <a:effectLst/>
                        <a:latin typeface="Verdana" panose="020B0604030504040204" pitchFamily="34" charset="0"/>
                      </a:endParaRPr>
                    </a:p>
                  </a:txBody>
                  <a:tcPr marL="9525" marR="9525" marT="9525" marB="0" anchor="b">
                    <a:solidFill>
                      <a:schemeClr val="accent1">
                        <a:lumMod val="40000"/>
                        <a:lumOff val="60000"/>
                      </a:schemeClr>
                    </a:solidFill>
                  </a:tcPr>
                </a:tc>
                <a:tc>
                  <a:txBody>
                    <a:bodyPr/>
                    <a:lstStyle/>
                    <a:p>
                      <a:pPr algn="ctr" fontAlgn="b"/>
                      <a:r>
                        <a:rPr lang="es-CL" sz="1000" u="none" strike="noStrike">
                          <a:effectLst/>
                        </a:rPr>
                        <a:t>140.819</a:t>
                      </a:r>
                      <a:endParaRPr lang="es-CL" sz="1000" b="0" i="0" u="none" strike="noStrike">
                        <a:effectLst/>
                        <a:latin typeface="Verdana" panose="020B0604030504040204" pitchFamily="34" charset="0"/>
                      </a:endParaRPr>
                    </a:p>
                  </a:txBody>
                  <a:tcPr marL="9525" marR="9525" marT="9525" marB="0" anchor="b">
                    <a:solidFill>
                      <a:schemeClr val="accent1">
                        <a:lumMod val="40000"/>
                        <a:lumOff val="60000"/>
                      </a:schemeClr>
                    </a:solidFill>
                  </a:tcPr>
                </a:tc>
                <a:tc>
                  <a:txBody>
                    <a:bodyPr/>
                    <a:lstStyle/>
                    <a:p>
                      <a:pPr algn="ctr" fontAlgn="b"/>
                      <a:r>
                        <a:rPr lang="es-CL" sz="1000" u="none" strike="noStrike" dirty="0">
                          <a:effectLst/>
                        </a:rPr>
                        <a:t>0,87%</a:t>
                      </a:r>
                      <a:endParaRPr lang="es-CL" sz="1000" b="0" i="0" u="none" strike="noStrike" dirty="0">
                        <a:effectLst/>
                        <a:latin typeface="Verdana" panose="020B060403050404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4143365085"/>
                  </a:ext>
                </a:extLst>
              </a:tr>
              <a:tr h="161925">
                <a:tc>
                  <a:txBody>
                    <a:bodyPr/>
                    <a:lstStyle/>
                    <a:p>
                      <a:pPr algn="ctr" fontAlgn="b"/>
                      <a:r>
                        <a:rPr lang="es-CL" sz="1000" u="none" strike="noStrike">
                          <a:effectLst/>
                        </a:rPr>
                        <a:t>2015</a:t>
                      </a:r>
                      <a:endParaRPr lang="es-CL" sz="1000" b="0" i="0" u="none" strike="noStrike">
                        <a:effectLst/>
                        <a:latin typeface="Verdana" panose="020B0604030504040204" pitchFamily="34" charset="0"/>
                      </a:endParaRPr>
                    </a:p>
                  </a:txBody>
                  <a:tcPr marL="9525" marR="9525" marT="9525" marB="0" anchor="b">
                    <a:solidFill>
                      <a:schemeClr val="accent1">
                        <a:lumMod val="40000"/>
                        <a:lumOff val="60000"/>
                      </a:schemeClr>
                    </a:solidFill>
                  </a:tcPr>
                </a:tc>
                <a:tc>
                  <a:txBody>
                    <a:bodyPr/>
                    <a:lstStyle/>
                    <a:p>
                      <a:pPr algn="ctr" fontAlgn="b"/>
                      <a:r>
                        <a:rPr lang="es-CL" sz="1000" u="none" strike="noStrike" dirty="0">
                          <a:effectLst/>
                        </a:rPr>
                        <a:t>119.233</a:t>
                      </a:r>
                      <a:endParaRPr lang="es-CL" sz="1000" b="0" i="0" u="none" strike="noStrike" dirty="0">
                        <a:effectLst/>
                        <a:latin typeface="Verdana" panose="020B0604030504040204" pitchFamily="34" charset="0"/>
                      </a:endParaRPr>
                    </a:p>
                  </a:txBody>
                  <a:tcPr marL="9525" marR="9525" marT="9525" marB="0" anchor="b">
                    <a:solidFill>
                      <a:schemeClr val="accent1">
                        <a:lumMod val="40000"/>
                        <a:lumOff val="60000"/>
                      </a:schemeClr>
                    </a:solidFill>
                  </a:tcPr>
                </a:tc>
                <a:tc>
                  <a:txBody>
                    <a:bodyPr/>
                    <a:lstStyle/>
                    <a:p>
                      <a:pPr algn="ctr" fontAlgn="b"/>
                      <a:r>
                        <a:rPr lang="es-CL" sz="1000" u="none" strike="noStrike" dirty="0">
                          <a:effectLst/>
                        </a:rPr>
                        <a:t>0,89%</a:t>
                      </a:r>
                      <a:endParaRPr lang="es-CL" sz="1000" b="0" i="0" u="none" strike="noStrike" dirty="0">
                        <a:effectLst/>
                        <a:latin typeface="Verdana" panose="020B060403050404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3755461919"/>
                  </a:ext>
                </a:extLst>
              </a:tr>
              <a:tr h="161925">
                <a:tc>
                  <a:txBody>
                    <a:bodyPr/>
                    <a:lstStyle/>
                    <a:p>
                      <a:pPr algn="ctr" fontAlgn="b"/>
                      <a:r>
                        <a:rPr lang="es-CL" sz="1000" u="none" strike="noStrike">
                          <a:effectLst/>
                        </a:rPr>
                        <a:t>2016</a:t>
                      </a:r>
                      <a:endParaRPr lang="es-CL" sz="1000" b="0" i="0" u="none" strike="noStrike">
                        <a:effectLst/>
                        <a:latin typeface="Verdana" panose="020B0604030504040204" pitchFamily="34" charset="0"/>
                      </a:endParaRPr>
                    </a:p>
                  </a:txBody>
                  <a:tcPr marL="9525" marR="9525" marT="9525" marB="0" anchor="b">
                    <a:solidFill>
                      <a:schemeClr val="accent1">
                        <a:lumMod val="40000"/>
                        <a:lumOff val="60000"/>
                      </a:schemeClr>
                    </a:solidFill>
                  </a:tcPr>
                </a:tc>
                <a:tc>
                  <a:txBody>
                    <a:bodyPr/>
                    <a:lstStyle/>
                    <a:p>
                      <a:pPr algn="ctr" fontAlgn="b"/>
                      <a:r>
                        <a:rPr lang="es-CL" sz="1000" u="none" strike="noStrike">
                          <a:effectLst/>
                        </a:rPr>
                        <a:t>115.671</a:t>
                      </a:r>
                      <a:endParaRPr lang="es-CL" sz="1000" b="0" i="0" u="none" strike="noStrike">
                        <a:effectLst/>
                        <a:latin typeface="Verdana" panose="020B0604030504040204" pitchFamily="34" charset="0"/>
                      </a:endParaRPr>
                    </a:p>
                  </a:txBody>
                  <a:tcPr marL="9525" marR="9525" marT="9525" marB="0" anchor="b">
                    <a:solidFill>
                      <a:schemeClr val="accent1">
                        <a:lumMod val="40000"/>
                        <a:lumOff val="60000"/>
                      </a:schemeClr>
                    </a:solidFill>
                  </a:tcPr>
                </a:tc>
                <a:tc>
                  <a:txBody>
                    <a:bodyPr/>
                    <a:lstStyle/>
                    <a:p>
                      <a:pPr algn="ctr" fontAlgn="b"/>
                      <a:r>
                        <a:rPr lang="es-CL" sz="1000" u="none" strike="noStrike" dirty="0">
                          <a:effectLst/>
                        </a:rPr>
                        <a:t>0,84%</a:t>
                      </a:r>
                      <a:endParaRPr lang="es-CL" sz="1000" b="0" i="0" u="none" strike="noStrike" dirty="0">
                        <a:effectLst/>
                        <a:latin typeface="Verdana" panose="020B060403050404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1087738756"/>
                  </a:ext>
                </a:extLst>
              </a:tr>
              <a:tr h="161925">
                <a:tc>
                  <a:txBody>
                    <a:bodyPr/>
                    <a:lstStyle/>
                    <a:p>
                      <a:pPr algn="ctr" fontAlgn="b"/>
                      <a:r>
                        <a:rPr lang="es-CL" sz="1000" u="none" strike="noStrike">
                          <a:effectLst/>
                        </a:rPr>
                        <a:t>2017</a:t>
                      </a:r>
                      <a:endParaRPr lang="es-CL" sz="1000" b="0" i="0" u="none" strike="noStrike">
                        <a:effectLst/>
                        <a:latin typeface="Verdana" panose="020B0604030504040204" pitchFamily="34" charset="0"/>
                      </a:endParaRPr>
                    </a:p>
                  </a:txBody>
                  <a:tcPr marL="9525" marR="9525" marT="9525" marB="0" anchor="b">
                    <a:solidFill>
                      <a:schemeClr val="accent1">
                        <a:lumMod val="40000"/>
                        <a:lumOff val="60000"/>
                      </a:schemeClr>
                    </a:solidFill>
                  </a:tcPr>
                </a:tc>
                <a:tc>
                  <a:txBody>
                    <a:bodyPr/>
                    <a:lstStyle/>
                    <a:p>
                      <a:pPr algn="ctr" fontAlgn="b"/>
                      <a:r>
                        <a:rPr lang="es-CL" sz="1000" u="none" strike="noStrike">
                          <a:effectLst/>
                        </a:rPr>
                        <a:t>128.149</a:t>
                      </a:r>
                      <a:endParaRPr lang="es-CL" sz="1000" b="0" i="0" u="none" strike="noStrike">
                        <a:effectLst/>
                        <a:latin typeface="Verdana" panose="020B0604030504040204" pitchFamily="34" charset="0"/>
                      </a:endParaRPr>
                    </a:p>
                  </a:txBody>
                  <a:tcPr marL="9525" marR="9525" marT="9525" marB="0" anchor="b">
                    <a:solidFill>
                      <a:schemeClr val="accent1">
                        <a:lumMod val="40000"/>
                        <a:lumOff val="60000"/>
                      </a:schemeClr>
                    </a:solidFill>
                  </a:tcPr>
                </a:tc>
                <a:tc>
                  <a:txBody>
                    <a:bodyPr/>
                    <a:lstStyle/>
                    <a:p>
                      <a:pPr algn="ctr" fontAlgn="b"/>
                      <a:r>
                        <a:rPr lang="es-CL" sz="1000" u="none" strike="noStrike" dirty="0">
                          <a:effectLst/>
                        </a:rPr>
                        <a:t>0,82%</a:t>
                      </a:r>
                      <a:endParaRPr lang="es-CL" sz="1000" b="0" i="0" u="none" strike="noStrike" dirty="0">
                        <a:effectLst/>
                        <a:latin typeface="Verdana" panose="020B060403050404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754142966"/>
                  </a:ext>
                </a:extLst>
              </a:tr>
              <a:tr h="161925">
                <a:tc>
                  <a:txBody>
                    <a:bodyPr/>
                    <a:lstStyle/>
                    <a:p>
                      <a:pPr algn="ctr" fontAlgn="b"/>
                      <a:r>
                        <a:rPr lang="es-CL" sz="1000" u="none" strike="noStrike">
                          <a:effectLst/>
                        </a:rPr>
                        <a:t>2018</a:t>
                      </a:r>
                      <a:endParaRPr lang="es-CL" sz="1000" b="0" i="0" u="none" strike="noStrike">
                        <a:effectLst/>
                        <a:latin typeface="Verdana" panose="020B0604030504040204" pitchFamily="34" charset="0"/>
                      </a:endParaRPr>
                    </a:p>
                  </a:txBody>
                  <a:tcPr marL="9525" marR="9525" marT="9525" marB="0" anchor="b">
                    <a:solidFill>
                      <a:schemeClr val="accent1">
                        <a:lumMod val="40000"/>
                        <a:lumOff val="60000"/>
                      </a:schemeClr>
                    </a:solidFill>
                  </a:tcPr>
                </a:tc>
                <a:tc>
                  <a:txBody>
                    <a:bodyPr/>
                    <a:lstStyle/>
                    <a:p>
                      <a:pPr algn="ctr" fontAlgn="b"/>
                      <a:r>
                        <a:rPr lang="es-CL" sz="1000" u="none" strike="noStrike">
                          <a:effectLst/>
                        </a:rPr>
                        <a:t>145.394</a:t>
                      </a:r>
                      <a:endParaRPr lang="es-CL" sz="1000" b="0" i="0" u="none" strike="noStrike">
                        <a:effectLst/>
                        <a:latin typeface="Verdana" panose="020B0604030504040204" pitchFamily="34" charset="0"/>
                      </a:endParaRPr>
                    </a:p>
                  </a:txBody>
                  <a:tcPr marL="9525" marR="9525" marT="9525" marB="0" anchor="b">
                    <a:solidFill>
                      <a:schemeClr val="accent1">
                        <a:lumMod val="40000"/>
                        <a:lumOff val="60000"/>
                      </a:schemeClr>
                    </a:solidFill>
                  </a:tcPr>
                </a:tc>
                <a:tc>
                  <a:txBody>
                    <a:bodyPr/>
                    <a:lstStyle/>
                    <a:p>
                      <a:pPr algn="ctr" fontAlgn="b"/>
                      <a:r>
                        <a:rPr lang="es-CL" sz="1000" u="none" strike="noStrike" dirty="0">
                          <a:effectLst/>
                        </a:rPr>
                        <a:t>0,78%</a:t>
                      </a:r>
                      <a:endParaRPr lang="es-CL" sz="1000" b="0" i="0" u="none" strike="noStrike" dirty="0">
                        <a:effectLst/>
                        <a:latin typeface="Verdana" panose="020B060403050404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2879177374"/>
                  </a:ext>
                </a:extLst>
              </a:tr>
              <a:tr h="161925">
                <a:tc>
                  <a:txBody>
                    <a:bodyPr/>
                    <a:lstStyle/>
                    <a:p>
                      <a:pPr algn="ctr" fontAlgn="b"/>
                      <a:r>
                        <a:rPr lang="es-CL" sz="1000" u="none" strike="noStrike">
                          <a:effectLst/>
                        </a:rPr>
                        <a:t>2019</a:t>
                      </a:r>
                      <a:endParaRPr lang="es-CL" sz="1000" b="0" i="0" u="none" strike="noStrike">
                        <a:effectLst/>
                        <a:latin typeface="Verdana" panose="020B0604030504040204" pitchFamily="34" charset="0"/>
                      </a:endParaRPr>
                    </a:p>
                  </a:txBody>
                  <a:tcPr marL="9525" marR="9525" marT="9525" marB="0" anchor="b">
                    <a:solidFill>
                      <a:schemeClr val="accent1">
                        <a:lumMod val="40000"/>
                        <a:lumOff val="60000"/>
                      </a:schemeClr>
                    </a:solidFill>
                  </a:tcPr>
                </a:tc>
                <a:tc>
                  <a:txBody>
                    <a:bodyPr/>
                    <a:lstStyle/>
                    <a:p>
                      <a:pPr algn="ctr" fontAlgn="b"/>
                      <a:r>
                        <a:rPr lang="es-CL" sz="1000" u="none" strike="noStrike">
                          <a:effectLst/>
                        </a:rPr>
                        <a:t>135.715</a:t>
                      </a:r>
                      <a:endParaRPr lang="es-CL" sz="1000" b="0" i="0" u="none" strike="noStrike">
                        <a:effectLst/>
                        <a:latin typeface="Verdana" panose="020B0604030504040204" pitchFamily="34" charset="0"/>
                      </a:endParaRPr>
                    </a:p>
                  </a:txBody>
                  <a:tcPr marL="9525" marR="9525" marT="9525" marB="0" anchor="b">
                    <a:solidFill>
                      <a:schemeClr val="accent1">
                        <a:lumMod val="40000"/>
                        <a:lumOff val="60000"/>
                      </a:schemeClr>
                    </a:solidFill>
                  </a:tcPr>
                </a:tc>
                <a:tc>
                  <a:txBody>
                    <a:bodyPr/>
                    <a:lstStyle/>
                    <a:p>
                      <a:pPr algn="ctr" fontAlgn="b"/>
                      <a:r>
                        <a:rPr lang="es-CL" sz="1000" u="none" strike="noStrike" dirty="0">
                          <a:effectLst/>
                        </a:rPr>
                        <a:t>0,76%</a:t>
                      </a:r>
                      <a:endParaRPr lang="es-CL" sz="1000" b="0" i="0" u="none" strike="noStrike" dirty="0">
                        <a:effectLst/>
                        <a:latin typeface="Verdana" panose="020B060403050404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321110297"/>
                  </a:ext>
                </a:extLst>
              </a:tr>
              <a:tr h="161925">
                <a:tc>
                  <a:txBody>
                    <a:bodyPr/>
                    <a:lstStyle/>
                    <a:p>
                      <a:pPr algn="ctr" fontAlgn="b"/>
                      <a:r>
                        <a:rPr lang="es-CL" sz="1000" u="none" strike="noStrike">
                          <a:effectLst/>
                        </a:rPr>
                        <a:t>2020</a:t>
                      </a:r>
                      <a:endParaRPr lang="es-CL" sz="1000" b="0" i="0" u="none" strike="noStrike">
                        <a:effectLst/>
                        <a:latin typeface="Verdana" panose="020B0604030504040204" pitchFamily="34" charset="0"/>
                      </a:endParaRPr>
                    </a:p>
                  </a:txBody>
                  <a:tcPr marL="9525" marR="9525" marT="9525" marB="0" anchor="b">
                    <a:solidFill>
                      <a:schemeClr val="accent1">
                        <a:lumMod val="40000"/>
                        <a:lumOff val="60000"/>
                      </a:schemeClr>
                    </a:solidFill>
                  </a:tcPr>
                </a:tc>
                <a:tc>
                  <a:txBody>
                    <a:bodyPr/>
                    <a:lstStyle/>
                    <a:p>
                      <a:pPr algn="ctr" fontAlgn="b"/>
                      <a:r>
                        <a:rPr lang="es-CL" sz="1000" u="none" strike="noStrike">
                          <a:effectLst/>
                        </a:rPr>
                        <a:t>126.981</a:t>
                      </a:r>
                      <a:endParaRPr lang="es-CL" sz="1000" b="0" i="0" u="none" strike="noStrike">
                        <a:effectLst/>
                        <a:latin typeface="Verdana" panose="020B0604030504040204" pitchFamily="34" charset="0"/>
                      </a:endParaRPr>
                    </a:p>
                  </a:txBody>
                  <a:tcPr marL="9525" marR="9525" marT="9525" marB="0" anchor="b">
                    <a:solidFill>
                      <a:schemeClr val="accent1">
                        <a:lumMod val="40000"/>
                        <a:lumOff val="60000"/>
                      </a:schemeClr>
                    </a:solidFill>
                  </a:tcPr>
                </a:tc>
                <a:tc>
                  <a:txBody>
                    <a:bodyPr/>
                    <a:lstStyle/>
                    <a:p>
                      <a:pPr algn="ctr" fontAlgn="b"/>
                      <a:r>
                        <a:rPr lang="es-CL" sz="1000" u="none" strike="noStrike" dirty="0">
                          <a:effectLst/>
                        </a:rPr>
                        <a:t>0,76%</a:t>
                      </a:r>
                      <a:endParaRPr lang="es-CL" sz="1000" b="0" i="0" u="none" strike="noStrike" dirty="0">
                        <a:effectLst/>
                        <a:latin typeface="Verdana" panose="020B060403050404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1460695842"/>
                  </a:ext>
                </a:extLst>
              </a:tr>
              <a:tr h="171450">
                <a:tc>
                  <a:txBody>
                    <a:bodyPr/>
                    <a:lstStyle/>
                    <a:p>
                      <a:pPr algn="ctr" fontAlgn="b"/>
                      <a:r>
                        <a:rPr lang="es-CL" sz="1000" u="none" strike="noStrike">
                          <a:effectLst/>
                        </a:rPr>
                        <a:t>2021</a:t>
                      </a:r>
                      <a:endParaRPr lang="es-CL" sz="1000" b="0" i="0" u="none" strike="noStrike">
                        <a:effectLst/>
                        <a:latin typeface="Verdana" panose="020B0604030504040204" pitchFamily="34" charset="0"/>
                      </a:endParaRPr>
                    </a:p>
                  </a:txBody>
                  <a:tcPr marL="9525" marR="9525" marT="9525" marB="0" anchor="b">
                    <a:solidFill>
                      <a:schemeClr val="accent1">
                        <a:lumMod val="40000"/>
                        <a:lumOff val="60000"/>
                      </a:schemeClr>
                    </a:solidFill>
                  </a:tcPr>
                </a:tc>
                <a:tc>
                  <a:txBody>
                    <a:bodyPr/>
                    <a:lstStyle/>
                    <a:p>
                      <a:pPr algn="ctr" fontAlgn="b"/>
                      <a:r>
                        <a:rPr lang="es-CL" sz="1000" u="none" strike="noStrike">
                          <a:effectLst/>
                        </a:rPr>
                        <a:t>179.666</a:t>
                      </a:r>
                      <a:endParaRPr lang="es-CL" sz="1000" b="0" i="0" u="none" strike="noStrike">
                        <a:effectLst/>
                        <a:latin typeface="Verdana" panose="020B0604030504040204" pitchFamily="34" charset="0"/>
                      </a:endParaRPr>
                    </a:p>
                  </a:txBody>
                  <a:tcPr marL="9525" marR="9525" marT="9525" marB="0" anchor="b">
                    <a:solidFill>
                      <a:schemeClr val="accent1">
                        <a:lumMod val="40000"/>
                        <a:lumOff val="60000"/>
                      </a:schemeClr>
                    </a:solidFill>
                  </a:tcPr>
                </a:tc>
                <a:tc>
                  <a:txBody>
                    <a:bodyPr/>
                    <a:lstStyle/>
                    <a:p>
                      <a:pPr algn="ctr" fontAlgn="b"/>
                      <a:r>
                        <a:rPr lang="es-CL" sz="1000" u="none" strike="noStrike" dirty="0">
                          <a:effectLst/>
                        </a:rPr>
                        <a:t>0,77%</a:t>
                      </a:r>
                      <a:endParaRPr lang="es-CL" sz="1000" b="0" i="0" u="none" strike="noStrike" dirty="0">
                        <a:effectLst/>
                        <a:latin typeface="Verdana" panose="020B060403050404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61321679"/>
                  </a:ext>
                </a:extLst>
              </a:tr>
            </a:tbl>
          </a:graphicData>
        </a:graphic>
      </p:graphicFrame>
    </p:spTree>
    <p:extLst>
      <p:ext uri="{BB962C8B-B14F-4D97-AF65-F5344CB8AC3E}">
        <p14:creationId xmlns:p14="http://schemas.microsoft.com/office/powerpoint/2010/main" val="1182257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1236</TotalTime>
  <Words>3269</Words>
  <Application>Microsoft Office PowerPoint</Application>
  <PresentationFormat>Personalizado</PresentationFormat>
  <Paragraphs>580</Paragraphs>
  <Slides>29</Slides>
  <Notes>1</Notes>
  <HiddenSlides>0</HiddenSlides>
  <MMClips>0</MMClips>
  <ScaleCrop>false</ScaleCrop>
  <HeadingPairs>
    <vt:vector size="6" baseType="variant">
      <vt:variant>
        <vt:lpstr>Fuentes usadas</vt:lpstr>
      </vt:variant>
      <vt:variant>
        <vt:i4>4</vt:i4>
      </vt:variant>
      <vt:variant>
        <vt:lpstr>Tema</vt:lpstr>
      </vt:variant>
      <vt:variant>
        <vt:i4>2</vt:i4>
      </vt:variant>
      <vt:variant>
        <vt:lpstr>Títulos de diapositiva</vt:lpstr>
      </vt:variant>
      <vt:variant>
        <vt:i4>29</vt:i4>
      </vt:variant>
    </vt:vector>
  </HeadingPairs>
  <TitlesOfParts>
    <vt:vector size="35" baseType="lpstr">
      <vt:lpstr>Arial</vt:lpstr>
      <vt:lpstr>Calibri</vt:lpstr>
      <vt:lpstr>Gill Sans</vt:lpstr>
      <vt:lpstr>Verdana</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 ...</dc:creator>
  <cp:lastModifiedBy>Andrea Hasbun</cp:lastModifiedBy>
  <cp:revision>110</cp:revision>
  <dcterms:created xsi:type="dcterms:W3CDTF">2020-09-30T14:26:58Z</dcterms:created>
  <dcterms:modified xsi:type="dcterms:W3CDTF">2022-06-30T18:51:06Z</dcterms:modified>
</cp:coreProperties>
</file>