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7.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734" r:id="rId3"/>
    <p:sldId id="259" r:id="rId4"/>
    <p:sldId id="260" r:id="rId5"/>
    <p:sldId id="681" r:id="rId6"/>
    <p:sldId id="402" r:id="rId7"/>
    <p:sldId id="679" r:id="rId8"/>
    <p:sldId id="502" r:id="rId9"/>
    <p:sldId id="621" r:id="rId10"/>
    <p:sldId id="522" r:id="rId11"/>
    <p:sldId id="523" r:id="rId12"/>
    <p:sldId id="699" r:id="rId13"/>
    <p:sldId id="583" r:id="rId14"/>
    <p:sldId id="542" r:id="rId15"/>
    <p:sldId id="704" r:id="rId16"/>
    <p:sldId id="737" r:id="rId17"/>
    <p:sldId id="700" r:id="rId18"/>
    <p:sldId id="271" r:id="rId19"/>
    <p:sldId id="272" r:id="rId20"/>
    <p:sldId id="707" r:id="rId21"/>
    <p:sldId id="738" r:id="rId22"/>
    <p:sldId id="736" r:id="rId23"/>
    <p:sldId id="729" r:id="rId24"/>
    <p:sldId id="733"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22" d="100"/>
          <a:sy n="122" d="100"/>
        </p:scale>
        <p:origin x="240"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53F07-2205-4602-AFC9-D5FF50D5A88B}" type="datetimeFigureOut">
              <a:rPr lang="es-CL" smtClean="0"/>
              <a:t>07-03-23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DDA26-ACAA-40C2-AA05-74753F1480B6}" type="slidenum">
              <a:rPr lang="es-CL" smtClean="0"/>
              <a:t>‹Nº›</a:t>
            </a:fld>
            <a:endParaRPr lang="es-CL"/>
          </a:p>
        </p:txBody>
      </p:sp>
    </p:spTree>
    <p:extLst>
      <p:ext uri="{BB962C8B-B14F-4D97-AF65-F5344CB8AC3E}">
        <p14:creationId xmlns:p14="http://schemas.microsoft.com/office/powerpoint/2010/main" val="318302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eltandroad.h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hjiyamamoto.co.jp/"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cn.blouinartinfo.com/artists/220184-stanley-wo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mj-lt"/>
                <a:ea typeface="+mj-ea"/>
                <a:cs typeface="+mj-cs"/>
                <a:sym typeface="Calibri"/>
              </a:rPr>
              <a:t>HK seeks to be the </a:t>
            </a:r>
            <a:r>
              <a:rPr lang="en-GB" b="1" dirty="0">
                <a:latin typeface="+mj-lt"/>
                <a:ea typeface="+mj-ea"/>
                <a:cs typeface="+mj-cs"/>
                <a:sym typeface="Calibri"/>
              </a:rPr>
              <a:t>link connecting international businesses to GBA and to ASEAN</a:t>
            </a:r>
            <a:r>
              <a:rPr lang="en-GB" dirty="0">
                <a:latin typeface="+mj-lt"/>
                <a:ea typeface="+mj-ea"/>
                <a:cs typeface="+mj-cs"/>
                <a:sym typeface="Calibri"/>
              </a:rPr>
              <a:t>, and to </a:t>
            </a:r>
            <a:r>
              <a:rPr lang="en-GB" b="1" dirty="0">
                <a:latin typeface="+mj-lt"/>
                <a:ea typeface="+mj-ea"/>
                <a:cs typeface="+mj-cs"/>
                <a:sym typeface="Calibri"/>
              </a:rPr>
              <a:t>connect the two regions to each other.</a:t>
            </a:r>
          </a:p>
          <a:p>
            <a:pPr defTabSz="931774">
              <a:defRPr/>
            </a:pPr>
            <a:endParaRPr lang="en-GB" b="1" u="sng" dirty="0">
              <a:latin typeface="+mj-lt"/>
              <a:ea typeface="+mj-ea"/>
              <a:cs typeface="+mj-cs"/>
              <a:sym typeface="Calibri"/>
            </a:endParaRPr>
          </a:p>
          <a:p>
            <a:pPr defTabSz="931774">
              <a:defRPr/>
            </a:pPr>
            <a:r>
              <a:rPr lang="en-GB" dirty="0">
                <a:latin typeface="+mj-lt"/>
                <a:ea typeface="+mj-ea"/>
                <a:cs typeface="+mj-cs"/>
                <a:sym typeface="Calibri"/>
              </a:rPr>
              <a:t>In other words, </a:t>
            </a:r>
            <a:r>
              <a:rPr lang="en-GB" dirty="0"/>
              <a:t>Hong Kong promotes a </a:t>
            </a:r>
            <a:r>
              <a:rPr lang="en-GB" b="1" dirty="0"/>
              <a:t>GBA-Hong Kong-ASEAN tripartite partnership</a:t>
            </a:r>
            <a:r>
              <a:rPr lang="en-GB" dirty="0"/>
              <a:t>, making Hong Kong the super connector between two massive markets. </a:t>
            </a:r>
          </a:p>
          <a:p>
            <a:pPr defTabSz="931774">
              <a:defRPr/>
            </a:pPr>
            <a:endParaRPr lang="en-GB" dirty="0">
              <a:latin typeface="+mj-lt"/>
              <a:ea typeface="+mj-ea"/>
              <a:cs typeface="+mj-cs"/>
              <a:sym typeface="Calibri"/>
            </a:endParaRPr>
          </a:p>
        </p:txBody>
      </p:sp>
    </p:spTree>
    <p:extLst>
      <p:ext uri="{BB962C8B-B14F-4D97-AF65-F5344CB8AC3E}">
        <p14:creationId xmlns:p14="http://schemas.microsoft.com/office/powerpoint/2010/main" val="86806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pPr>
            <a:r>
              <a:rPr lang="en-US" baseline="0" dirty="0">
                <a:ea typeface="新細明體"/>
                <a:cs typeface="Arial"/>
              </a:rPr>
              <a:t>The HKTDC also offers services to promote trade, including trade fairs, different forms of business-matching services, and business missions.</a:t>
            </a:r>
          </a:p>
          <a:p>
            <a:pPr algn="just">
              <a:spcBef>
                <a:spcPts val="0"/>
              </a:spcBef>
              <a:spcAft>
                <a:spcPts val="0"/>
              </a:spcAft>
            </a:pPr>
            <a:endParaRPr lang="en-US" baseline="0" dirty="0">
              <a:ea typeface="新細明體"/>
              <a:cs typeface="Arial"/>
            </a:endParaRPr>
          </a:p>
          <a:p>
            <a:pPr algn="just">
              <a:spcBef>
                <a:spcPts val="0"/>
              </a:spcBef>
              <a:spcAft>
                <a:spcPts val="0"/>
              </a:spcAft>
            </a:pPr>
            <a:r>
              <a:rPr lang="en-US" baseline="0" dirty="0">
                <a:ea typeface="新細明體"/>
                <a:cs typeface="Arial"/>
              </a:rPr>
              <a:t>The HKTDC, HK’s largest fair </a:t>
            </a:r>
            <a:r>
              <a:rPr lang="en-US" baseline="0" dirty="0" err="1">
                <a:ea typeface="新細明體"/>
                <a:cs typeface="Arial"/>
              </a:rPr>
              <a:t>organiser</a:t>
            </a:r>
            <a:r>
              <a:rPr lang="en-US" baseline="0" dirty="0">
                <a:ea typeface="新細明體"/>
                <a:cs typeface="Arial"/>
              </a:rPr>
              <a:t>, </a:t>
            </a:r>
            <a:r>
              <a:rPr lang="en-US" baseline="0" dirty="0" err="1">
                <a:ea typeface="新細明體"/>
                <a:cs typeface="Arial"/>
              </a:rPr>
              <a:t>organises</a:t>
            </a:r>
            <a:r>
              <a:rPr lang="en-US" baseline="0" dirty="0">
                <a:ea typeface="新細明體"/>
                <a:cs typeface="Arial"/>
              </a:rPr>
              <a:t> more than 30 exhibitions a year</a:t>
            </a:r>
            <a:endParaRPr lang="en-US" dirty="0">
              <a:ea typeface="新細明體"/>
              <a:cs typeface="Arial"/>
            </a:endParaRPr>
          </a:p>
          <a:p>
            <a:pPr marL="0" indent="0" algn="just">
              <a:spcBef>
                <a:spcPts val="0"/>
              </a:spcBef>
              <a:spcAft>
                <a:spcPts val="0"/>
              </a:spcAft>
              <a:buFont typeface="Arial" pitchFamily="34" charset="0"/>
              <a:buNone/>
            </a:pPr>
            <a:r>
              <a:rPr lang="en-US" dirty="0">
                <a:ea typeface="新細明體"/>
                <a:cs typeface="Arial"/>
              </a:rPr>
              <a:t>As well as </a:t>
            </a:r>
            <a:r>
              <a:rPr lang="en-US" b="1" dirty="0">
                <a:ea typeface="新細明體"/>
                <a:cs typeface="Arial"/>
              </a:rPr>
              <a:t>sourcing</a:t>
            </a:r>
            <a:r>
              <a:rPr lang="en-US" dirty="0">
                <a:ea typeface="新細明體"/>
                <a:cs typeface="Arial"/>
              </a:rPr>
              <a:t> opportunities, our fairs are </a:t>
            </a:r>
            <a:r>
              <a:rPr lang="en-US" b="1" dirty="0">
                <a:ea typeface="新細明體"/>
                <a:cs typeface="Arial"/>
              </a:rPr>
              <a:t>marketing shows </a:t>
            </a:r>
            <a:r>
              <a:rPr lang="en-US" dirty="0">
                <a:ea typeface="新細明體"/>
                <a:cs typeface="Arial"/>
              </a:rPr>
              <a:t>where brands are launched. Overseas traders are well aware of our fairs, and the business they can bring.</a:t>
            </a:r>
            <a:endParaRPr lang="en-US" b="1" baseline="0" dirty="0">
              <a:ea typeface="新細明體"/>
              <a:cs typeface="Arial"/>
            </a:endParaRPr>
          </a:p>
        </p:txBody>
      </p:sp>
    </p:spTree>
    <p:extLst>
      <p:ext uri="{BB962C8B-B14F-4D97-AF65-F5344CB8AC3E}">
        <p14:creationId xmlns:p14="http://schemas.microsoft.com/office/powerpoint/2010/main" val="4081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5460" y="3513111"/>
            <a:ext cx="7850293" cy="3622040"/>
          </a:xfrm>
        </p:spPr>
        <p:txBody>
          <a:bodyPr/>
          <a:lstStyle/>
          <a:p>
            <a:endParaRPr lang="en-US" sz="1300" dirty="0"/>
          </a:p>
        </p:txBody>
      </p:sp>
    </p:spTree>
    <p:extLst>
      <p:ext uri="{BB962C8B-B14F-4D97-AF65-F5344CB8AC3E}">
        <p14:creationId xmlns:p14="http://schemas.microsoft.com/office/powerpoint/2010/main" val="24277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mj-ea"/>
                <a:cs typeface="+mj-cs"/>
                <a:sym typeface="Calibri"/>
              </a:rPr>
              <a:t>HK seeks to be the </a:t>
            </a:r>
            <a:r>
              <a:rPr lang="en-GB" sz="1200" b="1" dirty="0">
                <a:effectLst/>
                <a:latin typeface="+mj-lt"/>
                <a:ea typeface="+mj-ea"/>
                <a:cs typeface="+mj-cs"/>
                <a:sym typeface="Calibri"/>
              </a:rPr>
              <a:t>link connecting international businesses to GBA and to ASEAN</a:t>
            </a:r>
            <a:r>
              <a:rPr lang="en-GB" sz="1200" dirty="0">
                <a:effectLst/>
                <a:latin typeface="+mj-lt"/>
                <a:ea typeface="+mj-ea"/>
                <a:cs typeface="+mj-cs"/>
                <a:sym typeface="Calibri"/>
              </a:rPr>
              <a:t>, and to </a:t>
            </a:r>
            <a:r>
              <a:rPr lang="en-GB" sz="1200" b="1" dirty="0">
                <a:effectLst/>
                <a:latin typeface="+mj-lt"/>
                <a:ea typeface="+mj-ea"/>
                <a:cs typeface="+mj-cs"/>
                <a:sym typeface="Calibri"/>
              </a:rPr>
              <a:t>connect the two regions to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effectLst/>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effectLst/>
                <a:latin typeface="+mj-lt"/>
                <a:ea typeface="+mj-ea"/>
                <a:cs typeface="+mj-cs"/>
                <a:sym typeface="Calibri"/>
              </a:rPr>
              <a:t>In other words, </a:t>
            </a:r>
            <a:r>
              <a:rPr lang="en-GB" sz="1200" b="0" u="none" kern="1200" dirty="0">
                <a:solidFill>
                  <a:schemeClr val="tx1"/>
                </a:solidFill>
                <a:effectLst/>
                <a:latin typeface="+mn-lt"/>
                <a:ea typeface="+mn-ea"/>
                <a:cs typeface="+mn-cs"/>
              </a:rPr>
              <a:t>Hong Kong promotes a </a:t>
            </a:r>
            <a:r>
              <a:rPr lang="en-GB" sz="1200" b="1" u="none" kern="1200" dirty="0">
                <a:solidFill>
                  <a:schemeClr val="tx1"/>
                </a:solidFill>
                <a:effectLst/>
                <a:latin typeface="+mn-lt"/>
                <a:ea typeface="+mn-ea"/>
                <a:cs typeface="+mn-cs"/>
              </a:rPr>
              <a:t>GBA-Hong Kong-ASEAN tripartite partnership</a:t>
            </a:r>
            <a:r>
              <a:rPr lang="en-GB" sz="1200" b="0" u="none" kern="1200" dirty="0">
                <a:solidFill>
                  <a:schemeClr val="tx1"/>
                </a:solidFill>
                <a:effectLst/>
                <a:latin typeface="+mn-lt"/>
                <a:ea typeface="+mn-ea"/>
                <a:cs typeface="+mn-cs"/>
              </a:rPr>
              <a:t>, making Hong Kong the super connector between two massive markets.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mj-lt"/>
              <a:ea typeface="+mj-ea"/>
              <a:cs typeface="+mj-cs"/>
              <a:sym typeface="Calibri"/>
            </a:endParaRPr>
          </a:p>
        </p:txBody>
      </p:sp>
    </p:spTree>
    <p:extLst>
      <p:ext uri="{BB962C8B-B14F-4D97-AF65-F5344CB8AC3E}">
        <p14:creationId xmlns:p14="http://schemas.microsoft.com/office/powerpoint/2010/main" val="86806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sym typeface="Calibri"/>
              </a:rPr>
              <a:t>Mainland China</a:t>
            </a:r>
            <a:r>
              <a:rPr lang="en-GB" sz="1200" kern="1200" dirty="0">
                <a:solidFill>
                  <a:schemeClr val="tx1"/>
                </a:solidFill>
                <a:effectLst/>
                <a:latin typeface="+mn-lt"/>
                <a:ea typeface="+mn-ea"/>
                <a:cs typeface="+mn-cs"/>
                <a:sym typeface="Calibri"/>
              </a:rPr>
              <a:t> is a </a:t>
            </a:r>
            <a:r>
              <a:rPr lang="en-GB" sz="1200" b="1" kern="1200" dirty="0">
                <a:solidFill>
                  <a:schemeClr val="tx1"/>
                </a:solidFill>
                <a:effectLst/>
                <a:latin typeface="+mn-lt"/>
                <a:ea typeface="+mn-ea"/>
                <a:cs typeface="+mn-cs"/>
                <a:sym typeface="Calibri"/>
              </a:rPr>
              <a:t>key growth engine in the world economy</a:t>
            </a:r>
            <a:r>
              <a:rPr lang="en-GB" sz="1200" kern="1200" dirty="0">
                <a:solidFill>
                  <a:schemeClr val="tx1"/>
                </a:solidFill>
                <a:effectLst/>
                <a:latin typeface="+mn-lt"/>
                <a:ea typeface="+mn-ea"/>
                <a:cs typeface="+mn-cs"/>
                <a:sym typeface="Calibri"/>
              </a:rPr>
              <a:t> -- W</a:t>
            </a:r>
            <a:r>
              <a:rPr lang="en-US" sz="1200" kern="1200" dirty="0">
                <a:solidFill>
                  <a:schemeClr val="tx1"/>
                </a:solidFill>
                <a:effectLst/>
                <a:latin typeface="+mn-lt"/>
                <a:ea typeface="+mn-ea"/>
                <a:cs typeface="+mn-cs"/>
              </a:rPr>
              <a:t>hile many economies are still suffering the impact of the pandemic, the Mainland China economy is posting robust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j-lt"/>
                <a:ea typeface="+mj-ea"/>
                <a:cs typeface="+mj-cs"/>
                <a:sym typeface="Calibri"/>
              </a:rPr>
              <a:t>Under the </a:t>
            </a:r>
            <a:r>
              <a:rPr lang="en-US" sz="1200" b="1" dirty="0">
                <a:effectLst/>
                <a:latin typeface="+mj-lt"/>
                <a:ea typeface="+mj-ea"/>
                <a:cs typeface="+mj-cs"/>
                <a:sym typeface="Calibri"/>
              </a:rPr>
              <a:t>14th Five-year Plan, </a:t>
            </a:r>
            <a:r>
              <a:rPr lang="en-US" sz="1200" b="0" dirty="0">
                <a:effectLst/>
                <a:latin typeface="+mj-lt"/>
                <a:ea typeface="+mj-ea"/>
                <a:cs typeface="+mj-cs"/>
                <a:sym typeface="Calibri"/>
              </a:rPr>
              <a:t>t</a:t>
            </a:r>
            <a:r>
              <a:rPr lang="en-US" sz="1200" dirty="0">
                <a:effectLst/>
                <a:latin typeface="+mj-lt"/>
                <a:ea typeface="+mj-ea"/>
                <a:cs typeface="+mj-cs"/>
                <a:sym typeface="Calibri"/>
              </a:rPr>
              <a:t>he new “</a:t>
            </a:r>
            <a:r>
              <a:rPr lang="en-US" sz="1200" b="1" dirty="0">
                <a:effectLst/>
                <a:latin typeface="+mj-lt"/>
                <a:ea typeface="+mj-ea"/>
                <a:cs typeface="+mj-cs"/>
                <a:sym typeface="Calibri"/>
              </a:rPr>
              <a:t>dual circulation</a:t>
            </a:r>
            <a:r>
              <a:rPr lang="en-US" sz="1200" dirty="0">
                <a:effectLst/>
                <a:latin typeface="+mj-lt"/>
                <a:ea typeface="+mj-ea"/>
                <a:cs typeface="+mj-cs"/>
                <a:sym typeface="Calibri"/>
              </a:rPr>
              <a:t>” strategy is a key direction for economic development. This economic model, with the </a:t>
            </a:r>
            <a:r>
              <a:rPr lang="en-US" sz="1200" b="1" dirty="0">
                <a:effectLst/>
                <a:latin typeface="+mj-lt"/>
                <a:ea typeface="+mj-ea"/>
                <a:cs typeface="+mj-cs"/>
                <a:sym typeface="Calibri"/>
              </a:rPr>
              <a:t>internal economic cycle </a:t>
            </a:r>
            <a:r>
              <a:rPr lang="en-US" sz="1200" b="0" dirty="0">
                <a:effectLst/>
                <a:latin typeface="+mj-lt"/>
                <a:ea typeface="+mj-ea"/>
                <a:cs typeface="+mj-cs"/>
                <a:sym typeface="Calibri"/>
              </a:rPr>
              <a:t>or </a:t>
            </a:r>
            <a:r>
              <a:rPr lang="en-GB" sz="1200" b="1" kern="1200" dirty="0">
                <a:solidFill>
                  <a:schemeClr val="tx1"/>
                </a:solidFill>
                <a:effectLst/>
                <a:latin typeface="+mj-lt"/>
                <a:ea typeface="+mj-ea"/>
                <a:cs typeface="+mj-cs"/>
                <a:sym typeface="Calibri"/>
              </a:rPr>
              <a:t>domestic demand </a:t>
            </a:r>
            <a:r>
              <a:rPr lang="en-GB" sz="1200" kern="1200" dirty="0">
                <a:solidFill>
                  <a:schemeClr val="tx1"/>
                </a:solidFill>
                <a:effectLst/>
                <a:latin typeface="+mj-lt"/>
                <a:ea typeface="+mj-ea"/>
                <a:cs typeface="+mj-cs"/>
                <a:sym typeface="Calibri"/>
              </a:rPr>
              <a:t>as the key growth driver (and domestic demand and external demand boosting each other), </a:t>
            </a:r>
            <a:r>
              <a:rPr lang="en-US" sz="1200" dirty="0">
                <a:effectLst/>
                <a:latin typeface="+mj-lt"/>
                <a:ea typeface="+mj-ea"/>
                <a:cs typeface="+mj-cs"/>
                <a:sym typeface="Calibri"/>
              </a:rPr>
              <a:t>offers </a:t>
            </a:r>
            <a:r>
              <a:rPr lang="en-US" sz="1200" b="1" dirty="0">
                <a:effectLst/>
                <a:latin typeface="+mj-lt"/>
                <a:ea typeface="+mj-ea"/>
                <a:cs typeface="+mj-cs"/>
                <a:sym typeface="Calibri"/>
              </a:rPr>
              <a:t>ample opportunities for international companies. </a:t>
            </a:r>
          </a:p>
          <a:p>
            <a:endParaRPr lang="en-GB" sz="1200" b="1" kern="1200" dirty="0">
              <a:solidFill>
                <a:schemeClr val="tx1"/>
              </a:solidFill>
              <a:effectLst/>
              <a:latin typeface="+mj-lt"/>
              <a:ea typeface="+mj-ea"/>
              <a:cs typeface="+mj-cs"/>
              <a:sym typeface="Calibri"/>
            </a:endParaRPr>
          </a:p>
          <a:p>
            <a:pPr marL="171450" lvl="0" indent="-171450">
              <a:buFont typeface="Arial" panose="020B0604020202020204" pitchFamily="34" charset="0"/>
              <a:buChar char="•"/>
            </a:pPr>
            <a:r>
              <a:rPr lang="en-GB" sz="1200" b="1" kern="1200" dirty="0">
                <a:solidFill>
                  <a:schemeClr val="tx1"/>
                </a:solidFill>
                <a:effectLst/>
                <a:latin typeface="+mj-lt"/>
                <a:ea typeface="+mj-ea"/>
                <a:cs typeface="+mj-cs"/>
                <a:sym typeface="Calibri"/>
              </a:rPr>
              <a:t>Bigger consumer market </a:t>
            </a:r>
            <a:r>
              <a:rPr lang="en-GB" sz="1200" kern="1200" dirty="0">
                <a:solidFill>
                  <a:schemeClr val="tx1"/>
                </a:solidFill>
                <a:effectLst/>
                <a:latin typeface="+mj-lt"/>
                <a:ea typeface="+mj-ea"/>
                <a:cs typeface="+mj-cs"/>
                <a:sym typeface="Calibri"/>
              </a:rPr>
              <a:t>– There are an estimated 400 million middle-class consumers in the mainland, and the number is expected to continue growing in the coming years, This large middle-class population will generate </a:t>
            </a:r>
            <a:r>
              <a:rPr lang="en-GB" sz="1200" b="1" kern="1200" dirty="0">
                <a:solidFill>
                  <a:schemeClr val="tx1"/>
                </a:solidFill>
                <a:effectLst/>
                <a:latin typeface="+mj-lt"/>
                <a:ea typeface="+mj-ea"/>
                <a:cs typeface="+mj-cs"/>
                <a:sym typeface="Calibri"/>
              </a:rPr>
              <a:t>great demand </a:t>
            </a:r>
            <a:r>
              <a:rPr lang="en-GB" sz="1200" kern="1200" dirty="0">
                <a:solidFill>
                  <a:schemeClr val="tx1"/>
                </a:solidFill>
                <a:effectLst/>
                <a:latin typeface="+mj-lt"/>
                <a:ea typeface="+mj-ea"/>
                <a:cs typeface="+mj-cs"/>
                <a:sym typeface="Calibri"/>
              </a:rPr>
              <a:t>for high-quality /stylish consumer goods and services. </a:t>
            </a:r>
          </a:p>
          <a:p>
            <a:pPr marL="171450" lvl="0" indent="-171450">
              <a:buFont typeface="Arial" panose="020B0604020202020204" pitchFamily="34" charset="0"/>
              <a:buChar char="•"/>
            </a:pPr>
            <a:endParaRPr lang="en-GB" sz="1200" u="none" kern="1200" dirty="0">
              <a:solidFill>
                <a:schemeClr val="tx1"/>
              </a:solidFill>
              <a:effectLst/>
              <a:latin typeface="+mj-lt"/>
              <a:ea typeface="+mj-ea"/>
              <a:cs typeface="+mj-cs"/>
              <a:sym typeface="Calibri"/>
            </a:endParaRPr>
          </a:p>
          <a:p>
            <a:pPr marL="171450" lvl="0" indent="-171450">
              <a:buFont typeface="Arial" panose="020B0604020202020204" pitchFamily="34" charset="0"/>
              <a:buChar char="•"/>
            </a:pPr>
            <a:r>
              <a:rPr lang="en-GB" sz="1200" b="1" i="0" kern="1200" dirty="0">
                <a:solidFill>
                  <a:schemeClr val="tx1"/>
                </a:solidFill>
                <a:effectLst/>
                <a:latin typeface="+mj-lt"/>
                <a:ea typeface="+mj-ea"/>
                <a:cs typeface="+mj-cs"/>
                <a:sym typeface="Calibri"/>
              </a:rPr>
              <a:t>Technological self-reliance aimed </a:t>
            </a:r>
            <a:r>
              <a:rPr lang="en-GB" sz="1200" b="0" i="0" kern="1200" dirty="0">
                <a:solidFill>
                  <a:schemeClr val="tx1"/>
                </a:solidFill>
                <a:effectLst/>
                <a:latin typeface="+mj-lt"/>
                <a:ea typeface="+mj-ea"/>
                <a:cs typeface="+mj-cs"/>
                <a:sym typeface="Calibri"/>
              </a:rPr>
              <a:t>– opportunities for </a:t>
            </a:r>
            <a:r>
              <a:rPr lang="en-GB" sz="1200" b="1" i="0" kern="1200" dirty="0">
                <a:solidFill>
                  <a:schemeClr val="tx1"/>
                </a:solidFill>
                <a:effectLst/>
                <a:latin typeface="+mj-lt"/>
                <a:ea typeface="+mj-ea"/>
                <a:cs typeface="+mj-cs"/>
                <a:sym typeface="Calibri"/>
              </a:rPr>
              <a:t>innovation and technology </a:t>
            </a:r>
            <a:r>
              <a:rPr lang="en-GB" sz="1200" b="0" i="0" kern="1200" dirty="0">
                <a:solidFill>
                  <a:schemeClr val="tx1"/>
                </a:solidFill>
                <a:effectLst/>
                <a:latin typeface="+mj-lt"/>
                <a:ea typeface="+mj-ea"/>
                <a:cs typeface="+mj-cs"/>
                <a:sym typeface="Calibri"/>
              </a:rPr>
              <a:t>sectors.</a:t>
            </a:r>
          </a:p>
          <a:p>
            <a:pPr marL="171450" lvl="0" indent="-171450">
              <a:buFont typeface="Arial" panose="020B0604020202020204" pitchFamily="34" charset="0"/>
              <a:buChar char="•"/>
            </a:pPr>
            <a:endParaRPr lang="en-US" sz="1200" b="1" dirty="0">
              <a:effectLst/>
              <a:latin typeface="+mj-lt"/>
              <a:ea typeface="+mj-ea"/>
              <a:cs typeface="+mj-cs"/>
              <a:sym typeface="Calibri"/>
            </a:endParaRPr>
          </a:p>
          <a:p>
            <a:pPr marL="171450" lvl="0" indent="-171450">
              <a:buFont typeface="Arial" panose="020B0604020202020204" pitchFamily="34" charset="0"/>
              <a:buChar char="•"/>
            </a:pPr>
            <a:r>
              <a:rPr lang="en-US" sz="1200" b="1" dirty="0">
                <a:effectLst/>
                <a:latin typeface="+mj-lt"/>
                <a:ea typeface="+mj-ea"/>
                <a:cs typeface="+mj-cs"/>
                <a:sym typeface="Calibri"/>
              </a:rPr>
              <a:t>Green and sustainability</a:t>
            </a:r>
            <a:r>
              <a:rPr lang="en-US" sz="1200" dirty="0">
                <a:effectLst/>
                <a:latin typeface="+mj-lt"/>
                <a:ea typeface="+mj-ea"/>
                <a:cs typeface="+mj-cs"/>
                <a:sym typeface="Calibri"/>
              </a:rPr>
              <a:t> is a major theme in the Plan, which aims to achieve “carbon neutrality” by 2060. This will bring business opportunities in related sectors. </a:t>
            </a:r>
          </a:p>
          <a:p>
            <a:pPr marL="171450" lvl="0" indent="-171450">
              <a:buFont typeface="Arial" panose="020B0604020202020204" pitchFamily="34" charset="0"/>
              <a:buChar char="•"/>
            </a:pPr>
            <a:endParaRPr lang="en-GB" sz="1200" kern="1200" dirty="0">
              <a:solidFill>
                <a:schemeClr val="tx1"/>
              </a:solidFill>
              <a:effectLst/>
              <a:latin typeface="+mj-lt"/>
              <a:ea typeface="+mj-ea"/>
              <a:cs typeface="+mj-cs"/>
              <a:sym typeface="Calibri"/>
            </a:endParaRPr>
          </a:p>
          <a:p>
            <a:pPr marL="171450" lvl="0" indent="-171450">
              <a:buFont typeface="Arial" panose="020B0604020202020204" pitchFamily="34" charset="0"/>
              <a:buChar char="•"/>
            </a:pPr>
            <a:r>
              <a:rPr lang="en-GB" sz="1200" b="1" kern="1200" dirty="0">
                <a:solidFill>
                  <a:schemeClr val="tx1"/>
                </a:solidFill>
                <a:effectLst/>
                <a:latin typeface="+mj-lt"/>
                <a:ea typeface="+mj-ea"/>
                <a:cs typeface="+mj-cs"/>
                <a:sym typeface="Calibri"/>
              </a:rPr>
              <a:t>Higher logistics efficiency </a:t>
            </a:r>
            <a:r>
              <a:rPr lang="en-GB" sz="1200" kern="1200" dirty="0">
                <a:solidFill>
                  <a:schemeClr val="tx1"/>
                </a:solidFill>
                <a:effectLst/>
                <a:latin typeface="+mj-lt"/>
                <a:ea typeface="+mj-ea"/>
                <a:cs typeface="+mj-cs"/>
                <a:sym typeface="Calibri"/>
              </a:rPr>
              <a:t>– To strengthen domestic demand, the mainland will increase investment in infrastructure, eg, roads, railways, ports, warehouses, cold-chains, data-centres, internet infrastructure etc. Enterprises will find logistics efficiency higher than before, even in places that were not so developed, like western China.</a:t>
            </a:r>
            <a:r>
              <a:rPr lang="en-GB" sz="1200" b="1" kern="1200" dirty="0">
                <a:solidFill>
                  <a:schemeClr val="tx1"/>
                </a:solidFill>
                <a:effectLst/>
                <a:latin typeface="+mj-lt"/>
                <a:ea typeface="+mj-ea"/>
                <a:cs typeface="+mj-cs"/>
                <a:sym typeface="Calibri"/>
              </a:rPr>
              <a:t>  This will mean opportunities for logistics, trading and other business sectors.</a:t>
            </a:r>
          </a:p>
          <a:p>
            <a:endParaRPr lang="en-US" sz="1200" dirty="0">
              <a:effectLst/>
              <a:latin typeface="+mj-lt"/>
              <a:ea typeface="+mj-ea"/>
              <a:cs typeface="+mj-cs"/>
              <a:sym typeface="Calibri"/>
            </a:endParaRPr>
          </a:p>
          <a:p>
            <a:r>
              <a:rPr lang="en-GB" sz="1200" b="1" u="sng" dirty="0">
                <a:effectLst/>
                <a:latin typeface="+mj-lt"/>
                <a:ea typeface="+mj-ea"/>
                <a:cs typeface="+mj-cs"/>
                <a:sym typeface="Calibri"/>
              </a:rPr>
              <a:t>HK - </a:t>
            </a:r>
            <a:r>
              <a:rPr lang="en-GB" sz="1200" b="1" u="sng" kern="1200" dirty="0">
                <a:solidFill>
                  <a:schemeClr val="tx1"/>
                </a:solidFill>
                <a:effectLst/>
                <a:latin typeface="+mn-lt"/>
                <a:ea typeface="+mn-ea"/>
                <a:cs typeface="+mn-cs"/>
                <a:sym typeface="Calibri"/>
              </a:rPr>
              <a:t>link between the mainland and the rest of the world</a:t>
            </a:r>
            <a:endParaRPr lang="en-GB" sz="1200" b="1" u="sng" dirty="0">
              <a:effectLst/>
              <a:latin typeface="+mj-lt"/>
              <a:ea typeface="+mj-ea"/>
              <a:cs typeface="+mj-cs"/>
              <a:sym typeface="Calibri"/>
            </a:endParaRPr>
          </a:p>
          <a:p>
            <a:r>
              <a:rPr lang="en-GB" sz="1200" dirty="0">
                <a:effectLst/>
                <a:latin typeface="+mj-lt"/>
                <a:ea typeface="+mj-ea"/>
                <a:cs typeface="+mj-cs"/>
                <a:sym typeface="Calibri"/>
              </a:rPr>
              <a:t>The Plan spells out Hong Kong’s roles in the Mainland’s overall development strategy. The key word is “</a:t>
            </a:r>
            <a:r>
              <a:rPr lang="en-GB" sz="1200" b="1" dirty="0">
                <a:effectLst/>
                <a:latin typeface="+mj-lt"/>
                <a:ea typeface="+mj-ea"/>
                <a:cs typeface="+mj-cs"/>
                <a:sym typeface="Calibri"/>
              </a:rPr>
              <a:t>International</a:t>
            </a:r>
            <a:r>
              <a:rPr lang="en-GB" sz="1200" dirty="0">
                <a:effectLst/>
                <a:latin typeface="+mj-lt"/>
                <a:ea typeface="+mj-ea"/>
                <a:cs typeface="+mj-cs"/>
                <a:sym typeface="Calibri"/>
              </a:rPr>
              <a:t>”, which means that the Plan supports Hong Kong’s important role as the </a:t>
            </a:r>
            <a:r>
              <a:rPr lang="en-GB" sz="1200" b="1" dirty="0">
                <a:effectLst/>
                <a:latin typeface="+mj-lt"/>
                <a:ea typeface="+mj-ea"/>
                <a:cs typeface="+mj-cs"/>
                <a:sym typeface="Calibri"/>
              </a:rPr>
              <a:t>link between the mainland and the rest of the world. </a:t>
            </a:r>
            <a:endParaRPr lang="en-GB" sz="1200" b="0" dirty="0">
              <a:effectLst/>
              <a:latin typeface="+mj-lt"/>
              <a:ea typeface="+mj-ea"/>
              <a:cs typeface="+mj-cs"/>
              <a:sym typeface="Calibri"/>
            </a:endParaRPr>
          </a:p>
          <a:p>
            <a:endParaRPr lang="en-GB" sz="1200" dirty="0">
              <a:effectLst/>
              <a:latin typeface="+mj-lt"/>
              <a:ea typeface="+mj-ea"/>
              <a:cs typeface="+mj-cs"/>
              <a:sym typeface="Calibri"/>
            </a:endParaRPr>
          </a:p>
          <a:p>
            <a:pPr marL="0" lvl="0" indent="0">
              <a:buFont typeface="Arial" panose="020B0604020202020204" pitchFamily="34" charset="0"/>
              <a:buNone/>
            </a:pPr>
            <a:r>
              <a:rPr lang="en-GB" sz="1200" b="0" i="0" kern="1200" dirty="0">
                <a:solidFill>
                  <a:schemeClr val="tx1"/>
                </a:solidFill>
                <a:effectLst/>
                <a:latin typeface="+mj-lt"/>
                <a:ea typeface="+mj-ea"/>
                <a:cs typeface="+mj-cs"/>
                <a:sym typeface="Calibri"/>
              </a:rPr>
              <a:t>The plan supports (for the first time):</a:t>
            </a:r>
          </a:p>
          <a:p>
            <a:pPr marL="171450" lvl="0" indent="-171450">
              <a:buFont typeface="Arial" panose="020B0604020202020204" pitchFamily="34" charset="0"/>
              <a:buChar char="•"/>
            </a:pPr>
            <a:r>
              <a:rPr lang="en-GB" sz="1200" b="1" i="0" kern="1200" dirty="0">
                <a:solidFill>
                  <a:schemeClr val="tx1"/>
                </a:solidFill>
                <a:effectLst/>
                <a:latin typeface="+mj-lt"/>
                <a:ea typeface="+mj-ea"/>
                <a:cs typeface="+mj-cs"/>
                <a:sym typeface="Calibri"/>
              </a:rPr>
              <a:t>building Hong Kong into an international innovation and technology hub - </a:t>
            </a:r>
            <a:r>
              <a:rPr lang="en-GB" sz="1200" b="0" i="0" kern="1200" dirty="0">
                <a:solidFill>
                  <a:schemeClr val="tx1"/>
                </a:solidFill>
                <a:effectLst/>
                <a:latin typeface="+mj-lt"/>
                <a:ea typeface="+mj-ea"/>
                <a:cs typeface="+mj-cs"/>
                <a:sym typeface="Calibri"/>
              </a:rPr>
              <a:t>Hong Kong’s strength in this area will help the mainland achieve the goal of technological independence and self-reliance. </a:t>
            </a:r>
          </a:p>
          <a:p>
            <a:pPr marL="171450" lvl="0" indent="-171450">
              <a:buFont typeface="Arial" panose="020B0604020202020204" pitchFamily="34" charset="0"/>
              <a:buChar char="•"/>
            </a:pPr>
            <a:r>
              <a:rPr lang="en-GB" sz="1200" b="1" i="0" kern="1200" dirty="0">
                <a:solidFill>
                  <a:schemeClr val="tx1"/>
                </a:solidFill>
                <a:effectLst/>
                <a:latin typeface="+mj-lt"/>
                <a:ea typeface="+mj-ea"/>
                <a:cs typeface="+mj-cs"/>
                <a:sym typeface="Calibri"/>
              </a:rPr>
              <a:t>building Hong Kong into a regional intellectual property trading centre</a:t>
            </a:r>
          </a:p>
          <a:p>
            <a:pPr marL="171450" lvl="0" indent="-171450">
              <a:buFont typeface="Arial" panose="020B0604020202020204" pitchFamily="34" charset="0"/>
              <a:buChar char="•"/>
            </a:pPr>
            <a:r>
              <a:rPr lang="en-GB" sz="1200" b="1" i="0" kern="1200" dirty="0">
                <a:solidFill>
                  <a:schemeClr val="tx1"/>
                </a:solidFill>
                <a:effectLst/>
                <a:latin typeface="+mj-lt"/>
                <a:ea typeface="+mj-ea"/>
                <a:cs typeface="+mj-cs"/>
                <a:sym typeface="Calibri"/>
              </a:rPr>
              <a:t>enhancing Hong Kong’s status as an international aviation hub</a:t>
            </a:r>
            <a:endParaRPr lang="en-GB" sz="1200" b="0" i="0" kern="1200" dirty="0">
              <a:solidFill>
                <a:schemeClr val="tx1"/>
              </a:solidFill>
              <a:effectLst/>
              <a:latin typeface="+mj-lt"/>
              <a:ea typeface="+mj-ea"/>
              <a:cs typeface="+mj-cs"/>
              <a:sym typeface="Calibri"/>
            </a:endParaRPr>
          </a:p>
          <a:p>
            <a:pPr marL="171450" lvl="0" indent="-171450">
              <a:buFont typeface="Arial" panose="020B0604020202020204" pitchFamily="34" charset="0"/>
              <a:buChar char="•"/>
            </a:pPr>
            <a:r>
              <a:rPr lang="en-GB" sz="1200" b="1" i="0" kern="1200" dirty="0">
                <a:solidFill>
                  <a:schemeClr val="tx1"/>
                </a:solidFill>
                <a:effectLst/>
                <a:latin typeface="+mj-lt"/>
                <a:ea typeface="+mj-ea"/>
                <a:cs typeface="+mj-cs"/>
                <a:sym typeface="Calibri"/>
              </a:rPr>
              <a:t>developing Hong Kong into an exchange centre for arts and culture between Mainland China and the rest of the world</a:t>
            </a:r>
            <a:r>
              <a:rPr lang="en-GB" sz="1200" b="0" i="0" kern="1200" dirty="0">
                <a:solidFill>
                  <a:schemeClr val="tx1"/>
                </a:solidFill>
                <a:effectLst/>
                <a:latin typeface="+mj-lt"/>
                <a:ea typeface="+mj-ea"/>
                <a:cs typeface="+mj-cs"/>
                <a:sym typeface="Calibri"/>
              </a:rPr>
              <a:t>.</a:t>
            </a:r>
            <a:endParaRPr lang="en-GB" sz="1200" kern="1200" dirty="0">
              <a:solidFill>
                <a:schemeClr val="tx1"/>
              </a:solidFill>
              <a:effectLst/>
              <a:latin typeface="+mj-lt"/>
              <a:ea typeface="+mj-ea"/>
              <a:cs typeface="+mj-cs"/>
              <a:sym typeface="Calibri"/>
            </a:endParaRPr>
          </a:p>
          <a:p>
            <a:pPr lvl="0"/>
            <a:endParaRPr lang="en-GB" sz="1200" b="0" kern="1200" dirty="0">
              <a:solidFill>
                <a:schemeClr val="tx1"/>
              </a:solidFill>
              <a:effectLst/>
              <a:latin typeface="+mj-lt"/>
              <a:ea typeface="+mj-ea"/>
              <a:cs typeface="+mj-cs"/>
              <a:sym typeface="Calibri"/>
            </a:endParaRPr>
          </a:p>
          <a:p>
            <a:pPr marL="0" indent="0">
              <a:buFont typeface="Arial" panose="020B0604020202020204" pitchFamily="34" charset="0"/>
              <a:buNone/>
            </a:pPr>
            <a:r>
              <a:rPr lang="en-GB" sz="1200" kern="1200" dirty="0">
                <a:solidFill>
                  <a:schemeClr val="tx1"/>
                </a:solidFill>
                <a:effectLst/>
                <a:latin typeface="+mj-lt"/>
                <a:ea typeface="+mj-ea"/>
                <a:cs typeface="+mj-cs"/>
                <a:sym typeface="Calibri"/>
              </a:rPr>
              <a:t>The Plan continues to support Hong Kong in:</a:t>
            </a:r>
          </a:p>
          <a:p>
            <a:pPr marL="171450" indent="-171450">
              <a:buFont typeface="Arial" panose="020B0604020202020204" pitchFamily="34" charset="0"/>
              <a:buChar char="•"/>
            </a:pPr>
            <a:r>
              <a:rPr lang="en-GB" sz="1200" kern="1200" dirty="0">
                <a:solidFill>
                  <a:schemeClr val="tx1"/>
                </a:solidFill>
                <a:effectLst/>
                <a:latin typeface="+mj-lt"/>
                <a:ea typeface="+mj-ea"/>
                <a:cs typeface="+mj-cs"/>
                <a:sym typeface="Calibri"/>
              </a:rPr>
              <a:t>enhancing its status as an </a:t>
            </a:r>
            <a:r>
              <a:rPr lang="en-GB" sz="1200" b="1" kern="1200" dirty="0">
                <a:solidFill>
                  <a:schemeClr val="tx1"/>
                </a:solidFill>
                <a:effectLst/>
                <a:latin typeface="+mj-lt"/>
                <a:ea typeface="+mj-ea"/>
                <a:cs typeface="+mj-cs"/>
                <a:sym typeface="Calibri"/>
              </a:rPr>
              <a:t>international financial, transportation and trade centre</a:t>
            </a:r>
            <a:r>
              <a:rPr lang="en-GB" sz="1200" kern="1200" dirty="0">
                <a:solidFill>
                  <a:schemeClr val="tx1"/>
                </a:solidFill>
                <a:effectLst/>
                <a:latin typeface="+mj-lt"/>
                <a:ea typeface="+mj-ea"/>
                <a:cs typeface="+mj-cs"/>
                <a:sym typeface="Calibri"/>
              </a:rPr>
              <a:t>; </a:t>
            </a:r>
          </a:p>
          <a:p>
            <a:pPr marL="171450" indent="-171450">
              <a:buFont typeface="Arial" panose="020B0604020202020204" pitchFamily="34" charset="0"/>
              <a:buChar char="•"/>
            </a:pPr>
            <a:r>
              <a:rPr lang="en-GB" sz="1200" kern="1200" dirty="0">
                <a:solidFill>
                  <a:schemeClr val="tx1"/>
                </a:solidFill>
                <a:effectLst/>
                <a:latin typeface="+mj-lt"/>
                <a:ea typeface="+mj-ea"/>
                <a:cs typeface="+mj-cs"/>
                <a:sym typeface="Calibri"/>
              </a:rPr>
              <a:t>strengthening its status as a </a:t>
            </a:r>
            <a:r>
              <a:rPr lang="en-GB" sz="1200" b="1" kern="1200" dirty="0">
                <a:solidFill>
                  <a:schemeClr val="tx1"/>
                </a:solidFill>
                <a:effectLst/>
                <a:latin typeface="+mj-lt"/>
                <a:ea typeface="+mj-ea"/>
                <a:cs typeface="+mj-cs"/>
                <a:sym typeface="Calibri"/>
              </a:rPr>
              <a:t>global offshore renminbi business hub, an international asset management centre </a:t>
            </a:r>
            <a:r>
              <a:rPr lang="en-GB" sz="1200" kern="1200" dirty="0">
                <a:solidFill>
                  <a:schemeClr val="tx1"/>
                </a:solidFill>
                <a:effectLst/>
                <a:latin typeface="+mj-lt"/>
                <a:ea typeface="+mj-ea"/>
                <a:cs typeface="+mj-cs"/>
                <a:sym typeface="Calibri"/>
              </a:rPr>
              <a:t>and </a:t>
            </a:r>
            <a:r>
              <a:rPr lang="en-GB" sz="1200" b="1" kern="1200" dirty="0">
                <a:solidFill>
                  <a:schemeClr val="tx1"/>
                </a:solidFill>
                <a:effectLst/>
                <a:latin typeface="+mj-lt"/>
                <a:ea typeface="+mj-ea"/>
                <a:cs typeface="+mj-cs"/>
                <a:sym typeface="Calibri"/>
              </a:rPr>
              <a:t>a risk management centre;</a:t>
            </a:r>
            <a:r>
              <a:rPr lang="en-GB" sz="1200" kern="1200" dirty="0">
                <a:solidFill>
                  <a:schemeClr val="tx1"/>
                </a:solidFill>
                <a:effectLst/>
                <a:latin typeface="+mj-lt"/>
                <a:ea typeface="+mj-ea"/>
                <a:cs typeface="+mj-cs"/>
                <a:sym typeface="Calibri"/>
              </a:rPr>
              <a:t> </a:t>
            </a:r>
          </a:p>
          <a:p>
            <a:pPr marL="171450" indent="-171450">
              <a:buFont typeface="Arial" panose="020B0604020202020204" pitchFamily="34" charset="0"/>
              <a:buChar char="•"/>
            </a:pPr>
            <a:r>
              <a:rPr lang="en-GB" sz="1200" kern="1200" dirty="0">
                <a:solidFill>
                  <a:schemeClr val="tx1"/>
                </a:solidFill>
                <a:effectLst/>
                <a:latin typeface="+mj-lt"/>
                <a:ea typeface="+mj-ea"/>
                <a:cs typeface="+mj-cs"/>
                <a:sym typeface="Calibri"/>
              </a:rPr>
              <a:t>establishing itself as a </a:t>
            </a:r>
            <a:r>
              <a:rPr lang="en-GB" sz="1200" b="1" kern="1200" dirty="0">
                <a:solidFill>
                  <a:schemeClr val="tx1"/>
                </a:solidFill>
                <a:effectLst/>
                <a:latin typeface="+mj-lt"/>
                <a:ea typeface="+mj-ea"/>
                <a:cs typeface="+mj-cs"/>
                <a:sym typeface="Calibri"/>
              </a:rPr>
              <a:t>centre for international legal and dispute resolution services in the Asia-Pacific region</a:t>
            </a:r>
            <a:r>
              <a:rPr lang="en-GB" sz="1200" kern="1200" dirty="0">
                <a:solidFill>
                  <a:schemeClr val="tx1"/>
                </a:solidFill>
                <a:effectLst/>
                <a:latin typeface="+mj-lt"/>
                <a:ea typeface="+mj-ea"/>
                <a:cs typeface="+mj-cs"/>
                <a:sym typeface="Calibri"/>
              </a:rPr>
              <a:t>; and</a:t>
            </a:r>
          </a:p>
          <a:p>
            <a:pPr marL="171450" indent="-171450">
              <a:buFont typeface="Arial" panose="020B0604020202020204" pitchFamily="34" charset="0"/>
              <a:buChar char="•"/>
            </a:pPr>
            <a:r>
              <a:rPr lang="en-GB" sz="1200" kern="1200" dirty="0">
                <a:solidFill>
                  <a:schemeClr val="tx1"/>
                </a:solidFill>
                <a:effectLst/>
                <a:latin typeface="+mj-lt"/>
                <a:ea typeface="+mj-ea"/>
                <a:cs typeface="+mj-cs"/>
                <a:sym typeface="Calibri"/>
              </a:rPr>
              <a:t>Promoting </a:t>
            </a:r>
            <a:r>
              <a:rPr lang="en-GB" sz="1200" b="1" kern="1200" dirty="0">
                <a:solidFill>
                  <a:schemeClr val="tx1"/>
                </a:solidFill>
                <a:effectLst/>
                <a:latin typeface="+mj-lt"/>
                <a:ea typeface="+mj-ea"/>
                <a:cs typeface="+mj-cs"/>
                <a:sym typeface="Calibri"/>
              </a:rPr>
              <a:t>service industries </a:t>
            </a:r>
            <a:r>
              <a:rPr lang="en-GB" sz="1200" kern="1200" dirty="0">
                <a:solidFill>
                  <a:schemeClr val="tx1"/>
                </a:solidFill>
                <a:effectLst/>
                <a:latin typeface="+mj-lt"/>
                <a:ea typeface="+mj-ea"/>
                <a:cs typeface="+mj-cs"/>
                <a:sym typeface="Calibri"/>
              </a:rPr>
              <a:t>for high-end and high value-added development.</a:t>
            </a:r>
          </a:p>
          <a:p>
            <a:endParaRPr lang="en-GB" sz="1200" dirty="0">
              <a:effectLst/>
              <a:latin typeface="+mj-lt"/>
              <a:ea typeface="+mj-ea"/>
              <a:cs typeface="+mj-cs"/>
              <a:sym typeface="Calibri"/>
            </a:endParaRPr>
          </a:p>
        </p:txBody>
      </p:sp>
    </p:spTree>
    <p:extLst>
      <p:ext uri="{BB962C8B-B14F-4D97-AF65-F5344CB8AC3E}">
        <p14:creationId xmlns:p14="http://schemas.microsoft.com/office/powerpoint/2010/main" val="115443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u="sng" kern="1200" baseline="0" dirty="0">
                <a:solidFill>
                  <a:schemeClr val="tx1"/>
                </a:solidFill>
                <a:effectLst/>
                <a:latin typeface="+mn-lt"/>
                <a:ea typeface="+mn-ea"/>
                <a:cs typeface="+mn-cs"/>
                <a:sym typeface="Calibri"/>
              </a:rPr>
              <a:t>Opportunities</a:t>
            </a:r>
          </a:p>
          <a:p>
            <a:pPr marL="0" indent="0">
              <a:buFont typeface="Arial" panose="020B0604020202020204" pitchFamily="34" charset="0"/>
              <a:buNone/>
            </a:pPr>
            <a:r>
              <a:rPr lang="en-GB" sz="1200" b="1" kern="1200" baseline="0" dirty="0">
                <a:solidFill>
                  <a:schemeClr val="tx1"/>
                </a:solidFill>
                <a:effectLst/>
                <a:latin typeface="+mn-lt"/>
                <a:ea typeface="+mn-ea"/>
                <a:cs typeface="+mn-cs"/>
                <a:sym typeface="Calibri"/>
              </a:rPr>
              <a:t>Tech and innovation </a:t>
            </a:r>
            <a:r>
              <a:rPr lang="en-GB" sz="1200" kern="1200" baseline="0" dirty="0">
                <a:solidFill>
                  <a:schemeClr val="tx1"/>
                </a:solidFill>
                <a:effectLst/>
                <a:latin typeface="+mn-lt"/>
                <a:ea typeface="+mn-ea"/>
                <a:cs typeface="+mn-cs"/>
                <a:sym typeface="Calibri"/>
              </a:rPr>
              <a:t>(including biotech, medtech, healthcare, related technologies, fintech, etc) sectors offer </a:t>
            </a:r>
            <a:r>
              <a:rPr lang="en-GB" sz="1200" b="1" kern="1200" baseline="0" dirty="0">
                <a:solidFill>
                  <a:schemeClr val="tx1"/>
                </a:solidFill>
                <a:effectLst/>
                <a:latin typeface="+mn-lt"/>
                <a:ea typeface="+mn-ea"/>
                <a:cs typeface="+mn-cs"/>
                <a:sym typeface="Calibri"/>
              </a:rPr>
              <a:t>plenty of opportunities in Asia, especially ASEAN and the mainland, </a:t>
            </a:r>
            <a:r>
              <a:rPr lang="en-GB" sz="1200" b="0" kern="1200" baseline="0" dirty="0">
                <a:solidFill>
                  <a:schemeClr val="tx1"/>
                </a:solidFill>
                <a:effectLst/>
                <a:latin typeface="+mn-lt"/>
                <a:ea typeface="+mn-ea"/>
                <a:cs typeface="+mn-cs"/>
                <a:sym typeface="Calibri"/>
              </a:rPr>
              <a:t>as these economies are placing much attention </a:t>
            </a:r>
            <a:r>
              <a:rPr lang="en-GB" sz="1200" kern="1200" baseline="0" dirty="0">
                <a:solidFill>
                  <a:schemeClr val="tx1"/>
                </a:solidFill>
                <a:effectLst/>
                <a:latin typeface="+mn-lt"/>
                <a:ea typeface="+mn-ea"/>
                <a:cs typeface="+mn-cs"/>
                <a:sym typeface="Calibri"/>
              </a:rPr>
              <a:t>on these sectors.</a:t>
            </a:r>
          </a:p>
          <a:p>
            <a:pPr marL="0" indent="0">
              <a:buFont typeface="Arial" panose="020B0604020202020204" pitchFamily="34" charset="0"/>
              <a:buNone/>
            </a:pPr>
            <a:endParaRPr lang="en-GB" sz="1200" b="1" u="sng" dirty="0">
              <a:effectLst/>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sym typeface="Calibri"/>
              </a:rPr>
              <a:t>You can partner with HK to tap these opportunities</a:t>
            </a:r>
            <a:r>
              <a:rPr lang="en-GB" sz="1200" kern="1200" baseline="0" dirty="0">
                <a:solidFill>
                  <a:schemeClr val="tx1"/>
                </a:solidFill>
                <a:effectLst/>
                <a:latin typeface="+mn-lt"/>
                <a:ea typeface="+mn-ea"/>
                <a:cs typeface="+mn-cs"/>
                <a:sym typeface="Calibri"/>
              </a:rPr>
              <a:t>.</a:t>
            </a:r>
          </a:p>
          <a:p>
            <a:pPr marL="0" indent="0">
              <a:buFont typeface="Arial" panose="020B0604020202020204" pitchFamily="34" charset="0"/>
              <a:buNone/>
            </a:pPr>
            <a:endParaRPr lang="en-GB" sz="1200" b="1" u="sng" dirty="0">
              <a:effectLst/>
              <a:latin typeface="+mj-lt"/>
              <a:ea typeface="+mj-ea"/>
              <a:cs typeface="+mj-cs"/>
              <a:sym typeface="Calibri"/>
            </a:endParaRPr>
          </a:p>
          <a:p>
            <a:pPr marL="0" indent="0">
              <a:buFont typeface="Arial" panose="020B0604020202020204" pitchFamily="34" charset="0"/>
              <a:buNone/>
            </a:pPr>
            <a:r>
              <a:rPr lang="en-GB" sz="1200" b="1" u="sng" dirty="0">
                <a:effectLst/>
                <a:latin typeface="+mj-lt"/>
                <a:ea typeface="+mj-ea"/>
                <a:cs typeface="+mj-cs"/>
                <a:sym typeface="Calibri"/>
              </a:rPr>
              <a:t>HK’s advantages</a:t>
            </a:r>
          </a:p>
          <a:p>
            <a:pPr marL="0" indent="0">
              <a:buFont typeface="Arial" panose="020B0604020202020204" pitchFamily="34" charset="0"/>
              <a:buNone/>
            </a:pPr>
            <a:endParaRPr lang="en-GB" sz="1200" b="1" u="sng" baseline="0" dirty="0">
              <a:effectLst/>
              <a:latin typeface="+mj-lt"/>
              <a:ea typeface="+mj-ea"/>
              <a:cs typeface="+mj-cs"/>
              <a:sym typeface="Calibri"/>
            </a:endParaRPr>
          </a:p>
          <a:p>
            <a:pPr marL="0" indent="0">
              <a:buFont typeface="Arial" panose="020B0604020202020204" pitchFamily="34" charset="0"/>
              <a:buNone/>
            </a:pPr>
            <a:r>
              <a:rPr lang="en-GB" sz="1200" b="1" u="sng" baseline="0" dirty="0">
                <a:effectLst/>
                <a:latin typeface="+mj-lt"/>
                <a:ea typeface="+mj-ea"/>
                <a:cs typeface="+mj-cs"/>
                <a:sym typeface="Calibri"/>
              </a:rPr>
              <a:t>1.) </a:t>
            </a:r>
            <a:r>
              <a:rPr lang="en-GB" sz="1200" b="1" u="sng" dirty="0">
                <a:effectLst/>
                <a:latin typeface="+mj-lt"/>
                <a:ea typeface="+mj-ea"/>
                <a:cs typeface="+mj-cs"/>
                <a:sym typeface="Calibri"/>
              </a:rPr>
              <a:t>Capability in R&amp;D in general: </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effectLst/>
                <a:latin typeface="+mj-lt"/>
                <a:ea typeface="+mj-ea"/>
                <a:cs typeface="+mj-cs"/>
                <a:sym typeface="Calibri"/>
              </a:rPr>
              <a:t>3 </a:t>
            </a:r>
            <a:r>
              <a:rPr lang="en-GB" sz="1200" dirty="0">
                <a:effectLst/>
                <a:latin typeface="+mj-lt"/>
                <a:ea typeface="+mj-ea"/>
                <a:cs typeface="+mj-cs"/>
                <a:sym typeface="Calibri"/>
              </a:rPr>
              <a:t>Hong Kong universities ranked among the top 50 in the world in QS World University Rankings 2022. In 2021, HKU and the CUHK also ranked in the top 50 in the medicine category (no update available).  (source: https://www.topuniversities.com/university-rankings/world-university-rankings/2022) (Note to ED: This is an update from the last version.)</a:t>
            </a:r>
          </a:p>
          <a:p>
            <a:pPr marL="171450" lvl="0" indent="-171450">
              <a:buFont typeface="Arial" panose="020B0604020202020204" pitchFamily="34" charset="0"/>
              <a:buChar char="•"/>
            </a:pPr>
            <a:endParaRPr lang="en-GB" sz="1200" b="1" dirty="0">
              <a:effectLst/>
              <a:latin typeface="+mj-lt"/>
              <a:ea typeface="+mj-ea"/>
              <a:cs typeface="+mj-cs"/>
              <a:sym typeface="Calibri"/>
            </a:endParaRPr>
          </a:p>
          <a:p>
            <a:pPr marL="171450" lvl="0" indent="-171450">
              <a:buFont typeface="Arial" panose="020B0604020202020204" pitchFamily="34" charset="0"/>
              <a:buChar char="•"/>
            </a:pPr>
            <a:r>
              <a:rPr lang="en-GB" sz="1200" b="1" dirty="0">
                <a:effectLst/>
                <a:latin typeface="+mj-lt"/>
                <a:ea typeface="+mj-ea"/>
                <a:cs typeface="+mj-cs"/>
                <a:sym typeface="Calibri"/>
              </a:rPr>
              <a:t>3 universities in World Top 100 &amp; Top 10 in Asia </a:t>
            </a:r>
            <a:r>
              <a:rPr lang="en-GB" sz="1200" dirty="0">
                <a:effectLst/>
                <a:latin typeface="+mj-lt"/>
                <a:ea typeface="+mj-ea"/>
                <a:cs typeface="+mj-cs"/>
                <a:sym typeface="Calibri"/>
              </a:rPr>
              <a:t> (Times Higher Education World University Rankings 2021/ Asia University Rankings 2021) </a:t>
            </a:r>
            <a:r>
              <a:rPr lang="en-GB" sz="1200" i="1" dirty="0">
                <a:effectLst/>
                <a:latin typeface="+mj-lt"/>
                <a:ea typeface="+mj-ea"/>
                <a:cs typeface="+mj-cs"/>
                <a:sym typeface="Calibri"/>
              </a:rPr>
              <a:t>(</a:t>
            </a:r>
            <a:r>
              <a:rPr lang="en-GB" sz="1200" i="0" dirty="0">
                <a:effectLst/>
                <a:latin typeface="+mj-lt"/>
                <a:ea typeface="+mj-ea"/>
                <a:cs typeface="+mj-cs"/>
                <a:sym typeface="Calibri"/>
              </a:rPr>
              <a:t>Note to ED: This is from the latest govt fact sheets. It seems “5 universities in top 100”  is outdated)</a:t>
            </a:r>
          </a:p>
          <a:p>
            <a:pPr marL="0" marR="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baseline="0" dirty="0">
              <a:effectLst/>
              <a:latin typeface="+mj-lt"/>
              <a:ea typeface="+mj-ea"/>
              <a:cs typeface="+mj-cs"/>
              <a:sym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mj-lt"/>
                <a:ea typeface="+mj-ea"/>
                <a:cs typeface="+mj-cs"/>
                <a:sym typeface="Calibri"/>
              </a:rPr>
              <a:t>The Government is pressing ahead with the establishment of an </a:t>
            </a:r>
            <a:r>
              <a:rPr lang="en-GB" sz="1200" b="1" dirty="0">
                <a:effectLst/>
                <a:latin typeface="+mj-lt"/>
                <a:ea typeface="+mj-ea"/>
                <a:cs typeface="+mj-cs"/>
                <a:sym typeface="Calibri"/>
              </a:rPr>
              <a:t>InnoHK research cluster </a:t>
            </a:r>
            <a:r>
              <a:rPr lang="en-GB" sz="1200" dirty="0">
                <a:effectLst/>
                <a:latin typeface="+mj-lt"/>
                <a:ea typeface="+mj-ea"/>
                <a:cs typeface="+mj-cs"/>
                <a:sym typeface="Calibri"/>
              </a:rPr>
              <a:t>on healthcare technologies in </a:t>
            </a:r>
            <a:r>
              <a:rPr lang="en-GB" sz="1200" b="1" dirty="0">
                <a:effectLst/>
                <a:latin typeface="+mj-lt"/>
                <a:ea typeface="+mj-ea"/>
                <a:cs typeface="+mj-cs"/>
                <a:sym typeface="Calibri"/>
              </a:rPr>
              <a:t>HKSTP </a:t>
            </a:r>
            <a:r>
              <a:rPr lang="en-GB" sz="1200" dirty="0">
                <a:effectLst/>
                <a:latin typeface="+mj-lt"/>
                <a:ea typeface="+mj-ea"/>
                <a:cs typeface="+mj-cs"/>
                <a:sym typeface="Calibri"/>
              </a:rPr>
              <a:t>which will provide opportunities for world-class scientific research institutions and technology enterprises to conduct more R&amp;D projects in collaboration with Hong Kong universities and scientific research institutions.</a:t>
            </a:r>
          </a:p>
          <a:p>
            <a:pPr marL="171450" lvl="0" indent="-171450">
              <a:buFont typeface="Arial" panose="020B0604020202020204" pitchFamily="34" charset="0"/>
              <a:buChar char="•"/>
            </a:pPr>
            <a:endParaRPr lang="en-GB" sz="1200" dirty="0">
              <a:effectLst/>
              <a:latin typeface="+mj-lt"/>
              <a:ea typeface="+mj-ea"/>
              <a:cs typeface="+mj-cs"/>
              <a:sym typeface="Calibri"/>
            </a:endParaRPr>
          </a:p>
          <a:p>
            <a:pPr marL="171450" lvl="0" indent="-171450">
              <a:buFont typeface="Arial" panose="020B0604020202020204" pitchFamily="34" charset="0"/>
              <a:buChar char="•"/>
            </a:pPr>
            <a:r>
              <a:rPr lang="en-GB" sz="1200" dirty="0">
                <a:effectLst/>
                <a:latin typeface="+mj-lt"/>
                <a:ea typeface="+mj-ea"/>
                <a:cs typeface="+mj-cs"/>
                <a:sym typeface="Calibri"/>
              </a:rPr>
              <a:t>Hong Kong and Shenzhen will jointly develop a </a:t>
            </a:r>
            <a:r>
              <a:rPr lang="en-GB" sz="1200" b="1" dirty="0">
                <a:effectLst/>
                <a:latin typeface="+mj-lt"/>
                <a:ea typeface="+mj-ea"/>
                <a:cs typeface="+mj-cs"/>
                <a:sym typeface="Calibri"/>
              </a:rPr>
              <a:t>Hong Kong‑Shenzhen Innovation and Technology Park</a:t>
            </a:r>
            <a:r>
              <a:rPr lang="en-GB" sz="1200" dirty="0">
                <a:effectLst/>
                <a:latin typeface="+mj-lt"/>
                <a:ea typeface="+mj-ea"/>
                <a:cs typeface="+mj-cs"/>
                <a:sym typeface="Calibri"/>
              </a:rPr>
              <a:t>, which will be strategically located at the Lok Ma Chau Loop area. Upon completion, the park will be the largest ever I&amp;T platform in Hong Kong.</a:t>
            </a:r>
            <a:endParaRPr lang="en-US" sz="1200" dirty="0">
              <a:effectLst/>
              <a:latin typeface="+mj-lt"/>
              <a:ea typeface="+mj-ea"/>
              <a:cs typeface="+mj-cs"/>
              <a:sym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mj-lt"/>
              <a:ea typeface="+mj-ea"/>
              <a:cs typeface="+mj-cs"/>
              <a:sym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j-lt"/>
                <a:ea typeface="+mj-ea"/>
                <a:cs typeface="+mj-cs"/>
                <a:sym typeface="Calibri"/>
              </a:rPr>
              <a:t>In addition, the Government has proposed the launch of a five‑year </a:t>
            </a:r>
            <a:r>
              <a:rPr lang="en-US" sz="1200" b="1" dirty="0">
                <a:effectLst/>
                <a:latin typeface="+mj-lt"/>
                <a:ea typeface="+mj-ea"/>
                <a:cs typeface="+mj-cs"/>
                <a:sym typeface="Calibri"/>
              </a:rPr>
              <a:t>Global STEM Professorship Scheme </a:t>
            </a:r>
            <a:r>
              <a:rPr lang="en-US" sz="1200" dirty="0">
                <a:effectLst/>
                <a:latin typeface="+mj-lt"/>
                <a:ea typeface="+mj-ea"/>
                <a:cs typeface="+mj-cs"/>
                <a:sym typeface="Calibri"/>
              </a:rPr>
              <a:t>at a cost of HK$2 billion to attract outstanding overseas scientific researchers and their teams to set up laboratories and carry out research projects in Hong Kong.</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effectLst/>
                <a:latin typeface="+mj-lt"/>
                <a:ea typeface="+mj-ea"/>
                <a:cs typeface="+mj-cs"/>
                <a:sym typeface="Calibri"/>
              </a:rPr>
              <a:t>(https://research.hktdc.com/en/article/MzEzOTQ1MjMz)</a:t>
            </a:r>
          </a:p>
          <a:p>
            <a:pPr marL="0" indent="0">
              <a:buFont typeface="Arial" panose="020B0604020202020204" pitchFamily="34" charset="0"/>
              <a:buNone/>
            </a:pPr>
            <a:endParaRPr lang="en-GB" sz="1200" b="1" dirty="0">
              <a:effectLst/>
              <a:latin typeface="+mj-lt"/>
              <a:ea typeface="+mj-ea"/>
              <a:cs typeface="+mj-cs"/>
              <a:sym typeface="Calibri"/>
            </a:endParaRPr>
          </a:p>
          <a:p>
            <a:pPr marL="0" indent="0">
              <a:buFont typeface="Arial" panose="020B0604020202020204" pitchFamily="34" charset="0"/>
              <a:buNone/>
            </a:pPr>
            <a:r>
              <a:rPr lang="en-GB" sz="1200" b="1" u="sng" dirty="0">
                <a:effectLst/>
                <a:latin typeface="+mj-lt"/>
                <a:ea typeface="+mj-ea"/>
                <a:cs typeface="+mj-cs"/>
                <a:sym typeface="Calibri"/>
              </a:rPr>
              <a:t>2) Industry support </a:t>
            </a:r>
          </a:p>
          <a:p>
            <a:pPr marL="0" indent="0">
              <a:buFont typeface="Arial" panose="020B0604020202020204" pitchFamily="34" charset="0"/>
              <a:buNone/>
            </a:pPr>
            <a:endParaRPr lang="en-GB" sz="1200" b="1" dirty="0">
              <a:effectLst/>
              <a:latin typeface="+mj-lt"/>
              <a:ea typeface="+mj-ea"/>
              <a:cs typeface="+mj-cs"/>
              <a:sym typeface="Calibri"/>
            </a:endParaRPr>
          </a:p>
          <a:p>
            <a:pPr marL="171450" indent="-171450">
              <a:buFont typeface="Arial" panose="020B0604020202020204" pitchFamily="34" charset="0"/>
              <a:buChar char="•"/>
            </a:pPr>
            <a:r>
              <a:rPr lang="en-GB" sz="1200" b="1" dirty="0">
                <a:effectLst/>
                <a:latin typeface="+mj-lt"/>
                <a:ea typeface="+mj-ea"/>
                <a:cs typeface="+mj-cs"/>
                <a:sym typeface="Calibri"/>
              </a:rPr>
              <a:t>Good access to venture funds and capital (</a:t>
            </a:r>
            <a:r>
              <a:rPr lang="en-GB" sz="1200" b="0" dirty="0">
                <a:effectLst/>
                <a:latin typeface="+mj-lt"/>
                <a:ea typeface="+mj-ea"/>
                <a:cs typeface="+mj-cs"/>
                <a:sym typeface="Calibri"/>
              </a:rPr>
              <a:t>leveraging</a:t>
            </a:r>
            <a:r>
              <a:rPr lang="en-GB" sz="1200" b="0" baseline="0" dirty="0">
                <a:effectLst/>
                <a:latin typeface="+mj-lt"/>
                <a:ea typeface="+mj-ea"/>
                <a:cs typeface="+mj-cs"/>
                <a:sym typeface="Calibri"/>
              </a:rPr>
              <a:t> HK’s status </a:t>
            </a:r>
            <a:r>
              <a:rPr lang="en-US" sz="1200" b="0" baseline="0" dirty="0">
                <a:effectLst/>
                <a:latin typeface="+mj-lt"/>
                <a:ea typeface="+mj-ea"/>
                <a:cs typeface="+mj-cs"/>
                <a:sym typeface="Calibri"/>
              </a:rPr>
              <a:t>as an </a:t>
            </a:r>
            <a:r>
              <a:rPr lang="en-US" sz="1200" b="1" baseline="0" dirty="0">
                <a:effectLst/>
                <a:latin typeface="+mj-lt"/>
                <a:ea typeface="+mj-ea"/>
                <a:cs typeface="+mj-cs"/>
                <a:sym typeface="Calibri"/>
              </a:rPr>
              <a:t>international financial centre)</a:t>
            </a:r>
          </a:p>
          <a:p>
            <a:pPr marL="171450" indent="-171450">
              <a:buFont typeface="Arial" panose="020B0604020202020204" pitchFamily="34" charset="0"/>
              <a:buChar char="•"/>
            </a:pPr>
            <a:endParaRPr lang="en-US" sz="1200" b="1" baseline="0" dirty="0">
              <a:effectLst/>
              <a:latin typeface="+mj-lt"/>
              <a:ea typeface="+mj-ea"/>
              <a:cs typeface="+mj-cs"/>
              <a:sym typeface="Calibri"/>
            </a:endParaRPr>
          </a:p>
          <a:p>
            <a:pPr marL="171450" indent="-171450">
              <a:buFont typeface="Arial" panose="020B0604020202020204" pitchFamily="34" charset="0"/>
              <a:buChar char="•"/>
            </a:pPr>
            <a:r>
              <a:rPr lang="en-GB" sz="1200" b="1" dirty="0">
                <a:effectLst/>
                <a:latin typeface="+mj-lt"/>
                <a:ea typeface="+mj-ea"/>
                <a:cs typeface="+mj-cs"/>
                <a:sym typeface="Calibri"/>
              </a:rPr>
              <a:t>Good IP protection </a:t>
            </a:r>
            <a:r>
              <a:rPr lang="en-GB" sz="1200" b="0" dirty="0">
                <a:effectLst/>
                <a:latin typeface="+mj-lt"/>
                <a:ea typeface="+mj-ea"/>
                <a:cs typeface="+mj-cs"/>
                <a:sym typeface="Calibri"/>
              </a:rPr>
              <a:t>from </a:t>
            </a:r>
            <a:r>
              <a:rPr lang="en-US" sz="1200" b="0" dirty="0">
                <a:effectLst/>
                <a:latin typeface="+mj-lt"/>
                <a:ea typeface="+mj-ea"/>
                <a:cs typeface="+mj-cs"/>
                <a:sym typeface="Calibri"/>
              </a:rPr>
              <a:t>a </a:t>
            </a:r>
            <a:r>
              <a:rPr lang="en-US" sz="1200" b="1" dirty="0">
                <a:effectLst/>
                <a:latin typeface="+mj-lt"/>
                <a:ea typeface="+mj-ea"/>
                <a:cs typeface="+mj-cs"/>
                <a:sym typeface="Calibri"/>
              </a:rPr>
              <a:t>sound legal and arbitration system: </a:t>
            </a:r>
          </a:p>
          <a:p>
            <a:pPr marL="0" lvl="1" indent="0">
              <a:buFontTx/>
              <a:buNone/>
            </a:pPr>
            <a:r>
              <a:rPr lang="en-US" sz="1200" b="0" baseline="0" dirty="0">
                <a:effectLst/>
                <a:latin typeface="+mj-lt"/>
                <a:ea typeface="+mj-ea"/>
                <a:cs typeface="+mj-cs"/>
                <a:sym typeface="Calibri"/>
              </a:rPr>
              <a:t>    - </a:t>
            </a:r>
            <a:r>
              <a:rPr lang="en-US" sz="1200" b="0" dirty="0">
                <a:effectLst/>
                <a:latin typeface="+mj-lt"/>
                <a:ea typeface="+mj-ea"/>
                <a:cs typeface="+mj-cs"/>
                <a:sym typeface="Calibri"/>
              </a:rPr>
              <a:t>Proper legal risk management is crucial for tech and innovation. </a:t>
            </a:r>
          </a:p>
          <a:p>
            <a:pPr marL="0" lvl="1" indent="0">
              <a:buFontTx/>
              <a:buNone/>
            </a:pPr>
            <a:r>
              <a:rPr lang="en-US" sz="1200" b="0" dirty="0">
                <a:effectLst/>
                <a:latin typeface="+mj-lt"/>
                <a:ea typeface="+mj-ea"/>
                <a:cs typeface="+mj-cs"/>
                <a:sym typeface="Calibri"/>
              </a:rPr>
              <a:t>    -</a:t>
            </a:r>
            <a:r>
              <a:rPr lang="en-US" sz="1200" b="0" baseline="0" dirty="0">
                <a:effectLst/>
                <a:latin typeface="+mj-lt"/>
                <a:ea typeface="+mj-ea"/>
                <a:cs typeface="+mj-cs"/>
                <a:sym typeface="Calibri"/>
              </a:rPr>
              <a:t> </a:t>
            </a:r>
            <a:r>
              <a:rPr lang="en-US" sz="1200" b="0" dirty="0">
                <a:effectLst/>
                <a:latin typeface="+mj-lt"/>
                <a:ea typeface="+mj-ea"/>
                <a:cs typeface="+mj-cs"/>
                <a:sym typeface="Calibri"/>
              </a:rPr>
              <a:t>International tech companies can also use Hong Kong’s judicial and dispute resolution systems to protect their IP in Hong Kong and the mainland. As a technology trading platform, Hong Kong is trusted by overseas players, and has already set up arrangements with Mainland China regarding the mutual recognition and enforcement of judgments from arbitration and civil and commercial cases. </a:t>
            </a:r>
          </a:p>
          <a:p>
            <a:pPr marL="0" lvl="1" indent="0">
              <a:buFontTx/>
              <a:buNone/>
            </a:pPr>
            <a:r>
              <a:rPr lang="en-US" sz="1200" b="0" dirty="0">
                <a:effectLst/>
                <a:latin typeface="+mj-lt"/>
                <a:ea typeface="+mj-ea"/>
                <a:cs typeface="+mj-cs"/>
                <a:sym typeface="Calibri"/>
              </a:rPr>
              <a:t>     -</a:t>
            </a:r>
            <a:r>
              <a:rPr lang="en-US" sz="1200" b="0" baseline="0" dirty="0">
                <a:effectLst/>
                <a:latin typeface="+mj-lt"/>
                <a:ea typeface="+mj-ea"/>
                <a:cs typeface="+mj-cs"/>
                <a:sym typeface="Calibri"/>
              </a:rPr>
              <a:t> </a:t>
            </a:r>
            <a:r>
              <a:rPr lang="en-US" sz="1200" b="0" dirty="0">
                <a:effectLst/>
                <a:latin typeface="+mj-lt"/>
                <a:ea typeface="+mj-ea"/>
                <a:cs typeface="+mj-cs"/>
                <a:sym typeface="Calibri"/>
              </a:rPr>
              <a:t>Hong Kong is one of the world’s leading dispute resolution centres. It is ranked the world’s No.3 most preferred seat for arbitration (Queen Mary University of London: International Arbitration Survey 2021)</a:t>
            </a:r>
          </a:p>
          <a:p>
            <a:pPr marL="171450" indent="-171450">
              <a:buFont typeface="Arial" panose="020B0604020202020204" pitchFamily="34" charset="0"/>
              <a:buChar char="•"/>
            </a:pPr>
            <a:endParaRPr lang="en-HK" sz="1200" b="0" dirty="0">
              <a:effectLst/>
              <a:latin typeface="+mj-lt"/>
              <a:ea typeface="+mj-ea"/>
              <a:cs typeface="+mj-cs"/>
              <a:sym typeface="Calibri"/>
            </a:endParaRPr>
          </a:p>
          <a:p>
            <a:pPr marL="171450" indent="-171450">
              <a:buFont typeface="Arial" panose="020B0604020202020204" pitchFamily="34" charset="0"/>
              <a:buChar char="•"/>
            </a:pPr>
            <a:r>
              <a:rPr lang="en-US" sz="1200" b="1" dirty="0">
                <a:effectLst/>
                <a:latin typeface="+mj-lt"/>
                <a:ea typeface="+mj-ea"/>
                <a:cs typeface="+mj-cs"/>
                <a:sym typeface="Calibri"/>
              </a:rPr>
              <a:t>IP trading and professional</a:t>
            </a:r>
            <a:r>
              <a:rPr lang="en-US" sz="1200" b="1" baseline="0" dirty="0">
                <a:effectLst/>
                <a:latin typeface="+mj-lt"/>
                <a:ea typeface="+mj-ea"/>
                <a:cs typeface="+mj-cs"/>
                <a:sym typeface="Calibri"/>
              </a:rPr>
              <a:t> services</a:t>
            </a:r>
            <a:r>
              <a:rPr lang="en-US" sz="1200" b="0" baseline="0" dirty="0">
                <a:effectLst/>
                <a:latin typeface="+mj-lt"/>
                <a:ea typeface="+mj-ea"/>
                <a:cs typeface="+mj-cs"/>
                <a:sym typeface="Calibri"/>
              </a:rPr>
              <a:t>: </a:t>
            </a:r>
            <a:r>
              <a:rPr lang="en-US" sz="1200" b="0" dirty="0">
                <a:effectLst/>
                <a:latin typeface="+mj-lt"/>
                <a:ea typeface="+mj-ea"/>
                <a:cs typeface="+mj-cs"/>
                <a:sym typeface="Calibri"/>
              </a:rPr>
              <a:t>Hong Kong provides a wide array of professional services in IP trading, management, maintenance and auditing.  In this way, Hong Kong can facilitate technology cooperation and transfer between companies from overseas and GBA (including Hong Kong and Shenzhen.)</a:t>
            </a:r>
          </a:p>
          <a:p>
            <a:pPr marL="171450" indent="-171450">
              <a:buFont typeface="Arial" panose="020B0604020202020204" pitchFamily="34" charset="0"/>
              <a:buChar char="•"/>
            </a:pPr>
            <a:endParaRPr lang="en-US" sz="1200" b="0" dirty="0">
              <a:effectLst/>
              <a:latin typeface="+mj-lt"/>
              <a:ea typeface="+mj-ea"/>
              <a:cs typeface="+mj-cs"/>
              <a:sym typeface="Calibri"/>
            </a:endParaRPr>
          </a:p>
          <a:p>
            <a:pPr marL="171450" indent="-171450">
              <a:buFont typeface="Arial" panose="020B0604020202020204" pitchFamily="34" charset="0"/>
              <a:buChar char="•"/>
            </a:pPr>
            <a:r>
              <a:rPr lang="en-GB" sz="1200" b="1" dirty="0">
                <a:effectLst/>
                <a:latin typeface="+mj-lt"/>
                <a:ea typeface="+mj-ea"/>
                <a:cs typeface="+mj-cs"/>
                <a:sym typeface="Calibri"/>
              </a:rPr>
              <a:t>Free flow of information</a:t>
            </a:r>
          </a:p>
          <a:p>
            <a:pPr marL="171450" indent="-171450">
              <a:buFont typeface="Arial" panose="020B0604020202020204" pitchFamily="34" charset="0"/>
              <a:buChar char="•"/>
            </a:pPr>
            <a:endParaRPr lang="en-GB" sz="1200" b="1" dirty="0">
              <a:effectLst/>
              <a:latin typeface="+mj-lt"/>
              <a:ea typeface="+mj-ea"/>
              <a:cs typeface="+mj-cs"/>
              <a:sym typeface="Calibri"/>
            </a:endParaRPr>
          </a:p>
          <a:p>
            <a:pPr marL="171450" indent="-171450">
              <a:buFont typeface="Arial" panose="020B0604020202020204" pitchFamily="34" charset="0"/>
              <a:buChar char="•"/>
            </a:pPr>
            <a:r>
              <a:rPr lang="en-GB" sz="1200" b="1" dirty="0">
                <a:effectLst/>
                <a:latin typeface="+mj-lt"/>
                <a:ea typeface="+mj-ea"/>
                <a:cs typeface="+mj-cs"/>
                <a:sym typeface="Calibri"/>
              </a:rPr>
              <a:t>Robust digital infrastructure </a:t>
            </a:r>
          </a:p>
          <a:p>
            <a:pPr marL="171450" indent="-171450">
              <a:buFont typeface="Arial" panose="020B0604020202020204" pitchFamily="34" charset="0"/>
              <a:buChar char="•"/>
            </a:pPr>
            <a:endParaRPr lang="en-GB" sz="1200" dirty="0">
              <a:effectLst/>
              <a:latin typeface="+mj-lt"/>
              <a:ea typeface="+mj-ea"/>
              <a:cs typeface="+mj-cs"/>
              <a:sym typeface="Calibri"/>
            </a:endParaRPr>
          </a:p>
          <a:p>
            <a:pPr marL="171450" indent="-171450">
              <a:buFont typeface="Arial" panose="020B0604020202020204" pitchFamily="34" charset="0"/>
              <a:buChar char="•"/>
            </a:pPr>
            <a:r>
              <a:rPr lang="en-GB" sz="1200" dirty="0">
                <a:effectLst/>
                <a:latin typeface="+mj-lt"/>
                <a:ea typeface="+mj-ea"/>
                <a:cs typeface="+mj-cs"/>
                <a:sym typeface="Calibri"/>
              </a:rPr>
              <a:t>Ability to </a:t>
            </a:r>
            <a:r>
              <a:rPr lang="en-GB" sz="1200" b="1" dirty="0">
                <a:effectLst/>
                <a:latin typeface="+mj-lt"/>
                <a:ea typeface="+mj-ea"/>
                <a:cs typeface="+mj-cs"/>
                <a:sym typeface="Calibri"/>
              </a:rPr>
              <a:t>pool</a:t>
            </a:r>
            <a:r>
              <a:rPr lang="en-GB" sz="1200" b="1" baseline="0" dirty="0">
                <a:effectLst/>
                <a:latin typeface="+mj-lt"/>
                <a:ea typeface="+mj-ea"/>
                <a:cs typeface="+mj-cs"/>
                <a:sym typeface="Calibri"/>
              </a:rPr>
              <a:t> together </a:t>
            </a:r>
            <a:r>
              <a:rPr lang="en-US" sz="1200" b="1" baseline="0" dirty="0">
                <a:effectLst/>
                <a:latin typeface="+mj-lt"/>
                <a:ea typeface="+mj-ea"/>
                <a:cs typeface="+mj-cs"/>
                <a:sym typeface="Calibri"/>
              </a:rPr>
              <a:t>innovation resources from the GBA and the world </a:t>
            </a:r>
            <a:endParaRPr lang="en-GB" sz="1200" b="1" dirty="0">
              <a:effectLst/>
              <a:latin typeface="+mj-lt"/>
              <a:ea typeface="+mj-ea"/>
              <a:cs typeface="+mj-cs"/>
              <a:sym typeface="Calibri"/>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effectLst/>
              <a:latin typeface="+mj-lt"/>
              <a:ea typeface="+mj-ea"/>
              <a:cs typeface="+mj-cs"/>
              <a:sym typeface="Calibri"/>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effectLst/>
                <a:latin typeface="+mj-lt"/>
                <a:ea typeface="+mj-ea"/>
                <a:cs typeface="+mj-cs"/>
                <a:sym typeface="Calibri"/>
              </a:rPr>
              <a:t>Entrepreneurial spirit</a:t>
            </a:r>
            <a:r>
              <a:rPr lang="en-GB" sz="1200" dirty="0">
                <a:effectLst/>
                <a:latin typeface="+mj-lt"/>
                <a:ea typeface="+mj-ea"/>
                <a:cs typeface="+mj-cs"/>
                <a:sym typeface="Calibri"/>
              </a:rPr>
              <a:t> </a:t>
            </a:r>
            <a:endParaRPr lang="en-US" dirty="0">
              <a:solidFill>
                <a:srgbClr val="464646"/>
              </a:solidFill>
            </a:endParaRPr>
          </a:p>
          <a:p>
            <a:pPr marL="0" indent="0">
              <a:buFont typeface="Arial" panose="020B0604020202020204" pitchFamily="34" charset="0"/>
              <a:buNone/>
            </a:pPr>
            <a:endParaRPr lang="en-GB" sz="1200" b="1" baseline="0" dirty="0">
              <a:effectLst/>
              <a:latin typeface="+mj-lt"/>
              <a:ea typeface="+mj-ea"/>
              <a:cs typeface="+mj-cs"/>
              <a:sym typeface="Calibri"/>
            </a:endParaRPr>
          </a:p>
          <a:p>
            <a:pPr marL="0" indent="0">
              <a:buFont typeface="Arial" panose="020B0604020202020204" pitchFamily="34" charset="0"/>
              <a:buNone/>
            </a:pPr>
            <a:r>
              <a:rPr lang="en-GB" sz="1200" b="1" u="sng" baseline="0" dirty="0">
                <a:effectLst/>
                <a:latin typeface="+mj-lt"/>
                <a:ea typeface="+mj-ea"/>
                <a:cs typeface="+mj-cs"/>
                <a:sym typeface="Calibri"/>
              </a:rPr>
              <a:t>HKTDC’s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sym typeface="Calibri"/>
              </a:rPr>
              <a:t>Leveraging our event platforms, we will showcase Hong Kong’s strengths as a </a:t>
            </a:r>
            <a:r>
              <a:rPr lang="en-US" sz="1200" b="1" i="0" kern="1200" dirty="0">
                <a:solidFill>
                  <a:schemeClr val="tx1"/>
                </a:solidFill>
                <a:effectLst/>
                <a:latin typeface="+mn-lt"/>
                <a:ea typeface="+mn-ea"/>
                <a:cs typeface="+mn-cs"/>
                <a:sym typeface="Calibri"/>
              </a:rPr>
              <a:t>hub for innovation, technology and creativity</a:t>
            </a:r>
            <a:r>
              <a:rPr lang="en-US" sz="1200" i="0" kern="1200" dirty="0">
                <a:solidFill>
                  <a:schemeClr val="tx1"/>
                </a:solidFill>
                <a:effectLst/>
                <a:latin typeface="+mn-lt"/>
                <a:ea typeface="+mn-ea"/>
                <a:cs typeface="+mn-cs"/>
                <a:sym typeface="Calibri"/>
              </a:rPr>
              <a:t>.  </a:t>
            </a:r>
          </a:p>
          <a:p>
            <a:pPr marL="0" indent="0">
              <a:buFont typeface="Arial" panose="020B0604020202020204" pitchFamily="34" charset="0"/>
              <a:buNone/>
            </a:pPr>
            <a:endParaRPr lang="en-GB" sz="1200" b="1" baseline="0" dirty="0">
              <a:effectLst/>
              <a:latin typeface="+mj-lt"/>
              <a:ea typeface="+mj-ea"/>
              <a:cs typeface="+mj-cs"/>
              <a:sym typeface="Calibri"/>
            </a:endParaRPr>
          </a:p>
        </p:txBody>
      </p:sp>
    </p:spTree>
    <p:extLst>
      <p:ext uri="{BB962C8B-B14F-4D97-AF65-F5344CB8AC3E}">
        <p14:creationId xmlns:p14="http://schemas.microsoft.com/office/powerpoint/2010/main" val="310674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kumimoji="1" lang="en-US" sz="1200" b="0" u="none" kern="1200" baseline="0" dirty="0">
                <a:solidFill>
                  <a:schemeClr val="tx1"/>
                </a:solidFill>
                <a:effectLst/>
                <a:latin typeface="+mn-lt"/>
                <a:ea typeface="新細明體" pitchFamily="18" charset="-120"/>
                <a:cs typeface="+mn-cs"/>
              </a:rPr>
              <a:t>HK is</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an international financial centre</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 platform for ODI and Mainland Chinese outbound investment</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Asia’s integrator for infrastructure and real estate</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 logistics and maritime services hub</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 regional trading hub</a:t>
            </a:r>
          </a:p>
          <a:p>
            <a:pPr marL="628650" lvl="1" indent="-171450">
              <a:buFont typeface="Wingdings" panose="05000000000000000000" pitchFamily="2" charset="2"/>
              <a:buChar char="Ø"/>
            </a:pPr>
            <a:r>
              <a:rPr kumimoji="1" lang="en-US" sz="1200" b="1" u="none" kern="1200" baseline="0" dirty="0">
                <a:solidFill>
                  <a:schemeClr val="tx1"/>
                </a:solidFill>
                <a:effectLst/>
                <a:latin typeface="+mn-lt"/>
                <a:ea typeface="新細明體" pitchFamily="18" charset="-120"/>
                <a:cs typeface="+mn-cs"/>
              </a:rPr>
              <a:t>a professional services hub </a:t>
            </a:r>
          </a:p>
          <a:p>
            <a:endParaRPr kumimoji="1" lang="en-US" sz="1200" u="none" kern="1200" baseline="0" dirty="0">
              <a:solidFill>
                <a:schemeClr val="tx1"/>
              </a:solidFill>
              <a:effectLst/>
              <a:latin typeface="+mn-lt"/>
              <a:ea typeface="新細明體" pitchFamily="18" charset="-120"/>
              <a:cs typeface="+mn-cs"/>
            </a:endParaRPr>
          </a:p>
          <a:p>
            <a:endParaRPr kumimoji="1" lang="en-US" sz="1200" u="none" kern="1200" baseline="0" dirty="0">
              <a:solidFill>
                <a:schemeClr val="tx1"/>
              </a:solidFill>
              <a:effectLst/>
              <a:latin typeface="+mn-lt"/>
              <a:ea typeface="新細明體" pitchFamily="18" charset="-120"/>
              <a:cs typeface="+mn-cs"/>
            </a:endParaRPr>
          </a:p>
        </p:txBody>
      </p:sp>
    </p:spTree>
    <p:extLst>
      <p:ext uri="{BB962C8B-B14F-4D97-AF65-F5344CB8AC3E}">
        <p14:creationId xmlns:p14="http://schemas.microsoft.com/office/powerpoint/2010/main" val="311630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427037" y="4658519"/>
            <a:ext cx="5943599" cy="4523621"/>
          </a:xfrm>
        </p:spPr>
        <p:txBody>
          <a:bodyPr/>
          <a:lstStyle/>
          <a:p>
            <a:pPr marL="0" indent="0">
              <a:buFont typeface="Arial" pitchFamily="34" charset="0"/>
              <a:buNone/>
            </a:pPr>
            <a:r>
              <a:rPr lang="en-US" sz="1300" dirty="0">
                <a:effectLst/>
              </a:rPr>
              <a:t>The HKTDC launched a Belt and Road Portal (</a:t>
            </a:r>
            <a:r>
              <a:rPr lang="en-US" sz="1300" dirty="0">
                <a:effectLst/>
                <a:hlinkClick r:id="rId3"/>
              </a:rPr>
              <a:t>www.beltandroad.hk</a:t>
            </a:r>
            <a:r>
              <a:rPr lang="en-US" sz="1300" dirty="0">
                <a:effectLst/>
              </a:rPr>
              <a:t>) on</a:t>
            </a:r>
            <a:r>
              <a:rPr lang="en-US" sz="1300" baseline="0" dirty="0">
                <a:effectLst/>
              </a:rPr>
              <a:t> </a:t>
            </a:r>
            <a:r>
              <a:rPr lang="en-US" sz="1300" dirty="0">
                <a:effectLst/>
              </a:rPr>
              <a:t>7 Dec 2015</a:t>
            </a:r>
            <a:r>
              <a:rPr lang="en-US" sz="1300" baseline="0" dirty="0">
                <a:effectLst/>
              </a:rPr>
              <a:t> which serves as a </a:t>
            </a:r>
            <a:r>
              <a:rPr lang="en-US" sz="1300" b="1" baseline="0" dirty="0">
                <a:effectLst/>
              </a:rPr>
              <a:t>business facilitation</a:t>
            </a:r>
            <a:r>
              <a:rPr lang="en-US" sz="1300" b="1" dirty="0">
                <a:effectLst/>
              </a:rPr>
              <a:t> and market intelligence platform </a:t>
            </a:r>
            <a:r>
              <a:rPr lang="en-US" sz="1300" dirty="0">
                <a:effectLst/>
              </a:rPr>
              <a:t>for  global businesses to seize opportunities arising from the Belt and Road Initiative.</a:t>
            </a:r>
          </a:p>
          <a:p>
            <a:pPr lvl="0">
              <a:defRPr/>
            </a:pPr>
            <a:endParaRPr lang="en-US" sz="1300" kern="1200" dirty="0">
              <a:solidFill>
                <a:schemeClr val="tx1"/>
              </a:solidFill>
              <a:effectLst/>
            </a:endParaRPr>
          </a:p>
          <a:p>
            <a:pPr lvl="0">
              <a:defRPr/>
            </a:pPr>
            <a:endParaRPr lang="en-US" sz="1300" dirty="0"/>
          </a:p>
          <a:p>
            <a:endParaRPr lang="en-US" sz="1300" dirty="0"/>
          </a:p>
        </p:txBody>
      </p:sp>
      <p:sp>
        <p:nvSpPr>
          <p:cNvPr id="4" name="Slide Number Placeholder 3"/>
          <p:cNvSpPr>
            <a:spLocks noGrp="1"/>
          </p:cNvSpPr>
          <p:nvPr>
            <p:ph type="sldNum" sz="quarter" idx="5"/>
          </p:nvPr>
        </p:nvSpPr>
        <p:spPr>
          <a:xfrm>
            <a:off x="3850443" y="9428583"/>
            <a:ext cx="2945659" cy="496332"/>
          </a:xfrm>
        </p:spPr>
        <p:txBody>
          <a:bodyPr/>
          <a:lstStyle/>
          <a:p>
            <a:fld id="{D547364E-D082-4B3D-AD28-ED33C903A73F}" type="slidenum">
              <a:rPr lang="en-GB" smtClean="0"/>
              <a:t>9</a:t>
            </a:fld>
            <a:endParaRPr lang="en-GB" dirty="0"/>
          </a:p>
        </p:txBody>
      </p:sp>
    </p:spTree>
    <p:extLst>
      <p:ext uri="{BB962C8B-B14F-4D97-AF65-F5344CB8AC3E}">
        <p14:creationId xmlns:p14="http://schemas.microsoft.com/office/powerpoint/2010/main" val="1900996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latin typeface="+mn-lt"/>
                <a:cs typeface="Arial" charset="0"/>
              </a:rPr>
              <a:t>Middle-class consumers in Mainland China, for example, regard HK products and services as trendy and stylish, reflecting not only a fusion of East and West, but also good quality and ample choices. This advantage is bolstered by HK’s reputation as the </a:t>
            </a:r>
            <a:r>
              <a:rPr lang="en-US" altLang="zh-CN" b="1" dirty="0">
                <a:latin typeface="+mn-lt"/>
                <a:cs typeface="Arial" charset="0"/>
              </a:rPr>
              <a:t>shop window for Asia</a:t>
            </a:r>
            <a:r>
              <a:rPr lang="en-US" altLang="zh-CN" b="1" baseline="0" dirty="0">
                <a:latin typeface="+mn-lt"/>
                <a:cs typeface="Arial" charset="0"/>
              </a:rPr>
              <a:t> </a:t>
            </a:r>
            <a:r>
              <a:rPr lang="en-US" altLang="zh-CN" b="1" dirty="0">
                <a:latin typeface="+mn-lt"/>
                <a:cs typeface="Arial" charset="0"/>
              </a:rPr>
              <a:t>and a regional fashion centre</a:t>
            </a:r>
            <a:r>
              <a:rPr lang="en-US" altLang="zh-CN" dirty="0">
                <a:latin typeface="+mn-lt"/>
                <a:cs typeface="Arial" charset="0"/>
              </a:rPr>
              <a:t>. </a:t>
            </a:r>
            <a:r>
              <a:rPr lang="en-US" altLang="zh-CN" b="1" dirty="0">
                <a:latin typeface="+mn-lt"/>
                <a:cs typeface="Arial" charset="0"/>
              </a:rPr>
              <a:t>We are </a:t>
            </a:r>
            <a:r>
              <a:rPr lang="en-US" b="1" dirty="0">
                <a:latin typeface="+mn-lt"/>
                <a:cs typeface="Arial" pitchFamily="34" charset="0"/>
              </a:rPr>
              <a:t>ideally placed and equipped to help overseas companies expand into Asia.</a:t>
            </a:r>
          </a:p>
          <a:p>
            <a:pPr eaLnBrk="1" hangingPunct="1"/>
            <a:endParaRPr lang="en-US" b="1" u="sng" dirty="0">
              <a:latin typeface="+mn-lt"/>
              <a:cs typeface="Arial" pitchFamily="34" charset="0"/>
            </a:endParaRPr>
          </a:p>
          <a:p>
            <a:pPr algn="just" eaLnBrk="1" hangingPunct="1">
              <a:spcBef>
                <a:spcPts val="0"/>
              </a:spcBef>
            </a:pPr>
            <a:r>
              <a:rPr lang="en-US" b="1" u="sng" dirty="0">
                <a:latin typeface="+mn-lt"/>
                <a:cs typeface="Arial" pitchFamily="34" charset="0"/>
              </a:rPr>
              <a:t>Shop Window for Mainland and Asia</a:t>
            </a:r>
            <a:endParaRPr lang="en-US" altLang="zh-TW" dirty="0">
              <a:latin typeface="+mn-lt"/>
              <a:cs typeface="Arial" pitchFamily="34" charset="0"/>
            </a:endParaRPr>
          </a:p>
          <a:p>
            <a:pPr algn="just" defTabSz="457840" eaLnBrk="1" hangingPunct="1">
              <a:spcBef>
                <a:spcPts val="0"/>
              </a:spcBef>
              <a:defRPr/>
            </a:pPr>
            <a:r>
              <a:rPr lang="en-US" altLang="zh-CN" b="1" dirty="0">
                <a:latin typeface="+mn-lt"/>
                <a:cs typeface="Arial" charset="0"/>
              </a:rPr>
              <a:t>HK the ideal product marketing platform and showcase for overseas suppliers to launch their products to Mainland China and other parts of Asia, and even global markets. </a:t>
            </a:r>
            <a:r>
              <a:rPr lang="en-US" altLang="zh-CN" dirty="0">
                <a:latin typeface="+mn-lt"/>
                <a:cs typeface="Arial" charset="0"/>
              </a:rPr>
              <a:t>This role is cemented by our world-class international trade fairs. On the other hand, HK is a sourcing hub for overseas buyers to source stylish, quality products of different origins. I will elaborate on these trade fairs later. </a:t>
            </a:r>
          </a:p>
          <a:p>
            <a:pPr algn="just" defTabSz="457840" eaLnBrk="1" hangingPunct="1">
              <a:spcBef>
                <a:spcPts val="0"/>
              </a:spcBef>
              <a:defRPr/>
            </a:pPr>
            <a:endParaRPr lang="en-US" b="1" dirty="0">
              <a:solidFill>
                <a:prstClr val="black"/>
              </a:solidFill>
              <a:latin typeface="+mn-lt"/>
              <a:cs typeface="Arial" pitchFamily="34" charset="0"/>
            </a:endParaRPr>
          </a:p>
          <a:p>
            <a:pPr algn="just" defTabSz="457840" eaLnBrk="1" hangingPunct="1">
              <a:spcBef>
                <a:spcPts val="0"/>
              </a:spcBef>
              <a:defRPr/>
            </a:pPr>
            <a:r>
              <a:rPr lang="en-US" b="1" u="sng" dirty="0">
                <a:solidFill>
                  <a:prstClr val="black"/>
                </a:solidFill>
                <a:latin typeface="+mn-lt"/>
                <a:cs typeface="Arial" pitchFamily="34" charset="0"/>
              </a:rPr>
              <a:t>Fashion Design -- An Asian Fashion Centre</a:t>
            </a:r>
          </a:p>
          <a:p>
            <a:pPr defTabSz="457840">
              <a:defRPr/>
            </a:pPr>
            <a:r>
              <a:rPr lang="en-US" altLang="zh-TW" dirty="0">
                <a:solidFill>
                  <a:prstClr val="black"/>
                </a:solidFill>
                <a:latin typeface="+mn-lt"/>
              </a:rPr>
              <a:t>HK is one of the world’s key suppliers of clothing and clothing accessories, and </a:t>
            </a:r>
            <a:r>
              <a:rPr lang="en-US" altLang="zh-TW" b="1" dirty="0">
                <a:solidFill>
                  <a:prstClr val="black"/>
                </a:solidFill>
                <a:latin typeface="+mn-lt"/>
              </a:rPr>
              <a:t>an emerging design talent centre</a:t>
            </a:r>
            <a:r>
              <a:rPr lang="en-US" altLang="zh-TW" dirty="0">
                <a:solidFill>
                  <a:prstClr val="black"/>
                </a:solidFill>
                <a:latin typeface="+mn-lt"/>
              </a:rPr>
              <a:t>. HK fashion designers are known for their unique ability to synthesise Western and Eastern cultures, which makes their creations stand out. They </a:t>
            </a:r>
            <a:r>
              <a:rPr lang="en-US" dirty="0">
                <a:solidFill>
                  <a:prstClr val="black"/>
                </a:solidFill>
                <a:latin typeface="+mn-lt"/>
              </a:rPr>
              <a:t>have been gaining worldwide reputation for their professional expertise, sensitivity to current trends and ability to blend commercialism with innovation. </a:t>
            </a:r>
          </a:p>
          <a:p>
            <a:pPr defTabSz="457840">
              <a:defRPr/>
            </a:pPr>
            <a:endParaRPr lang="en-US" dirty="0">
              <a:solidFill>
                <a:prstClr val="black"/>
              </a:solidFill>
              <a:latin typeface="+mn-lt"/>
            </a:endParaRPr>
          </a:p>
          <a:p>
            <a:pPr marL="0" marR="0" indent="0" algn="l" defTabSz="457840" rtl="0" eaLnBrk="0" fontAlgn="base" latinLnBrk="0" hangingPunct="0">
              <a:lnSpc>
                <a:spcPct val="100000"/>
              </a:lnSpc>
              <a:spcBef>
                <a:spcPct val="30000"/>
              </a:spcBef>
              <a:spcAft>
                <a:spcPct val="0"/>
              </a:spcAft>
              <a:buClrTx/>
              <a:buSzTx/>
              <a:buFontTx/>
              <a:buNone/>
              <a:tabLst/>
              <a:defRPr/>
            </a:pPr>
            <a:r>
              <a:rPr lang="en-US" i="0" dirty="0">
                <a:latin typeface="+mn-lt"/>
                <a:cs typeface="Arial" charset="0"/>
              </a:rPr>
              <a:t>The rapid expansion of the Mainland Chinese economy has resulted in consumers becoming more fashionable and brand-conscious. Hollister and FOREVER 21 have opened flagship stores in HK to use the city as a platform to go across the border. </a:t>
            </a:r>
            <a:r>
              <a:rPr lang="en-US" dirty="0">
                <a:latin typeface="+mn-lt"/>
              </a:rPr>
              <a:t>France’s </a:t>
            </a:r>
            <a:r>
              <a:rPr lang="en-GB" dirty="0">
                <a:latin typeface="+mn-lt"/>
              </a:rPr>
              <a:t>Galeries Lafayette </a:t>
            </a:r>
            <a:r>
              <a:rPr lang="en-US" b="0" i="0" dirty="0">
                <a:latin typeface="+mn-lt"/>
              </a:rPr>
              <a:t>formed a </a:t>
            </a:r>
            <a:r>
              <a:rPr lang="en-US" b="0" i="0" baseline="0" dirty="0">
                <a:latin typeface="+mn-lt"/>
              </a:rPr>
              <a:t>joint venture with HK </a:t>
            </a:r>
            <a:r>
              <a:rPr lang="en-US" b="0" dirty="0">
                <a:latin typeface="+mn-lt"/>
              </a:rPr>
              <a:t>fashion conglomerate </a:t>
            </a:r>
            <a:r>
              <a:rPr lang="en-US" b="0" i="0" dirty="0">
                <a:latin typeface="+mn-lt"/>
              </a:rPr>
              <a:t>I.T Ltd</a:t>
            </a:r>
            <a:r>
              <a:rPr lang="en-US" b="0" i="0" baseline="0" dirty="0">
                <a:latin typeface="+mn-lt"/>
              </a:rPr>
              <a:t> </a:t>
            </a:r>
            <a:r>
              <a:rPr lang="en-US" b="0" i="0" dirty="0">
                <a:latin typeface="+mn-lt"/>
              </a:rPr>
              <a:t>to open a </a:t>
            </a:r>
            <a:r>
              <a:rPr lang="en-GB" dirty="0">
                <a:latin typeface="+mn-lt"/>
              </a:rPr>
              <a:t>Galeries Lafayette  department store in Beijing  I October 2013. </a:t>
            </a:r>
            <a:endParaRPr lang="en-US" i="1" dirty="0">
              <a:latin typeface="+mn-lt"/>
            </a:endParaRPr>
          </a:p>
          <a:p>
            <a:pPr marL="0" indent="0" eaLnBrk="1" hangingPunct="1">
              <a:buFont typeface="Arial" charset="0"/>
              <a:buNone/>
            </a:pPr>
            <a:endParaRPr lang="en-US" i="1" u="none" baseline="0" dirty="0">
              <a:latin typeface="+mn-lt"/>
              <a:cs typeface="Arial" charset="0"/>
            </a:endParaRPr>
          </a:p>
          <a:p>
            <a:pPr marL="0" indent="0" defTabSz="457840">
              <a:buFont typeface="Arial" pitchFamily="34" charset="0"/>
              <a:buNone/>
              <a:defRPr/>
            </a:pPr>
            <a:r>
              <a:rPr lang="en-US" b="1" u="none" dirty="0">
                <a:latin typeface="+mn-lt"/>
              </a:rPr>
              <a:t>Some HK fashion</a:t>
            </a:r>
            <a:r>
              <a:rPr lang="en-US" b="1" u="none" baseline="0" dirty="0">
                <a:latin typeface="+mn-lt"/>
              </a:rPr>
              <a:t> </a:t>
            </a:r>
            <a:r>
              <a:rPr lang="en-US" b="1" u="none" dirty="0">
                <a:latin typeface="+mn-lt"/>
              </a:rPr>
              <a:t>designers are helping overseas brands customise their products for the mainland market</a:t>
            </a:r>
            <a:r>
              <a:rPr lang="en-US" u="none" dirty="0">
                <a:latin typeface="+mn-lt"/>
              </a:rPr>
              <a:t>. Examples:</a:t>
            </a:r>
          </a:p>
          <a:p>
            <a:pPr marL="171690" lvl="0" indent="-171690" defTabSz="457840">
              <a:buFont typeface="Arial" pitchFamily="34" charset="0"/>
              <a:buChar char="•"/>
              <a:defRPr/>
            </a:pPr>
            <a:r>
              <a:rPr lang="en-US" dirty="0">
                <a:latin typeface="+mn-lt"/>
              </a:rPr>
              <a:t>A company under HK’s Chung Nam group has been partnering with UK fashion brand Oasis to produce products for the mainland market. </a:t>
            </a:r>
          </a:p>
          <a:p>
            <a:pPr marL="171690" lvl="0" indent="-171690" defTabSz="457840">
              <a:buFont typeface="Arial" pitchFamily="34" charset="0"/>
              <a:buChar char="•"/>
              <a:defRPr/>
            </a:pPr>
            <a:r>
              <a:rPr lang="en-US" dirty="0">
                <a:latin typeface="+mn-lt"/>
              </a:rPr>
              <a:t>Japanese fashion designer </a:t>
            </a:r>
            <a:r>
              <a:rPr lang="en-US" dirty="0">
                <a:latin typeface="+mn-lt"/>
                <a:hlinkClick r:id="rId3"/>
              </a:rPr>
              <a:t>Yohji Yamamoto</a:t>
            </a:r>
            <a:r>
              <a:rPr lang="en-US" dirty="0">
                <a:latin typeface="+mn-lt"/>
              </a:rPr>
              <a:t>, Chinese fashion designer Mao Jihong (behind Chinese fashion brand Exception de Mixmind) and HK designer </a:t>
            </a:r>
            <a:r>
              <a:rPr lang="en-US" dirty="0">
                <a:latin typeface="+mn-lt"/>
                <a:hlinkClick r:id="rId4" action="ppaction://hlinkfile"/>
              </a:rPr>
              <a:t>Stanley Wong</a:t>
            </a:r>
            <a:r>
              <a:rPr lang="en-US" dirty="0">
                <a:latin typeface="+mn-lt"/>
              </a:rPr>
              <a:t> have collaborated to create Guangzhou-based fashion brand YMOYNOT.</a:t>
            </a:r>
          </a:p>
          <a:p>
            <a:pPr defTabSz="457840">
              <a:defRPr/>
            </a:pPr>
            <a:endParaRPr lang="en-US" dirty="0">
              <a:solidFill>
                <a:prstClr val="black"/>
              </a:solidFill>
              <a:latin typeface="+mn-lt"/>
            </a:endParaRPr>
          </a:p>
          <a:p>
            <a:pPr defTabSz="457840">
              <a:defRPr/>
            </a:pPr>
            <a:r>
              <a:rPr lang="en-US" dirty="0">
                <a:solidFill>
                  <a:prstClr val="black"/>
                </a:solidFill>
                <a:latin typeface="+mn-lt"/>
              </a:rPr>
              <a:t>Some HK fashion designers</a:t>
            </a:r>
            <a:r>
              <a:rPr lang="en-US" baseline="0" dirty="0">
                <a:solidFill>
                  <a:prstClr val="black"/>
                </a:solidFill>
                <a:latin typeface="+mn-lt"/>
              </a:rPr>
              <a:t> </a:t>
            </a:r>
            <a:r>
              <a:rPr lang="en-US" altLang="zh-TW" dirty="0">
                <a:solidFill>
                  <a:prstClr val="black"/>
                </a:solidFill>
                <a:latin typeface="+mn-lt"/>
              </a:rPr>
              <a:t>have built a presence in international markets, such as Europe and America. These include Vivienne Tam </a:t>
            </a:r>
            <a:r>
              <a:rPr lang="en-US" dirty="0">
                <a:latin typeface="+mn-lt"/>
              </a:rPr>
              <a:t>Johanna Ho, Hidy Ng, Dorian Ho, Manix Wong, Erbert Chong, and brands such as Ground Zero, I.T., Shanghai Tang, Jessica, Michel René, MOISELLE, ÓPA, G2000, Blanc de Chine, Wanko, Giordano, Baleno, Bossini and </a:t>
            </a:r>
            <a:r>
              <a:rPr lang="en-US" altLang="zh-TW" dirty="0">
                <a:solidFill>
                  <a:prstClr val="black"/>
                </a:solidFill>
                <a:latin typeface="+mn-lt"/>
              </a:rPr>
              <a:t>Qeelin (jewellery). Other leading HK designers who serve international clientele include </a:t>
            </a:r>
            <a:r>
              <a:rPr lang="en-US" dirty="0">
                <a:latin typeface="+mn-lt"/>
              </a:rPr>
              <a:t>Barney Cheng, Walter Ma, Lulu Cheung, Peter Lau, Bonita Cheung, Harrison Wong.</a:t>
            </a:r>
          </a:p>
          <a:p>
            <a:pPr algn="just" defTabSz="457840" eaLnBrk="1" hangingPunct="1">
              <a:lnSpc>
                <a:spcPct val="80000"/>
              </a:lnSpc>
              <a:defRPr/>
            </a:pPr>
            <a:endParaRPr lang="en-US" altLang="zh-TW" b="1" dirty="0">
              <a:solidFill>
                <a:prstClr val="black"/>
              </a:solidFill>
              <a:latin typeface="+mn-lt"/>
            </a:endParaRPr>
          </a:p>
          <a:p>
            <a:pPr algn="just" defTabSz="457840" eaLnBrk="1" hangingPunct="1">
              <a:lnSpc>
                <a:spcPct val="80000"/>
              </a:lnSpc>
              <a:defRPr/>
            </a:pPr>
            <a:r>
              <a:rPr lang="en-US" altLang="zh-TW" b="0" dirty="0">
                <a:solidFill>
                  <a:prstClr val="black"/>
                </a:solidFill>
                <a:latin typeface="+mn-lt"/>
              </a:rPr>
              <a:t>HK designers are also making inroads in emerging markets, including Istanbul, Budapest, Dubai and Moscow. </a:t>
            </a:r>
            <a:endParaRPr lang="en-US" i="1" dirty="0">
              <a:solidFill>
                <a:prstClr val="black"/>
              </a:solidFill>
              <a:latin typeface="+mn-lt"/>
            </a:endParaRPr>
          </a:p>
          <a:p>
            <a:pPr algn="just" defTabSz="457840" eaLnBrk="1" hangingPunct="1">
              <a:lnSpc>
                <a:spcPct val="80000"/>
              </a:lnSpc>
              <a:defRPr/>
            </a:pPr>
            <a:endParaRPr lang="en-US" altLang="zh-TW" b="1" dirty="0">
              <a:solidFill>
                <a:srgbClr val="FF0000"/>
              </a:solidFill>
              <a:latin typeface="+mn-lt"/>
            </a:endParaRPr>
          </a:p>
          <a:p>
            <a:pPr defTabSz="457840">
              <a:defRPr/>
            </a:pPr>
            <a:r>
              <a:rPr lang="en-US" dirty="0">
                <a:solidFill>
                  <a:prstClr val="black"/>
                </a:solidFill>
                <a:latin typeface="+mn-lt"/>
              </a:rPr>
              <a:t>Medium- to high-end fashion bearing HK designer labels is being sold/has been sold in renowned department stores overseas, such as Bloomingdale's, C&amp;A, Harrod's, Isetan, Macy's, Marui, Mitsukoshi, Nieman Marcus and Seibu. </a:t>
            </a:r>
          </a:p>
          <a:p>
            <a:pPr marL="0" indent="0" eaLnBrk="1" hangingPunct="1">
              <a:buFont typeface="Arial" charset="0"/>
              <a:buNone/>
            </a:pPr>
            <a:endParaRPr lang="en-US" i="1" u="none" baseline="0" dirty="0">
              <a:latin typeface="+mn-lt"/>
              <a:cs typeface="Arial" charset="0"/>
            </a:endParaRPr>
          </a:p>
          <a:p>
            <a:pPr marL="0" marR="0" indent="0" algn="l" defTabSz="457200" rtl="0" eaLnBrk="1" fontAlgn="base" latinLnBrk="0" hangingPunct="1">
              <a:lnSpc>
                <a:spcPct val="100000"/>
              </a:lnSpc>
              <a:spcBef>
                <a:spcPct val="30000"/>
              </a:spcBef>
              <a:spcAft>
                <a:spcPct val="0"/>
              </a:spcAft>
              <a:buClrTx/>
              <a:buSzTx/>
              <a:buFont typeface="Arial" charset="0"/>
              <a:buNone/>
              <a:tabLst/>
              <a:defRPr/>
            </a:pPr>
            <a:r>
              <a:rPr lang="en-GB" b="1" baseline="0" dirty="0">
                <a:latin typeface="+mn-lt"/>
              </a:rPr>
              <a:t>Overseas </a:t>
            </a:r>
            <a:r>
              <a:rPr lang="en-GB" b="1" dirty="0">
                <a:latin typeface="+mn-lt"/>
              </a:rPr>
              <a:t>fashion brands and companies</a:t>
            </a:r>
            <a:r>
              <a:rPr lang="en-GB" b="1" baseline="0" dirty="0">
                <a:latin typeface="+mn-lt"/>
              </a:rPr>
              <a:t> </a:t>
            </a:r>
            <a:r>
              <a:rPr lang="en-GB" b="1" dirty="0">
                <a:latin typeface="+mn-lt"/>
              </a:rPr>
              <a:t>can also use the HK platform or partner HK companies to enter Asia. </a:t>
            </a:r>
          </a:p>
          <a:p>
            <a:pPr marL="0" marR="0" indent="0" algn="l" defTabSz="457200" rtl="0" eaLnBrk="1" fontAlgn="base" latinLnBrk="0" hangingPunct="1">
              <a:lnSpc>
                <a:spcPct val="100000"/>
              </a:lnSpc>
              <a:spcBef>
                <a:spcPct val="30000"/>
              </a:spcBef>
              <a:spcAft>
                <a:spcPct val="0"/>
              </a:spcAft>
              <a:buClrTx/>
              <a:buSzTx/>
              <a:buFont typeface="Arial" charset="0"/>
              <a:buNone/>
              <a:tabLst/>
              <a:defRPr/>
            </a:pPr>
            <a:endParaRPr lang="en-US" i="1" u="none" baseline="0" dirty="0">
              <a:latin typeface="+mn-lt"/>
              <a:cs typeface="Arial" charset="0"/>
            </a:endParaRPr>
          </a:p>
          <a:p>
            <a:pPr marL="0" marR="0" indent="0" algn="l" defTabSz="457200" rtl="0" eaLnBrk="1" fontAlgn="base" latinLnBrk="0" hangingPunct="1">
              <a:lnSpc>
                <a:spcPct val="100000"/>
              </a:lnSpc>
              <a:spcBef>
                <a:spcPct val="30000"/>
              </a:spcBef>
              <a:spcAft>
                <a:spcPct val="0"/>
              </a:spcAft>
              <a:buClrTx/>
              <a:buSzTx/>
              <a:buFont typeface="Arial" charset="0"/>
              <a:buNone/>
              <a:tabLst/>
              <a:defRPr/>
            </a:pPr>
            <a:r>
              <a:rPr lang="en-US" b="1" i="0" dirty="0">
                <a:latin typeface="+mn-lt"/>
                <a:cs typeface="Arial" charset="0"/>
              </a:rPr>
              <a:t>HKTDC’s fashion events: </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0" dirty="0">
                <a:latin typeface="+mn-lt"/>
                <a:cs typeface="Arial" charset="0"/>
              </a:rPr>
              <a:t>HKTDC Hong Kong</a:t>
            </a:r>
            <a:r>
              <a:rPr lang="en-US" b="1" i="0" baseline="0" dirty="0">
                <a:latin typeface="+mn-lt"/>
                <a:cs typeface="Arial" charset="0"/>
              </a:rPr>
              <a:t> </a:t>
            </a:r>
            <a:r>
              <a:rPr lang="en-US" b="1" i="0" dirty="0">
                <a:latin typeface="+mn-lt"/>
                <a:cs typeface="Arial" charset="0"/>
              </a:rPr>
              <a:t>Fashion Week for Fall/Winter</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i="0" dirty="0">
                <a:effectLst/>
                <a:latin typeface="+mn-lt"/>
                <a:cs typeface="Arial" charset="0"/>
              </a:rPr>
              <a:t>C</a:t>
            </a:r>
            <a:r>
              <a:rPr lang="en-US" b="1" i="0" dirty="0">
                <a:effectLst/>
                <a:latin typeface="+mn-lt"/>
              </a:rPr>
              <a:t>ENTRESTAGE</a:t>
            </a:r>
            <a:r>
              <a:rPr lang="en-US" i="0" baseline="0" dirty="0">
                <a:effectLst/>
                <a:latin typeface="+mn-lt"/>
              </a:rPr>
              <a:t> is a dedicated marketing platform for international and regional brands and designer labels, especially those from Asia, to feature their ready-to-market collections targeting fashion media, buyers and invited consumers.  It also serves as a premier launch pad to showcase the latest/new collections to the fashion industry. </a:t>
            </a:r>
            <a:endParaRPr lang="en-US" i="0" dirty="0">
              <a:effectLst/>
              <a:latin typeface="+mn-lt"/>
            </a:endParaRPr>
          </a:p>
        </p:txBody>
      </p:sp>
    </p:spTree>
    <p:extLst>
      <p:ext uri="{BB962C8B-B14F-4D97-AF65-F5344CB8AC3E}">
        <p14:creationId xmlns:p14="http://schemas.microsoft.com/office/powerpoint/2010/main" val="207027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u="sng" dirty="0">
                <a:latin typeface="+mn-lt"/>
                <a:cs typeface="Arial" charset="0"/>
              </a:rPr>
              <a:t>Food &amp; Beverage</a:t>
            </a:r>
          </a:p>
          <a:p>
            <a:pPr defTabSz="457840" eaLnBrk="1" hangingPunct="1">
              <a:defRPr/>
            </a:pPr>
            <a:r>
              <a:rPr lang="en-US" b="1" dirty="0">
                <a:latin typeface="+mn-lt"/>
                <a:cs typeface="Arial" charset="0"/>
              </a:rPr>
              <a:t>HK is a key food and wine trade platform, which overseas companies can use to expand into Asia.</a:t>
            </a:r>
          </a:p>
          <a:p>
            <a:pPr defTabSz="457840" eaLnBrk="1" hangingPunct="1">
              <a:defRPr/>
            </a:pPr>
            <a:endParaRPr lang="en-US" dirty="0">
              <a:latin typeface="+mn-lt"/>
              <a:cs typeface="Arial" charset="0"/>
            </a:endParaRPr>
          </a:p>
          <a:p>
            <a:pPr defTabSz="457840" eaLnBrk="1" hangingPunct="1">
              <a:defRPr/>
            </a:pPr>
            <a:r>
              <a:rPr lang="en-US" dirty="0">
                <a:latin typeface="+mn-lt"/>
                <a:cs typeface="Arial" charset="0"/>
              </a:rPr>
              <a:t>HK is dubbed a “gourmets’ paradise” because we import the best food products from round the world. As such, it is an important market for your food and beverage sector.</a:t>
            </a:r>
          </a:p>
          <a:p>
            <a:pPr defTabSz="457840" eaLnBrk="1" hangingPunct="1">
              <a:defRPr/>
            </a:pPr>
            <a:endParaRPr lang="en-US" dirty="0">
              <a:latin typeface="+mn-lt"/>
              <a:cs typeface="Arial" charset="0"/>
            </a:endParaRPr>
          </a:p>
          <a:p>
            <a:pPr eaLnBrk="1" hangingPunct="1"/>
            <a:r>
              <a:rPr lang="en-US" b="1" u="sng" dirty="0">
                <a:latin typeface="+mn-lt"/>
                <a:cs typeface="Arial" charset="0"/>
              </a:rPr>
              <a:t>Wine</a:t>
            </a:r>
          </a:p>
          <a:p>
            <a:pPr fontAlgn="base"/>
            <a:r>
              <a:rPr lang="en-US" dirty="0">
                <a:latin typeface="+mn-lt"/>
                <a:cs typeface="Arial" charset="0"/>
              </a:rPr>
              <a:t>Hong Kong's wine industry is supported by a significant pool of experienced fine wine merchants with good wine knowledge and international wine trade experience. </a:t>
            </a:r>
          </a:p>
          <a:p>
            <a:pPr fontAlgn="base"/>
            <a:endParaRPr lang="en-US" dirty="0">
              <a:latin typeface="+mn-lt"/>
              <a:cs typeface="Arial" charset="0"/>
            </a:endParaRPr>
          </a:p>
          <a:p>
            <a:pPr fontAlgn="base"/>
            <a:r>
              <a:rPr lang="en-US" dirty="0">
                <a:latin typeface="+mn-lt"/>
                <a:cs typeface="Arial" charset="0"/>
              </a:rPr>
              <a:t>Besides wine trading and distribution, wine-related business includes auction, retailing, warehousing, catering and transportation.</a:t>
            </a:r>
          </a:p>
          <a:p>
            <a:pPr fontAlgn="base"/>
            <a:endParaRPr lang="en-US" dirty="0">
              <a:latin typeface="+mn-lt"/>
              <a:cs typeface="Arial" charset="0"/>
            </a:endParaRPr>
          </a:p>
          <a:p>
            <a:pPr fontAlgn="base"/>
            <a:r>
              <a:rPr lang="en-US" dirty="0">
                <a:latin typeface="+mn-lt"/>
                <a:cs typeface="Arial" charset="0"/>
              </a:rPr>
              <a:t>Since the removal of all duty-related customs and administrative controls in February 2008, Hong Kong has further developed into a wine trading and distribution centre for the region, particularly for Mainland China. </a:t>
            </a:r>
          </a:p>
          <a:p>
            <a:pPr fontAlgn="base"/>
            <a:endParaRPr lang="en-US" dirty="0">
              <a:latin typeface="+mn-lt"/>
              <a:cs typeface="Arial" charset="0"/>
            </a:endParaRPr>
          </a:p>
          <a:p>
            <a:pPr fontAlgn="base"/>
            <a:r>
              <a:rPr lang="en-US" b="0" dirty="0">
                <a:latin typeface="+mn-lt"/>
                <a:cs typeface="Arial" charset="0"/>
              </a:rPr>
              <a:t>Hong Kong runs the world's first accreditation scheme for wine storage facilities, and our Customs stands guard against counterfeit wines. Together, that adds up to confidence in the wine that we sell here in Hong Kong.</a:t>
            </a:r>
          </a:p>
          <a:p>
            <a:pPr fontAlgn="base"/>
            <a:endParaRPr lang="en-US" b="1" dirty="0">
              <a:latin typeface="+mn-lt"/>
              <a:cs typeface="Arial" charset="0"/>
            </a:endParaRPr>
          </a:p>
          <a:p>
            <a:pPr fontAlgn="base"/>
            <a:r>
              <a:rPr lang="en-US" dirty="0">
                <a:latin typeface="+mn-lt"/>
                <a:cs typeface="Arial" charset="0"/>
              </a:rPr>
              <a:t>Our </a:t>
            </a:r>
            <a:r>
              <a:rPr lang="en-US" b="1" dirty="0">
                <a:latin typeface="+mn-lt"/>
                <a:cs typeface="Arial" charset="0"/>
              </a:rPr>
              <a:t>wine trade </a:t>
            </a:r>
            <a:r>
              <a:rPr lang="en-US" dirty="0">
                <a:latin typeface="+mn-lt"/>
                <a:cs typeface="Arial" charset="0"/>
              </a:rPr>
              <a:t>has been booming since wine duties were removed in 2008. </a:t>
            </a:r>
          </a:p>
          <a:p>
            <a:pPr fontAlgn="base"/>
            <a:endParaRPr lang="en-US" dirty="0">
              <a:latin typeface="+mn-lt"/>
              <a:cs typeface="Arial" charset="0"/>
            </a:endParaRPr>
          </a:p>
          <a:p>
            <a:pPr fontAlgn="base"/>
            <a:r>
              <a:rPr lang="en-US" dirty="0">
                <a:latin typeface="+mn-lt"/>
                <a:cs typeface="Arial" charset="0"/>
              </a:rPr>
              <a:t>To facilitate Hong Kong as a trading and distribution hub for the region, the Hong Kong government has signed co-operation agreements with Australia, Chile, France (and its Bordeaux and Burgundy regions), Germany, Hungary, Italy, New Zealand, Portugal, Romania, Spain and the United States (and its Oregon and Washington states) to strengthen promotional activities in areas including wine-related trade, investment and tourism. </a:t>
            </a:r>
          </a:p>
          <a:p>
            <a:pPr fontAlgn="base"/>
            <a:endParaRPr lang="en-US" dirty="0">
              <a:latin typeface="+mn-lt"/>
              <a:cs typeface="Arial" charset="0"/>
            </a:endParaRPr>
          </a:p>
          <a:p>
            <a:pPr fontAlgn="base"/>
            <a:r>
              <a:rPr lang="en-US" dirty="0">
                <a:latin typeface="+mn-lt"/>
                <a:cs typeface="Arial" charset="0"/>
              </a:rPr>
              <a:t>Hong Kong's wine trade network extends well beyond local and Chinese mainland markets, and includes major Asian economies such as Japan, Korea and Taiwan, as well as ASEAN nations.</a:t>
            </a:r>
          </a:p>
          <a:p>
            <a:pPr fontAlgn="base"/>
            <a:endParaRPr lang="en-US" dirty="0">
              <a:latin typeface="+mn-lt"/>
              <a:cs typeface="Arial" charset="0"/>
            </a:endParaRPr>
          </a:p>
          <a:p>
            <a:pPr fontAlgn="base"/>
            <a:r>
              <a:rPr lang="en-US" b="0" dirty="0">
                <a:latin typeface="+mn-lt"/>
                <a:cs typeface="Arial" charset="0"/>
              </a:rPr>
              <a:t>We</a:t>
            </a:r>
            <a:r>
              <a:rPr lang="en-US" b="0" baseline="0" dirty="0">
                <a:latin typeface="+mn-lt"/>
                <a:cs typeface="Arial" charset="0"/>
              </a:rPr>
              <a:t> are seeing:</a:t>
            </a:r>
          </a:p>
          <a:p>
            <a:pPr marL="171450" indent="-171450" fontAlgn="base">
              <a:buFont typeface="Arial" pitchFamily="34" charset="0"/>
              <a:buChar char="•"/>
            </a:pPr>
            <a:r>
              <a:rPr lang="en-US" b="0" dirty="0">
                <a:latin typeface="+mn-lt"/>
                <a:cs typeface="Arial" charset="0"/>
              </a:rPr>
              <a:t>a growing demand in the mainland, a healthy development of the hugely promising wine market at our doorstep.</a:t>
            </a:r>
          </a:p>
          <a:p>
            <a:pPr marL="171450" indent="-171450" fontAlgn="base">
              <a:buFont typeface="Arial" pitchFamily="34" charset="0"/>
              <a:buChar char="•"/>
            </a:pPr>
            <a:r>
              <a:rPr lang="en-US" b="0" dirty="0">
                <a:latin typeface="+mn-lt"/>
                <a:cs typeface="Arial" charset="0"/>
              </a:rPr>
              <a:t>A growing mainland preference for consuming wine from trendsetting Hong Kong. But more than following our vogue for wine, mainlanders trust our taste, they trust our integrity.</a:t>
            </a:r>
          </a:p>
          <a:p>
            <a:pPr marL="171450" indent="-171450" fontAlgn="base">
              <a:buFont typeface="Arial" pitchFamily="34" charset="0"/>
              <a:buChar char="•"/>
            </a:pPr>
            <a:r>
              <a:rPr lang="en-US" b="0" dirty="0">
                <a:latin typeface="+mn-lt"/>
                <a:cs typeface="Arial" charset="0"/>
              </a:rPr>
              <a:t>prodigious wine prospects under the Belt &amp; Road initiative.</a:t>
            </a:r>
          </a:p>
          <a:p>
            <a:pPr marL="171450" indent="-171450" fontAlgn="base">
              <a:buFont typeface="Arial" pitchFamily="34" charset="0"/>
              <a:buChar char="•"/>
            </a:pPr>
            <a:endParaRPr lang="en-US" dirty="0">
              <a:latin typeface="+mn-lt"/>
              <a:cs typeface="Arial" charset="0"/>
            </a:endParaRPr>
          </a:p>
          <a:p>
            <a:pPr marL="0" indent="0" fontAlgn="base">
              <a:buFont typeface="Arial" pitchFamily="34" charset="0"/>
              <a:buNone/>
            </a:pPr>
            <a:r>
              <a:rPr lang="en-US" dirty="0">
                <a:latin typeface="+mn-lt"/>
                <a:cs typeface="Arial" charset="0"/>
              </a:rPr>
              <a:t>The HKTDC Hong Kong International Wine &amp; Spirits Fair is </a:t>
            </a:r>
            <a:r>
              <a:rPr lang="en-GB" dirty="0">
                <a:effectLst/>
              </a:rPr>
              <a:t>an important industry promotion and trading platform for wine suppliers to expand their business to Mainland China and throughout Asia..</a:t>
            </a:r>
            <a:r>
              <a:rPr lang="en-US" dirty="0">
                <a:latin typeface="+mn-lt"/>
                <a:cs typeface="Arial" charset="0"/>
              </a:rPr>
              <a:t> </a:t>
            </a:r>
          </a:p>
          <a:p>
            <a:pPr marL="0" indent="0" fontAlgn="base">
              <a:buFont typeface="Arial" pitchFamily="34" charset="0"/>
              <a:buNone/>
            </a:pPr>
            <a:endParaRPr lang="en-US" b="1" i="0" u="sng" dirty="0">
              <a:latin typeface="+mn-lt"/>
              <a:cs typeface="Arial" charset="0"/>
            </a:endParaRPr>
          </a:p>
          <a:p>
            <a:pPr marL="0" indent="0" fontAlgn="base">
              <a:buFont typeface="Arial" pitchFamily="34" charset="0"/>
              <a:buNone/>
            </a:pPr>
            <a:endParaRPr lang="en-US" b="1" i="0" u="sng" dirty="0">
              <a:latin typeface="+mn-lt"/>
              <a:cs typeface="Arial" charset="0"/>
            </a:endParaRPr>
          </a:p>
          <a:p>
            <a:pPr marL="0" indent="0" fontAlgn="base">
              <a:buFont typeface="Arial" pitchFamily="34" charset="0"/>
              <a:buNone/>
            </a:pPr>
            <a:r>
              <a:rPr lang="en-US" b="1" i="0" u="sng" dirty="0">
                <a:latin typeface="+mn-lt"/>
                <a:cs typeface="Arial" charset="0"/>
              </a:rPr>
              <a:t>Food</a:t>
            </a:r>
          </a:p>
          <a:p>
            <a:pPr defTabSz="457840" eaLnBrk="1" hangingPunct="1">
              <a:defRPr/>
            </a:pPr>
            <a:r>
              <a:rPr lang="en-US" dirty="0">
                <a:latin typeface="+mn-lt"/>
                <a:cs typeface="Arial" charset="0"/>
              </a:rPr>
              <a:t>Apart from consuming</a:t>
            </a:r>
            <a:r>
              <a:rPr lang="en-US" baseline="0" dirty="0">
                <a:latin typeface="+mn-lt"/>
                <a:cs typeface="Arial" charset="0"/>
              </a:rPr>
              <a:t> </a:t>
            </a:r>
            <a:r>
              <a:rPr lang="en-US" dirty="0">
                <a:latin typeface="+mn-lt"/>
                <a:cs typeface="Arial" charset="0"/>
              </a:rPr>
              <a:t>imported</a:t>
            </a:r>
            <a:r>
              <a:rPr lang="en-US" baseline="0" dirty="0">
                <a:latin typeface="+mn-lt"/>
                <a:cs typeface="Arial" charset="0"/>
              </a:rPr>
              <a:t> foods, w</a:t>
            </a:r>
            <a:r>
              <a:rPr lang="en-US" dirty="0">
                <a:latin typeface="+mn-lt"/>
                <a:cs typeface="Arial" charset="0"/>
              </a:rPr>
              <a:t>e also help distribute imported foods into the mainland through our established distribution and retail networks.</a:t>
            </a:r>
          </a:p>
          <a:p>
            <a:pPr eaLnBrk="1" hangingPunct="1"/>
            <a:endParaRPr lang="en-US" dirty="0">
              <a:latin typeface="+mn-lt"/>
              <a:cs typeface="Arial" charset="0"/>
            </a:endParaRPr>
          </a:p>
          <a:p>
            <a:pPr defTabSz="457840" eaLnBrk="1" hangingPunct="1">
              <a:defRPr/>
            </a:pPr>
            <a:r>
              <a:rPr lang="en-US" dirty="0">
                <a:latin typeface="+mn-lt"/>
                <a:cs typeface="Arial" charset="0"/>
              </a:rPr>
              <a:t>The potential of the mainland food market is huge. The Chinese are a gourmet-loving people, and safe, pollution-free and quality food items are much sought after. Moreover, with increasing spending power, consumers have shown markedly higher demand for packaged food and beverages from overseas.</a:t>
            </a:r>
          </a:p>
          <a:p>
            <a:pPr eaLnBrk="1" hangingPunct="1"/>
            <a:endParaRPr lang="en-US" dirty="0">
              <a:latin typeface="+mn-lt"/>
              <a:cs typeface="Arial" charset="0"/>
            </a:endParaRPr>
          </a:p>
          <a:p>
            <a:pPr eaLnBrk="1" hangingPunct="1"/>
            <a:r>
              <a:rPr lang="en-US" dirty="0">
                <a:latin typeface="+mn-lt"/>
                <a:cs typeface="Arial" charset="0"/>
              </a:rPr>
              <a:t>As such, </a:t>
            </a:r>
            <a:r>
              <a:rPr lang="en-US" b="1" dirty="0">
                <a:latin typeface="+mn-lt"/>
                <a:cs typeface="Arial" charset="0"/>
              </a:rPr>
              <a:t>there are plenty of opportunities for overseas food and beverage sectors to tap the Asia and particularly the mainland market through HK.</a:t>
            </a:r>
          </a:p>
          <a:p>
            <a:pPr eaLnBrk="1" hangingPunct="1"/>
            <a:endParaRPr lang="en-US" b="1" dirty="0">
              <a:latin typeface="+mn-lt"/>
              <a:cs typeface="Arial" charset="0"/>
            </a:endParaRPr>
          </a:p>
          <a:p>
            <a:pPr eaLnBrk="1" hangingPunct="1"/>
            <a:r>
              <a:rPr lang="en-US" b="1" dirty="0">
                <a:latin typeface="+mn-lt"/>
                <a:cs typeface="Arial" charset="0"/>
              </a:rPr>
              <a:t>Your food suppliers and processing companies can</a:t>
            </a:r>
            <a:r>
              <a:rPr lang="en-US" dirty="0">
                <a:latin typeface="+mn-lt"/>
                <a:cs typeface="Arial" charset="0"/>
              </a:rPr>
              <a:t>:</a:t>
            </a:r>
          </a:p>
          <a:p>
            <a:pPr marL="171690" indent="-171690" defTabSz="457840" eaLnBrk="1" hangingPunct="1">
              <a:buFont typeface="Arial" pitchFamily="34" charset="0"/>
              <a:buChar char="•"/>
              <a:defRPr/>
            </a:pPr>
            <a:r>
              <a:rPr lang="en-US" b="1" dirty="0">
                <a:latin typeface="+mn-lt"/>
                <a:cs typeface="Arial" charset="0"/>
              </a:rPr>
              <a:t>source ingredients from Mainland China through HK companies</a:t>
            </a:r>
            <a:r>
              <a:rPr lang="en-US" dirty="0">
                <a:latin typeface="+mn-lt"/>
                <a:cs typeface="Arial" charset="0"/>
              </a:rPr>
              <a:t>, which are strong in conducting mainland sourcing and quality control, such as pesticide residue detection and organic certification.</a:t>
            </a:r>
          </a:p>
          <a:p>
            <a:pPr marL="171690" indent="-171690" eaLnBrk="1" hangingPunct="1">
              <a:buFont typeface="Arial" pitchFamily="34" charset="0"/>
              <a:buChar char="•"/>
            </a:pPr>
            <a:r>
              <a:rPr lang="en-US" b="1" dirty="0">
                <a:latin typeface="+mn-lt"/>
                <a:cs typeface="Arial" charset="0"/>
              </a:rPr>
              <a:t>sell to the mainland via HK</a:t>
            </a:r>
            <a:r>
              <a:rPr lang="en-US" dirty="0">
                <a:latin typeface="+mn-lt"/>
                <a:cs typeface="Arial" charset="0"/>
              </a:rPr>
              <a:t> (Keeping inventory in HK and shipping products to the mainland only when there is actual demand involves relatively low tariff costs and risks. HK also offers good support in trademark protection, product tracking management, brand name marketing and logistics, especially the consolidation and distribution of small orders to different regions in Mainland China, and professional handling of high-price products that require stringent temperature control such as chocolate, cheese and ice-cream.)</a:t>
            </a:r>
          </a:p>
          <a:p>
            <a:pPr marL="171690" indent="-171690" eaLnBrk="1" hangingPunct="1">
              <a:buFont typeface="Arial" pitchFamily="34" charset="0"/>
              <a:buChar char="•"/>
            </a:pPr>
            <a:r>
              <a:rPr lang="en-US" b="1" dirty="0">
                <a:latin typeface="+mn-lt"/>
                <a:cs typeface="Arial" charset="0"/>
              </a:rPr>
              <a:t>sell to the mainland by partnering with HK food traders</a:t>
            </a:r>
            <a:r>
              <a:rPr lang="en-US" dirty="0">
                <a:latin typeface="+mn-lt"/>
                <a:cs typeface="Arial" charset="0"/>
              </a:rPr>
              <a:t>, who have good knowledge of the market and can advise on the preferences of mainland consumers in such areas as product development, brand building, market promotion and package design and labelling requirements. </a:t>
            </a:r>
          </a:p>
          <a:p>
            <a:pPr marL="171690" indent="-171690" eaLnBrk="1" hangingPunct="1">
              <a:buFont typeface="Arial" pitchFamily="34" charset="0"/>
              <a:buChar char="•"/>
            </a:pPr>
            <a:endParaRPr lang="en-US" dirty="0">
              <a:latin typeface="+mn-lt"/>
              <a:cs typeface="Arial" charset="0"/>
            </a:endParaRPr>
          </a:p>
          <a:p>
            <a:pPr eaLnBrk="1" hangingPunct="1"/>
            <a:r>
              <a:rPr lang="en-US" dirty="0">
                <a:latin typeface="+mn-lt"/>
                <a:cs typeface="Arial" charset="0"/>
              </a:rPr>
              <a:t>Our Research studies have found that overseas suppliers are assured of the effectiveness of HK as a platform to introduce their food products to the mainland market. </a:t>
            </a:r>
          </a:p>
          <a:p>
            <a:pPr eaLnBrk="1" hangingPunct="1"/>
            <a:endParaRPr lang="en-US" dirty="0">
              <a:latin typeface="+mn-lt"/>
              <a:cs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mn-lt"/>
                <a:cs typeface="Arial" charset="0"/>
              </a:rPr>
              <a:t>Our HKTDC Food Expo is popular with international food traders. </a:t>
            </a:r>
            <a:endParaRPr lang="en-US" dirty="0"/>
          </a:p>
        </p:txBody>
      </p:sp>
    </p:spTree>
    <p:extLst>
      <p:ext uri="{BB962C8B-B14F-4D97-AF65-F5344CB8AC3E}">
        <p14:creationId xmlns:p14="http://schemas.microsoft.com/office/powerpoint/2010/main" val="332176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GB" dirty="0"/>
              <a:t>The </a:t>
            </a:r>
            <a:r>
              <a:rPr lang="en-GB" i="1" dirty="0"/>
              <a:t>hktdc.com Sourcing </a:t>
            </a:r>
            <a:r>
              <a:rPr lang="en-GB" dirty="0"/>
              <a:t>is re-launched in October 2020 to offer a better user experience, and address the growing needs for innovative and cost-effective sourcing solutions. </a:t>
            </a:r>
            <a:r>
              <a:rPr lang="en-GB" b="1" dirty="0"/>
              <a:t>[Note: Soft launch on 5 October; full launch on 30 October.]</a:t>
            </a:r>
          </a:p>
          <a:p>
            <a:pPr marL="174708" indent="-174708">
              <a:buFont typeface="Arial" panose="020B0604020202020204" pitchFamily="34" charset="0"/>
              <a:buChar char="•"/>
            </a:pPr>
            <a:endParaRPr lang="en-GB" dirty="0"/>
          </a:p>
          <a:p>
            <a:pPr marL="174708" indent="-174708">
              <a:buFont typeface="Arial" panose="020B0604020202020204" pitchFamily="34" charset="0"/>
              <a:buChar char="•"/>
            </a:pPr>
            <a:r>
              <a:rPr lang="en-GB" dirty="0"/>
              <a:t>N</a:t>
            </a:r>
            <a:r>
              <a:rPr lang="en-US" dirty="0" err="1"/>
              <a:t>ew</a:t>
            </a:r>
            <a:r>
              <a:rPr lang="en-US" dirty="0"/>
              <a:t> platform interface enables buyer to navigate smoothly and search for interested products at the homepage right away.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GB" dirty="0"/>
              <a:t>With latest AI and machine learning technologies, </a:t>
            </a:r>
            <a:r>
              <a:rPr lang="en-GB" i="1" dirty="0"/>
              <a:t>hktdc.com Sourcing </a:t>
            </a:r>
            <a:r>
              <a:rPr lang="en-GB" dirty="0"/>
              <a:t>offers a more efficient, accurate and personalised searching experience helping buyers to find better match and faster deals.</a:t>
            </a:r>
          </a:p>
          <a:p>
            <a:pPr marL="174708" indent="-174708">
              <a:buFont typeface="Arial" panose="020B0604020202020204" pitchFamily="34" charset="0"/>
              <a:buChar char="•"/>
            </a:pPr>
            <a:endParaRPr lang="en-GB" dirty="0"/>
          </a:p>
          <a:p>
            <a:pPr marL="174708" indent="-174708">
              <a:buFont typeface="Arial" panose="020B0604020202020204" pitchFamily="34" charset="0"/>
              <a:buChar char="•"/>
            </a:pPr>
            <a:r>
              <a:rPr lang="en-GB" dirty="0"/>
              <a:t>Suppliers' information, production capabilities and certificates verified by third-party authorities are available to help buyers make the right choices.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273208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CF60-665C-4389-8EFE-B27DE886B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0149624-7359-4D29-AE4F-60AD421E8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34D2A9A-EA18-4DD0-BEF4-70129C51A3BD}"/>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B8FD5ED8-2227-4599-A23E-4173E0BAF87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A1E2A08-3F1B-4AC0-AF3E-B81C86FC44A4}"/>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278177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75794-2C3D-49B9-81B8-9AF929E11D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6BC0430-A8EB-4097-9A23-A1A3FD66D1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0984FCE-5CD2-4F43-834C-184551184075}"/>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2CD87D34-8CC5-4347-B0BC-964AD26D7D6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71953A8-A0C1-4CC7-A45F-45A58E4B57F8}"/>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32908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5C2901-9133-436E-876F-DBD11920160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273FE25-D611-433B-AFDA-DFD039DD03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546D79A-99D1-463D-952F-4CC87104125E}"/>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E2996E75-4BAE-4573-8CA5-B4E79536C1C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11C8D14-F044-4C70-96AA-F312A58BACA1}"/>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418578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 2">
    <p:spTree>
      <p:nvGrpSpPr>
        <p:cNvPr id="1" name=""/>
        <p:cNvGrpSpPr/>
        <p:nvPr/>
      </p:nvGrpSpPr>
      <p:grpSpPr>
        <a:xfrm>
          <a:off x="0" y="0"/>
          <a:ext cx="0" cy="0"/>
          <a:chOff x="0" y="0"/>
          <a:chExt cx="0" cy="0"/>
        </a:xfrm>
      </p:grpSpPr>
      <p:pic>
        <p:nvPicPr>
          <p:cNvPr id="10" name="Picture 2" descr="S:\MCS-A.Corp Mktg\Corporate Marketing Support\PPT template design\2015_Placed_Files\PPT_ContentPage1_CouncilChamber_20150923.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1"/>
            <a:ext cx="12183535" cy="686181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6"/>
          <p:cNvSpPr>
            <a:spLocks noGrp="1"/>
          </p:cNvSpPr>
          <p:nvPr>
            <p:ph type="body" sz="quarter" idx="11" hasCustomPrompt="1"/>
          </p:nvPr>
        </p:nvSpPr>
        <p:spPr>
          <a:xfrm>
            <a:off x="600000" y="349200"/>
            <a:ext cx="10972800" cy="824400"/>
          </a:xfrm>
          <a:prstGeom prst="rect">
            <a:avLst/>
          </a:prstGeom>
        </p:spPr>
        <p:txBody>
          <a:bodyPr/>
          <a:lstStyle>
            <a:lvl1pPr marL="0" indent="0">
              <a:buNone/>
              <a:defRPr sz="3120" b="1">
                <a:solidFill>
                  <a:srgbClr val="464646"/>
                </a:solidFill>
                <a:latin typeface="Verdana" pitchFamily="34" charset="0"/>
                <a:ea typeface="Verdana" pitchFamily="34" charset="0"/>
                <a:cs typeface="Verdana" pitchFamily="34" charset="0"/>
              </a:defRPr>
            </a:lvl1pPr>
          </a:lstStyle>
          <a:p>
            <a:pPr lvl="0"/>
            <a:r>
              <a:rPr lang="en-US" dirty="0"/>
              <a:t>Title: 26pt, bold, dark grey</a:t>
            </a:r>
            <a:endParaRPr lang="en-GB" dirty="0"/>
          </a:p>
        </p:txBody>
      </p:sp>
      <p:sp>
        <p:nvSpPr>
          <p:cNvPr id="7" name="TextBox 6"/>
          <p:cNvSpPr txBox="1"/>
          <p:nvPr userDrawn="1"/>
        </p:nvSpPr>
        <p:spPr>
          <a:xfrm>
            <a:off x="0" y="6656400"/>
            <a:ext cx="1392000" cy="240066"/>
          </a:xfrm>
          <a:prstGeom prst="rect">
            <a:avLst/>
          </a:prstGeom>
          <a:noFill/>
        </p:spPr>
        <p:txBody>
          <a:bodyPr wrap="square" rtlCol="0">
            <a:spAutoFit/>
          </a:bodyPr>
          <a:lstStyle/>
          <a:p>
            <a:fld id="{7DE8B5A3-D5C1-4268-B065-27EFD6BE39AC}" type="slidenum">
              <a:rPr lang="en-GB" sz="960" smtClean="0">
                <a:solidFill>
                  <a:prstClr val="black"/>
                </a:solidFill>
                <a:latin typeface="PMingLiU" pitchFamily="18" charset="-120"/>
                <a:ea typeface="PMingLiU" pitchFamily="18" charset="-120"/>
              </a:rPr>
              <a:pPr/>
              <a:t>‹Nº›</a:t>
            </a:fld>
            <a:endParaRPr lang="en-GB" sz="960" dirty="0">
              <a:solidFill>
                <a:prstClr val="black"/>
              </a:solidFill>
              <a:latin typeface="PMingLiU" pitchFamily="18" charset="-120"/>
              <a:ea typeface="PMingLiU" pitchFamily="18" charset="-120"/>
            </a:endParaRPr>
          </a:p>
        </p:txBody>
      </p:sp>
      <p:sp>
        <p:nvSpPr>
          <p:cNvPr id="8" name="Content Placeholder 2"/>
          <p:cNvSpPr>
            <a:spLocks noGrp="1"/>
          </p:cNvSpPr>
          <p:nvPr>
            <p:ph sz="half" idx="1" hasCustomPrompt="1"/>
          </p:nvPr>
        </p:nvSpPr>
        <p:spPr>
          <a:xfrm>
            <a:off x="599020" y="1650776"/>
            <a:ext cx="5421457" cy="4539632"/>
          </a:xfrm>
          <a:prstGeom prst="rect">
            <a:avLst/>
          </a:prstGeom>
        </p:spPr>
        <p:txBody>
          <a:bodyPr/>
          <a:lstStyle>
            <a:lvl1pPr marL="0" indent="0">
              <a:buNone/>
              <a:defRPr sz="240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Content:20pt, black</a:t>
            </a:r>
          </a:p>
        </p:txBody>
      </p:sp>
      <p:sp>
        <p:nvSpPr>
          <p:cNvPr id="9" name="Content Placeholder 3"/>
          <p:cNvSpPr>
            <a:spLocks noGrp="1"/>
          </p:cNvSpPr>
          <p:nvPr>
            <p:ph sz="half" idx="2" hasCustomPrompt="1"/>
          </p:nvPr>
        </p:nvSpPr>
        <p:spPr>
          <a:xfrm>
            <a:off x="6171525" y="1650776"/>
            <a:ext cx="5410875" cy="4539632"/>
          </a:xfrm>
          <a:prstGeom prst="rect">
            <a:avLst/>
          </a:prstGeom>
        </p:spPr>
        <p:txBody>
          <a:bodyPr/>
          <a:lstStyle>
            <a:lvl1pPr marL="0" indent="0">
              <a:buNone/>
              <a:defRPr sz="240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Content:20pt, black</a:t>
            </a:r>
          </a:p>
        </p:txBody>
      </p:sp>
    </p:spTree>
    <p:extLst>
      <p:ext uri="{BB962C8B-B14F-4D97-AF65-F5344CB8AC3E}">
        <p14:creationId xmlns:p14="http://schemas.microsoft.com/office/powerpoint/2010/main" val="1148952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054"/>
          <a:stretch/>
        </p:blipFill>
        <p:spPr>
          <a:xfrm>
            <a:off x="0" y="-27384"/>
            <a:ext cx="12192000" cy="1720972"/>
          </a:xfrm>
          <a:prstGeom prst="rect">
            <a:avLst/>
          </a:prstGeom>
        </p:spPr>
      </p:pic>
      <p:sp>
        <p:nvSpPr>
          <p:cNvPr id="7" name="Text Placeholder 6"/>
          <p:cNvSpPr>
            <a:spLocks noGrp="1"/>
          </p:cNvSpPr>
          <p:nvPr>
            <p:ph type="body" sz="quarter" idx="11" hasCustomPrompt="1"/>
          </p:nvPr>
        </p:nvSpPr>
        <p:spPr>
          <a:xfrm>
            <a:off x="600000" y="349200"/>
            <a:ext cx="10972800" cy="824400"/>
          </a:xfrm>
          <a:prstGeom prst="rect">
            <a:avLst/>
          </a:prstGeom>
        </p:spPr>
        <p:txBody>
          <a:bodyPr/>
          <a:lstStyle>
            <a:lvl1pPr marL="0" indent="0">
              <a:buNone/>
              <a:defRPr sz="3120" b="1">
                <a:solidFill>
                  <a:srgbClr val="464646"/>
                </a:solidFill>
                <a:latin typeface="Verdana" pitchFamily="34" charset="0"/>
                <a:ea typeface="Verdana" pitchFamily="34" charset="0"/>
                <a:cs typeface="Verdana" pitchFamily="34" charset="0"/>
              </a:defRPr>
            </a:lvl1pPr>
          </a:lstStyle>
          <a:p>
            <a:pPr lvl="0"/>
            <a:r>
              <a:rPr lang="en-US" dirty="0"/>
              <a:t>Title: 26pt, bold, dark grey</a:t>
            </a:r>
            <a:endParaRPr lang="en-GB" dirty="0"/>
          </a:p>
        </p:txBody>
      </p:sp>
      <p:sp>
        <p:nvSpPr>
          <p:cNvPr id="6" name="TextBox 5"/>
          <p:cNvSpPr txBox="1"/>
          <p:nvPr userDrawn="1"/>
        </p:nvSpPr>
        <p:spPr>
          <a:xfrm>
            <a:off x="0" y="6656400"/>
            <a:ext cx="1392000" cy="240066"/>
          </a:xfrm>
          <a:prstGeom prst="rect">
            <a:avLst/>
          </a:prstGeom>
          <a:noFill/>
        </p:spPr>
        <p:txBody>
          <a:bodyPr wrap="square" rtlCol="0">
            <a:spAutoFit/>
          </a:bodyPr>
          <a:lstStyle/>
          <a:p>
            <a:fld id="{7DE8B5A3-D5C1-4268-B065-27EFD6BE39AC}" type="slidenum">
              <a:rPr lang="en-GB" sz="960" smtClean="0">
                <a:solidFill>
                  <a:prstClr val="black"/>
                </a:solidFill>
                <a:latin typeface="PMingLiU" pitchFamily="18" charset="-120"/>
                <a:ea typeface="PMingLiU" pitchFamily="18" charset="-120"/>
              </a:rPr>
              <a:pPr/>
              <a:t>‹Nº›</a:t>
            </a:fld>
            <a:endParaRPr lang="en-GB" sz="960" dirty="0">
              <a:solidFill>
                <a:prstClr val="black"/>
              </a:solidFill>
              <a:latin typeface="PMingLiU" pitchFamily="18" charset="-120"/>
              <a:ea typeface="PMingLiU" pitchFamily="18" charset="-120"/>
            </a:endParaRPr>
          </a:p>
        </p:txBody>
      </p:sp>
      <p:sp>
        <p:nvSpPr>
          <p:cNvPr id="8" name="Content Placeholder 6"/>
          <p:cNvSpPr>
            <a:spLocks noGrp="1"/>
          </p:cNvSpPr>
          <p:nvPr>
            <p:ph sz="quarter" idx="10" hasCustomPrompt="1"/>
          </p:nvPr>
        </p:nvSpPr>
        <p:spPr>
          <a:xfrm>
            <a:off x="599999" y="1556792"/>
            <a:ext cx="10416000" cy="4996800"/>
          </a:xfrm>
          <a:prstGeom prst="rect">
            <a:avLst/>
          </a:prstGeom>
        </p:spPr>
        <p:txBody>
          <a:bodyPr/>
          <a:lstStyle>
            <a:lvl1pPr marL="318136" marR="0" indent="-318136" algn="l" defTabSz="548640" rtl="0" eaLnBrk="1" fontAlgn="base" latinLnBrk="0" hangingPunct="1">
              <a:lnSpc>
                <a:spcPct val="100000"/>
              </a:lnSpc>
              <a:spcBef>
                <a:spcPts val="1920"/>
              </a:spcBef>
              <a:spcAft>
                <a:spcPct val="0"/>
              </a:spcAft>
              <a:buClrTx/>
              <a:buSzPct val="100000"/>
              <a:buFontTx/>
              <a:buBlip>
                <a:blip r:embed="rId3"/>
              </a:buBlip>
              <a:tabLst/>
              <a:defRPr sz="2880"/>
            </a:lvl1pPr>
            <a:lvl2pPr marL="712800" indent="-345600">
              <a:spcBef>
                <a:spcPts val="840"/>
              </a:spcBef>
              <a:buSzPct val="124000"/>
              <a:buFontTx/>
              <a:buBlip>
                <a:blip r:embed="rId4"/>
              </a:buBlip>
              <a:defRPr sz="2160"/>
            </a:lvl2pPr>
            <a:lvl3pPr marL="712800" indent="-345600">
              <a:spcBef>
                <a:spcPts val="840"/>
              </a:spcBef>
              <a:buSzPct val="124000"/>
              <a:buFontTx/>
              <a:buBlip>
                <a:blip r:embed="rId4"/>
              </a:buBlip>
              <a:defRPr sz="2160"/>
            </a:lvl3pPr>
            <a:lvl4pPr marL="712800" indent="-345600">
              <a:spcBef>
                <a:spcPts val="840"/>
              </a:spcBef>
              <a:buSzPct val="124000"/>
              <a:buFontTx/>
              <a:buBlip>
                <a:blip r:embed="rId4"/>
              </a:buBlip>
              <a:defRPr sz="2160"/>
            </a:lvl4pPr>
            <a:lvl5pPr marL="712800" indent="-345600">
              <a:spcBef>
                <a:spcPts val="840"/>
              </a:spcBef>
              <a:buSzPct val="124000"/>
              <a:buFontTx/>
              <a:buBlip>
                <a:blip r:embed="rId4"/>
              </a:buBlip>
              <a:defRPr sz="2160"/>
            </a:lvl5pPr>
          </a:lstStyle>
          <a:p>
            <a:pPr marL="318136" marR="0" lvl="0" indent="-318136" algn="l" defTabSz="548640" rtl="0" eaLnBrk="1" fontAlgn="base" latinLnBrk="0" hangingPunct="1">
              <a:lnSpc>
                <a:spcPct val="100000"/>
              </a:lnSpc>
              <a:spcBef>
                <a:spcPts val="1920"/>
              </a:spcBef>
              <a:spcAft>
                <a:spcPct val="0"/>
              </a:spcAft>
              <a:buClrTx/>
              <a:buSzPct val="100000"/>
              <a:buFontTx/>
              <a:buBlip>
                <a:blip r:embed="rId3"/>
              </a:buBlip>
              <a:tabLst/>
              <a:defRPr/>
            </a:pPr>
            <a:r>
              <a:rPr kumimoji="0" lang="en-GB" altLang="zh-TW" sz="2400" b="0" i="0" u="none" strike="noStrike" kern="1200" cap="none" spc="0" normalizeH="0" baseline="0" noProof="0" dirty="0">
                <a:ln>
                  <a:noFill/>
                </a:ln>
                <a:solidFill>
                  <a:srgbClr val="000000"/>
                </a:solidFill>
                <a:effectLst/>
                <a:uLnTx/>
                <a:uFillTx/>
                <a:latin typeface="+mn-lt"/>
                <a:ea typeface="新細明體"/>
                <a:cs typeface="+mn-cs"/>
              </a:rPr>
              <a:t>Content: 20pt, black</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327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Page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365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Page -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595808" y="923122"/>
            <a:ext cx="10972800" cy="691277"/>
          </a:xfrm>
          <a:prstGeom prst="rect">
            <a:avLst/>
          </a:prstGeom>
        </p:spPr>
        <p:txBody>
          <a:bodyPr vert="horz"/>
          <a:lstStyle>
            <a:lvl1pPr algn="l">
              <a:defRPr sz="3120" b="1" i="0" baseline="0">
                <a:solidFill>
                  <a:schemeClr val="tx1"/>
                </a:solidFill>
              </a:defRPr>
            </a:lvl1pPr>
          </a:lstStyle>
          <a:p>
            <a:r>
              <a:rPr lang="x-none" dirty="0"/>
              <a:t>Add your heading title here</a:t>
            </a:r>
            <a:endParaRPr lang="en-US" dirty="0"/>
          </a:p>
        </p:txBody>
      </p:sp>
      <p:sp>
        <p:nvSpPr>
          <p:cNvPr id="10" name="Content Placeholder 9"/>
          <p:cNvSpPr>
            <a:spLocks noGrp="1"/>
          </p:cNvSpPr>
          <p:nvPr>
            <p:ph sz="quarter" idx="10"/>
          </p:nvPr>
        </p:nvSpPr>
        <p:spPr>
          <a:xfrm>
            <a:off x="624417" y="1786891"/>
            <a:ext cx="9889067" cy="4493627"/>
          </a:xfrm>
          <a:prstGeom prst="rect">
            <a:avLst/>
          </a:prstGeom>
        </p:spPr>
        <p:txBody>
          <a:bodyPr vert="horz"/>
          <a:lstStyle>
            <a:lvl1pPr marL="0" indent="280800" algn="l">
              <a:spcBef>
                <a:spcPts val="720"/>
              </a:spcBef>
              <a:spcAft>
                <a:spcPts val="0"/>
              </a:spcAft>
              <a:buFont typeface="Arial"/>
              <a:buChar char="•"/>
              <a:defRPr sz="2400"/>
            </a:lvl1pPr>
            <a:lvl2pPr marL="0" indent="280800" algn="l">
              <a:spcBef>
                <a:spcPts val="720"/>
              </a:spcBef>
              <a:spcAft>
                <a:spcPts val="0"/>
              </a:spcAft>
              <a:buFont typeface="Arial"/>
              <a:buChar char="•"/>
              <a:defRPr sz="2400"/>
            </a:lvl2pPr>
            <a:lvl3pPr marL="0" indent="280800" algn="l">
              <a:spcBef>
                <a:spcPts val="720"/>
              </a:spcBef>
              <a:spcAft>
                <a:spcPts val="0"/>
              </a:spcAft>
              <a:buFont typeface="Arial"/>
              <a:buChar char="•"/>
              <a:defRPr sz="2400"/>
            </a:lvl3pPr>
            <a:lvl4pPr marL="0" indent="280800" algn="l">
              <a:spcBef>
                <a:spcPts val="720"/>
              </a:spcBef>
              <a:spcAft>
                <a:spcPts val="0"/>
              </a:spcAft>
              <a:buFont typeface="Arial"/>
              <a:buChar char="•"/>
              <a:defRPr sz="2400"/>
            </a:lvl4pPr>
            <a:lvl5pPr marL="0" indent="280800" algn="l">
              <a:spcBef>
                <a:spcPts val="720"/>
              </a:spcBef>
              <a:spcAft>
                <a:spcPts val="0"/>
              </a:spcAft>
              <a:buFont typeface="Arial"/>
              <a:buChar char="•"/>
              <a:defRPr sz="24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404715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98707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64646"/>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66004" y="1529413"/>
            <a:ext cx="4215130" cy="4542155"/>
          </a:xfrm>
          <a:prstGeom prst="rect">
            <a:avLst/>
          </a:prstGeom>
        </p:spPr>
        <p:txBody>
          <a:bodyPr wrap="square" lIns="0" tIns="0" rIns="0" bIns="0">
            <a:spAutoFit/>
          </a:bodyPr>
          <a:lstStyle>
            <a:lvl1pPr>
              <a:defRPr sz="2400" b="0" i="0" u="sng">
                <a:solidFill>
                  <a:srgbClr val="FF6600"/>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85617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AB75E-364A-4C44-9CC8-F09CF37C6B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97AE403-6E9F-4172-8127-B61BE145B1F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E820AD2-E662-431E-9E2B-4695D1A824F0}"/>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8B328557-DE96-426B-B0EC-6DE290ABFA8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6411836-2D02-4756-B5E2-9F32E3FB823D}"/>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354348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F7851-AD70-46AC-B41C-9B43AA82D5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580E976-71B5-4A69-AE15-EE2EB018FF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CD1B513-755F-4607-AF2A-75F77E2B98EE}"/>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3A393689-6A55-4DDD-9898-DEEDF84F44D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4BFB403-BBA9-447F-B06E-249FB2A1CDD0}"/>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278679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9EF35-34C6-4725-A3EF-74ACF01CC4F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6DC5D63-677C-4A98-A56B-B648C287DA1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DD569DF8-49C9-4BC8-8773-0405C55EF5E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B2EF282-3376-4718-964C-C06D09EF5EC6}"/>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6" name="Marcador de pie de página 5">
            <a:extLst>
              <a:ext uri="{FF2B5EF4-FFF2-40B4-BE49-F238E27FC236}">
                <a16:creationId xmlns:a16="http://schemas.microsoft.com/office/drawing/2014/main" id="{16ABED61-A31B-47E5-83C2-C6EAA8C8BED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B61AF78-A8C0-48F9-80C2-F7A0DD5E2617}"/>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237885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17E6F-CF9C-496D-BB0F-0076F0D723C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CCA27CF-9EDA-43E7-AB6F-E81692105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441C4F8-06CD-4CCC-B3DF-6569AB6D43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41580B5B-6999-40CA-BEA7-F34277FA9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3C7951-D7F9-4023-B22E-1BC806DF6B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C3B8B79-2280-4B9C-9D81-820A46E7F0CC}"/>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8" name="Marcador de pie de página 7">
            <a:extLst>
              <a:ext uri="{FF2B5EF4-FFF2-40B4-BE49-F238E27FC236}">
                <a16:creationId xmlns:a16="http://schemas.microsoft.com/office/drawing/2014/main" id="{6CA0A3E4-9753-47B0-9FF1-E4E3E964FD2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E39681C-CD30-438E-B406-8E805D3F319A}"/>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119266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E7B73-0DC5-474C-BC6A-56473ACB943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8090156-5AFE-4FB5-AA1D-CA5B281FAA75}"/>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4" name="Marcador de pie de página 3">
            <a:extLst>
              <a:ext uri="{FF2B5EF4-FFF2-40B4-BE49-F238E27FC236}">
                <a16:creationId xmlns:a16="http://schemas.microsoft.com/office/drawing/2014/main" id="{FC48B4EC-00A2-420F-A31F-F61B0308436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4C97ADE-E674-49FB-8E16-FE186688F0D8}"/>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314441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841E73-2C80-474B-A52D-5912129552E8}"/>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3" name="Marcador de pie de página 2">
            <a:extLst>
              <a:ext uri="{FF2B5EF4-FFF2-40B4-BE49-F238E27FC236}">
                <a16:creationId xmlns:a16="http://schemas.microsoft.com/office/drawing/2014/main" id="{3A7B8BA7-0FA1-4E3F-8CC3-3E829C36802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21EA0AF-35A4-4C87-A827-EF681E8800CF}"/>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135332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BC73-B341-4E8D-B9E5-FCF939B6A8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130F3F9-DCF6-4676-BD53-456E22C7C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C2694BC-A6B1-4CAF-A7FC-B4EAB6B57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E54D73-354C-47B5-97F1-0E39660D5DCD}"/>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6" name="Marcador de pie de página 5">
            <a:extLst>
              <a:ext uri="{FF2B5EF4-FFF2-40B4-BE49-F238E27FC236}">
                <a16:creationId xmlns:a16="http://schemas.microsoft.com/office/drawing/2014/main" id="{DDB72940-6FAF-4811-94F0-2F58D3FD8F4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BC70767-FC8E-4BF0-B3FC-D0A9E6267B62}"/>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130286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74F93-88BF-40E6-A55C-D6A6C80E04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8E33AAC-D423-4C24-BC48-8D30A999B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96B7CBFC-AF64-44C0-809D-1FB19735E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66F96D-173F-4696-8327-F053B00AB966}"/>
              </a:ext>
            </a:extLst>
          </p:cNvPr>
          <p:cNvSpPr>
            <a:spLocks noGrp="1"/>
          </p:cNvSpPr>
          <p:nvPr>
            <p:ph type="dt" sz="half" idx="10"/>
          </p:nvPr>
        </p:nvSpPr>
        <p:spPr/>
        <p:txBody>
          <a:bodyPr/>
          <a:lstStyle/>
          <a:p>
            <a:fld id="{A8710F3B-1A13-4AF4-97BE-5C72A38F96D1}" type="datetimeFigureOut">
              <a:rPr lang="es-CL" smtClean="0"/>
              <a:t>07-03-23</a:t>
            </a:fld>
            <a:endParaRPr lang="es-CL"/>
          </a:p>
        </p:txBody>
      </p:sp>
      <p:sp>
        <p:nvSpPr>
          <p:cNvPr id="6" name="Marcador de pie de página 5">
            <a:extLst>
              <a:ext uri="{FF2B5EF4-FFF2-40B4-BE49-F238E27FC236}">
                <a16:creationId xmlns:a16="http://schemas.microsoft.com/office/drawing/2014/main" id="{7F2F495C-012E-4DB8-B771-7E3A87346B6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4F1C144-8A7A-4154-926D-0331D4C5F7DB}"/>
              </a:ext>
            </a:extLst>
          </p:cNvPr>
          <p:cNvSpPr>
            <a:spLocks noGrp="1"/>
          </p:cNvSpPr>
          <p:nvPr>
            <p:ph type="sldNum" sz="quarter" idx="12"/>
          </p:nvPr>
        </p:nvSpPr>
        <p:spPr/>
        <p:txBody>
          <a:bodyPr/>
          <a:lstStyle/>
          <a:p>
            <a:fld id="{532D964F-00B6-4000-8198-60BCAC8788A7}" type="slidenum">
              <a:rPr lang="es-CL" smtClean="0"/>
              <a:t>‹Nº›</a:t>
            </a:fld>
            <a:endParaRPr lang="es-CL"/>
          </a:p>
        </p:txBody>
      </p:sp>
    </p:spTree>
    <p:extLst>
      <p:ext uri="{BB962C8B-B14F-4D97-AF65-F5344CB8AC3E}">
        <p14:creationId xmlns:p14="http://schemas.microsoft.com/office/powerpoint/2010/main" val="29405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51C77F-096C-4C14-A3CE-25DF88DE1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4E50706-EB5A-4C17-8CB5-206551A1C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672E9C0-B5B7-4762-A983-1EBA613492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10F3B-1A13-4AF4-97BE-5C72A38F96D1}" type="datetimeFigureOut">
              <a:rPr lang="es-CL" smtClean="0"/>
              <a:t>07-03-23</a:t>
            </a:fld>
            <a:endParaRPr lang="es-CL"/>
          </a:p>
        </p:txBody>
      </p:sp>
      <p:sp>
        <p:nvSpPr>
          <p:cNvPr id="5" name="Marcador de pie de página 4">
            <a:extLst>
              <a:ext uri="{FF2B5EF4-FFF2-40B4-BE49-F238E27FC236}">
                <a16:creationId xmlns:a16="http://schemas.microsoft.com/office/drawing/2014/main" id="{A285F973-26F9-4D63-A3D9-42AC83496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5CE1C97-26D3-4B6B-94D0-F097D89C2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D964F-00B6-4000-8198-60BCAC8788A7}" type="slidenum">
              <a:rPr lang="es-CL" smtClean="0"/>
              <a:t>‹Nº›</a:t>
            </a:fld>
            <a:endParaRPr lang="es-CL"/>
          </a:p>
        </p:txBody>
      </p:sp>
    </p:spTree>
    <p:extLst>
      <p:ext uri="{BB962C8B-B14F-4D97-AF65-F5344CB8AC3E}">
        <p14:creationId xmlns:p14="http://schemas.microsoft.com/office/powerpoint/2010/main" val="327265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png"/><Relationship Id="rId17" Type="http://schemas.openxmlformats.org/officeDocument/2006/relationships/image" Target="../media/image65.png"/><Relationship Id="rId2" Type="http://schemas.openxmlformats.org/officeDocument/2006/relationships/notesSlide" Target="../notesSlides/notesSlide10.xml"/><Relationship Id="rId16"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3.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hyperlink" Target="http://www.hktdc.com/fair/hkdgp-en/HKTDC-Hong-Kong-International-Diamond--Gem---Pearl-Show.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emf"/><Relationship Id="rId7" Type="http://schemas.openxmlformats.org/officeDocument/2006/relationships/image" Target="../media/image83.png"/><Relationship Id="rId2" Type="http://schemas.openxmlformats.org/officeDocument/2006/relationships/image" Target="../media/image78.gif"/><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87.jp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dsanchez@hktdc.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8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5067300" cy="6858000"/>
          </a:xfrm>
          <a:custGeom>
            <a:avLst/>
            <a:gdLst/>
            <a:ahLst/>
            <a:cxnLst/>
            <a:rect l="l" t="t" r="r" b="b"/>
            <a:pathLst>
              <a:path w="5067300" h="6858000">
                <a:moveTo>
                  <a:pt x="5067300" y="0"/>
                </a:moveTo>
                <a:lnTo>
                  <a:pt x="0" y="0"/>
                </a:lnTo>
                <a:lnTo>
                  <a:pt x="0" y="6858000"/>
                </a:lnTo>
                <a:lnTo>
                  <a:pt x="5067300" y="6858000"/>
                </a:lnTo>
                <a:lnTo>
                  <a:pt x="5067300" y="0"/>
                </a:lnTo>
                <a:close/>
              </a:path>
            </a:pathLst>
          </a:custGeom>
          <a:solidFill>
            <a:srgbClr val="E38312"/>
          </a:solidFill>
        </p:spPr>
        <p:txBody>
          <a:bodyPr wrap="square" lIns="0" tIns="0" rIns="0" bIns="0" rtlCol="0"/>
          <a:lstStyle/>
          <a:p>
            <a:pPr algn="ctr"/>
            <a:endParaRPr lang="es-CL" dirty="0">
              <a:latin typeface="Verdana" panose="020B0604030504040204" pitchFamily="34" charset="0"/>
              <a:ea typeface="Verdana" panose="020B0604030504040204" pitchFamily="34" charset="0"/>
            </a:endParaRPr>
          </a:p>
        </p:txBody>
      </p:sp>
      <p:sp>
        <p:nvSpPr>
          <p:cNvPr id="3" name="object 3"/>
          <p:cNvSpPr txBox="1"/>
          <p:nvPr/>
        </p:nvSpPr>
        <p:spPr>
          <a:xfrm>
            <a:off x="535937" y="1819537"/>
            <a:ext cx="3846876" cy="2323072"/>
          </a:xfrm>
          <a:prstGeom prst="rect">
            <a:avLst/>
          </a:prstGeom>
        </p:spPr>
        <p:txBody>
          <a:bodyPr vert="horz" wrap="square" lIns="0" tIns="106045" rIns="0" bIns="0" rtlCol="0">
            <a:spAutoFit/>
          </a:bodyPr>
          <a:lstStyle/>
          <a:p>
            <a:pPr algn="ctr"/>
            <a:r>
              <a:rPr lang="es-CL" sz="3600" dirty="0">
                <a:solidFill>
                  <a:schemeClr val="bg1"/>
                </a:solidFill>
              </a:rPr>
              <a:t>“Oportunidades y  Desafíos  de Asia Pacífico para Latinoamérica”</a:t>
            </a:r>
          </a:p>
        </p:txBody>
      </p:sp>
      <p:sp>
        <p:nvSpPr>
          <p:cNvPr id="4" name="object 4"/>
          <p:cNvSpPr txBox="1"/>
          <p:nvPr/>
        </p:nvSpPr>
        <p:spPr>
          <a:xfrm>
            <a:off x="1050607" y="4662858"/>
            <a:ext cx="2780665" cy="2228174"/>
          </a:xfrm>
          <a:prstGeom prst="rect">
            <a:avLst/>
          </a:prstGeom>
        </p:spPr>
        <p:txBody>
          <a:bodyPr vert="horz" wrap="square" lIns="0" tIns="12065" rIns="0" bIns="0" rtlCol="0">
            <a:spAutoFit/>
          </a:bodyPr>
          <a:lstStyle/>
          <a:p>
            <a:pPr algn="ctr"/>
            <a:r>
              <a:rPr lang="es-CL" b="1" dirty="0">
                <a:solidFill>
                  <a:schemeClr val="bg1"/>
                </a:solidFill>
                <a:latin typeface="Verdana" panose="020B0604030504040204" pitchFamily="34" charset="0"/>
                <a:ea typeface="Verdana" panose="020B0604030504040204" pitchFamily="34" charset="0"/>
              </a:rPr>
              <a:t>Álvaro Echeverría S.</a:t>
            </a:r>
          </a:p>
          <a:p>
            <a:pPr algn="ctr"/>
            <a:r>
              <a:rPr lang="es-CL" b="1" dirty="0">
                <a:solidFill>
                  <a:schemeClr val="bg1"/>
                </a:solidFill>
                <a:latin typeface="Verdana" panose="020B0604030504040204" pitchFamily="34" charset="0"/>
                <a:ea typeface="Verdana" panose="020B0604030504040204" pitchFamily="34" charset="0"/>
              </a:rPr>
              <a:t>Director</a:t>
            </a:r>
          </a:p>
          <a:p>
            <a:pPr algn="ctr"/>
            <a:endParaRPr lang="en-US" altLang="zh-TW" sz="1800" b="1" dirty="0">
              <a:solidFill>
                <a:schemeClr val="bg1"/>
              </a:solidFill>
            </a:endParaRPr>
          </a:p>
          <a:p>
            <a:pPr algn="ctr"/>
            <a:endParaRPr lang="en-US" altLang="zh-TW" b="1" dirty="0">
              <a:solidFill>
                <a:schemeClr val="bg1"/>
              </a:solidFill>
            </a:endParaRPr>
          </a:p>
          <a:p>
            <a:pPr algn="ctr"/>
            <a:endParaRPr lang="en-US" altLang="zh-TW" sz="1800" b="1" dirty="0">
              <a:solidFill>
                <a:schemeClr val="bg1"/>
              </a:solidFill>
            </a:endParaRPr>
          </a:p>
          <a:p>
            <a:pPr algn="ctr"/>
            <a:r>
              <a:rPr lang="en-US" altLang="zh-TW" sz="1800" dirty="0">
                <a:solidFill>
                  <a:schemeClr val="bg1"/>
                </a:solidFill>
              </a:rPr>
              <a:t>Comté </a:t>
            </a:r>
            <a:r>
              <a:rPr lang="en-US" altLang="zh-TW" sz="1800" dirty="0" err="1">
                <a:solidFill>
                  <a:schemeClr val="bg1"/>
                </a:solidFill>
              </a:rPr>
              <a:t>Internacional</a:t>
            </a:r>
            <a:r>
              <a:rPr lang="en-US" altLang="zh-TW" sz="1800" dirty="0">
                <a:solidFill>
                  <a:schemeClr val="bg1"/>
                </a:solidFill>
              </a:rPr>
              <a:t> CNC </a:t>
            </a:r>
            <a:br>
              <a:rPr lang="en-US" altLang="zh-TW" sz="1800" dirty="0">
                <a:solidFill>
                  <a:schemeClr val="bg1"/>
                </a:solidFill>
              </a:rPr>
            </a:br>
            <a:r>
              <a:rPr lang="en-US" altLang="zh-TW" sz="1800" dirty="0">
                <a:solidFill>
                  <a:schemeClr val="bg1"/>
                </a:solidFill>
              </a:rPr>
              <a:t>Santiago  – Chile </a:t>
            </a:r>
          </a:p>
          <a:p>
            <a:pPr algn="ctr"/>
            <a:r>
              <a:rPr lang="en-US" altLang="zh-TW" sz="1800" dirty="0">
                <a:solidFill>
                  <a:schemeClr val="bg1"/>
                </a:solidFill>
              </a:rPr>
              <a:t>8 de </a:t>
            </a:r>
            <a:r>
              <a:rPr lang="en-US" altLang="zh-TW" sz="1800" dirty="0" err="1">
                <a:solidFill>
                  <a:schemeClr val="bg1"/>
                </a:solidFill>
              </a:rPr>
              <a:t>Marzo</a:t>
            </a:r>
            <a:r>
              <a:rPr lang="en-US" altLang="zh-TW" sz="1800" dirty="0">
                <a:solidFill>
                  <a:schemeClr val="bg1"/>
                </a:solidFill>
              </a:rPr>
              <a:t> de 2023</a:t>
            </a:r>
          </a:p>
        </p:txBody>
      </p:sp>
      <p:grpSp>
        <p:nvGrpSpPr>
          <p:cNvPr id="7" name="object 7"/>
          <p:cNvGrpSpPr/>
          <p:nvPr/>
        </p:nvGrpSpPr>
        <p:grpSpPr>
          <a:xfrm>
            <a:off x="5375909" y="0"/>
            <a:ext cx="6816090" cy="6414868"/>
            <a:chOff x="5375909" y="0"/>
            <a:chExt cx="6816090" cy="6414868"/>
          </a:xfrm>
        </p:grpSpPr>
        <p:pic>
          <p:nvPicPr>
            <p:cNvPr id="8" name="object 8"/>
            <p:cNvPicPr/>
            <p:nvPr/>
          </p:nvPicPr>
          <p:blipFill>
            <a:blip r:embed="rId2" cstate="print"/>
            <a:stretch>
              <a:fillRect/>
            </a:stretch>
          </p:blipFill>
          <p:spPr>
            <a:xfrm>
              <a:off x="5375909" y="0"/>
              <a:ext cx="6816090" cy="6414868"/>
            </a:xfrm>
            <a:prstGeom prst="rect">
              <a:avLst/>
            </a:prstGeom>
          </p:spPr>
        </p:pic>
        <p:sp>
          <p:nvSpPr>
            <p:cNvPr id="9" name="object 9"/>
            <p:cNvSpPr/>
            <p:nvPr/>
          </p:nvSpPr>
          <p:spPr>
            <a:xfrm>
              <a:off x="10443209" y="0"/>
              <a:ext cx="1748789" cy="843280"/>
            </a:xfrm>
            <a:custGeom>
              <a:avLst/>
              <a:gdLst/>
              <a:ahLst/>
              <a:cxnLst/>
              <a:rect l="l" t="t" r="r" b="b"/>
              <a:pathLst>
                <a:path w="1748790" h="843280">
                  <a:moveTo>
                    <a:pt x="0" y="0"/>
                  </a:moveTo>
                  <a:lnTo>
                    <a:pt x="4981" y="74660"/>
                  </a:lnTo>
                  <a:lnTo>
                    <a:pt x="19645" y="147502"/>
                  </a:lnTo>
                  <a:lnTo>
                    <a:pt x="43573" y="218251"/>
                  </a:lnTo>
                  <a:lnTo>
                    <a:pt x="76348" y="286632"/>
                  </a:lnTo>
                  <a:lnTo>
                    <a:pt x="95922" y="319849"/>
                  </a:lnTo>
                  <a:lnTo>
                    <a:pt x="117551" y="352372"/>
                  </a:lnTo>
                  <a:lnTo>
                    <a:pt x="141182" y="384166"/>
                  </a:lnTo>
                  <a:lnTo>
                    <a:pt x="166763" y="415197"/>
                  </a:lnTo>
                  <a:lnTo>
                    <a:pt x="194241" y="445430"/>
                  </a:lnTo>
                  <a:lnTo>
                    <a:pt x="223565" y="474832"/>
                  </a:lnTo>
                  <a:lnTo>
                    <a:pt x="254682" y="503368"/>
                  </a:lnTo>
                  <a:lnTo>
                    <a:pt x="287540" y="531004"/>
                  </a:lnTo>
                  <a:lnTo>
                    <a:pt x="322086" y="557706"/>
                  </a:lnTo>
                  <a:lnTo>
                    <a:pt x="358268" y="583439"/>
                  </a:lnTo>
                  <a:lnTo>
                    <a:pt x="396034" y="608169"/>
                  </a:lnTo>
                  <a:lnTo>
                    <a:pt x="435331" y="631862"/>
                  </a:lnTo>
                  <a:lnTo>
                    <a:pt x="476108" y="654483"/>
                  </a:lnTo>
                  <a:lnTo>
                    <a:pt x="518312" y="675999"/>
                  </a:lnTo>
                  <a:lnTo>
                    <a:pt x="561890" y="696375"/>
                  </a:lnTo>
                  <a:lnTo>
                    <a:pt x="606790" y="715577"/>
                  </a:lnTo>
                  <a:lnTo>
                    <a:pt x="652960" y="733571"/>
                  </a:lnTo>
                  <a:lnTo>
                    <a:pt x="700348" y="750322"/>
                  </a:lnTo>
                  <a:lnTo>
                    <a:pt x="748901" y="765796"/>
                  </a:lnTo>
                  <a:lnTo>
                    <a:pt x="798568" y="779959"/>
                  </a:lnTo>
                  <a:lnTo>
                    <a:pt x="849294" y="792776"/>
                  </a:lnTo>
                  <a:lnTo>
                    <a:pt x="901030" y="804214"/>
                  </a:lnTo>
                  <a:lnTo>
                    <a:pt x="953721" y="814238"/>
                  </a:lnTo>
                  <a:lnTo>
                    <a:pt x="1007316" y="822814"/>
                  </a:lnTo>
                  <a:lnTo>
                    <a:pt x="1061763" y="829907"/>
                  </a:lnTo>
                  <a:lnTo>
                    <a:pt x="1117009" y="835484"/>
                  </a:lnTo>
                  <a:lnTo>
                    <a:pt x="1173001" y="839510"/>
                  </a:lnTo>
                  <a:lnTo>
                    <a:pt x="1229688" y="841950"/>
                  </a:lnTo>
                  <a:lnTo>
                    <a:pt x="1287018" y="842772"/>
                  </a:lnTo>
                  <a:lnTo>
                    <a:pt x="1344347" y="841950"/>
                  </a:lnTo>
                  <a:lnTo>
                    <a:pt x="1401034" y="839510"/>
                  </a:lnTo>
                  <a:lnTo>
                    <a:pt x="1457026" y="835484"/>
                  </a:lnTo>
                  <a:lnTo>
                    <a:pt x="1512272" y="829907"/>
                  </a:lnTo>
                  <a:lnTo>
                    <a:pt x="1566719" y="822814"/>
                  </a:lnTo>
                  <a:lnTo>
                    <a:pt x="1620314" y="814238"/>
                  </a:lnTo>
                  <a:lnTo>
                    <a:pt x="1673005" y="804214"/>
                  </a:lnTo>
                  <a:lnTo>
                    <a:pt x="1724741" y="792776"/>
                  </a:lnTo>
                  <a:lnTo>
                    <a:pt x="1748790" y="786700"/>
                  </a:lnTo>
                  <a:lnTo>
                    <a:pt x="0" y="0"/>
                  </a:lnTo>
                  <a:close/>
                </a:path>
              </a:pathLst>
            </a:custGeom>
            <a:solidFill>
              <a:srgbClr val="FFFFFF"/>
            </a:solidFill>
          </p:spPr>
          <p:txBody>
            <a:bodyPr wrap="square" lIns="0" tIns="0" rIns="0" bIns="0" rtlCol="0"/>
            <a:lstStyle/>
            <a:p>
              <a:endParaRPr/>
            </a:p>
          </p:txBody>
        </p:sp>
      </p:grpSp>
      <p:pic>
        <p:nvPicPr>
          <p:cNvPr id="10" name="Picture 2" descr="HKLABA">
            <a:extLst>
              <a:ext uri="{FF2B5EF4-FFF2-40B4-BE49-F238E27FC236}">
                <a16:creationId xmlns:a16="http://schemas.microsoft.com/office/drawing/2014/main" id="{0C8A4283-6E21-2A51-903C-A92D4BA2E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572" y="6212274"/>
            <a:ext cx="2099281" cy="5542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crlee\Desktop\logo.PNG">
            <a:extLst>
              <a:ext uri="{FF2B5EF4-FFF2-40B4-BE49-F238E27FC236}">
                <a16:creationId xmlns:a16="http://schemas.microsoft.com/office/drawing/2014/main" id="{EC828CA9-6BBA-6788-ADA9-B8BC6E1A25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277" b="23203"/>
          <a:stretch/>
        </p:blipFill>
        <p:spPr bwMode="auto">
          <a:xfrm>
            <a:off x="11167638" y="5964944"/>
            <a:ext cx="1004960" cy="829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uestros clientes">
            <a:extLst>
              <a:ext uri="{FF2B5EF4-FFF2-40B4-BE49-F238E27FC236}">
                <a16:creationId xmlns:a16="http://schemas.microsoft.com/office/drawing/2014/main" id="{D39C0800-3CB3-4C55-5677-5988345B8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1" y="-1"/>
            <a:ext cx="5210130" cy="149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rlee\Desktop\RSI_1529.JPG"/>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981201" y="3998929"/>
            <a:ext cx="4878704" cy="27061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dc-photo\cc_photo_server\2015 TDC Photo Album\Q3 July - Sep\20150705 HK Fashion Week SS\FWSS2015-Events\FWSS2015-HouseShow\FWSS2015-HouseShow1-FASHIONALLY_COLLECTION#4\OAD_4025.JP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6918960" y="2423161"/>
            <a:ext cx="2926080" cy="4294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49680" y="1819871"/>
            <a:ext cx="6400800" cy="1319207"/>
          </a:xfrm>
          <a:prstGeom prst="rect">
            <a:avLst/>
          </a:prstGeom>
          <a:noFill/>
          <a:ln>
            <a:noFill/>
          </a:ln>
        </p:spPr>
        <p:txBody>
          <a:bodyPr wrap="square" rtlCol="0">
            <a:spAutoFit/>
          </a:bodyPr>
          <a:lstStyle/>
          <a:p>
            <a:pPr defTabSz="548640" fontAlgn="base">
              <a:lnSpc>
                <a:spcPct val="80000"/>
              </a:lnSpc>
              <a:spcBef>
                <a:spcPts val="1920"/>
              </a:spcBef>
              <a:spcAft>
                <a:spcPct val="0"/>
              </a:spcAft>
              <a:buSzPct val="100000"/>
            </a:pPr>
            <a:r>
              <a:rPr lang="es-MX" sz="2640" b="1" dirty="0">
                <a:solidFill>
                  <a:prstClr val="black"/>
                </a:solidFill>
                <a:latin typeface="Verdana" panose="020B0604030504040204" pitchFamily="34" charset="0"/>
                <a:ea typeface="Verdana" panose="020B0604030504040204" pitchFamily="34" charset="0"/>
              </a:rPr>
              <a:t>El estilo de vida que marca tendencia en Asia</a:t>
            </a:r>
          </a:p>
          <a:p>
            <a:pPr defTabSz="548640" fontAlgn="base">
              <a:lnSpc>
                <a:spcPct val="80000"/>
              </a:lnSpc>
              <a:spcBef>
                <a:spcPts val="1920"/>
              </a:spcBef>
              <a:spcAft>
                <a:spcPct val="0"/>
              </a:spcAft>
              <a:buSzPct val="100000"/>
            </a:pPr>
            <a:r>
              <a:rPr lang="en-US" sz="2640" b="1" dirty="0">
                <a:solidFill>
                  <a:prstClr val="black"/>
                </a:solidFill>
              </a:rPr>
              <a:t>Centro de </a:t>
            </a:r>
            <a:r>
              <a:rPr lang="en-US" sz="2640" b="1" dirty="0" err="1">
                <a:solidFill>
                  <a:prstClr val="black"/>
                </a:solidFill>
              </a:rPr>
              <a:t>Moda</a:t>
            </a:r>
            <a:endParaRPr lang="en-US" sz="2640" b="1" dirty="0">
              <a:solidFill>
                <a:prstClr val="black"/>
              </a:solidFill>
            </a:endParaRPr>
          </a:p>
        </p:txBody>
      </p:sp>
      <p:sp>
        <p:nvSpPr>
          <p:cNvPr id="8" name="Text Placeholder 3">
            <a:extLst>
              <a:ext uri="{FF2B5EF4-FFF2-40B4-BE49-F238E27FC236}">
                <a16:creationId xmlns:a16="http://schemas.microsoft.com/office/drawing/2014/main" id="{A3221C68-F7B3-4484-901A-0F689508FE9B}"/>
              </a:ext>
            </a:extLst>
          </p:cNvPr>
          <p:cNvSpPr txBox="1">
            <a:spLocks/>
          </p:cNvSpPr>
          <p:nvPr/>
        </p:nvSpPr>
        <p:spPr>
          <a:xfrm>
            <a:off x="609600" y="884916"/>
            <a:ext cx="10972800" cy="82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120" b="1" kern="1200">
                <a:solidFill>
                  <a:srgbClr val="464646"/>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Hong Kong: centro de comercio regional</a:t>
            </a:r>
            <a:endParaRPr lang="en-US" sz="2160" dirty="0">
              <a:solidFill>
                <a:srgbClr val="FF0000"/>
              </a:solidFill>
            </a:endParaRPr>
          </a:p>
        </p:txBody>
      </p:sp>
    </p:spTree>
    <p:extLst>
      <p:ext uri="{BB962C8B-B14F-4D97-AF65-F5344CB8AC3E}">
        <p14:creationId xmlns:p14="http://schemas.microsoft.com/office/powerpoint/2010/main" val="280447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235393" y="3129352"/>
            <a:ext cx="3954780" cy="21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https://photos-3.dropbox.com/t/2/AABlfJkXS0RzIrySqEfvoYmVy7h_Tp0RhlOTd-Vg53975Q/12/422236189/jpeg/32x32/1/1447336800/0/2/Food-Italy-Italian%20Pavilion.JPG/EM-91rEDGJQYIAIoAg/myDOwfx-fiHnwXw-4ot15FSEZfG9X9q4JKzCB85f92E%2CEcZg7l1lNAXsBVkrxL7floIzGGuerzPFV86-k1LFuI8?size_mode=2&amp;size=1600x1200"/>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6164580" y="3078109"/>
            <a:ext cx="3954780" cy="21939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35393" y="5299805"/>
            <a:ext cx="4015063" cy="1200329"/>
          </a:xfrm>
          <a:prstGeom prst="rect">
            <a:avLst/>
          </a:prstGeom>
        </p:spPr>
        <p:txBody>
          <a:bodyPr wrap="square">
            <a:spAutoFit/>
          </a:bodyPr>
          <a:lstStyle/>
          <a:p>
            <a:pPr defTabSz="548640" fontAlgn="base">
              <a:spcBef>
                <a:spcPct val="0"/>
              </a:spcBef>
              <a:spcAft>
                <a:spcPct val="0"/>
              </a:spcAft>
            </a:pPr>
            <a:r>
              <a:rPr lang="en-US" sz="2400" b="1" dirty="0">
                <a:solidFill>
                  <a:prstClr val="black"/>
                </a:solidFill>
              </a:rPr>
              <a:t>HKTDC Hong Kong International Wine &amp; Spirits Fair</a:t>
            </a:r>
          </a:p>
        </p:txBody>
      </p:sp>
      <p:sp>
        <p:nvSpPr>
          <p:cNvPr id="8" name="Rectangle 7"/>
          <p:cNvSpPr/>
          <p:nvPr/>
        </p:nvSpPr>
        <p:spPr>
          <a:xfrm>
            <a:off x="6370320" y="5532120"/>
            <a:ext cx="2518062" cy="461665"/>
          </a:xfrm>
          <a:prstGeom prst="rect">
            <a:avLst/>
          </a:prstGeom>
        </p:spPr>
        <p:txBody>
          <a:bodyPr wrap="none">
            <a:spAutoFit/>
          </a:bodyPr>
          <a:lstStyle/>
          <a:p>
            <a:pPr defTabSz="548640" fontAlgn="base">
              <a:spcBef>
                <a:spcPct val="0"/>
              </a:spcBef>
              <a:spcAft>
                <a:spcPct val="0"/>
              </a:spcAft>
            </a:pPr>
            <a:r>
              <a:rPr lang="en-US" sz="2400" b="1" dirty="0">
                <a:solidFill>
                  <a:prstClr val="black"/>
                </a:solidFill>
              </a:rPr>
              <a:t>HKTDC Food Expo </a:t>
            </a:r>
          </a:p>
        </p:txBody>
      </p:sp>
      <p:sp>
        <p:nvSpPr>
          <p:cNvPr id="3" name="Rectangle 2"/>
          <p:cNvSpPr/>
          <p:nvPr/>
        </p:nvSpPr>
        <p:spPr>
          <a:xfrm>
            <a:off x="1059656" y="1691640"/>
            <a:ext cx="10248425" cy="877676"/>
          </a:xfrm>
          <a:prstGeom prst="rect">
            <a:avLst/>
          </a:prstGeom>
        </p:spPr>
        <p:txBody>
          <a:bodyPr wrap="square">
            <a:spAutoFit/>
          </a:bodyPr>
          <a:lstStyle/>
          <a:p>
            <a:pPr defTabSz="548640" fontAlgn="base">
              <a:lnSpc>
                <a:spcPct val="80000"/>
              </a:lnSpc>
              <a:spcBef>
                <a:spcPts val="1920"/>
              </a:spcBef>
              <a:spcAft>
                <a:spcPct val="0"/>
              </a:spcAft>
              <a:buSzPct val="100000"/>
            </a:pPr>
            <a:r>
              <a:rPr lang="es-MX" sz="2400" b="1" dirty="0">
                <a:solidFill>
                  <a:prstClr val="black"/>
                </a:solidFill>
                <a:latin typeface="Verdana" panose="020B0604030504040204" pitchFamily="34" charset="0"/>
                <a:ea typeface="Verdana" panose="020B0604030504040204" pitchFamily="34" charset="0"/>
              </a:rPr>
              <a:t>El estilo de vida que marca tendencia en Asia</a:t>
            </a:r>
          </a:p>
          <a:p>
            <a:pPr marL="411480" indent="-411480" defTabSz="548640" fontAlgn="base">
              <a:lnSpc>
                <a:spcPct val="80000"/>
              </a:lnSpc>
              <a:spcBef>
                <a:spcPts val="1920"/>
              </a:spcBef>
              <a:spcAft>
                <a:spcPct val="0"/>
              </a:spcAft>
              <a:buSzPct val="100000"/>
              <a:buBlip>
                <a:blip r:embed="rId5"/>
              </a:buBlip>
            </a:pPr>
            <a:r>
              <a:rPr lang="es-MX" altLang="zh-TW" sz="2000" b="1" dirty="0">
                <a:solidFill>
                  <a:prstClr val="black"/>
                </a:solidFill>
                <a:latin typeface="Verdana" panose="020B0604030504040204" pitchFamily="34" charset="0"/>
                <a:ea typeface="Verdana" panose="020B0604030504040204" pitchFamily="34" charset="0"/>
              </a:rPr>
              <a:t>Centro de distribución de vinos y alimentos</a:t>
            </a:r>
            <a:endParaRPr lang="en-US" sz="2000" b="1" dirty="0">
              <a:solidFill>
                <a:prstClr val="black"/>
              </a:solidFill>
              <a:latin typeface="Verdana" panose="020B0604030504040204" pitchFamily="34" charset="0"/>
              <a:ea typeface="Verdana" panose="020B0604030504040204" pitchFamily="34" charset="0"/>
            </a:endParaRPr>
          </a:p>
        </p:txBody>
      </p:sp>
      <p:sp>
        <p:nvSpPr>
          <p:cNvPr id="10" name="Text Placeholder 3">
            <a:extLst>
              <a:ext uri="{FF2B5EF4-FFF2-40B4-BE49-F238E27FC236}">
                <a16:creationId xmlns:a16="http://schemas.microsoft.com/office/drawing/2014/main" id="{0A7C0226-452B-41F7-9E7A-03FCF92F5864}"/>
              </a:ext>
            </a:extLst>
          </p:cNvPr>
          <p:cNvSpPr txBox="1">
            <a:spLocks/>
          </p:cNvSpPr>
          <p:nvPr/>
        </p:nvSpPr>
        <p:spPr>
          <a:xfrm>
            <a:off x="678180" y="737202"/>
            <a:ext cx="10972800" cy="82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120" b="1" kern="1200">
                <a:solidFill>
                  <a:srgbClr val="464646"/>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Hong Kong: centro de comercio regional</a:t>
            </a:r>
            <a:endParaRPr lang="en-US" sz="2160" dirty="0">
              <a:solidFill>
                <a:srgbClr val="FF0000"/>
              </a:solidFill>
            </a:endParaRPr>
          </a:p>
        </p:txBody>
      </p:sp>
    </p:spTree>
    <p:extLst>
      <p:ext uri="{BB962C8B-B14F-4D97-AF65-F5344CB8AC3E}">
        <p14:creationId xmlns:p14="http://schemas.microsoft.com/office/powerpoint/2010/main" val="87784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CA4C179-C2CE-45E3-B791-37C905D9C5F4}"/>
              </a:ext>
            </a:extLst>
          </p:cNvPr>
          <p:cNvPicPr>
            <a:picLocks noChangeAspect="1"/>
          </p:cNvPicPr>
          <p:nvPr/>
        </p:nvPicPr>
        <p:blipFill>
          <a:blip r:embed="rId2"/>
          <a:stretch>
            <a:fillRect/>
          </a:stretch>
        </p:blipFill>
        <p:spPr>
          <a:xfrm>
            <a:off x="1113182" y="0"/>
            <a:ext cx="9176776" cy="2623930"/>
          </a:xfrm>
          <a:prstGeom prst="rect">
            <a:avLst/>
          </a:prstGeom>
        </p:spPr>
      </p:pic>
      <p:pic>
        <p:nvPicPr>
          <p:cNvPr id="10" name="Imagen 9">
            <a:extLst>
              <a:ext uri="{FF2B5EF4-FFF2-40B4-BE49-F238E27FC236}">
                <a16:creationId xmlns:a16="http://schemas.microsoft.com/office/drawing/2014/main" id="{89FC4ABC-3062-4F5F-84B2-DFFEABF79A9D}"/>
              </a:ext>
            </a:extLst>
          </p:cNvPr>
          <p:cNvPicPr>
            <a:picLocks noChangeAspect="1"/>
          </p:cNvPicPr>
          <p:nvPr/>
        </p:nvPicPr>
        <p:blipFill>
          <a:blip r:embed="rId3"/>
          <a:stretch>
            <a:fillRect/>
          </a:stretch>
        </p:blipFill>
        <p:spPr>
          <a:xfrm>
            <a:off x="1213695" y="2623930"/>
            <a:ext cx="8975750" cy="4001573"/>
          </a:xfrm>
          <a:prstGeom prst="rect">
            <a:avLst/>
          </a:prstGeom>
        </p:spPr>
      </p:pic>
    </p:spTree>
    <p:extLst>
      <p:ext uri="{BB962C8B-B14F-4D97-AF65-F5344CB8AC3E}">
        <p14:creationId xmlns:p14="http://schemas.microsoft.com/office/powerpoint/2010/main" val="244515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954BB3-1C94-4A68-88C6-621EF3989A33}"/>
              </a:ext>
            </a:extLst>
          </p:cNvPr>
          <p:cNvSpPr/>
          <p:nvPr/>
        </p:nvSpPr>
        <p:spPr>
          <a:xfrm>
            <a:off x="6167151" y="3772054"/>
            <a:ext cx="5364528" cy="3046988"/>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Nueva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interfaz</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mejor</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experiencia</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de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usuario</a:t>
            </a:r>
            <a:endParaRPr lang="en-GB" altLang="zh-TW" sz="192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ü"/>
            </a:pP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Mayor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eficiencia</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mejores</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coincidencias</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negocios</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más</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rápidos</a:t>
            </a:r>
            <a:endParaRPr lang="en-GB" altLang="zh-TW" sz="192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ü"/>
            </a:pPr>
            <a:r>
              <a:rPr lang="en-US" altLang="zh-TW" sz="1920" dirty="0" err="1">
                <a:solidFill>
                  <a:schemeClr val="tx1">
                    <a:lumMod val="75000"/>
                    <a:lumOff val="25000"/>
                  </a:schemeClr>
                </a:solidFill>
                <a:latin typeface="Verdana" panose="020B0604030504040204" pitchFamily="34" charset="0"/>
                <a:ea typeface="Verdana" panose="020B0604030504040204" pitchFamily="34" charset="0"/>
              </a:rPr>
              <a:t>Recomendaciones</a:t>
            </a:r>
            <a:r>
              <a:rPr lang="en-US"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US" altLang="zh-TW" sz="1920" dirty="0" err="1">
                <a:solidFill>
                  <a:schemeClr val="tx1">
                    <a:lumMod val="75000"/>
                    <a:lumOff val="25000"/>
                  </a:schemeClr>
                </a:solidFill>
                <a:latin typeface="Verdana" panose="020B0604030504040204" pitchFamily="34" charset="0"/>
                <a:ea typeface="Verdana" panose="020B0604030504040204" pitchFamily="34" charset="0"/>
              </a:rPr>
              <a:t>personalizadas</a:t>
            </a:r>
            <a:endParaRPr lang="en-US" altLang="zh-TW" sz="192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150000"/>
              </a:lnSpc>
              <a:buFont typeface="Wingdings" panose="05000000000000000000" pitchFamily="2" charset="2"/>
              <a:buChar char="ü"/>
            </a:pP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Proveedores</a:t>
            </a:r>
            <a:r>
              <a:rPr lang="en-GB" altLang="zh-TW" sz="1920" dirty="0">
                <a:solidFill>
                  <a:schemeClr val="tx1">
                    <a:lumMod val="75000"/>
                    <a:lumOff val="25000"/>
                  </a:schemeClr>
                </a:solidFill>
                <a:latin typeface="Verdana" panose="020B0604030504040204" pitchFamily="34" charset="0"/>
                <a:ea typeface="Verdana" panose="020B0604030504040204" pitchFamily="34" charset="0"/>
              </a:rPr>
              <a:t> </a:t>
            </a:r>
            <a:r>
              <a:rPr lang="en-GB" altLang="zh-TW" sz="1920" dirty="0" err="1">
                <a:solidFill>
                  <a:schemeClr val="tx1">
                    <a:lumMod val="75000"/>
                    <a:lumOff val="25000"/>
                  </a:schemeClr>
                </a:solidFill>
                <a:latin typeface="Verdana" panose="020B0604030504040204" pitchFamily="34" charset="0"/>
                <a:ea typeface="Verdana" panose="020B0604030504040204" pitchFamily="34" charset="0"/>
              </a:rPr>
              <a:t>verificados</a:t>
            </a:r>
            <a:endParaRPr lang="en-GB" altLang="zh-TW" sz="1920" dirty="0">
              <a:solidFill>
                <a:schemeClr val="tx1">
                  <a:lumMod val="75000"/>
                  <a:lumOff val="25000"/>
                </a:schemeClr>
              </a:solidFill>
              <a:latin typeface="Verdana" panose="020B0604030504040204" pitchFamily="34" charset="0"/>
              <a:ea typeface="Verdana" panose="020B0604030504040204" pitchFamily="34" charset="0"/>
            </a:endParaRPr>
          </a:p>
          <a:p>
            <a:endParaRPr lang="en-GB" altLang="zh-TW" sz="1920" b="1" dirty="0">
              <a:solidFill>
                <a:schemeClr val="accent6">
                  <a:lumMod val="75000"/>
                </a:schemeClr>
              </a:solidFill>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5F76D1A1-3C3E-4C90-A97B-47FCC07BB6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7332"/>
          <a:stretch/>
        </p:blipFill>
        <p:spPr>
          <a:xfrm>
            <a:off x="901043" y="1928591"/>
            <a:ext cx="4773169" cy="8998983"/>
          </a:xfrm>
          <a:prstGeom prst="rect">
            <a:avLst/>
          </a:prstGeom>
          <a:ln>
            <a:solidFill>
              <a:schemeClr val="bg1">
                <a:lumMod val="95000"/>
              </a:schemeClr>
            </a:solidFill>
          </a:ln>
        </p:spPr>
      </p:pic>
      <p:pic>
        <p:nvPicPr>
          <p:cNvPr id="6" name="Picture 8" descr="Hong Kong &amp; China Online Wholesale and Manufacturing Suppliers | HKTDC  Sourcing">
            <a:extLst>
              <a:ext uri="{FF2B5EF4-FFF2-40B4-BE49-F238E27FC236}">
                <a16:creationId xmlns:a16="http://schemas.microsoft.com/office/drawing/2014/main" id="{AEA57B23-29C6-4342-B3EF-0A652DBB4F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043" y="127669"/>
            <a:ext cx="1648241" cy="478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D0FF8B-4F85-4C81-B035-AAC16338C0DF}"/>
              </a:ext>
            </a:extLst>
          </p:cNvPr>
          <p:cNvSpPr txBox="1"/>
          <p:nvPr/>
        </p:nvSpPr>
        <p:spPr>
          <a:xfrm>
            <a:off x="471212" y="1393060"/>
            <a:ext cx="5163541" cy="535531"/>
          </a:xfrm>
          <a:prstGeom prst="rect">
            <a:avLst/>
          </a:prstGeom>
          <a:noFill/>
        </p:spPr>
        <p:txBody>
          <a:bodyPr wrap="square" rtlCol="0">
            <a:spAutoFit/>
          </a:bodyPr>
          <a:lstStyle/>
          <a:p>
            <a:r>
              <a:rPr lang="en-GB" sz="2880" b="1" i="1" dirty="0">
                <a:solidFill>
                  <a:schemeClr val="accent6">
                    <a:lumMod val="75000"/>
                  </a:schemeClr>
                </a:solidFill>
                <a:effectLst>
                  <a:outerShdw blurRad="38100" dist="38100" dir="2700000" algn="tl">
                    <a:srgbClr val="000000">
                      <a:alpha val="43137"/>
                    </a:srgbClr>
                  </a:outerShdw>
                </a:effectLst>
              </a:rPr>
              <a:t>hktdc.com Sourcing 2.0</a:t>
            </a:r>
          </a:p>
        </p:txBody>
      </p:sp>
      <p:pic>
        <p:nvPicPr>
          <p:cNvPr id="3" name="Imagen 2">
            <a:extLst>
              <a:ext uri="{FF2B5EF4-FFF2-40B4-BE49-F238E27FC236}">
                <a16:creationId xmlns:a16="http://schemas.microsoft.com/office/drawing/2014/main" id="{67B7AE6F-8D69-A397-94A7-0A77FBBBF484}"/>
              </a:ext>
            </a:extLst>
          </p:cNvPr>
          <p:cNvPicPr>
            <a:picLocks noChangeAspect="1"/>
          </p:cNvPicPr>
          <p:nvPr/>
        </p:nvPicPr>
        <p:blipFill>
          <a:blip r:embed="rId5"/>
          <a:stretch>
            <a:fillRect/>
          </a:stretch>
        </p:blipFill>
        <p:spPr>
          <a:xfrm>
            <a:off x="3052983" y="38958"/>
            <a:ext cx="9992210" cy="1133954"/>
          </a:xfrm>
          <a:prstGeom prst="rect">
            <a:avLst/>
          </a:prstGeom>
        </p:spPr>
      </p:pic>
      <p:sp>
        <p:nvSpPr>
          <p:cNvPr id="11" name="Rounded Rectangular Callout 5">
            <a:extLst>
              <a:ext uri="{FF2B5EF4-FFF2-40B4-BE49-F238E27FC236}">
                <a16:creationId xmlns:a16="http://schemas.microsoft.com/office/drawing/2014/main" id="{7A2830C3-70B4-8098-B10C-E7B87C8A37F0}"/>
              </a:ext>
            </a:extLst>
          </p:cNvPr>
          <p:cNvSpPr/>
          <p:nvPr/>
        </p:nvSpPr>
        <p:spPr bwMode="auto">
          <a:xfrm>
            <a:off x="7318164" y="1242872"/>
            <a:ext cx="3539227" cy="2654425"/>
          </a:xfrm>
          <a:prstGeom prst="wedgeRoundRectCallout">
            <a:avLst>
              <a:gd name="adj1" fmla="val -56534"/>
              <a:gd name="adj2" fmla="val -25691"/>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649606" indent="-542926" fontAlgn="base">
              <a:spcAft>
                <a:spcPts val="2160"/>
              </a:spcAft>
              <a:buBlip>
                <a:blip r:embed="rId6"/>
              </a:buBlip>
            </a:pPr>
            <a:r>
              <a:rPr lang="en-US" altLang="zh-TW" sz="1600" b="1" dirty="0">
                <a:solidFill>
                  <a:srgbClr val="F47920"/>
                </a:solidFill>
                <a:ea typeface="Verdana" pitchFamily="34" charset="0"/>
                <a:cs typeface="Verdana" pitchFamily="34" charset="0"/>
              </a:rPr>
              <a:t>2M+ </a:t>
            </a:r>
            <a:r>
              <a:rPr lang="en-US" altLang="zh-TW" sz="1600" b="1" dirty="0">
                <a:solidFill>
                  <a:prstClr val="black"/>
                </a:solidFill>
                <a:ea typeface="Verdana" pitchFamily="34" charset="0"/>
                <a:cs typeface="Verdana" pitchFamily="34" charset="0"/>
              </a:rPr>
              <a:t>registered buyers</a:t>
            </a:r>
            <a:endParaRPr lang="en-US" altLang="zh-TW" sz="1600" b="1" dirty="0">
              <a:solidFill>
                <a:srgbClr val="F47920"/>
              </a:solidFill>
              <a:ea typeface="Verdana" pitchFamily="34" charset="0"/>
              <a:cs typeface="Verdana" pitchFamily="34" charset="0"/>
            </a:endParaRPr>
          </a:p>
          <a:p>
            <a:pPr marL="649606" indent="-542926" fontAlgn="base">
              <a:spcAft>
                <a:spcPts val="2160"/>
              </a:spcAft>
              <a:buBlip>
                <a:blip r:embed="rId6"/>
              </a:buBlip>
            </a:pPr>
            <a:r>
              <a:rPr lang="en-US" altLang="zh-TW" sz="1600" b="1" dirty="0">
                <a:solidFill>
                  <a:srgbClr val="F47920"/>
                </a:solidFill>
                <a:ea typeface="Verdana" pitchFamily="34" charset="0"/>
                <a:cs typeface="Verdana" pitchFamily="34" charset="0"/>
              </a:rPr>
              <a:t>130,000+ </a:t>
            </a:r>
            <a:r>
              <a:rPr lang="en-US" altLang="zh-TW" sz="1600" b="1" dirty="0">
                <a:solidFill>
                  <a:prstClr val="black"/>
                </a:solidFill>
                <a:ea typeface="Verdana" pitchFamily="34" charset="0"/>
                <a:cs typeface="Verdana" pitchFamily="34" charset="0"/>
              </a:rPr>
              <a:t>quality suppliers</a:t>
            </a:r>
            <a:endParaRPr lang="en-US" altLang="zh-TW" sz="1600" b="1" dirty="0">
              <a:solidFill>
                <a:srgbClr val="F47920"/>
              </a:solidFill>
              <a:ea typeface="Verdana" pitchFamily="34" charset="0"/>
              <a:cs typeface="Verdana" pitchFamily="34" charset="0"/>
            </a:endParaRPr>
          </a:p>
          <a:p>
            <a:pPr marL="649606" indent="-542926" fontAlgn="base">
              <a:spcAft>
                <a:spcPts val="2160"/>
              </a:spcAft>
              <a:buBlip>
                <a:blip r:embed="rId6"/>
              </a:buBlip>
            </a:pPr>
            <a:r>
              <a:rPr lang="en-US" altLang="zh-TW" sz="1600" b="1" dirty="0">
                <a:solidFill>
                  <a:srgbClr val="F47920"/>
                </a:solidFill>
                <a:ea typeface="Verdana" pitchFamily="34" charset="0"/>
                <a:cs typeface="Verdana" pitchFamily="34" charset="0"/>
              </a:rPr>
              <a:t>5M </a:t>
            </a:r>
            <a:r>
              <a:rPr lang="en-US" altLang="zh-TW" sz="1600" b="1" dirty="0">
                <a:solidFill>
                  <a:prstClr val="black"/>
                </a:solidFill>
                <a:ea typeface="Verdana" pitchFamily="34" charset="0"/>
                <a:cs typeface="Verdana" pitchFamily="34" charset="0"/>
              </a:rPr>
              <a:t>monthly user sessions</a:t>
            </a:r>
            <a:endParaRPr lang="zh-TW" altLang="en-US" sz="1600" b="1" dirty="0">
              <a:solidFill>
                <a:srgbClr val="F47920"/>
              </a:solidFill>
              <a:ea typeface="SimHei" pitchFamily="49" charset="-122"/>
              <a:cs typeface="Verdana" pitchFamily="34" charset="0"/>
            </a:endParaRPr>
          </a:p>
          <a:p>
            <a:pPr marL="649606" indent="-542926" fontAlgn="base">
              <a:spcAft>
                <a:spcPts val="2160"/>
              </a:spcAft>
              <a:buBlip>
                <a:blip r:embed="rId7"/>
              </a:buBlip>
            </a:pPr>
            <a:r>
              <a:rPr lang="en-GB" altLang="zh-TW" sz="1600" b="1" dirty="0">
                <a:solidFill>
                  <a:srgbClr val="F47920"/>
                </a:solidFill>
                <a:ea typeface="Verdana" pitchFamily="34" charset="0"/>
                <a:cs typeface="Verdana" pitchFamily="34" charset="0"/>
              </a:rPr>
              <a:t>24M+ </a:t>
            </a:r>
            <a:r>
              <a:rPr lang="en-GB" altLang="zh-TW" sz="1600" b="1" dirty="0">
                <a:solidFill>
                  <a:prstClr val="black"/>
                </a:solidFill>
                <a:ea typeface="Verdana" pitchFamily="34" charset="0"/>
                <a:cs typeface="Verdana" pitchFamily="34" charset="0"/>
              </a:rPr>
              <a:t>business connections generated annually</a:t>
            </a:r>
            <a:endParaRPr lang="en-GB" altLang="zh-TW" sz="1600" b="1" dirty="0">
              <a:solidFill>
                <a:srgbClr val="F47920"/>
              </a:solidFill>
              <a:ea typeface="Verdana" pitchFamily="34" charset="0"/>
              <a:cs typeface="Verdana" pitchFamily="34" charset="0"/>
            </a:endParaRPr>
          </a:p>
        </p:txBody>
      </p:sp>
    </p:spTree>
    <p:extLst>
      <p:ext uri="{BB962C8B-B14F-4D97-AF65-F5344CB8AC3E}">
        <p14:creationId xmlns:p14="http://schemas.microsoft.com/office/powerpoint/2010/main" val="31583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HKTDC: Marketing &amp; Sourcing Trade Fairs</a:t>
            </a:r>
            <a:endParaRPr lang="en-US" dirty="0">
              <a:solidFill>
                <a:srgbClr val="FF0000"/>
              </a:solidFill>
            </a:endParaRPr>
          </a:p>
          <a:p>
            <a:endParaRPr lang="en-US" dirty="0"/>
          </a:p>
          <a:p>
            <a:endParaRPr lang="en-US" dirty="0"/>
          </a:p>
        </p:txBody>
      </p:sp>
      <p:sp>
        <p:nvSpPr>
          <p:cNvPr id="3" name="Content Placeholder 2"/>
          <p:cNvSpPr>
            <a:spLocks noGrp="1"/>
          </p:cNvSpPr>
          <p:nvPr>
            <p:ph sz="quarter" idx="10"/>
          </p:nvPr>
        </p:nvSpPr>
        <p:spPr>
          <a:xfrm>
            <a:off x="527492" y="989566"/>
            <a:ext cx="10416000" cy="4996800"/>
          </a:xfrm>
        </p:spPr>
        <p:txBody>
          <a:bodyPr/>
          <a:lstStyle/>
          <a:p>
            <a:pPr marL="411480" indent="-411480">
              <a:defRPr/>
            </a:pPr>
            <a:endParaRPr lang="en-GB" altLang="zh-TW" sz="2160" b="1" dirty="0"/>
          </a:p>
          <a:p>
            <a:pPr marL="411480" indent="-411480">
              <a:defRPr/>
            </a:pPr>
            <a:r>
              <a:rPr lang="es-MX" altLang="zh-TW" sz="2160" b="1" dirty="0"/>
              <a:t>Más de 30 ferias mundiales </a:t>
            </a:r>
          </a:p>
          <a:p>
            <a:pPr marL="411480" indent="-411480">
              <a:defRPr/>
            </a:pPr>
            <a:r>
              <a:rPr lang="en-US" sz="2160" dirty="0"/>
              <a:t>	</a:t>
            </a:r>
            <a:r>
              <a:rPr lang="en-US" sz="2160" dirty="0" err="1"/>
              <a:t>Ejemplos</a:t>
            </a:r>
            <a:r>
              <a:rPr lang="en-US" sz="2160" dirty="0"/>
              <a:t>:</a:t>
            </a:r>
          </a:p>
          <a:p>
            <a:pPr marL="411480" indent="-411480">
              <a:defRPr/>
            </a:pPr>
            <a:endParaRPr lang="en-GB" altLang="zh-TW" sz="2160" b="1" dirty="0"/>
          </a:p>
        </p:txBody>
      </p:sp>
      <p:sp>
        <p:nvSpPr>
          <p:cNvPr id="4" name="Text Box 24"/>
          <p:cNvSpPr txBox="1">
            <a:spLocks noChangeArrowheads="1"/>
          </p:cNvSpPr>
          <p:nvPr/>
        </p:nvSpPr>
        <p:spPr bwMode="auto">
          <a:xfrm>
            <a:off x="4423622" y="3597116"/>
            <a:ext cx="2303171"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Gifts &amp; Premium</a:t>
            </a:r>
            <a:endParaRPr lang="zh-TW" altLang="en-GB" sz="1320" dirty="0">
              <a:latin typeface="+mn-lt"/>
              <a:ea typeface="+mn-ea"/>
            </a:endParaRPr>
          </a:p>
        </p:txBody>
      </p:sp>
      <p:sp>
        <p:nvSpPr>
          <p:cNvPr id="5" name="Text Box 27"/>
          <p:cNvSpPr txBox="1">
            <a:spLocks noChangeArrowheads="1"/>
          </p:cNvSpPr>
          <p:nvPr/>
        </p:nvSpPr>
        <p:spPr bwMode="auto">
          <a:xfrm>
            <a:off x="886128" y="6274247"/>
            <a:ext cx="1950112"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algn="ctr" defTabSz="1097280" eaLnBrk="1" hangingPunct="1"/>
            <a:r>
              <a:rPr lang="en-US" altLang="zh-TW" sz="1320" dirty="0">
                <a:latin typeface="+mn-lt"/>
                <a:ea typeface="+mn-ea"/>
              </a:rPr>
              <a:t>Electronics (Autumn) + </a:t>
            </a:r>
            <a:r>
              <a:rPr lang="en-US" sz="1320" dirty="0" err="1">
                <a:latin typeface="+mn-lt"/>
                <a:ea typeface="+mn-ea"/>
              </a:rPr>
              <a:t>electronicAsia</a:t>
            </a:r>
            <a:endParaRPr lang="en-US" altLang="zh-TW" sz="1320" dirty="0">
              <a:latin typeface="+mn-lt"/>
              <a:ea typeface="+mn-ea"/>
            </a:endParaRPr>
          </a:p>
        </p:txBody>
      </p:sp>
      <p:sp>
        <p:nvSpPr>
          <p:cNvPr id="6" name="Text Box 23"/>
          <p:cNvSpPr txBox="1">
            <a:spLocks noChangeArrowheads="1"/>
          </p:cNvSpPr>
          <p:nvPr/>
        </p:nvSpPr>
        <p:spPr bwMode="auto">
          <a:xfrm>
            <a:off x="9012564" y="4832187"/>
            <a:ext cx="1815466" cy="295466"/>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err="1">
                <a:latin typeface="+mn-lt"/>
                <a:ea typeface="+mn-ea"/>
              </a:rPr>
              <a:t>Houseware</a:t>
            </a:r>
            <a:endParaRPr lang="zh-TW" altLang="en-GB" sz="1320" dirty="0">
              <a:latin typeface="+mn-lt"/>
              <a:ea typeface="+mn-ea"/>
            </a:endParaRPr>
          </a:p>
        </p:txBody>
      </p:sp>
      <p:sp>
        <p:nvSpPr>
          <p:cNvPr id="7" name="Text Box 25"/>
          <p:cNvSpPr txBox="1">
            <a:spLocks noChangeArrowheads="1"/>
          </p:cNvSpPr>
          <p:nvPr/>
        </p:nvSpPr>
        <p:spPr bwMode="auto">
          <a:xfrm>
            <a:off x="6959803" y="3438617"/>
            <a:ext cx="182641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Fashion </a:t>
            </a:r>
          </a:p>
          <a:p>
            <a:pPr eaLnBrk="1" hangingPunct="1"/>
            <a:r>
              <a:rPr lang="en-US" altLang="zh-TW" sz="1320" dirty="0">
                <a:latin typeface="+mn-lt"/>
                <a:ea typeface="+mn-ea"/>
              </a:rPr>
              <a:t>Fall/Winter</a:t>
            </a:r>
            <a:endParaRPr lang="zh-TW" altLang="en-GB" sz="1320" dirty="0">
              <a:latin typeface="+mn-lt"/>
              <a:ea typeface="+mn-ea"/>
            </a:endParaRPr>
          </a:p>
        </p:txBody>
      </p:sp>
      <p:sp>
        <p:nvSpPr>
          <p:cNvPr id="8" name="Text Box 27"/>
          <p:cNvSpPr txBox="1">
            <a:spLocks noChangeArrowheads="1"/>
          </p:cNvSpPr>
          <p:nvPr/>
        </p:nvSpPr>
        <p:spPr bwMode="auto">
          <a:xfrm>
            <a:off x="9164392" y="3558889"/>
            <a:ext cx="270399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Electronics </a:t>
            </a:r>
          </a:p>
          <a:p>
            <a:pPr eaLnBrk="1" hangingPunct="1"/>
            <a:r>
              <a:rPr lang="en-US" altLang="zh-TW" sz="1320" dirty="0">
                <a:latin typeface="+mn-lt"/>
                <a:ea typeface="+mn-ea"/>
              </a:rPr>
              <a:t>(Spring)</a:t>
            </a:r>
            <a:endParaRPr lang="zh-TW" altLang="en-GB" sz="1320" dirty="0">
              <a:latin typeface="+mn-lt"/>
              <a:ea typeface="+mn-ea"/>
            </a:endParaRPr>
          </a:p>
        </p:txBody>
      </p:sp>
      <p:sp>
        <p:nvSpPr>
          <p:cNvPr id="9" name="Text Box 27"/>
          <p:cNvSpPr txBox="1">
            <a:spLocks noChangeArrowheads="1"/>
          </p:cNvSpPr>
          <p:nvPr/>
        </p:nvSpPr>
        <p:spPr bwMode="auto">
          <a:xfrm>
            <a:off x="9164392" y="6526180"/>
            <a:ext cx="1920240"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FILMART</a:t>
            </a:r>
            <a:endParaRPr lang="zh-TW" altLang="en-GB" sz="1320" dirty="0">
              <a:latin typeface="+mn-lt"/>
              <a:ea typeface="+mn-ea"/>
            </a:endParaRPr>
          </a:p>
        </p:txBody>
      </p:sp>
      <p:sp>
        <p:nvSpPr>
          <p:cNvPr id="10" name="Text Box 27"/>
          <p:cNvSpPr txBox="1">
            <a:spLocks noChangeArrowheads="1"/>
          </p:cNvSpPr>
          <p:nvPr/>
        </p:nvSpPr>
        <p:spPr bwMode="auto">
          <a:xfrm>
            <a:off x="6821553" y="6553853"/>
            <a:ext cx="182024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Licensing </a:t>
            </a:r>
            <a:endParaRPr lang="zh-TW" altLang="en-GB" sz="1320" dirty="0">
              <a:latin typeface="+mn-lt"/>
              <a:ea typeface="+mn-ea"/>
            </a:endParaRPr>
          </a:p>
        </p:txBody>
      </p:sp>
      <p:sp>
        <p:nvSpPr>
          <p:cNvPr id="12" name="Text Box 24"/>
          <p:cNvSpPr txBox="1">
            <a:spLocks noChangeArrowheads="1"/>
          </p:cNvSpPr>
          <p:nvPr/>
        </p:nvSpPr>
        <p:spPr bwMode="auto">
          <a:xfrm>
            <a:off x="1126475" y="3639793"/>
            <a:ext cx="2203642"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Watch &amp; Clock </a:t>
            </a:r>
            <a:endParaRPr lang="zh-TW" altLang="en-GB" sz="1320" dirty="0">
              <a:latin typeface="+mn-lt"/>
              <a:ea typeface="+mn-ea"/>
            </a:endParaRPr>
          </a:p>
        </p:txBody>
      </p:sp>
      <p:sp>
        <p:nvSpPr>
          <p:cNvPr id="13" name="Text Box 24"/>
          <p:cNvSpPr txBox="1">
            <a:spLocks noChangeArrowheads="1"/>
          </p:cNvSpPr>
          <p:nvPr/>
        </p:nvSpPr>
        <p:spPr bwMode="auto">
          <a:xfrm>
            <a:off x="6822517" y="4870887"/>
            <a:ext cx="2860344"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eaLnBrk="1" hangingPunct="1"/>
            <a:r>
              <a:rPr lang="en-US" altLang="zh-TW" sz="1320" dirty="0">
                <a:latin typeface="+mn-lt"/>
                <a:ea typeface="+mn-ea"/>
              </a:rPr>
              <a:t>Toys &amp; Games</a:t>
            </a:r>
            <a:endParaRPr lang="zh-TW" altLang="en-GB" sz="1320" dirty="0">
              <a:latin typeface="+mn-lt"/>
              <a:ea typeface="+mn-ea"/>
            </a:endParaRPr>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68333" y="2659576"/>
            <a:ext cx="869363" cy="86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49899" y="2714862"/>
            <a:ext cx="832112" cy="86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6291" b="7265"/>
          <a:stretch/>
        </p:blipFill>
        <p:spPr bwMode="auto">
          <a:xfrm>
            <a:off x="1568333" y="4025439"/>
            <a:ext cx="869363" cy="86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77873" y="3977665"/>
            <a:ext cx="869363" cy="86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6762" b="6762"/>
          <a:stretch/>
        </p:blipFill>
        <p:spPr bwMode="auto">
          <a:xfrm>
            <a:off x="9164392" y="2681065"/>
            <a:ext cx="877824" cy="87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5980"/>
          <a:stretch/>
        </p:blipFill>
        <p:spPr bwMode="auto">
          <a:xfrm>
            <a:off x="9159459" y="4011246"/>
            <a:ext cx="877824" cy="87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6974"/>
          <a:stretch/>
        </p:blipFill>
        <p:spPr bwMode="auto">
          <a:xfrm>
            <a:off x="9159459" y="5222201"/>
            <a:ext cx="877824" cy="87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20138" t="26795" r="14695" b="23834"/>
          <a:stretch/>
        </p:blipFill>
        <p:spPr bwMode="auto">
          <a:xfrm>
            <a:off x="6979376" y="5194147"/>
            <a:ext cx="869363" cy="8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11">
            <a:extLst>
              <a:ext uri="{28A0092B-C50C-407E-A947-70E740481C1C}">
                <a14:useLocalDpi xmlns:a14="http://schemas.microsoft.com/office/drawing/2010/main"/>
              </a:ext>
            </a:extLst>
          </a:blip>
          <a:srcRect l="65371" r="23910"/>
          <a:stretch/>
        </p:blipFill>
        <p:spPr bwMode="auto">
          <a:xfrm>
            <a:off x="3497966" y="4007173"/>
            <a:ext cx="869363" cy="8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88520" y="2619061"/>
            <a:ext cx="869363" cy="8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27"/>
          <p:cNvSpPr txBox="1">
            <a:spLocks noChangeArrowheads="1"/>
          </p:cNvSpPr>
          <p:nvPr/>
        </p:nvSpPr>
        <p:spPr bwMode="auto">
          <a:xfrm>
            <a:off x="2831761" y="6310880"/>
            <a:ext cx="216695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000">
                <a:solidFill>
                  <a:schemeClr val="tx1"/>
                </a:solidFill>
                <a:latin typeface="Arial" pitchFamily="34" charset="0"/>
                <a:ea typeface="標楷體" pitchFamily="65" charset="-120"/>
              </a:defRPr>
            </a:lvl1pPr>
            <a:lvl2pPr marL="742950" indent="-285750" eaLnBrk="0" hangingPunct="0">
              <a:defRPr kumimoji="1" sz="3000">
                <a:solidFill>
                  <a:schemeClr val="tx1"/>
                </a:solidFill>
                <a:latin typeface="Arial" pitchFamily="34" charset="0"/>
                <a:ea typeface="標楷體" pitchFamily="65" charset="-120"/>
              </a:defRPr>
            </a:lvl2pPr>
            <a:lvl3pPr marL="1143000" indent="-228600" eaLnBrk="0" hangingPunct="0">
              <a:defRPr kumimoji="1" sz="3000">
                <a:solidFill>
                  <a:schemeClr val="tx1"/>
                </a:solidFill>
                <a:latin typeface="Arial" pitchFamily="34" charset="0"/>
                <a:ea typeface="標楷體" pitchFamily="65" charset="-120"/>
              </a:defRPr>
            </a:lvl3pPr>
            <a:lvl4pPr marL="1600200" indent="-228600" eaLnBrk="0" hangingPunct="0">
              <a:defRPr kumimoji="1" sz="3000">
                <a:solidFill>
                  <a:schemeClr val="tx1"/>
                </a:solidFill>
                <a:latin typeface="Arial" pitchFamily="34" charset="0"/>
                <a:ea typeface="標楷體" pitchFamily="65" charset="-120"/>
              </a:defRPr>
            </a:lvl4pPr>
            <a:lvl5pPr marL="2057400" indent="-228600" eaLnBrk="0" hangingPunct="0">
              <a:defRPr kumimoji="1" sz="30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30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30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30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3000">
                <a:solidFill>
                  <a:schemeClr val="tx1"/>
                </a:solidFill>
                <a:latin typeface="Arial" pitchFamily="34" charset="0"/>
                <a:ea typeface="標楷體" pitchFamily="65" charset="-120"/>
              </a:defRPr>
            </a:lvl9pPr>
          </a:lstStyle>
          <a:p>
            <a:pPr algn="ctr" defTabSz="1097280" eaLnBrk="1" hangingPunct="1"/>
            <a:r>
              <a:rPr lang="en-US" altLang="zh-TW" sz="1320" dirty="0" err="1">
                <a:latin typeface="+mn-lt"/>
                <a:ea typeface="+mn-ea"/>
              </a:rPr>
              <a:t>Jewellery</a:t>
            </a:r>
            <a:r>
              <a:rPr lang="en-US" altLang="zh-TW" sz="1320" dirty="0">
                <a:latin typeface="+mn-lt"/>
                <a:ea typeface="+mn-ea"/>
              </a:rPr>
              <a:t> +</a:t>
            </a:r>
          </a:p>
          <a:p>
            <a:pPr algn="ctr" defTabSz="1097280" eaLnBrk="1" hangingPunct="1"/>
            <a:r>
              <a:rPr lang="en-US" altLang="zh-TW" sz="1320" dirty="0" err="1">
                <a:latin typeface="+mn-lt"/>
                <a:ea typeface="+mn-ea"/>
              </a:rPr>
              <a:t>Diamond,Gem</a:t>
            </a:r>
            <a:r>
              <a:rPr lang="en-US" altLang="zh-TW" sz="1320" dirty="0">
                <a:latin typeface="+mn-lt"/>
                <a:ea typeface="+mn-ea"/>
              </a:rPr>
              <a:t> &amp; Pearl</a:t>
            </a:r>
            <a:r>
              <a:rPr lang="zh-TW" altLang="en-US" sz="1320" dirty="0">
                <a:latin typeface="+mn-lt"/>
                <a:ea typeface="+mn-ea"/>
              </a:rPr>
              <a:t> </a:t>
            </a:r>
            <a:endParaRPr lang="en-US" altLang="zh-TW" sz="1320" dirty="0">
              <a:latin typeface="+mn-lt"/>
              <a:ea typeface="+mn-ea"/>
            </a:endParaRPr>
          </a:p>
        </p:txBody>
      </p:sp>
      <p:pic>
        <p:nvPicPr>
          <p:cNvPr id="26" name="Picture 6" descr="electronicAsia"/>
          <p:cNvPicPr>
            <a:picLocks noChangeAspect="1" noChangeArrowheads="1"/>
          </p:cNvPicPr>
          <p:nvPr/>
        </p:nvPicPr>
        <p:blipFill rotWithShape="1">
          <a:blip r:embed="rId13">
            <a:extLst>
              <a:ext uri="{28A0092B-C50C-407E-A947-70E740481C1C}">
                <a14:useLocalDpi xmlns:a14="http://schemas.microsoft.com/office/drawing/2010/main"/>
              </a:ext>
            </a:extLst>
          </a:blip>
          <a:srcRect l="88744"/>
          <a:stretch/>
        </p:blipFill>
        <p:spPr bwMode="auto">
          <a:xfrm>
            <a:off x="1568906" y="4951524"/>
            <a:ext cx="869363" cy="8693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ong Kong International Diamond, Gem &amp; Pearl Show">
            <a:hlinkClick r:id="rId14"/>
          </p:cNvPr>
          <p:cNvPicPr>
            <a:picLocks noChangeAspect="1" noChangeArrowheads="1"/>
          </p:cNvPicPr>
          <p:nvPr/>
        </p:nvPicPr>
        <p:blipFill rotWithShape="1">
          <a:blip r:embed="rId15">
            <a:extLst>
              <a:ext uri="{28A0092B-C50C-407E-A947-70E740481C1C}">
                <a14:useLocalDpi xmlns:a14="http://schemas.microsoft.com/office/drawing/2010/main"/>
              </a:ext>
            </a:extLst>
          </a:blip>
          <a:srcRect l="64196" r="24014"/>
          <a:stretch/>
        </p:blipFill>
        <p:spPr bwMode="auto">
          <a:xfrm>
            <a:off x="3450071" y="4933886"/>
            <a:ext cx="869694" cy="8693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rotWithShape="1">
          <a:blip r:embed="rId16">
            <a:extLst>
              <a:ext uri="{28A0092B-C50C-407E-A947-70E740481C1C}">
                <a14:useLocalDpi xmlns:a14="http://schemas.microsoft.com/office/drawing/2010/main"/>
              </a:ext>
            </a:extLst>
          </a:blip>
          <a:srcRect r="63137" b="11359"/>
          <a:stretch/>
        </p:blipFill>
        <p:spPr bwMode="auto">
          <a:xfrm>
            <a:off x="5228205" y="4049252"/>
            <a:ext cx="869363" cy="8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rotWithShape="1">
          <a:blip r:embed="rId17">
            <a:extLst>
              <a:ext uri="{28A0092B-C50C-407E-A947-70E740481C1C}">
                <a14:useLocalDpi xmlns:a14="http://schemas.microsoft.com/office/drawing/2010/main"/>
              </a:ext>
            </a:extLst>
          </a:blip>
          <a:srcRect l="85535" r="1889"/>
          <a:stretch/>
        </p:blipFill>
        <p:spPr bwMode="auto">
          <a:xfrm>
            <a:off x="5229529" y="5103046"/>
            <a:ext cx="869363" cy="86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5064077" y="6328031"/>
            <a:ext cx="2129203" cy="498598"/>
          </a:xfrm>
          <a:prstGeom prst="rect">
            <a:avLst/>
          </a:prstGeom>
          <a:noFill/>
        </p:spPr>
        <p:txBody>
          <a:bodyPr wrap="square" rtlCol="0">
            <a:spAutoFit/>
          </a:bodyPr>
          <a:lstStyle/>
          <a:p>
            <a:r>
              <a:rPr kumimoji="1" lang="en-US" sz="1320" dirty="0"/>
              <a:t>Lighting (Autumn)+</a:t>
            </a:r>
          </a:p>
          <a:p>
            <a:r>
              <a:rPr kumimoji="1" lang="en-US" sz="1320" dirty="0"/>
              <a:t>Outdoor Lighting </a:t>
            </a:r>
          </a:p>
        </p:txBody>
      </p:sp>
    </p:spTree>
    <p:extLst>
      <p:ext uri="{BB962C8B-B14F-4D97-AF65-F5344CB8AC3E}">
        <p14:creationId xmlns:p14="http://schemas.microsoft.com/office/powerpoint/2010/main" val="6932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6242029-D8AE-4254-8EE9-0D58B5073378}"/>
              </a:ext>
            </a:extLst>
          </p:cNvPr>
          <p:cNvPicPr>
            <a:picLocks noChangeAspect="1"/>
          </p:cNvPicPr>
          <p:nvPr/>
        </p:nvPicPr>
        <p:blipFill>
          <a:blip r:embed="rId2"/>
          <a:stretch>
            <a:fillRect/>
          </a:stretch>
        </p:blipFill>
        <p:spPr>
          <a:xfrm>
            <a:off x="582474" y="302859"/>
            <a:ext cx="4447574" cy="618918"/>
          </a:xfrm>
          <a:prstGeom prst="rect">
            <a:avLst/>
          </a:prstGeom>
        </p:spPr>
      </p:pic>
      <p:pic>
        <p:nvPicPr>
          <p:cNvPr id="8" name="Imagen 7">
            <a:extLst>
              <a:ext uri="{FF2B5EF4-FFF2-40B4-BE49-F238E27FC236}">
                <a16:creationId xmlns:a16="http://schemas.microsoft.com/office/drawing/2014/main" id="{C9FB50B8-7D3E-4405-AB9A-925598AD4817}"/>
              </a:ext>
            </a:extLst>
          </p:cNvPr>
          <p:cNvPicPr>
            <a:picLocks noChangeAspect="1"/>
          </p:cNvPicPr>
          <p:nvPr/>
        </p:nvPicPr>
        <p:blipFill>
          <a:blip r:embed="rId3"/>
          <a:stretch>
            <a:fillRect/>
          </a:stretch>
        </p:blipFill>
        <p:spPr>
          <a:xfrm>
            <a:off x="0" y="963787"/>
            <a:ext cx="12192000" cy="1282883"/>
          </a:xfrm>
          <a:prstGeom prst="rect">
            <a:avLst/>
          </a:prstGeom>
        </p:spPr>
      </p:pic>
      <p:pic>
        <p:nvPicPr>
          <p:cNvPr id="10" name="Imagen 9">
            <a:extLst>
              <a:ext uri="{FF2B5EF4-FFF2-40B4-BE49-F238E27FC236}">
                <a16:creationId xmlns:a16="http://schemas.microsoft.com/office/drawing/2014/main" id="{67F39640-F843-4FF0-B35B-5F4F2E1264C6}"/>
              </a:ext>
            </a:extLst>
          </p:cNvPr>
          <p:cNvPicPr>
            <a:picLocks noChangeAspect="1"/>
          </p:cNvPicPr>
          <p:nvPr/>
        </p:nvPicPr>
        <p:blipFill>
          <a:blip r:embed="rId4"/>
          <a:stretch>
            <a:fillRect/>
          </a:stretch>
        </p:blipFill>
        <p:spPr>
          <a:xfrm>
            <a:off x="0" y="2245439"/>
            <a:ext cx="12192000" cy="1155901"/>
          </a:xfrm>
          <a:prstGeom prst="rect">
            <a:avLst/>
          </a:prstGeom>
        </p:spPr>
      </p:pic>
      <p:pic>
        <p:nvPicPr>
          <p:cNvPr id="12" name="Imagen 11">
            <a:extLst>
              <a:ext uri="{FF2B5EF4-FFF2-40B4-BE49-F238E27FC236}">
                <a16:creationId xmlns:a16="http://schemas.microsoft.com/office/drawing/2014/main" id="{AA88FCFE-9007-40A0-8510-670A6ECF81AF}"/>
              </a:ext>
            </a:extLst>
          </p:cNvPr>
          <p:cNvPicPr>
            <a:picLocks noChangeAspect="1"/>
          </p:cNvPicPr>
          <p:nvPr/>
        </p:nvPicPr>
        <p:blipFill>
          <a:blip r:embed="rId5"/>
          <a:stretch>
            <a:fillRect/>
          </a:stretch>
        </p:blipFill>
        <p:spPr>
          <a:xfrm>
            <a:off x="0" y="3224700"/>
            <a:ext cx="12192000" cy="1064601"/>
          </a:xfrm>
          <a:prstGeom prst="rect">
            <a:avLst/>
          </a:prstGeom>
        </p:spPr>
      </p:pic>
      <p:pic>
        <p:nvPicPr>
          <p:cNvPr id="14" name="Imagen 13">
            <a:extLst>
              <a:ext uri="{FF2B5EF4-FFF2-40B4-BE49-F238E27FC236}">
                <a16:creationId xmlns:a16="http://schemas.microsoft.com/office/drawing/2014/main" id="{8A0075D9-2278-4A22-AE00-6641803C62A7}"/>
              </a:ext>
            </a:extLst>
          </p:cNvPr>
          <p:cNvPicPr>
            <a:picLocks noChangeAspect="1"/>
          </p:cNvPicPr>
          <p:nvPr/>
        </p:nvPicPr>
        <p:blipFill>
          <a:blip r:embed="rId6"/>
          <a:stretch>
            <a:fillRect/>
          </a:stretch>
        </p:blipFill>
        <p:spPr>
          <a:xfrm>
            <a:off x="-19050" y="4069627"/>
            <a:ext cx="12192000" cy="1157175"/>
          </a:xfrm>
          <a:prstGeom prst="rect">
            <a:avLst/>
          </a:prstGeom>
        </p:spPr>
      </p:pic>
      <p:pic>
        <p:nvPicPr>
          <p:cNvPr id="16" name="Imagen 15">
            <a:extLst>
              <a:ext uri="{FF2B5EF4-FFF2-40B4-BE49-F238E27FC236}">
                <a16:creationId xmlns:a16="http://schemas.microsoft.com/office/drawing/2014/main" id="{6F53116D-1698-4C0B-B775-C0C4E950549E}"/>
              </a:ext>
            </a:extLst>
          </p:cNvPr>
          <p:cNvPicPr>
            <a:picLocks noChangeAspect="1"/>
          </p:cNvPicPr>
          <p:nvPr/>
        </p:nvPicPr>
        <p:blipFill>
          <a:blip r:embed="rId7"/>
          <a:stretch>
            <a:fillRect/>
          </a:stretch>
        </p:blipFill>
        <p:spPr>
          <a:xfrm>
            <a:off x="19050" y="5026027"/>
            <a:ext cx="12192000" cy="1300976"/>
          </a:xfrm>
          <a:prstGeom prst="rect">
            <a:avLst/>
          </a:prstGeom>
        </p:spPr>
      </p:pic>
      <p:pic>
        <p:nvPicPr>
          <p:cNvPr id="18" name="Imagen 17">
            <a:extLst>
              <a:ext uri="{FF2B5EF4-FFF2-40B4-BE49-F238E27FC236}">
                <a16:creationId xmlns:a16="http://schemas.microsoft.com/office/drawing/2014/main" id="{EA04C1C8-ACC5-4BBF-86DF-B1C8F14189F0}"/>
              </a:ext>
            </a:extLst>
          </p:cNvPr>
          <p:cNvPicPr>
            <a:picLocks noChangeAspect="1"/>
          </p:cNvPicPr>
          <p:nvPr/>
        </p:nvPicPr>
        <p:blipFill>
          <a:blip r:embed="rId8"/>
          <a:stretch>
            <a:fillRect/>
          </a:stretch>
        </p:blipFill>
        <p:spPr>
          <a:xfrm>
            <a:off x="19050" y="5867934"/>
            <a:ext cx="6076950" cy="1038225"/>
          </a:xfrm>
          <a:prstGeom prst="rect">
            <a:avLst/>
          </a:prstGeom>
        </p:spPr>
      </p:pic>
    </p:spTree>
    <p:extLst>
      <p:ext uri="{BB962C8B-B14F-4D97-AF65-F5344CB8AC3E}">
        <p14:creationId xmlns:p14="http://schemas.microsoft.com/office/powerpoint/2010/main" val="401502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97010" y="6694730"/>
            <a:ext cx="120014" cy="147320"/>
          </a:xfrm>
          <a:prstGeom prst="rect">
            <a:avLst/>
          </a:prstGeom>
        </p:spPr>
        <p:txBody>
          <a:bodyPr vert="horz" wrap="square" lIns="0" tIns="12065" rIns="0" bIns="0" rtlCol="0">
            <a:spAutoFit/>
          </a:bodyPr>
          <a:lstStyle/>
          <a:p>
            <a:pPr marL="12700">
              <a:lnSpc>
                <a:spcPct val="100000"/>
              </a:lnSpc>
              <a:spcBef>
                <a:spcPts val="95"/>
              </a:spcBef>
            </a:pPr>
            <a:r>
              <a:rPr sz="800" spc="-25" dirty="0">
                <a:latin typeface="Times New Roman"/>
                <a:cs typeface="Times New Roman"/>
              </a:rPr>
              <a:t>16</a:t>
            </a:r>
            <a:endParaRPr sz="800">
              <a:latin typeface="Times New Roman"/>
              <a:cs typeface="Times New Roman"/>
            </a:endParaRPr>
          </a:p>
        </p:txBody>
      </p:sp>
      <p:sp>
        <p:nvSpPr>
          <p:cNvPr id="4" name="object 4"/>
          <p:cNvSpPr txBox="1">
            <a:spLocks noGrp="1"/>
          </p:cNvSpPr>
          <p:nvPr>
            <p:ph type="title"/>
          </p:nvPr>
        </p:nvSpPr>
        <p:spPr>
          <a:xfrm>
            <a:off x="457718" y="812981"/>
            <a:ext cx="9998735" cy="566181"/>
          </a:xfrm>
          <a:prstGeom prst="rect">
            <a:avLst/>
          </a:prstGeom>
        </p:spPr>
        <p:txBody>
          <a:bodyPr vert="horz" wrap="square" lIns="0" tIns="12065" rIns="0" bIns="0" rtlCol="0">
            <a:spAutoFit/>
          </a:bodyPr>
          <a:lstStyle/>
          <a:p>
            <a:pPr marL="12700">
              <a:lnSpc>
                <a:spcPct val="100000"/>
              </a:lnSpc>
              <a:spcBef>
                <a:spcPts val="95"/>
              </a:spcBef>
              <a:tabLst>
                <a:tab pos="3329940" algn="l"/>
              </a:tabLst>
            </a:pPr>
            <a:r>
              <a:rPr lang="es-MX" sz="3600" b="1" dirty="0"/>
              <a:t>Areas y Sectores de Oportunidades en Latinoámerica</a:t>
            </a:r>
            <a:endParaRPr sz="3200" b="1" dirty="0">
              <a:latin typeface="Verdana"/>
              <a:cs typeface="Verdana"/>
            </a:endParaRPr>
          </a:p>
        </p:txBody>
      </p:sp>
      <p:sp>
        <p:nvSpPr>
          <p:cNvPr id="7" name="object 5">
            <a:extLst>
              <a:ext uri="{FF2B5EF4-FFF2-40B4-BE49-F238E27FC236}">
                <a16:creationId xmlns:a16="http://schemas.microsoft.com/office/drawing/2014/main" id="{617BD794-C1B8-D9A6-29A1-FD89DA31C2A3}"/>
              </a:ext>
            </a:extLst>
          </p:cNvPr>
          <p:cNvSpPr txBox="1"/>
          <p:nvPr/>
        </p:nvSpPr>
        <p:spPr>
          <a:xfrm>
            <a:off x="6584725" y="1951609"/>
            <a:ext cx="4102433" cy="4508285"/>
          </a:xfrm>
          <a:prstGeom prst="rect">
            <a:avLst/>
          </a:prstGeom>
        </p:spPr>
        <p:txBody>
          <a:bodyPr vert="horz" wrap="square" lIns="0" tIns="62865" rIns="0" bIns="0" rtlCol="0">
            <a:spAutoFit/>
          </a:bodyPr>
          <a:lstStyle/>
          <a:p>
            <a:pPr marL="12700" marR="356870" algn="ctr">
              <a:spcBef>
                <a:spcPts val="100"/>
              </a:spcBef>
              <a:tabLst>
                <a:tab pos="354965" algn="l"/>
                <a:tab pos="355600" algn="l"/>
              </a:tabLst>
            </a:pPr>
            <a:r>
              <a:rPr lang="es-MX" sz="2400" b="1" u="heavy" spc="-10" dirty="0">
                <a:uFill>
                  <a:solidFill>
                    <a:srgbClr val="000000"/>
                  </a:solidFill>
                </a:uFill>
                <a:latin typeface="Calibri"/>
                <a:cs typeface="Calibri"/>
              </a:rPr>
              <a:t>Merchandise:</a:t>
            </a:r>
            <a:endParaRPr lang="es-MX" sz="2400" dirty="0">
              <a:latin typeface="Calibri"/>
              <a:cs typeface="Calibri"/>
            </a:endParaRPr>
          </a:p>
          <a:p>
            <a:pPr marL="354965" marR="356870" indent="-342265">
              <a:lnSpc>
                <a:spcPct val="100000"/>
              </a:lnSpc>
              <a:spcBef>
                <a:spcPts val="100"/>
              </a:spcBef>
              <a:buFont typeface="Arial MT"/>
              <a:buChar char="•"/>
              <a:tabLst>
                <a:tab pos="354965" algn="l"/>
                <a:tab pos="355600" algn="l"/>
              </a:tabLst>
            </a:pPr>
            <a:r>
              <a:rPr lang="es-MX" sz="2400" dirty="0">
                <a:latin typeface="Calibri"/>
                <a:cs typeface="Calibri"/>
              </a:rPr>
              <a:t>Jewellery</a:t>
            </a:r>
            <a:r>
              <a:rPr lang="es-MX" sz="2400" spc="-10" dirty="0">
                <a:latin typeface="Calibri"/>
                <a:cs typeface="Calibri"/>
              </a:rPr>
              <a:t> </a:t>
            </a:r>
            <a:r>
              <a:rPr lang="es-MX" sz="2400" dirty="0">
                <a:latin typeface="Calibri"/>
                <a:cs typeface="Calibri"/>
              </a:rPr>
              <a:t>and</a:t>
            </a:r>
            <a:r>
              <a:rPr lang="es-MX" sz="2400" spc="-15" dirty="0">
                <a:latin typeface="Calibri"/>
                <a:cs typeface="Calibri"/>
              </a:rPr>
              <a:t> </a:t>
            </a:r>
            <a:r>
              <a:rPr lang="es-MX" sz="2400" dirty="0">
                <a:latin typeface="Calibri"/>
                <a:cs typeface="Calibri"/>
              </a:rPr>
              <a:t>tools</a:t>
            </a:r>
            <a:r>
              <a:rPr lang="es-MX" sz="2400" spc="-25" dirty="0">
                <a:latin typeface="Calibri"/>
                <a:cs typeface="Calibri"/>
              </a:rPr>
              <a:t> for </a:t>
            </a:r>
            <a:r>
              <a:rPr lang="es-MX" sz="2400" spc="-10" dirty="0">
                <a:latin typeface="Calibri"/>
                <a:cs typeface="Calibri"/>
              </a:rPr>
              <a:t>jewellery</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spc="-10" dirty="0">
                <a:latin typeface="Calibri"/>
                <a:cs typeface="Calibri"/>
              </a:rPr>
              <a:t>Healthcare</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spc="-20" dirty="0">
                <a:latin typeface="Calibri"/>
                <a:cs typeface="Calibri"/>
              </a:rPr>
              <a:t>Toys</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dirty="0">
                <a:latin typeface="Calibri"/>
                <a:cs typeface="Calibri"/>
              </a:rPr>
              <a:t>Computer</a:t>
            </a:r>
            <a:r>
              <a:rPr lang="es-MX" sz="2400" spc="-40" dirty="0">
                <a:latin typeface="Calibri"/>
                <a:cs typeface="Calibri"/>
              </a:rPr>
              <a:t> </a:t>
            </a:r>
            <a:r>
              <a:rPr lang="es-MX" sz="2400" spc="-10" dirty="0">
                <a:latin typeface="Calibri"/>
                <a:cs typeface="Calibri"/>
              </a:rPr>
              <a:t>accesories</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dirty="0">
                <a:latin typeface="Calibri"/>
                <a:cs typeface="Calibri"/>
              </a:rPr>
              <a:t>Office</a:t>
            </a:r>
            <a:r>
              <a:rPr lang="es-MX" sz="2400" spc="-15" dirty="0">
                <a:latin typeface="Calibri"/>
                <a:cs typeface="Calibri"/>
              </a:rPr>
              <a:t> </a:t>
            </a:r>
            <a:r>
              <a:rPr lang="es-MX" sz="2400" spc="-10" dirty="0">
                <a:latin typeface="Calibri"/>
                <a:cs typeface="Calibri"/>
              </a:rPr>
              <a:t>equipment</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spc="-10" dirty="0">
                <a:latin typeface="Calibri"/>
                <a:cs typeface="Calibri"/>
              </a:rPr>
              <a:t>Electronics</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dirty="0">
                <a:latin typeface="Calibri"/>
                <a:cs typeface="Calibri"/>
              </a:rPr>
              <a:t>Wine</a:t>
            </a:r>
            <a:r>
              <a:rPr lang="es-MX" sz="2400" spc="-5" dirty="0">
                <a:latin typeface="Calibri"/>
                <a:cs typeface="Calibri"/>
              </a:rPr>
              <a:t> </a:t>
            </a:r>
            <a:r>
              <a:rPr lang="es-MX" sz="2400" dirty="0">
                <a:latin typeface="Calibri"/>
                <a:cs typeface="Calibri"/>
              </a:rPr>
              <a:t>/</a:t>
            </a:r>
            <a:r>
              <a:rPr lang="es-MX" sz="2400" spc="-10" dirty="0">
                <a:latin typeface="Calibri"/>
                <a:cs typeface="Calibri"/>
              </a:rPr>
              <a:t> </a:t>
            </a:r>
            <a:r>
              <a:rPr lang="es-MX" sz="2400" spc="-20" dirty="0">
                <a:latin typeface="Calibri"/>
                <a:cs typeface="Calibri"/>
              </a:rPr>
              <a:t>Food</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spc="-10" dirty="0">
                <a:latin typeface="Calibri"/>
                <a:cs typeface="Calibri"/>
              </a:rPr>
              <a:t>Pre-</a:t>
            </a:r>
            <a:r>
              <a:rPr lang="es-MX" sz="2400" dirty="0">
                <a:latin typeface="Calibri"/>
                <a:cs typeface="Calibri"/>
              </a:rPr>
              <a:t>fabricated</a:t>
            </a:r>
            <a:r>
              <a:rPr lang="es-MX" sz="2400" spc="15" dirty="0">
                <a:latin typeface="Calibri"/>
                <a:cs typeface="Calibri"/>
              </a:rPr>
              <a:t> </a:t>
            </a:r>
            <a:r>
              <a:rPr lang="es-MX" sz="2400" spc="-10" dirty="0">
                <a:latin typeface="Calibri"/>
                <a:cs typeface="Calibri"/>
              </a:rPr>
              <a:t>houses</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dirty="0">
                <a:latin typeface="Calibri"/>
                <a:cs typeface="Calibri"/>
              </a:rPr>
              <a:t>Hardware</a:t>
            </a:r>
            <a:r>
              <a:rPr lang="es-MX" sz="2400" spc="-15" dirty="0">
                <a:latin typeface="Calibri"/>
                <a:cs typeface="Calibri"/>
              </a:rPr>
              <a:t> </a:t>
            </a:r>
            <a:r>
              <a:rPr lang="es-MX" sz="2400" dirty="0">
                <a:latin typeface="Calibri"/>
                <a:cs typeface="Calibri"/>
              </a:rPr>
              <a:t>and</a:t>
            </a:r>
            <a:r>
              <a:rPr lang="es-MX" sz="2400" spc="-15" dirty="0">
                <a:latin typeface="Calibri"/>
                <a:cs typeface="Calibri"/>
              </a:rPr>
              <a:t> </a:t>
            </a:r>
            <a:r>
              <a:rPr lang="es-MX" sz="2400" spc="-10" dirty="0">
                <a:latin typeface="Calibri"/>
                <a:cs typeface="Calibri"/>
              </a:rPr>
              <a:t>Machinery</a:t>
            </a:r>
            <a:endParaRPr lang="es-MX" sz="2400" dirty="0">
              <a:latin typeface="Calibri"/>
              <a:cs typeface="Calibri"/>
            </a:endParaRPr>
          </a:p>
          <a:p>
            <a:pPr marL="354965" indent="-342265">
              <a:lnSpc>
                <a:spcPct val="100000"/>
              </a:lnSpc>
              <a:buFont typeface="Arial MT"/>
              <a:buChar char="•"/>
              <a:tabLst>
                <a:tab pos="354965" algn="l"/>
                <a:tab pos="355600" algn="l"/>
              </a:tabLst>
            </a:pPr>
            <a:r>
              <a:rPr lang="es-MX" sz="2400" dirty="0">
                <a:latin typeface="Calibri"/>
                <a:cs typeface="Calibri"/>
              </a:rPr>
              <a:t>Outdoor</a:t>
            </a:r>
            <a:r>
              <a:rPr lang="es-MX" sz="2400" spc="-40" dirty="0">
                <a:latin typeface="Calibri"/>
                <a:cs typeface="Calibri"/>
              </a:rPr>
              <a:t> </a:t>
            </a:r>
            <a:r>
              <a:rPr lang="es-MX" sz="2400" spc="-10" dirty="0">
                <a:latin typeface="Calibri"/>
                <a:cs typeface="Calibri"/>
              </a:rPr>
              <a:t>products</a:t>
            </a:r>
            <a:endParaRPr lang="es-MX" sz="2400" dirty="0">
              <a:latin typeface="Calibri"/>
              <a:cs typeface="Calibri"/>
            </a:endParaRPr>
          </a:p>
        </p:txBody>
      </p:sp>
      <p:sp>
        <p:nvSpPr>
          <p:cNvPr id="9" name="object 6">
            <a:extLst>
              <a:ext uri="{FF2B5EF4-FFF2-40B4-BE49-F238E27FC236}">
                <a16:creationId xmlns:a16="http://schemas.microsoft.com/office/drawing/2014/main" id="{992418D8-EC0D-1C00-F335-A70548D6952E}"/>
              </a:ext>
            </a:extLst>
          </p:cNvPr>
          <p:cNvSpPr txBox="1"/>
          <p:nvPr/>
        </p:nvSpPr>
        <p:spPr>
          <a:xfrm>
            <a:off x="375228" y="2036630"/>
            <a:ext cx="2586990" cy="2546210"/>
          </a:xfrm>
          <a:prstGeom prst="rect">
            <a:avLst/>
          </a:prstGeom>
        </p:spPr>
        <p:txBody>
          <a:bodyPr vert="horz" wrap="square" lIns="0" tIns="85725" rIns="0" bIns="0" rtlCol="0">
            <a:spAutoFit/>
          </a:bodyPr>
          <a:lstStyle/>
          <a:p>
            <a:pPr marL="12700" algn="ctr">
              <a:spcBef>
                <a:spcPts val="675"/>
              </a:spcBef>
              <a:tabLst>
                <a:tab pos="354965" algn="l"/>
                <a:tab pos="355600" algn="l"/>
              </a:tabLst>
            </a:pPr>
            <a:r>
              <a:rPr lang="es-MX" sz="2400" b="1" u="heavy" spc="-10" dirty="0">
                <a:uFill>
                  <a:solidFill>
                    <a:srgbClr val="000000"/>
                  </a:solidFill>
                </a:uFill>
                <a:latin typeface="Calibri"/>
                <a:cs typeface="Calibri"/>
              </a:rPr>
              <a:t>Themes:</a:t>
            </a:r>
            <a:endParaRPr lang="es-ES" sz="2400" spc="-10" dirty="0">
              <a:latin typeface="Calibri"/>
              <a:cs typeface="Calibri"/>
            </a:endParaRPr>
          </a:p>
          <a:p>
            <a:pPr marL="354965" indent="-342265">
              <a:lnSpc>
                <a:spcPct val="100000"/>
              </a:lnSpc>
              <a:spcBef>
                <a:spcPts val="675"/>
              </a:spcBef>
              <a:buFont typeface="Arial MT"/>
              <a:buChar char="•"/>
              <a:tabLst>
                <a:tab pos="354965" algn="l"/>
                <a:tab pos="355600" algn="l"/>
              </a:tabLst>
            </a:pPr>
            <a:r>
              <a:rPr sz="2400" spc="-10" dirty="0">
                <a:latin typeface="Calibri"/>
                <a:cs typeface="Calibri"/>
              </a:rPr>
              <a:t>Fundraising</a:t>
            </a:r>
            <a:endParaRPr sz="2400" dirty="0">
              <a:latin typeface="Calibri"/>
              <a:cs typeface="Calibri"/>
            </a:endParaRPr>
          </a:p>
          <a:p>
            <a:pPr marL="354965" indent="-342265">
              <a:lnSpc>
                <a:spcPct val="100000"/>
              </a:lnSpc>
              <a:spcBef>
                <a:spcPts val="575"/>
              </a:spcBef>
              <a:buFont typeface="Arial MT"/>
              <a:buChar char="•"/>
              <a:tabLst>
                <a:tab pos="354965" algn="l"/>
                <a:tab pos="355600" algn="l"/>
              </a:tabLst>
            </a:pPr>
            <a:r>
              <a:rPr sz="2400" dirty="0">
                <a:latin typeface="Calibri"/>
                <a:cs typeface="Calibri"/>
              </a:rPr>
              <a:t>Asian</a:t>
            </a:r>
            <a:r>
              <a:rPr sz="2400" spc="-20" dirty="0">
                <a:latin typeface="Calibri"/>
                <a:cs typeface="Calibri"/>
              </a:rPr>
              <a:t> </a:t>
            </a:r>
            <a:r>
              <a:rPr sz="2400" dirty="0">
                <a:latin typeface="Calibri"/>
                <a:cs typeface="Calibri"/>
              </a:rPr>
              <a:t>credit</a:t>
            </a:r>
            <a:r>
              <a:rPr sz="2400" spc="-20" dirty="0">
                <a:latin typeface="Calibri"/>
                <a:cs typeface="Calibri"/>
              </a:rPr>
              <a:t> lines</a:t>
            </a:r>
            <a:endParaRPr sz="2400" dirty="0">
              <a:latin typeface="Calibri"/>
              <a:cs typeface="Calibri"/>
            </a:endParaRPr>
          </a:p>
          <a:p>
            <a:pPr marL="354965" marR="5080" indent="-342265">
              <a:lnSpc>
                <a:spcPct val="100000"/>
              </a:lnSpc>
              <a:spcBef>
                <a:spcPts val="575"/>
              </a:spcBef>
              <a:buFont typeface="Arial MT"/>
              <a:buChar char="•"/>
              <a:tabLst>
                <a:tab pos="354965" algn="l"/>
                <a:tab pos="355600" algn="l"/>
              </a:tabLst>
            </a:pPr>
            <a:r>
              <a:rPr sz="2400" dirty="0">
                <a:latin typeface="Calibri"/>
                <a:cs typeface="Calibri"/>
              </a:rPr>
              <a:t>Student</a:t>
            </a:r>
            <a:r>
              <a:rPr sz="2400" spc="-15" dirty="0">
                <a:latin typeface="Calibri"/>
                <a:cs typeface="Calibri"/>
              </a:rPr>
              <a:t> </a:t>
            </a:r>
            <a:r>
              <a:rPr sz="2400" spc="-10" dirty="0">
                <a:latin typeface="Calibri"/>
                <a:cs typeface="Calibri"/>
              </a:rPr>
              <a:t>exchange programs, scholarships</a:t>
            </a:r>
            <a:endParaRPr sz="2400" dirty="0">
              <a:latin typeface="Calibri"/>
              <a:cs typeface="Calibri"/>
            </a:endParaRPr>
          </a:p>
        </p:txBody>
      </p:sp>
      <p:sp>
        <p:nvSpPr>
          <p:cNvPr id="10" name="object 9">
            <a:extLst>
              <a:ext uri="{FF2B5EF4-FFF2-40B4-BE49-F238E27FC236}">
                <a16:creationId xmlns:a16="http://schemas.microsoft.com/office/drawing/2014/main" id="{0CF82959-22D5-115E-CDBA-AC9427D8E092}"/>
              </a:ext>
            </a:extLst>
          </p:cNvPr>
          <p:cNvSpPr txBox="1"/>
          <p:nvPr/>
        </p:nvSpPr>
        <p:spPr>
          <a:xfrm>
            <a:off x="3999597" y="2036630"/>
            <a:ext cx="1742439" cy="2610971"/>
          </a:xfrm>
          <a:prstGeom prst="rect">
            <a:avLst/>
          </a:prstGeom>
        </p:spPr>
        <p:txBody>
          <a:bodyPr vert="horz" wrap="square" lIns="0" tIns="12700" rIns="0" bIns="0" rtlCol="0">
            <a:spAutoFit/>
          </a:bodyPr>
          <a:lstStyle/>
          <a:p>
            <a:pPr marL="12700" algn="ctr">
              <a:spcBef>
                <a:spcPts val="100"/>
              </a:spcBef>
              <a:tabLst>
                <a:tab pos="354965" algn="l"/>
                <a:tab pos="355600" algn="l"/>
              </a:tabLst>
            </a:pPr>
            <a:r>
              <a:rPr lang="es-MX" sz="2400" b="1" u="heavy" spc="-10" dirty="0">
                <a:uFill>
                  <a:solidFill>
                    <a:srgbClr val="000000"/>
                  </a:solidFill>
                </a:uFill>
                <a:latin typeface="Calibri"/>
                <a:cs typeface="Calibri"/>
              </a:rPr>
              <a:t>Areas:</a:t>
            </a:r>
            <a:endParaRPr lang="es-ES" sz="2400" spc="-10" dirty="0">
              <a:latin typeface="Calibri"/>
              <a:cs typeface="Calibri"/>
            </a:endParaRPr>
          </a:p>
          <a:p>
            <a:pPr marL="354965" indent="-342265">
              <a:lnSpc>
                <a:spcPct val="100000"/>
              </a:lnSpc>
              <a:spcBef>
                <a:spcPts val="100"/>
              </a:spcBef>
              <a:buFont typeface="Arial MT"/>
              <a:buChar char="•"/>
              <a:tabLst>
                <a:tab pos="354965" algn="l"/>
                <a:tab pos="355600" algn="l"/>
              </a:tabLst>
            </a:pPr>
            <a:r>
              <a:rPr sz="2400" spc="-10" dirty="0">
                <a:latin typeface="Calibri"/>
                <a:cs typeface="Calibri"/>
              </a:rPr>
              <a:t>Agriculture</a:t>
            </a:r>
            <a:endParaRPr sz="2400" dirty="0">
              <a:latin typeface="Calibri"/>
              <a:cs typeface="Calibri"/>
            </a:endParaRPr>
          </a:p>
          <a:p>
            <a:pPr marL="354965" indent="-342265">
              <a:lnSpc>
                <a:spcPct val="100000"/>
              </a:lnSpc>
              <a:buFont typeface="Arial MT"/>
              <a:buChar char="•"/>
              <a:tabLst>
                <a:tab pos="354965" algn="l"/>
                <a:tab pos="355600" algn="l"/>
              </a:tabLst>
            </a:pPr>
            <a:r>
              <a:rPr sz="2400" spc="-10" dirty="0">
                <a:latin typeface="Calibri"/>
                <a:cs typeface="Calibri"/>
              </a:rPr>
              <a:t>Logistics</a:t>
            </a:r>
            <a:endParaRPr sz="2400" dirty="0">
              <a:latin typeface="Calibri"/>
              <a:cs typeface="Calibri"/>
            </a:endParaRPr>
          </a:p>
          <a:p>
            <a:pPr marL="354965" indent="-342265">
              <a:lnSpc>
                <a:spcPct val="100000"/>
              </a:lnSpc>
              <a:buFont typeface="Arial MT"/>
              <a:buChar char="•"/>
              <a:tabLst>
                <a:tab pos="354965" algn="l"/>
                <a:tab pos="355600" algn="l"/>
              </a:tabLst>
            </a:pPr>
            <a:r>
              <a:rPr sz="2400" spc="-10" dirty="0">
                <a:latin typeface="Calibri"/>
                <a:cs typeface="Calibri"/>
              </a:rPr>
              <a:t>Machinery</a:t>
            </a:r>
            <a:endParaRPr sz="2400" dirty="0">
              <a:latin typeface="Calibri"/>
              <a:cs typeface="Calibri"/>
            </a:endParaRPr>
          </a:p>
          <a:p>
            <a:pPr marL="354965" indent="-342265">
              <a:lnSpc>
                <a:spcPct val="100000"/>
              </a:lnSpc>
              <a:buFont typeface="Arial MT"/>
              <a:buChar char="•"/>
              <a:tabLst>
                <a:tab pos="354965" algn="l"/>
                <a:tab pos="355600" algn="l"/>
              </a:tabLst>
            </a:pPr>
            <a:r>
              <a:rPr sz="2400" spc="-10" dirty="0">
                <a:latin typeface="Calibri"/>
                <a:cs typeface="Calibri"/>
              </a:rPr>
              <a:t>Healthcare</a:t>
            </a:r>
            <a:endParaRPr sz="2400" dirty="0">
              <a:latin typeface="Calibri"/>
              <a:cs typeface="Calibri"/>
            </a:endParaRPr>
          </a:p>
          <a:p>
            <a:pPr marL="354965" indent="-342265">
              <a:lnSpc>
                <a:spcPct val="100000"/>
              </a:lnSpc>
              <a:buFont typeface="Arial MT"/>
              <a:buChar char="•"/>
              <a:tabLst>
                <a:tab pos="354965" algn="l"/>
                <a:tab pos="355600" algn="l"/>
              </a:tabLst>
            </a:pPr>
            <a:r>
              <a:rPr sz="2400" spc="-20" dirty="0">
                <a:latin typeface="Calibri"/>
                <a:cs typeface="Calibri"/>
              </a:rPr>
              <a:t>Food</a:t>
            </a:r>
            <a:endParaRPr sz="2400" dirty="0">
              <a:latin typeface="Calibri"/>
              <a:cs typeface="Calibri"/>
            </a:endParaRPr>
          </a:p>
          <a:p>
            <a:pPr marL="12700">
              <a:lnSpc>
                <a:spcPct val="100000"/>
              </a:lnSpc>
            </a:pPr>
            <a:endParaRPr sz="2400" dirty="0">
              <a:latin typeface="Arial MT"/>
              <a:cs typeface="Arial MT"/>
            </a:endParaRPr>
          </a:p>
        </p:txBody>
      </p:sp>
    </p:spTree>
    <p:extLst>
      <p:ext uri="{BB962C8B-B14F-4D97-AF65-F5344CB8AC3E}">
        <p14:creationId xmlns:p14="http://schemas.microsoft.com/office/powerpoint/2010/main" val="34869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C91F99-447A-49B9-A16D-A0AD85B0661B}"/>
              </a:ext>
            </a:extLst>
          </p:cNvPr>
          <p:cNvPicPr>
            <a:picLocks noChangeAspect="1"/>
          </p:cNvPicPr>
          <p:nvPr/>
        </p:nvPicPr>
        <p:blipFill rotWithShape="1">
          <a:blip r:embed="rId2"/>
          <a:srcRect t="17082"/>
          <a:stretch/>
        </p:blipFill>
        <p:spPr>
          <a:xfrm>
            <a:off x="304800" y="675861"/>
            <a:ext cx="8459146" cy="1929854"/>
          </a:xfrm>
          <a:prstGeom prst="rect">
            <a:avLst/>
          </a:prstGeom>
        </p:spPr>
      </p:pic>
      <p:pic>
        <p:nvPicPr>
          <p:cNvPr id="7" name="Imagen 6">
            <a:extLst>
              <a:ext uri="{FF2B5EF4-FFF2-40B4-BE49-F238E27FC236}">
                <a16:creationId xmlns:a16="http://schemas.microsoft.com/office/drawing/2014/main" id="{D6D02E25-A3BF-4FA0-8EE1-0CE748FAB291}"/>
              </a:ext>
            </a:extLst>
          </p:cNvPr>
          <p:cNvPicPr>
            <a:picLocks noChangeAspect="1"/>
          </p:cNvPicPr>
          <p:nvPr/>
        </p:nvPicPr>
        <p:blipFill>
          <a:blip r:embed="rId3"/>
          <a:stretch>
            <a:fillRect/>
          </a:stretch>
        </p:blipFill>
        <p:spPr>
          <a:xfrm>
            <a:off x="304800" y="2605715"/>
            <a:ext cx="8459146" cy="3793162"/>
          </a:xfrm>
          <a:prstGeom prst="rect">
            <a:avLst/>
          </a:prstGeom>
        </p:spPr>
      </p:pic>
      <p:pic>
        <p:nvPicPr>
          <p:cNvPr id="9" name="Imagen 8">
            <a:extLst>
              <a:ext uri="{FF2B5EF4-FFF2-40B4-BE49-F238E27FC236}">
                <a16:creationId xmlns:a16="http://schemas.microsoft.com/office/drawing/2014/main" id="{625E6937-7E42-4BAB-91BA-7461E31E2C6F}"/>
              </a:ext>
            </a:extLst>
          </p:cNvPr>
          <p:cNvPicPr>
            <a:picLocks noChangeAspect="1"/>
          </p:cNvPicPr>
          <p:nvPr/>
        </p:nvPicPr>
        <p:blipFill>
          <a:blip r:embed="rId4"/>
          <a:stretch>
            <a:fillRect/>
          </a:stretch>
        </p:blipFill>
        <p:spPr>
          <a:xfrm>
            <a:off x="8763946" y="770354"/>
            <a:ext cx="2806355" cy="3793162"/>
          </a:xfrm>
          <a:prstGeom prst="rect">
            <a:avLst/>
          </a:prstGeom>
        </p:spPr>
      </p:pic>
      <p:pic>
        <p:nvPicPr>
          <p:cNvPr id="11" name="Imagen 10">
            <a:extLst>
              <a:ext uri="{FF2B5EF4-FFF2-40B4-BE49-F238E27FC236}">
                <a16:creationId xmlns:a16="http://schemas.microsoft.com/office/drawing/2014/main" id="{A9FC19DA-0512-4E06-A05D-EC0A30F1EAA9}"/>
              </a:ext>
            </a:extLst>
          </p:cNvPr>
          <p:cNvPicPr>
            <a:picLocks noChangeAspect="1"/>
          </p:cNvPicPr>
          <p:nvPr/>
        </p:nvPicPr>
        <p:blipFill>
          <a:blip r:embed="rId5"/>
          <a:stretch>
            <a:fillRect/>
          </a:stretch>
        </p:blipFill>
        <p:spPr>
          <a:xfrm>
            <a:off x="8763946" y="4466473"/>
            <a:ext cx="2806355" cy="2029447"/>
          </a:xfrm>
          <a:prstGeom prst="rect">
            <a:avLst/>
          </a:prstGeom>
        </p:spPr>
      </p:pic>
      <p:pic>
        <p:nvPicPr>
          <p:cNvPr id="15" name="Imagen 14">
            <a:extLst>
              <a:ext uri="{FF2B5EF4-FFF2-40B4-BE49-F238E27FC236}">
                <a16:creationId xmlns:a16="http://schemas.microsoft.com/office/drawing/2014/main" id="{02029D7A-9544-4F2A-A433-277CDCA16BC4}"/>
              </a:ext>
            </a:extLst>
          </p:cNvPr>
          <p:cNvPicPr>
            <a:picLocks noChangeAspect="1"/>
          </p:cNvPicPr>
          <p:nvPr/>
        </p:nvPicPr>
        <p:blipFill>
          <a:blip r:embed="rId6"/>
          <a:stretch>
            <a:fillRect/>
          </a:stretch>
        </p:blipFill>
        <p:spPr>
          <a:xfrm>
            <a:off x="4103411" y="-38514"/>
            <a:ext cx="3667125" cy="714375"/>
          </a:xfrm>
          <a:prstGeom prst="rect">
            <a:avLst/>
          </a:prstGeom>
        </p:spPr>
      </p:pic>
    </p:spTree>
    <p:extLst>
      <p:ext uri="{BB962C8B-B14F-4D97-AF65-F5344CB8AC3E}">
        <p14:creationId xmlns:p14="http://schemas.microsoft.com/office/powerpoint/2010/main" val="237424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97010" y="6694730"/>
            <a:ext cx="120014" cy="147320"/>
          </a:xfrm>
          <a:prstGeom prst="rect">
            <a:avLst/>
          </a:prstGeom>
        </p:spPr>
        <p:txBody>
          <a:bodyPr vert="horz" wrap="square" lIns="0" tIns="12065" rIns="0" bIns="0" rtlCol="0">
            <a:spAutoFit/>
          </a:bodyPr>
          <a:lstStyle/>
          <a:p>
            <a:pPr marL="12700">
              <a:lnSpc>
                <a:spcPct val="100000"/>
              </a:lnSpc>
              <a:spcBef>
                <a:spcPts val="95"/>
              </a:spcBef>
            </a:pPr>
            <a:r>
              <a:rPr sz="800" spc="-25" dirty="0">
                <a:latin typeface="Times New Roman"/>
                <a:cs typeface="Times New Roman"/>
              </a:rPr>
              <a:t>16</a:t>
            </a:r>
            <a:endParaRPr sz="800">
              <a:latin typeface="Times New Roman"/>
              <a:cs typeface="Times New Roman"/>
            </a:endParaRPr>
          </a:p>
        </p:txBody>
      </p:sp>
      <p:sp>
        <p:nvSpPr>
          <p:cNvPr id="4" name="object 4"/>
          <p:cNvSpPr txBox="1">
            <a:spLocks noGrp="1"/>
          </p:cNvSpPr>
          <p:nvPr>
            <p:ph type="title"/>
          </p:nvPr>
        </p:nvSpPr>
        <p:spPr>
          <a:xfrm>
            <a:off x="784230" y="627671"/>
            <a:ext cx="9089389" cy="997068"/>
          </a:xfrm>
          <a:prstGeom prst="rect">
            <a:avLst/>
          </a:prstGeom>
        </p:spPr>
        <p:txBody>
          <a:bodyPr vert="horz" wrap="square" lIns="0" tIns="12065" rIns="0" bIns="0" rtlCol="0">
            <a:spAutoFit/>
          </a:bodyPr>
          <a:lstStyle/>
          <a:p>
            <a:pPr marL="12700">
              <a:lnSpc>
                <a:spcPct val="100000"/>
              </a:lnSpc>
              <a:spcBef>
                <a:spcPts val="95"/>
              </a:spcBef>
              <a:tabLst>
                <a:tab pos="3329940" algn="l"/>
              </a:tabLst>
            </a:pPr>
            <a:r>
              <a:rPr lang="es-ES" sz="3200" b="1" dirty="0">
                <a:latin typeface="Verdana"/>
                <a:cs typeface="Verdana"/>
              </a:rPr>
              <a:t>Indicadores de restricción de viajes de negocios al Asia  </a:t>
            </a:r>
            <a:endParaRPr sz="3200" b="1" dirty="0">
              <a:latin typeface="Verdana"/>
              <a:cs typeface="Verdana"/>
            </a:endParaRPr>
          </a:p>
        </p:txBody>
      </p:sp>
      <p:sp>
        <p:nvSpPr>
          <p:cNvPr id="5" name="object 5"/>
          <p:cNvSpPr txBox="1"/>
          <p:nvPr/>
        </p:nvSpPr>
        <p:spPr>
          <a:xfrm>
            <a:off x="953043" y="1995742"/>
            <a:ext cx="9503410" cy="2057400"/>
          </a:xfrm>
          <a:prstGeom prst="rect">
            <a:avLst/>
          </a:prstGeom>
        </p:spPr>
        <p:txBody>
          <a:bodyPr vert="horz" wrap="square" lIns="0" tIns="62865" rIns="0" bIns="0" rtlCol="0">
            <a:spAutoFit/>
          </a:bodyPr>
          <a:lstStyle/>
          <a:p>
            <a:pPr marL="354965" indent="-342265">
              <a:lnSpc>
                <a:spcPct val="100000"/>
              </a:lnSpc>
              <a:spcBef>
                <a:spcPts val="495"/>
              </a:spcBef>
              <a:buSzPct val="70833"/>
              <a:buFont typeface="Arial MT"/>
              <a:buChar char="•"/>
              <a:tabLst>
                <a:tab pos="354965" algn="l"/>
                <a:tab pos="355600" algn="l"/>
              </a:tabLst>
            </a:pPr>
            <a:r>
              <a:rPr sz="2400" dirty="0">
                <a:latin typeface="Verdana"/>
                <a:cs typeface="Verdana"/>
              </a:rPr>
              <a:t>Population:</a:t>
            </a:r>
            <a:r>
              <a:rPr sz="2400" spc="15" dirty="0">
                <a:latin typeface="Verdana"/>
                <a:cs typeface="Verdana"/>
              </a:rPr>
              <a:t> </a:t>
            </a:r>
            <a:r>
              <a:rPr sz="2400" dirty="0">
                <a:latin typeface="Verdana"/>
                <a:cs typeface="Verdana"/>
              </a:rPr>
              <a:t>50+</a:t>
            </a:r>
            <a:r>
              <a:rPr sz="2400" spc="-15" dirty="0">
                <a:latin typeface="Verdana"/>
                <a:cs typeface="Verdana"/>
              </a:rPr>
              <a:t> </a:t>
            </a:r>
            <a:r>
              <a:rPr sz="2400" dirty="0">
                <a:latin typeface="Verdana"/>
                <a:cs typeface="Verdana"/>
              </a:rPr>
              <a:t>company</a:t>
            </a:r>
            <a:r>
              <a:rPr sz="2400" spc="15" dirty="0">
                <a:latin typeface="Verdana"/>
                <a:cs typeface="Verdana"/>
              </a:rPr>
              <a:t> </a:t>
            </a:r>
            <a:r>
              <a:rPr sz="2400" spc="-10" dirty="0">
                <a:latin typeface="Verdana"/>
                <a:cs typeface="Verdana"/>
              </a:rPr>
              <a:t>responses</a:t>
            </a:r>
            <a:endParaRPr sz="2400" dirty="0">
              <a:latin typeface="Verdana"/>
              <a:cs typeface="Verdana"/>
            </a:endParaRPr>
          </a:p>
          <a:p>
            <a:pPr marL="354965" marR="5080" indent="-342265">
              <a:lnSpc>
                <a:spcPct val="100000"/>
              </a:lnSpc>
              <a:spcBef>
                <a:spcPts val="395"/>
              </a:spcBef>
              <a:buSzPct val="70833"/>
              <a:buFont typeface="Arial MT"/>
              <a:buChar char="•"/>
              <a:tabLst>
                <a:tab pos="354965" algn="l"/>
                <a:tab pos="355600" algn="l"/>
              </a:tabLst>
            </a:pPr>
            <a:r>
              <a:rPr sz="2400" dirty="0">
                <a:latin typeface="Verdana"/>
                <a:cs typeface="Verdana"/>
              </a:rPr>
              <a:t>Buyers</a:t>
            </a:r>
            <a:r>
              <a:rPr sz="2400" spc="-5" dirty="0">
                <a:latin typeface="Verdana"/>
                <a:cs typeface="Verdana"/>
              </a:rPr>
              <a:t> </a:t>
            </a:r>
            <a:r>
              <a:rPr sz="2400" dirty="0">
                <a:latin typeface="Verdana"/>
                <a:cs typeface="Verdana"/>
              </a:rPr>
              <a:t>were</a:t>
            </a:r>
            <a:r>
              <a:rPr sz="2400" spc="-10" dirty="0">
                <a:latin typeface="Verdana"/>
                <a:cs typeface="Verdana"/>
              </a:rPr>
              <a:t> </a:t>
            </a:r>
            <a:r>
              <a:rPr sz="2400" dirty="0">
                <a:latin typeface="Verdana"/>
                <a:cs typeface="Verdana"/>
              </a:rPr>
              <a:t>asked</a:t>
            </a:r>
            <a:r>
              <a:rPr sz="2400" spc="-5" dirty="0">
                <a:latin typeface="Verdana"/>
                <a:cs typeface="Verdana"/>
              </a:rPr>
              <a:t> </a:t>
            </a:r>
            <a:r>
              <a:rPr sz="2400" dirty="0">
                <a:latin typeface="Verdana"/>
                <a:cs typeface="Verdana"/>
              </a:rPr>
              <a:t>to</a:t>
            </a:r>
            <a:r>
              <a:rPr sz="2400" spc="5" dirty="0">
                <a:latin typeface="Verdana"/>
                <a:cs typeface="Verdana"/>
              </a:rPr>
              <a:t> </a:t>
            </a:r>
            <a:r>
              <a:rPr sz="2400" dirty="0">
                <a:latin typeface="Verdana"/>
                <a:cs typeface="Verdana"/>
              </a:rPr>
              <a:t>choose</a:t>
            </a:r>
            <a:r>
              <a:rPr sz="2400" spc="15" dirty="0">
                <a:latin typeface="Verdana"/>
                <a:cs typeface="Verdana"/>
              </a:rPr>
              <a:t> </a:t>
            </a:r>
            <a:r>
              <a:rPr sz="2400" b="1" dirty="0">
                <a:solidFill>
                  <a:srgbClr val="E36C09"/>
                </a:solidFill>
                <a:latin typeface="Verdana"/>
                <a:cs typeface="Verdana"/>
              </a:rPr>
              <a:t>the top</a:t>
            </a:r>
            <a:r>
              <a:rPr sz="2400" b="1" spc="-15" dirty="0">
                <a:solidFill>
                  <a:srgbClr val="E36C09"/>
                </a:solidFill>
                <a:latin typeface="Verdana"/>
                <a:cs typeface="Verdana"/>
              </a:rPr>
              <a:t> </a:t>
            </a:r>
            <a:r>
              <a:rPr sz="2400" b="1" dirty="0">
                <a:solidFill>
                  <a:srgbClr val="E36C09"/>
                </a:solidFill>
                <a:latin typeface="Verdana"/>
                <a:cs typeface="Verdana"/>
              </a:rPr>
              <a:t>three</a:t>
            </a:r>
            <a:r>
              <a:rPr sz="2400" b="1" spc="-5" dirty="0">
                <a:solidFill>
                  <a:srgbClr val="E36C09"/>
                </a:solidFill>
                <a:latin typeface="Verdana"/>
                <a:cs typeface="Verdana"/>
              </a:rPr>
              <a:t> </a:t>
            </a:r>
            <a:r>
              <a:rPr sz="2400" b="1" dirty="0">
                <a:solidFill>
                  <a:srgbClr val="E36C09"/>
                </a:solidFill>
                <a:latin typeface="Verdana"/>
                <a:cs typeface="Verdana"/>
              </a:rPr>
              <a:t>issues</a:t>
            </a:r>
            <a:r>
              <a:rPr sz="2400" b="1" spc="10" dirty="0">
                <a:solidFill>
                  <a:srgbClr val="E36C09"/>
                </a:solidFill>
                <a:latin typeface="Verdana"/>
                <a:cs typeface="Verdana"/>
              </a:rPr>
              <a:t> </a:t>
            </a:r>
            <a:r>
              <a:rPr sz="2400" b="1" spc="-10" dirty="0">
                <a:solidFill>
                  <a:srgbClr val="E36C09"/>
                </a:solidFill>
                <a:latin typeface="Verdana"/>
                <a:cs typeface="Verdana"/>
              </a:rPr>
              <a:t>which </a:t>
            </a:r>
            <a:r>
              <a:rPr sz="2400" b="1" dirty="0">
                <a:solidFill>
                  <a:srgbClr val="E36C09"/>
                </a:solidFill>
                <a:latin typeface="Verdana"/>
                <a:cs typeface="Verdana"/>
              </a:rPr>
              <a:t>have</a:t>
            </a:r>
            <a:r>
              <a:rPr sz="2400" b="1" spc="-10" dirty="0">
                <a:solidFill>
                  <a:srgbClr val="E36C09"/>
                </a:solidFill>
                <a:latin typeface="Verdana"/>
                <a:cs typeface="Verdana"/>
              </a:rPr>
              <a:t> </a:t>
            </a:r>
            <a:r>
              <a:rPr sz="2400" b="1" dirty="0">
                <a:solidFill>
                  <a:srgbClr val="E36C09"/>
                </a:solidFill>
                <a:latin typeface="Verdana"/>
                <a:cs typeface="Verdana"/>
              </a:rPr>
              <a:t>affected</a:t>
            </a:r>
            <a:r>
              <a:rPr sz="2400" b="1" spc="-10" dirty="0">
                <a:solidFill>
                  <a:srgbClr val="E36C09"/>
                </a:solidFill>
                <a:latin typeface="Verdana"/>
                <a:cs typeface="Verdana"/>
              </a:rPr>
              <a:t> </a:t>
            </a:r>
            <a:r>
              <a:rPr sz="2400" b="1" dirty="0">
                <a:solidFill>
                  <a:srgbClr val="E36C09"/>
                </a:solidFill>
                <a:latin typeface="Verdana"/>
                <a:cs typeface="Verdana"/>
              </a:rPr>
              <a:t>their</a:t>
            </a:r>
            <a:r>
              <a:rPr sz="2400" b="1" spc="-15" dirty="0">
                <a:solidFill>
                  <a:srgbClr val="E36C09"/>
                </a:solidFill>
                <a:latin typeface="Verdana"/>
                <a:cs typeface="Verdana"/>
              </a:rPr>
              <a:t> </a:t>
            </a:r>
            <a:r>
              <a:rPr sz="2400" b="1" dirty="0">
                <a:solidFill>
                  <a:srgbClr val="E36C09"/>
                </a:solidFill>
                <a:latin typeface="Verdana"/>
                <a:cs typeface="Verdana"/>
              </a:rPr>
              <a:t>business</a:t>
            </a:r>
            <a:r>
              <a:rPr sz="2400" b="1" spc="40" dirty="0">
                <a:solidFill>
                  <a:srgbClr val="E36C09"/>
                </a:solidFill>
                <a:latin typeface="Verdana"/>
                <a:cs typeface="Verdana"/>
              </a:rPr>
              <a:t> </a:t>
            </a:r>
            <a:r>
              <a:rPr sz="2400" dirty="0">
                <a:latin typeface="Verdana"/>
                <a:cs typeface="Verdana"/>
              </a:rPr>
              <a:t>during</a:t>
            </a:r>
            <a:r>
              <a:rPr sz="2400" spc="15" dirty="0">
                <a:latin typeface="Verdana"/>
                <a:cs typeface="Verdana"/>
              </a:rPr>
              <a:t> </a:t>
            </a:r>
            <a:r>
              <a:rPr sz="2400" dirty="0">
                <a:latin typeface="Verdana"/>
                <a:cs typeface="Verdana"/>
              </a:rPr>
              <a:t>the </a:t>
            </a:r>
            <a:r>
              <a:rPr sz="2400" spc="-10" dirty="0">
                <a:latin typeface="Verdana"/>
                <a:cs typeface="Verdana"/>
              </a:rPr>
              <a:t>pandemic.</a:t>
            </a:r>
            <a:endParaRPr sz="2400" dirty="0">
              <a:latin typeface="Verdana"/>
              <a:cs typeface="Verdana"/>
            </a:endParaRPr>
          </a:p>
          <a:p>
            <a:pPr>
              <a:lnSpc>
                <a:spcPct val="100000"/>
              </a:lnSpc>
              <a:spcBef>
                <a:spcPts val="40"/>
              </a:spcBef>
            </a:pPr>
            <a:endParaRPr sz="3000" dirty="0">
              <a:latin typeface="Verdana"/>
              <a:cs typeface="Verdana"/>
            </a:endParaRPr>
          </a:p>
          <a:p>
            <a:pPr marL="12700">
              <a:lnSpc>
                <a:spcPct val="100000"/>
              </a:lnSpc>
            </a:pPr>
            <a:r>
              <a:rPr sz="2400" i="1" u="sng" dirty="0">
                <a:uFill>
                  <a:solidFill>
                    <a:srgbClr val="000000"/>
                  </a:solidFill>
                </a:uFill>
                <a:latin typeface="Verdana"/>
                <a:cs typeface="Verdana"/>
              </a:rPr>
              <a:t>Below</a:t>
            </a:r>
            <a:r>
              <a:rPr sz="2400" i="1" u="sng" spc="-10" dirty="0">
                <a:uFill>
                  <a:solidFill>
                    <a:srgbClr val="000000"/>
                  </a:solidFill>
                </a:uFill>
                <a:latin typeface="Verdana"/>
                <a:cs typeface="Verdana"/>
              </a:rPr>
              <a:t> </a:t>
            </a:r>
            <a:r>
              <a:rPr sz="2400" i="1" u="sng" dirty="0">
                <a:uFill>
                  <a:solidFill>
                    <a:srgbClr val="000000"/>
                  </a:solidFill>
                </a:uFill>
                <a:latin typeface="Verdana"/>
                <a:cs typeface="Verdana"/>
              </a:rPr>
              <a:t>are</a:t>
            </a:r>
            <a:r>
              <a:rPr sz="2400" i="1" u="sng" spc="-10" dirty="0">
                <a:uFill>
                  <a:solidFill>
                    <a:srgbClr val="000000"/>
                  </a:solidFill>
                </a:uFill>
                <a:latin typeface="Verdana"/>
                <a:cs typeface="Verdana"/>
              </a:rPr>
              <a:t> </a:t>
            </a:r>
            <a:r>
              <a:rPr sz="2400" i="1" u="sng" dirty="0">
                <a:uFill>
                  <a:solidFill>
                    <a:srgbClr val="000000"/>
                  </a:solidFill>
                </a:uFill>
                <a:latin typeface="Verdana"/>
                <a:cs typeface="Verdana"/>
              </a:rPr>
              <a:t>the</a:t>
            </a:r>
            <a:r>
              <a:rPr sz="2400" i="1" u="sng" spc="5" dirty="0">
                <a:uFill>
                  <a:solidFill>
                    <a:srgbClr val="000000"/>
                  </a:solidFill>
                </a:uFill>
                <a:latin typeface="Verdana"/>
                <a:cs typeface="Verdana"/>
              </a:rPr>
              <a:t> </a:t>
            </a:r>
            <a:r>
              <a:rPr sz="2400" i="1" u="sng" dirty="0">
                <a:uFill>
                  <a:solidFill>
                    <a:srgbClr val="000000"/>
                  </a:solidFill>
                </a:uFill>
                <a:latin typeface="Verdana"/>
                <a:cs typeface="Verdana"/>
              </a:rPr>
              <a:t>selection</a:t>
            </a:r>
            <a:r>
              <a:rPr sz="2400" i="1" u="sng" spc="5" dirty="0">
                <a:uFill>
                  <a:solidFill>
                    <a:srgbClr val="000000"/>
                  </a:solidFill>
                </a:uFill>
                <a:latin typeface="Verdana"/>
                <a:cs typeface="Verdana"/>
              </a:rPr>
              <a:t> </a:t>
            </a:r>
            <a:r>
              <a:rPr sz="2400" i="1" u="sng" dirty="0">
                <a:uFill>
                  <a:solidFill>
                    <a:srgbClr val="000000"/>
                  </a:solidFill>
                </a:uFill>
                <a:latin typeface="Verdana"/>
                <a:cs typeface="Verdana"/>
              </a:rPr>
              <a:t>of</a:t>
            </a:r>
            <a:r>
              <a:rPr sz="2400" i="1" u="sng" spc="10" dirty="0">
                <a:uFill>
                  <a:solidFill>
                    <a:srgbClr val="000000"/>
                  </a:solidFill>
                </a:uFill>
                <a:latin typeface="Verdana"/>
                <a:cs typeface="Verdana"/>
              </a:rPr>
              <a:t> </a:t>
            </a:r>
            <a:r>
              <a:rPr sz="2400" i="1" u="sng" spc="-10" dirty="0">
                <a:uFill>
                  <a:solidFill>
                    <a:srgbClr val="000000"/>
                  </a:solidFill>
                </a:uFill>
                <a:latin typeface="Verdana"/>
                <a:cs typeface="Verdana"/>
              </a:rPr>
              <a:t>factors:</a:t>
            </a:r>
            <a:endParaRPr sz="2400" dirty="0">
              <a:latin typeface="Verdana"/>
              <a:cs typeface="Verdana"/>
            </a:endParaRPr>
          </a:p>
        </p:txBody>
      </p:sp>
      <p:graphicFrame>
        <p:nvGraphicFramePr>
          <p:cNvPr id="6" name="object 6"/>
          <p:cNvGraphicFramePr>
            <a:graphicFrameLocks noGrp="1"/>
          </p:cNvGraphicFramePr>
          <p:nvPr/>
        </p:nvGraphicFramePr>
        <p:xfrm>
          <a:off x="933014" y="4246545"/>
          <a:ext cx="9089390" cy="2047239"/>
        </p:xfrm>
        <a:graphic>
          <a:graphicData uri="http://schemas.openxmlformats.org/drawingml/2006/table">
            <a:tbl>
              <a:tblPr firstRow="1" bandRow="1">
                <a:tableStyleId>{2D5ABB26-0587-4C30-8999-92F81FD0307C}</a:tableStyleId>
              </a:tblPr>
              <a:tblGrid>
                <a:gridCol w="3574415">
                  <a:extLst>
                    <a:ext uri="{9D8B030D-6E8A-4147-A177-3AD203B41FA5}">
                      <a16:colId xmlns:a16="http://schemas.microsoft.com/office/drawing/2014/main" val="20000"/>
                    </a:ext>
                  </a:extLst>
                </a:gridCol>
                <a:gridCol w="1503680">
                  <a:extLst>
                    <a:ext uri="{9D8B030D-6E8A-4147-A177-3AD203B41FA5}">
                      <a16:colId xmlns:a16="http://schemas.microsoft.com/office/drawing/2014/main" val="20001"/>
                    </a:ext>
                  </a:extLst>
                </a:gridCol>
                <a:gridCol w="2984500">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tblGrid>
              <a:tr h="399415">
                <a:tc>
                  <a:txBody>
                    <a:bodyPr/>
                    <a:lstStyle/>
                    <a:p>
                      <a:pPr marL="374015" indent="-342265">
                        <a:lnSpc>
                          <a:spcPct val="100000"/>
                        </a:lnSpc>
                        <a:spcBef>
                          <a:spcPts val="105"/>
                        </a:spcBef>
                        <a:buSzPct val="70833"/>
                        <a:buFont typeface="Courier New"/>
                        <a:buChar char="o"/>
                        <a:tabLst>
                          <a:tab pos="374015" algn="l"/>
                          <a:tab pos="374650" algn="l"/>
                        </a:tabLst>
                      </a:pPr>
                      <a:r>
                        <a:rPr sz="2400" dirty="0">
                          <a:latin typeface="Verdana"/>
                          <a:cs typeface="Verdana"/>
                        </a:rPr>
                        <a:t>Travel</a:t>
                      </a:r>
                      <a:r>
                        <a:rPr sz="2400" spc="-10" dirty="0">
                          <a:latin typeface="Verdana"/>
                          <a:cs typeface="Verdana"/>
                        </a:rPr>
                        <a:t> restrictions</a:t>
                      </a:r>
                      <a:endParaRPr sz="2400">
                        <a:latin typeface="Verdana"/>
                        <a:cs typeface="Verdana"/>
                      </a:endParaRPr>
                    </a:p>
                  </a:txBody>
                  <a:tcPr marL="0" marR="0" marT="13335" marB="0"/>
                </a:tc>
                <a:tc>
                  <a:txBody>
                    <a:bodyPr/>
                    <a:lstStyle/>
                    <a:p>
                      <a:pPr marR="337820" algn="r">
                        <a:lnSpc>
                          <a:spcPct val="100000"/>
                        </a:lnSpc>
                        <a:spcBef>
                          <a:spcPts val="105"/>
                        </a:spcBef>
                      </a:pPr>
                      <a:r>
                        <a:rPr sz="2400" spc="-25" dirty="0">
                          <a:solidFill>
                            <a:srgbClr val="FF6600"/>
                          </a:solidFill>
                          <a:latin typeface="Verdana"/>
                          <a:cs typeface="Verdana"/>
                        </a:rPr>
                        <a:t>56%</a:t>
                      </a:r>
                      <a:endParaRPr sz="2400">
                        <a:latin typeface="Verdana"/>
                        <a:cs typeface="Verdana"/>
                      </a:endParaRPr>
                    </a:p>
                  </a:txBody>
                  <a:tcPr marL="0" marR="0" marT="13335" marB="0"/>
                </a:tc>
                <a:tc>
                  <a:txBody>
                    <a:bodyPr/>
                    <a:lstStyle/>
                    <a:p>
                      <a:pPr marL="688340" indent="-343535">
                        <a:lnSpc>
                          <a:spcPct val="100000"/>
                        </a:lnSpc>
                        <a:spcBef>
                          <a:spcPts val="105"/>
                        </a:spcBef>
                        <a:buSzPct val="70833"/>
                        <a:buFont typeface="Courier New"/>
                        <a:buChar char="o"/>
                        <a:tabLst>
                          <a:tab pos="688340" algn="l"/>
                          <a:tab pos="688975" algn="l"/>
                        </a:tabLst>
                      </a:pPr>
                      <a:r>
                        <a:rPr sz="2400" spc="-10" dirty="0">
                          <a:latin typeface="Verdana"/>
                          <a:cs typeface="Verdana"/>
                        </a:rPr>
                        <a:t>Taxes/Tariffs</a:t>
                      </a:r>
                      <a:endParaRPr sz="2400">
                        <a:latin typeface="Verdana"/>
                        <a:cs typeface="Verdana"/>
                      </a:endParaRPr>
                    </a:p>
                  </a:txBody>
                  <a:tcPr marL="0" marR="0" marT="13335" marB="0"/>
                </a:tc>
                <a:tc>
                  <a:txBody>
                    <a:bodyPr/>
                    <a:lstStyle/>
                    <a:p>
                      <a:pPr marR="46355" algn="r">
                        <a:lnSpc>
                          <a:spcPct val="100000"/>
                        </a:lnSpc>
                        <a:spcBef>
                          <a:spcPts val="10"/>
                        </a:spcBef>
                      </a:pPr>
                      <a:r>
                        <a:rPr sz="2400" spc="-25" dirty="0">
                          <a:solidFill>
                            <a:srgbClr val="FF6600"/>
                          </a:solidFill>
                          <a:latin typeface="Verdana"/>
                          <a:cs typeface="Verdana"/>
                        </a:rPr>
                        <a:t>28%</a:t>
                      </a:r>
                      <a:endParaRPr sz="2400">
                        <a:latin typeface="Verdana"/>
                        <a:cs typeface="Verdana"/>
                      </a:endParaRPr>
                    </a:p>
                  </a:txBody>
                  <a:tcPr marL="0" marR="0" marT="1270" marB="0"/>
                </a:tc>
                <a:extLst>
                  <a:ext uri="{0D108BD9-81ED-4DB2-BD59-A6C34878D82A}">
                    <a16:rowId xmlns:a16="http://schemas.microsoft.com/office/drawing/2014/main" val="10000"/>
                  </a:ext>
                </a:extLst>
              </a:tr>
              <a:tr h="415925">
                <a:tc>
                  <a:txBody>
                    <a:bodyPr/>
                    <a:lstStyle/>
                    <a:p>
                      <a:pPr marL="374015" indent="-342265">
                        <a:lnSpc>
                          <a:spcPct val="100000"/>
                        </a:lnSpc>
                        <a:spcBef>
                          <a:spcPts val="235"/>
                        </a:spcBef>
                        <a:buSzPct val="70833"/>
                        <a:buFont typeface="Courier New"/>
                        <a:buChar char="o"/>
                        <a:tabLst>
                          <a:tab pos="374015" algn="l"/>
                          <a:tab pos="374650" algn="l"/>
                        </a:tabLst>
                      </a:pPr>
                      <a:r>
                        <a:rPr sz="2400" dirty="0">
                          <a:latin typeface="Verdana"/>
                          <a:cs typeface="Verdana"/>
                        </a:rPr>
                        <a:t>Production</a:t>
                      </a:r>
                      <a:r>
                        <a:rPr sz="2400" spc="20" dirty="0">
                          <a:latin typeface="Verdana"/>
                          <a:cs typeface="Verdana"/>
                        </a:rPr>
                        <a:t> </a:t>
                      </a:r>
                      <a:r>
                        <a:rPr sz="2400" spc="-20" dirty="0">
                          <a:latin typeface="Verdana"/>
                          <a:cs typeface="Verdana"/>
                        </a:rPr>
                        <a:t>Costs</a:t>
                      </a:r>
                      <a:endParaRPr sz="2400">
                        <a:latin typeface="Verdana"/>
                        <a:cs typeface="Verdana"/>
                      </a:endParaRPr>
                    </a:p>
                  </a:txBody>
                  <a:tcPr marL="0" marR="0" marT="29845" marB="0"/>
                </a:tc>
                <a:tc>
                  <a:txBody>
                    <a:bodyPr/>
                    <a:lstStyle/>
                    <a:p>
                      <a:pPr marR="337820" algn="r">
                        <a:lnSpc>
                          <a:spcPct val="100000"/>
                        </a:lnSpc>
                        <a:spcBef>
                          <a:spcPts val="235"/>
                        </a:spcBef>
                      </a:pPr>
                      <a:r>
                        <a:rPr sz="2400" spc="-25" dirty="0">
                          <a:solidFill>
                            <a:srgbClr val="FF6600"/>
                          </a:solidFill>
                          <a:latin typeface="Verdana"/>
                          <a:cs typeface="Verdana"/>
                        </a:rPr>
                        <a:t>48%</a:t>
                      </a:r>
                      <a:endParaRPr sz="2400">
                        <a:latin typeface="Verdana"/>
                        <a:cs typeface="Verdana"/>
                      </a:endParaRPr>
                    </a:p>
                  </a:txBody>
                  <a:tcPr marL="0" marR="0" marT="29845" marB="0"/>
                </a:tc>
                <a:tc>
                  <a:txBody>
                    <a:bodyPr/>
                    <a:lstStyle/>
                    <a:p>
                      <a:pPr marL="688340" indent="-343535">
                        <a:lnSpc>
                          <a:spcPct val="100000"/>
                        </a:lnSpc>
                        <a:spcBef>
                          <a:spcPts val="235"/>
                        </a:spcBef>
                        <a:buSzPct val="70833"/>
                        <a:buFont typeface="Courier New"/>
                        <a:buChar char="o"/>
                        <a:tabLst>
                          <a:tab pos="688340" algn="l"/>
                          <a:tab pos="688975" algn="l"/>
                        </a:tabLst>
                      </a:pPr>
                      <a:r>
                        <a:rPr sz="2400" spc="-10" dirty="0">
                          <a:latin typeface="Verdana"/>
                          <a:cs typeface="Verdana"/>
                        </a:rPr>
                        <a:t>Geopolitics</a:t>
                      </a:r>
                      <a:endParaRPr sz="2400">
                        <a:latin typeface="Verdana"/>
                        <a:cs typeface="Verdana"/>
                      </a:endParaRPr>
                    </a:p>
                  </a:txBody>
                  <a:tcPr marL="0" marR="0" marT="29845" marB="0"/>
                </a:tc>
                <a:tc>
                  <a:txBody>
                    <a:bodyPr/>
                    <a:lstStyle/>
                    <a:p>
                      <a:pPr marR="46355" algn="r">
                        <a:lnSpc>
                          <a:spcPct val="100000"/>
                        </a:lnSpc>
                        <a:spcBef>
                          <a:spcPts val="140"/>
                        </a:spcBef>
                      </a:pPr>
                      <a:r>
                        <a:rPr sz="2400" spc="-25" dirty="0">
                          <a:solidFill>
                            <a:srgbClr val="FF6600"/>
                          </a:solidFill>
                          <a:latin typeface="Verdana"/>
                          <a:cs typeface="Verdana"/>
                        </a:rPr>
                        <a:t>19%</a:t>
                      </a:r>
                      <a:endParaRPr sz="2400">
                        <a:latin typeface="Verdana"/>
                        <a:cs typeface="Verdana"/>
                      </a:endParaRPr>
                    </a:p>
                  </a:txBody>
                  <a:tcPr marL="0" marR="0" marT="17780" marB="0"/>
                </a:tc>
                <a:extLst>
                  <a:ext uri="{0D108BD9-81ED-4DB2-BD59-A6C34878D82A}">
                    <a16:rowId xmlns:a16="http://schemas.microsoft.com/office/drawing/2014/main" val="10001"/>
                  </a:ext>
                </a:extLst>
              </a:tr>
              <a:tr h="399415">
                <a:tc>
                  <a:txBody>
                    <a:bodyPr/>
                    <a:lstStyle/>
                    <a:p>
                      <a:pPr marL="374015" indent="-342265">
                        <a:lnSpc>
                          <a:spcPts val="2810"/>
                        </a:lnSpc>
                        <a:spcBef>
                          <a:spcPts val="240"/>
                        </a:spcBef>
                        <a:buSzPct val="70833"/>
                        <a:buFont typeface="Courier New"/>
                        <a:buChar char="o"/>
                        <a:tabLst>
                          <a:tab pos="374015" algn="l"/>
                          <a:tab pos="374650" algn="l"/>
                        </a:tabLst>
                      </a:pPr>
                      <a:r>
                        <a:rPr sz="2400" dirty="0">
                          <a:latin typeface="Verdana"/>
                          <a:cs typeface="Verdana"/>
                        </a:rPr>
                        <a:t>Supply</a:t>
                      </a:r>
                      <a:r>
                        <a:rPr sz="2400" spc="10" dirty="0">
                          <a:latin typeface="Verdana"/>
                          <a:cs typeface="Verdana"/>
                        </a:rPr>
                        <a:t> </a:t>
                      </a:r>
                      <a:r>
                        <a:rPr sz="2400" spc="-20" dirty="0">
                          <a:latin typeface="Verdana"/>
                          <a:cs typeface="Verdana"/>
                        </a:rPr>
                        <a:t>Chain</a:t>
                      </a:r>
                      <a:endParaRPr sz="2400">
                        <a:latin typeface="Verdana"/>
                        <a:cs typeface="Verdana"/>
                      </a:endParaRPr>
                    </a:p>
                  </a:txBody>
                  <a:tcPr marL="0" marR="0" marT="30480" marB="0"/>
                </a:tc>
                <a:tc>
                  <a:txBody>
                    <a:bodyPr/>
                    <a:lstStyle/>
                    <a:p>
                      <a:pPr marR="337820" algn="r">
                        <a:lnSpc>
                          <a:spcPts val="2810"/>
                        </a:lnSpc>
                        <a:spcBef>
                          <a:spcPts val="235"/>
                        </a:spcBef>
                      </a:pPr>
                      <a:r>
                        <a:rPr sz="2400" spc="-25" dirty="0">
                          <a:solidFill>
                            <a:srgbClr val="FF6600"/>
                          </a:solidFill>
                          <a:latin typeface="Verdana"/>
                          <a:cs typeface="Verdana"/>
                        </a:rPr>
                        <a:t>48%</a:t>
                      </a:r>
                      <a:endParaRPr sz="2400">
                        <a:latin typeface="Verdana"/>
                        <a:cs typeface="Verdana"/>
                      </a:endParaRPr>
                    </a:p>
                  </a:txBody>
                  <a:tcPr marL="0" marR="0" marT="29845" marB="0"/>
                </a:tc>
                <a:tc>
                  <a:txBody>
                    <a:bodyPr/>
                    <a:lstStyle/>
                    <a:p>
                      <a:pPr marL="688340" indent="-343535">
                        <a:lnSpc>
                          <a:spcPts val="2810"/>
                        </a:lnSpc>
                        <a:spcBef>
                          <a:spcPts val="240"/>
                        </a:spcBef>
                        <a:buSzPct val="70833"/>
                        <a:buFont typeface="Courier New"/>
                        <a:buChar char="o"/>
                        <a:tabLst>
                          <a:tab pos="688340" algn="l"/>
                          <a:tab pos="688975" algn="l"/>
                        </a:tabLst>
                      </a:pPr>
                      <a:r>
                        <a:rPr sz="2400" dirty="0">
                          <a:latin typeface="Verdana"/>
                          <a:cs typeface="Verdana"/>
                        </a:rPr>
                        <a:t>Labor</a:t>
                      </a:r>
                      <a:r>
                        <a:rPr sz="2400" spc="5" dirty="0">
                          <a:latin typeface="Verdana"/>
                          <a:cs typeface="Verdana"/>
                        </a:rPr>
                        <a:t> </a:t>
                      </a:r>
                      <a:r>
                        <a:rPr sz="2400" spc="-10" dirty="0">
                          <a:latin typeface="Verdana"/>
                          <a:cs typeface="Verdana"/>
                        </a:rPr>
                        <a:t>issues/</a:t>
                      </a:r>
                      <a:endParaRPr sz="2400">
                        <a:latin typeface="Verdana"/>
                        <a:cs typeface="Verdana"/>
                      </a:endParaRPr>
                    </a:p>
                  </a:txBody>
                  <a:tcPr marL="0" marR="0" marT="30480" marB="0"/>
                </a:tc>
                <a:tc>
                  <a:txBody>
                    <a:bodyPr/>
                    <a:lstStyle/>
                    <a:p>
                      <a:pPr marR="24130" algn="r">
                        <a:lnSpc>
                          <a:spcPct val="100000"/>
                        </a:lnSpc>
                        <a:spcBef>
                          <a:spcPts val="145"/>
                        </a:spcBef>
                      </a:pPr>
                      <a:r>
                        <a:rPr sz="2400" spc="-25" dirty="0">
                          <a:solidFill>
                            <a:srgbClr val="FF6600"/>
                          </a:solidFill>
                          <a:latin typeface="Verdana"/>
                          <a:cs typeface="Verdana"/>
                        </a:rPr>
                        <a:t>7%</a:t>
                      </a:r>
                      <a:endParaRPr sz="2400">
                        <a:latin typeface="Verdana"/>
                        <a:cs typeface="Verdana"/>
                      </a:endParaRPr>
                    </a:p>
                  </a:txBody>
                  <a:tcPr marL="0" marR="0" marT="18415" marB="0"/>
                </a:tc>
                <a:extLst>
                  <a:ext uri="{0D108BD9-81ED-4DB2-BD59-A6C34878D82A}">
                    <a16:rowId xmlns:a16="http://schemas.microsoft.com/office/drawing/2014/main" val="10002"/>
                  </a:ext>
                </a:extLst>
              </a:tr>
              <a:tr h="416559">
                <a:tc gridSpan="4">
                  <a:txBody>
                    <a:bodyPr/>
                    <a:lstStyle/>
                    <a:p>
                      <a:pPr marL="374015" indent="-342265">
                        <a:lnSpc>
                          <a:spcPts val="2810"/>
                        </a:lnSpc>
                        <a:spcBef>
                          <a:spcPts val="370"/>
                        </a:spcBef>
                        <a:buSzPct val="70833"/>
                        <a:buFont typeface="Courier New"/>
                        <a:buChar char="o"/>
                        <a:tabLst>
                          <a:tab pos="374015" algn="l"/>
                          <a:tab pos="374650" algn="l"/>
                          <a:tab pos="5765800" algn="l"/>
                        </a:tabLst>
                      </a:pPr>
                      <a:r>
                        <a:rPr sz="2400" dirty="0">
                          <a:latin typeface="Verdana"/>
                          <a:cs typeface="Verdana"/>
                        </a:rPr>
                        <a:t>Travel</a:t>
                      </a:r>
                      <a:r>
                        <a:rPr sz="2400" spc="10" dirty="0">
                          <a:latin typeface="Verdana"/>
                          <a:cs typeface="Verdana"/>
                        </a:rPr>
                        <a:t> </a:t>
                      </a:r>
                      <a:r>
                        <a:rPr sz="2400" dirty="0">
                          <a:latin typeface="Verdana"/>
                          <a:cs typeface="Verdana"/>
                        </a:rPr>
                        <a:t>Costs</a:t>
                      </a:r>
                      <a:r>
                        <a:rPr sz="2400" spc="40" dirty="0">
                          <a:latin typeface="Verdana"/>
                          <a:cs typeface="Verdana"/>
                        </a:rPr>
                        <a:t> </a:t>
                      </a:r>
                      <a:r>
                        <a:rPr sz="2400" spc="-10" dirty="0">
                          <a:latin typeface="Verdana"/>
                          <a:cs typeface="Verdana"/>
                        </a:rPr>
                        <a:t>(air/hotel)</a:t>
                      </a:r>
                      <a:r>
                        <a:rPr sz="2400" spc="-290" dirty="0">
                          <a:latin typeface="Verdana"/>
                          <a:cs typeface="Verdana"/>
                        </a:rPr>
                        <a:t> </a:t>
                      </a:r>
                      <a:r>
                        <a:rPr sz="2400" spc="-25" dirty="0">
                          <a:solidFill>
                            <a:srgbClr val="FF6600"/>
                          </a:solidFill>
                          <a:latin typeface="Verdana"/>
                          <a:cs typeface="Verdana"/>
                        </a:rPr>
                        <a:t>44%</a:t>
                      </a:r>
                      <a:r>
                        <a:rPr sz="2400" dirty="0">
                          <a:solidFill>
                            <a:srgbClr val="FF6600"/>
                          </a:solidFill>
                          <a:latin typeface="Verdana"/>
                          <a:cs typeface="Verdana"/>
                        </a:rPr>
                        <a:t>	</a:t>
                      </a:r>
                      <a:r>
                        <a:rPr sz="3600" baseline="9259" dirty="0">
                          <a:latin typeface="Verdana"/>
                          <a:cs typeface="Verdana"/>
                        </a:rPr>
                        <a:t>Staff</a:t>
                      </a:r>
                      <a:r>
                        <a:rPr sz="3600" spc="-7" baseline="9259" dirty="0">
                          <a:latin typeface="Verdana"/>
                          <a:cs typeface="Verdana"/>
                        </a:rPr>
                        <a:t> </a:t>
                      </a:r>
                      <a:r>
                        <a:rPr sz="3600" spc="-15" baseline="9259" dirty="0">
                          <a:latin typeface="Verdana"/>
                          <a:cs typeface="Verdana"/>
                        </a:rPr>
                        <a:t>shortage</a:t>
                      </a:r>
                      <a:endParaRPr sz="3600" baseline="9259">
                        <a:latin typeface="Verdana"/>
                        <a:cs typeface="Verdana"/>
                      </a:endParaRPr>
                    </a:p>
                  </a:txBody>
                  <a:tcPr marL="0" marR="0" marT="4699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415925">
                <a:tc>
                  <a:txBody>
                    <a:bodyPr/>
                    <a:lstStyle/>
                    <a:p>
                      <a:pPr marL="374015" indent="-342265">
                        <a:lnSpc>
                          <a:spcPts val="2810"/>
                        </a:lnSpc>
                        <a:spcBef>
                          <a:spcPts val="365"/>
                        </a:spcBef>
                        <a:buSzPct val="70833"/>
                        <a:buFont typeface="Courier New"/>
                        <a:buChar char="o"/>
                        <a:tabLst>
                          <a:tab pos="374015" algn="l"/>
                          <a:tab pos="374650" algn="l"/>
                        </a:tabLst>
                      </a:pPr>
                      <a:r>
                        <a:rPr sz="2400" dirty="0">
                          <a:latin typeface="Verdana"/>
                          <a:cs typeface="Verdana"/>
                        </a:rPr>
                        <a:t>US </a:t>
                      </a:r>
                      <a:r>
                        <a:rPr sz="2400" spc="-10" dirty="0">
                          <a:latin typeface="Verdana"/>
                          <a:cs typeface="Verdana"/>
                        </a:rPr>
                        <a:t>Economy</a:t>
                      </a:r>
                      <a:endParaRPr sz="2400">
                        <a:latin typeface="Verdana"/>
                        <a:cs typeface="Verdana"/>
                      </a:endParaRPr>
                    </a:p>
                  </a:txBody>
                  <a:tcPr marL="0" marR="0" marT="46355" marB="0"/>
                </a:tc>
                <a:tc gridSpan="3">
                  <a:txBody>
                    <a:bodyPr/>
                    <a:lstStyle/>
                    <a:p>
                      <a:pPr marL="441959">
                        <a:lnSpc>
                          <a:spcPts val="2850"/>
                        </a:lnSpc>
                        <a:tabLst>
                          <a:tab pos="1848485" algn="l"/>
                          <a:tab pos="2191385" algn="l"/>
                        </a:tabLst>
                      </a:pPr>
                      <a:r>
                        <a:rPr sz="3600" spc="-37" baseline="-9259" dirty="0">
                          <a:solidFill>
                            <a:srgbClr val="FF6600"/>
                          </a:solidFill>
                          <a:latin typeface="Verdana"/>
                          <a:cs typeface="Verdana"/>
                        </a:rPr>
                        <a:t>28%</a:t>
                      </a:r>
                      <a:r>
                        <a:rPr sz="3600" baseline="-9259" dirty="0">
                          <a:solidFill>
                            <a:srgbClr val="FF6600"/>
                          </a:solidFill>
                          <a:latin typeface="Verdana"/>
                          <a:cs typeface="Verdana"/>
                        </a:rPr>
                        <a:t>	</a:t>
                      </a:r>
                      <a:r>
                        <a:rPr sz="1700" spc="-50" dirty="0">
                          <a:latin typeface="Courier New"/>
                          <a:cs typeface="Courier New"/>
                        </a:rPr>
                        <a:t>o</a:t>
                      </a:r>
                      <a:r>
                        <a:rPr sz="1700" dirty="0">
                          <a:latin typeface="Courier New"/>
                          <a:cs typeface="Courier New"/>
                        </a:rPr>
                        <a:t>	</a:t>
                      </a:r>
                      <a:r>
                        <a:rPr sz="2400" dirty="0">
                          <a:latin typeface="Verdana"/>
                          <a:cs typeface="Verdana"/>
                        </a:rPr>
                        <a:t>Business</a:t>
                      </a:r>
                      <a:r>
                        <a:rPr sz="2400" spc="35" dirty="0">
                          <a:latin typeface="Verdana"/>
                          <a:cs typeface="Verdana"/>
                        </a:rPr>
                        <a:t> </a:t>
                      </a:r>
                      <a:r>
                        <a:rPr sz="2400" dirty="0">
                          <a:latin typeface="Verdana"/>
                          <a:cs typeface="Verdana"/>
                        </a:rPr>
                        <a:t>is</a:t>
                      </a:r>
                      <a:r>
                        <a:rPr sz="2400" spc="10" dirty="0">
                          <a:latin typeface="Verdana"/>
                          <a:cs typeface="Verdana"/>
                        </a:rPr>
                        <a:t> </a:t>
                      </a:r>
                      <a:r>
                        <a:rPr sz="2400" spc="-10" dirty="0">
                          <a:latin typeface="Verdana"/>
                          <a:cs typeface="Verdana"/>
                        </a:rPr>
                        <a:t>great!</a:t>
                      </a:r>
                      <a:r>
                        <a:rPr sz="2400" spc="-470" dirty="0">
                          <a:latin typeface="Verdana"/>
                          <a:cs typeface="Verdana"/>
                        </a:rPr>
                        <a:t> </a:t>
                      </a:r>
                      <a:r>
                        <a:rPr sz="3600" spc="-37" baseline="-6944" dirty="0">
                          <a:solidFill>
                            <a:srgbClr val="FF6600"/>
                          </a:solidFill>
                          <a:latin typeface="Verdana"/>
                          <a:cs typeface="Verdana"/>
                        </a:rPr>
                        <a:t>6%</a:t>
                      </a:r>
                      <a:endParaRPr sz="3600" baseline="-6944">
                        <a:latin typeface="Verdana"/>
                        <a:cs typeface="Verdana"/>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97010" y="6694730"/>
            <a:ext cx="120014" cy="147320"/>
          </a:xfrm>
          <a:prstGeom prst="rect">
            <a:avLst/>
          </a:prstGeom>
        </p:spPr>
        <p:txBody>
          <a:bodyPr vert="horz" wrap="square" lIns="0" tIns="12065" rIns="0" bIns="0" rtlCol="0">
            <a:spAutoFit/>
          </a:bodyPr>
          <a:lstStyle/>
          <a:p>
            <a:pPr marL="12700">
              <a:lnSpc>
                <a:spcPct val="100000"/>
              </a:lnSpc>
              <a:spcBef>
                <a:spcPts val="95"/>
              </a:spcBef>
            </a:pPr>
            <a:r>
              <a:rPr sz="800" spc="-25" dirty="0">
                <a:latin typeface="Times New Roman"/>
                <a:cs typeface="Times New Roman"/>
              </a:rPr>
              <a:t>17</a:t>
            </a:r>
            <a:endParaRPr sz="800">
              <a:latin typeface="Times New Roman"/>
              <a:cs typeface="Times New Roman"/>
            </a:endParaRPr>
          </a:p>
        </p:txBody>
      </p:sp>
      <p:sp>
        <p:nvSpPr>
          <p:cNvPr id="4" name="object 4"/>
          <p:cNvSpPr txBox="1">
            <a:spLocks noGrp="1"/>
          </p:cNvSpPr>
          <p:nvPr>
            <p:ph type="title"/>
          </p:nvPr>
        </p:nvSpPr>
        <p:spPr>
          <a:xfrm>
            <a:off x="593647" y="645478"/>
            <a:ext cx="10515600" cy="811640"/>
          </a:xfrm>
          <a:prstGeom prst="rect">
            <a:avLst/>
          </a:prstGeom>
        </p:spPr>
        <p:txBody>
          <a:bodyPr vert="horz" wrap="square" lIns="0" tIns="255150" rIns="0" bIns="0" rtlCol="0">
            <a:spAutoFit/>
          </a:bodyPr>
          <a:lstStyle/>
          <a:p>
            <a:pPr marL="420370">
              <a:lnSpc>
                <a:spcPct val="100000"/>
              </a:lnSpc>
              <a:spcBef>
                <a:spcPts val="95"/>
              </a:spcBef>
            </a:pPr>
            <a:r>
              <a:rPr lang="es-ES" sz="3600" b="1" dirty="0"/>
              <a:t>Cuadro comparativo de costos pre y post COVID </a:t>
            </a:r>
            <a:endParaRPr sz="3600" b="1" dirty="0"/>
          </a:p>
        </p:txBody>
      </p:sp>
      <p:graphicFrame>
        <p:nvGraphicFramePr>
          <p:cNvPr id="5" name="object 5"/>
          <p:cNvGraphicFramePr>
            <a:graphicFrameLocks noGrp="1"/>
          </p:cNvGraphicFramePr>
          <p:nvPr/>
        </p:nvGraphicFramePr>
        <p:xfrm>
          <a:off x="593647" y="1801634"/>
          <a:ext cx="10416540" cy="3961765"/>
        </p:xfrm>
        <a:graphic>
          <a:graphicData uri="http://schemas.openxmlformats.org/drawingml/2006/table">
            <a:tbl>
              <a:tblPr firstRow="1" bandRow="1">
                <a:tableStyleId>{2D5ABB26-0587-4C30-8999-92F81FD0307C}</a:tableStyleId>
              </a:tblPr>
              <a:tblGrid>
                <a:gridCol w="2295525">
                  <a:extLst>
                    <a:ext uri="{9D8B030D-6E8A-4147-A177-3AD203B41FA5}">
                      <a16:colId xmlns:a16="http://schemas.microsoft.com/office/drawing/2014/main" val="20000"/>
                    </a:ext>
                  </a:extLst>
                </a:gridCol>
                <a:gridCol w="4131945">
                  <a:extLst>
                    <a:ext uri="{9D8B030D-6E8A-4147-A177-3AD203B41FA5}">
                      <a16:colId xmlns:a16="http://schemas.microsoft.com/office/drawing/2014/main" val="20001"/>
                    </a:ext>
                  </a:extLst>
                </a:gridCol>
                <a:gridCol w="3989070">
                  <a:extLst>
                    <a:ext uri="{9D8B030D-6E8A-4147-A177-3AD203B41FA5}">
                      <a16:colId xmlns:a16="http://schemas.microsoft.com/office/drawing/2014/main" val="20002"/>
                    </a:ext>
                  </a:extLst>
                </a:gridCol>
              </a:tblGrid>
              <a:tr h="457200">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ct val="100000"/>
                        </a:lnSpc>
                        <a:spcBef>
                          <a:spcPts val="290"/>
                        </a:spcBef>
                      </a:pPr>
                      <a:r>
                        <a:rPr sz="2400" b="1" spc="-10" dirty="0">
                          <a:solidFill>
                            <a:srgbClr val="FFFFFF"/>
                          </a:solidFill>
                          <a:latin typeface="Arial"/>
                          <a:cs typeface="Arial"/>
                        </a:rPr>
                        <a:t>Pre-</a:t>
                      </a:r>
                      <a:r>
                        <a:rPr sz="2400" b="1" dirty="0">
                          <a:solidFill>
                            <a:srgbClr val="FFFFFF"/>
                          </a:solidFill>
                          <a:latin typeface="Arial"/>
                          <a:cs typeface="Arial"/>
                        </a:rPr>
                        <a:t>Covid (Jan</a:t>
                      </a:r>
                      <a:r>
                        <a:rPr sz="2400" b="1" spc="5" dirty="0">
                          <a:solidFill>
                            <a:srgbClr val="FFFFFF"/>
                          </a:solidFill>
                          <a:latin typeface="Arial"/>
                          <a:cs typeface="Arial"/>
                        </a:rPr>
                        <a:t> </a:t>
                      </a:r>
                      <a:r>
                        <a:rPr sz="2400" b="1" spc="-10" dirty="0">
                          <a:solidFill>
                            <a:srgbClr val="FFFFFF"/>
                          </a:solidFill>
                          <a:latin typeface="Arial"/>
                          <a:cs typeface="Arial"/>
                        </a:rPr>
                        <a:t>2020)</a:t>
                      </a:r>
                      <a:endParaRPr sz="24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tc>
                  <a:txBody>
                    <a:bodyPr/>
                    <a:lstStyle/>
                    <a:p>
                      <a:pPr algn="ctr">
                        <a:lnSpc>
                          <a:spcPct val="100000"/>
                        </a:lnSpc>
                        <a:spcBef>
                          <a:spcPts val="290"/>
                        </a:spcBef>
                      </a:pPr>
                      <a:r>
                        <a:rPr sz="2400" b="1" dirty="0">
                          <a:solidFill>
                            <a:srgbClr val="FFFFFF"/>
                          </a:solidFill>
                          <a:latin typeface="Arial"/>
                          <a:cs typeface="Arial"/>
                        </a:rPr>
                        <a:t>Jan</a:t>
                      </a:r>
                      <a:r>
                        <a:rPr sz="2400" b="1" spc="-10" dirty="0">
                          <a:solidFill>
                            <a:srgbClr val="FFFFFF"/>
                          </a:solidFill>
                          <a:latin typeface="Arial"/>
                          <a:cs typeface="Arial"/>
                        </a:rPr>
                        <a:t> </a:t>
                      </a:r>
                      <a:r>
                        <a:rPr sz="2400" b="1" spc="-20" dirty="0">
                          <a:solidFill>
                            <a:srgbClr val="FFFFFF"/>
                          </a:solidFill>
                          <a:latin typeface="Arial"/>
                          <a:cs typeface="Arial"/>
                        </a:rPr>
                        <a:t>2023</a:t>
                      </a:r>
                      <a:endParaRPr sz="24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79546"/>
                    </a:solidFill>
                  </a:tcPr>
                </a:tc>
                <a:extLst>
                  <a:ext uri="{0D108BD9-81ED-4DB2-BD59-A6C34878D82A}">
                    <a16:rowId xmlns:a16="http://schemas.microsoft.com/office/drawing/2014/main" val="10000"/>
                  </a:ext>
                </a:extLst>
              </a:tr>
              <a:tr h="1188720">
                <a:tc>
                  <a:txBody>
                    <a:bodyPr/>
                    <a:lstStyle/>
                    <a:p>
                      <a:pPr marL="90805" marR="231775">
                        <a:lnSpc>
                          <a:spcPct val="100000"/>
                        </a:lnSpc>
                        <a:spcBef>
                          <a:spcPts val="290"/>
                        </a:spcBef>
                      </a:pPr>
                      <a:r>
                        <a:rPr sz="2400" dirty="0">
                          <a:latin typeface="Arial MT"/>
                          <a:cs typeface="Arial MT"/>
                        </a:rPr>
                        <a:t>Average</a:t>
                      </a:r>
                      <a:r>
                        <a:rPr sz="2400" spc="-10" dirty="0">
                          <a:latin typeface="Arial MT"/>
                          <a:cs typeface="Arial MT"/>
                        </a:rPr>
                        <a:t> Flight </a:t>
                      </a:r>
                      <a:r>
                        <a:rPr sz="2400" spc="-20" dirty="0">
                          <a:latin typeface="Arial MT"/>
                          <a:cs typeface="Arial MT"/>
                        </a:rPr>
                        <a:t>Cost</a:t>
                      </a:r>
                      <a:endParaRPr sz="2400">
                        <a:latin typeface="Arial MT"/>
                        <a:cs typeface="Arial MT"/>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616585" marR="609600" indent="-635" algn="ctr">
                        <a:lnSpc>
                          <a:spcPct val="100000"/>
                        </a:lnSpc>
                        <a:spcBef>
                          <a:spcPts val="290"/>
                        </a:spcBef>
                      </a:pPr>
                      <a:r>
                        <a:rPr sz="2400" dirty="0">
                          <a:latin typeface="Arial MT"/>
                          <a:cs typeface="Arial MT"/>
                        </a:rPr>
                        <a:t>Economy</a:t>
                      </a:r>
                      <a:r>
                        <a:rPr sz="2400" spc="15" dirty="0">
                          <a:latin typeface="Arial MT"/>
                          <a:cs typeface="Arial MT"/>
                        </a:rPr>
                        <a:t> </a:t>
                      </a:r>
                      <a:r>
                        <a:rPr sz="2400" spc="-10" dirty="0">
                          <a:latin typeface="Arial MT"/>
                          <a:cs typeface="Arial MT"/>
                        </a:rPr>
                        <a:t>Non-</a:t>
                      </a:r>
                      <a:r>
                        <a:rPr sz="2400" spc="-20" dirty="0">
                          <a:latin typeface="Arial MT"/>
                          <a:cs typeface="Arial MT"/>
                        </a:rPr>
                        <a:t>Stop </a:t>
                      </a:r>
                      <a:r>
                        <a:rPr sz="2400" spc="-10" dirty="0">
                          <a:latin typeface="Arial MT"/>
                          <a:cs typeface="Arial MT"/>
                        </a:rPr>
                        <a:t>JFK-</a:t>
                      </a:r>
                      <a:r>
                        <a:rPr sz="2400" dirty="0">
                          <a:latin typeface="Arial MT"/>
                          <a:cs typeface="Arial MT"/>
                        </a:rPr>
                        <a:t>HKG</a:t>
                      </a:r>
                      <a:r>
                        <a:rPr sz="2400" spc="-15" dirty="0">
                          <a:latin typeface="Arial MT"/>
                          <a:cs typeface="Arial MT"/>
                        </a:rPr>
                        <a:t> </a:t>
                      </a:r>
                      <a:r>
                        <a:rPr sz="2400" dirty="0">
                          <a:latin typeface="Arial MT"/>
                          <a:cs typeface="Arial MT"/>
                        </a:rPr>
                        <a:t>Round</a:t>
                      </a:r>
                      <a:r>
                        <a:rPr sz="2400" spc="35" dirty="0">
                          <a:latin typeface="Arial MT"/>
                          <a:cs typeface="Arial MT"/>
                        </a:rPr>
                        <a:t> </a:t>
                      </a:r>
                      <a:r>
                        <a:rPr sz="2400" spc="-20" dirty="0">
                          <a:latin typeface="Arial MT"/>
                          <a:cs typeface="Arial MT"/>
                        </a:rPr>
                        <a:t>Trip </a:t>
                      </a:r>
                      <a:r>
                        <a:rPr sz="2400" spc="-10" dirty="0">
                          <a:latin typeface="Arial MT"/>
                          <a:cs typeface="Arial MT"/>
                        </a:rPr>
                        <a:t>USD1,250</a:t>
                      </a:r>
                      <a:endParaRPr sz="2400">
                        <a:latin typeface="Arial MT"/>
                        <a:cs typeface="Arial MT"/>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tc>
                  <a:txBody>
                    <a:bodyPr/>
                    <a:lstStyle/>
                    <a:p>
                      <a:pPr marL="545465" marR="538480" indent="-635" algn="ctr">
                        <a:lnSpc>
                          <a:spcPct val="100000"/>
                        </a:lnSpc>
                        <a:spcBef>
                          <a:spcPts val="290"/>
                        </a:spcBef>
                      </a:pPr>
                      <a:r>
                        <a:rPr sz="2400" dirty="0">
                          <a:latin typeface="Arial MT"/>
                          <a:cs typeface="Arial MT"/>
                        </a:rPr>
                        <a:t>Economy</a:t>
                      </a:r>
                      <a:r>
                        <a:rPr sz="2400" spc="15" dirty="0">
                          <a:latin typeface="Arial MT"/>
                          <a:cs typeface="Arial MT"/>
                        </a:rPr>
                        <a:t> </a:t>
                      </a:r>
                      <a:r>
                        <a:rPr sz="2400" spc="-10" dirty="0">
                          <a:latin typeface="Arial MT"/>
                          <a:cs typeface="Arial MT"/>
                        </a:rPr>
                        <a:t>Non-</a:t>
                      </a:r>
                      <a:r>
                        <a:rPr sz="2400" spc="-20" dirty="0">
                          <a:latin typeface="Arial MT"/>
                          <a:cs typeface="Arial MT"/>
                        </a:rPr>
                        <a:t>Stop </a:t>
                      </a:r>
                      <a:r>
                        <a:rPr sz="2400" spc="-10" dirty="0">
                          <a:latin typeface="Arial MT"/>
                          <a:cs typeface="Arial MT"/>
                        </a:rPr>
                        <a:t>JFK-</a:t>
                      </a:r>
                      <a:r>
                        <a:rPr sz="2400" dirty="0">
                          <a:latin typeface="Arial MT"/>
                          <a:cs typeface="Arial MT"/>
                        </a:rPr>
                        <a:t>HKG</a:t>
                      </a:r>
                      <a:r>
                        <a:rPr sz="2400" spc="-15" dirty="0">
                          <a:latin typeface="Arial MT"/>
                          <a:cs typeface="Arial MT"/>
                        </a:rPr>
                        <a:t> </a:t>
                      </a:r>
                      <a:r>
                        <a:rPr sz="2400" dirty="0">
                          <a:latin typeface="Arial MT"/>
                          <a:cs typeface="Arial MT"/>
                        </a:rPr>
                        <a:t>Round</a:t>
                      </a:r>
                      <a:r>
                        <a:rPr sz="2400" spc="35" dirty="0">
                          <a:latin typeface="Arial MT"/>
                          <a:cs typeface="Arial MT"/>
                        </a:rPr>
                        <a:t> </a:t>
                      </a:r>
                      <a:r>
                        <a:rPr sz="2400" spc="-20" dirty="0">
                          <a:latin typeface="Arial MT"/>
                          <a:cs typeface="Arial MT"/>
                        </a:rPr>
                        <a:t>Trip </a:t>
                      </a:r>
                      <a:r>
                        <a:rPr sz="2400" b="1" spc="-10" dirty="0">
                          <a:latin typeface="Arial"/>
                          <a:cs typeface="Arial"/>
                        </a:rPr>
                        <a:t>USD2,500</a:t>
                      </a:r>
                      <a:endParaRPr sz="2400">
                        <a:latin typeface="Arial"/>
                        <a:cs typeface="Arial"/>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val="10001"/>
                  </a:ext>
                </a:extLst>
              </a:tr>
              <a:tr h="1127125">
                <a:tc>
                  <a:txBody>
                    <a:bodyPr/>
                    <a:lstStyle/>
                    <a:p>
                      <a:pPr marL="91440">
                        <a:lnSpc>
                          <a:spcPct val="100000"/>
                        </a:lnSpc>
                        <a:spcBef>
                          <a:spcPts val="295"/>
                        </a:spcBef>
                      </a:pPr>
                      <a:r>
                        <a:rPr sz="2400" dirty="0">
                          <a:latin typeface="Arial MT"/>
                          <a:cs typeface="Arial MT"/>
                        </a:rPr>
                        <a:t>Major</a:t>
                      </a:r>
                      <a:r>
                        <a:rPr sz="2400" spc="-5" dirty="0">
                          <a:latin typeface="Arial MT"/>
                          <a:cs typeface="Arial MT"/>
                        </a:rPr>
                        <a:t> </a:t>
                      </a:r>
                      <a:r>
                        <a:rPr sz="2400" spc="-10" dirty="0">
                          <a:latin typeface="Arial MT"/>
                          <a:cs typeface="Arial MT"/>
                        </a:rPr>
                        <a:t>Carriers</a:t>
                      </a:r>
                      <a:endParaRPr sz="2400">
                        <a:latin typeface="Arial MT"/>
                        <a:cs typeface="Arial MT"/>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marL="915035" marR="96520" indent="-813435">
                        <a:lnSpc>
                          <a:spcPct val="100000"/>
                        </a:lnSpc>
                        <a:spcBef>
                          <a:spcPts val="295"/>
                        </a:spcBef>
                      </a:pPr>
                      <a:r>
                        <a:rPr sz="2400" dirty="0">
                          <a:latin typeface="Arial MT"/>
                          <a:cs typeface="Arial MT"/>
                        </a:rPr>
                        <a:t>CX,</a:t>
                      </a:r>
                      <a:r>
                        <a:rPr sz="2400" spc="-30" dirty="0">
                          <a:latin typeface="Arial MT"/>
                          <a:cs typeface="Arial MT"/>
                        </a:rPr>
                        <a:t> </a:t>
                      </a:r>
                      <a:r>
                        <a:rPr sz="2400" dirty="0">
                          <a:latin typeface="Arial MT"/>
                          <a:cs typeface="Arial MT"/>
                        </a:rPr>
                        <a:t>AA,</a:t>
                      </a:r>
                      <a:r>
                        <a:rPr sz="2400" spc="-25" dirty="0">
                          <a:latin typeface="Arial MT"/>
                          <a:cs typeface="Arial MT"/>
                        </a:rPr>
                        <a:t> </a:t>
                      </a:r>
                      <a:r>
                        <a:rPr sz="2400" dirty="0">
                          <a:latin typeface="Arial MT"/>
                          <a:cs typeface="Arial MT"/>
                        </a:rPr>
                        <a:t>UA</a:t>
                      </a:r>
                      <a:r>
                        <a:rPr sz="2400" spc="-15" dirty="0">
                          <a:latin typeface="Arial MT"/>
                          <a:cs typeface="Arial MT"/>
                        </a:rPr>
                        <a:t> </a:t>
                      </a:r>
                      <a:r>
                        <a:rPr sz="2400" dirty="0">
                          <a:latin typeface="Arial MT"/>
                          <a:cs typeface="Arial MT"/>
                        </a:rPr>
                        <a:t>with</a:t>
                      </a:r>
                      <a:r>
                        <a:rPr sz="2400" spc="-10" dirty="0">
                          <a:latin typeface="Arial MT"/>
                          <a:cs typeface="Arial MT"/>
                        </a:rPr>
                        <a:t> </a:t>
                      </a:r>
                      <a:r>
                        <a:rPr sz="2400" dirty="0">
                          <a:latin typeface="Arial MT"/>
                          <a:cs typeface="Arial MT"/>
                        </a:rPr>
                        <a:t>direct</a:t>
                      </a:r>
                      <a:r>
                        <a:rPr sz="2400" spc="-10" dirty="0">
                          <a:latin typeface="Arial MT"/>
                          <a:cs typeface="Arial MT"/>
                        </a:rPr>
                        <a:t> flights </a:t>
                      </a:r>
                      <a:r>
                        <a:rPr sz="2400" dirty="0">
                          <a:latin typeface="Arial MT"/>
                          <a:cs typeface="Arial MT"/>
                        </a:rPr>
                        <a:t>out</a:t>
                      </a:r>
                      <a:r>
                        <a:rPr sz="2400" spc="-5" dirty="0">
                          <a:latin typeface="Arial MT"/>
                          <a:cs typeface="Arial MT"/>
                        </a:rPr>
                        <a:t> </a:t>
                      </a:r>
                      <a:r>
                        <a:rPr sz="2400" dirty="0">
                          <a:latin typeface="Arial MT"/>
                          <a:cs typeface="Arial MT"/>
                        </a:rPr>
                        <a:t>of</a:t>
                      </a:r>
                      <a:r>
                        <a:rPr sz="2400" spc="-15" dirty="0">
                          <a:latin typeface="Arial MT"/>
                          <a:cs typeface="Arial MT"/>
                        </a:rPr>
                        <a:t> </a:t>
                      </a:r>
                      <a:r>
                        <a:rPr sz="2400" dirty="0">
                          <a:latin typeface="Arial MT"/>
                          <a:cs typeface="Arial MT"/>
                        </a:rPr>
                        <a:t>7</a:t>
                      </a:r>
                      <a:r>
                        <a:rPr sz="2400" spc="-5" dirty="0">
                          <a:latin typeface="Arial MT"/>
                          <a:cs typeface="Arial MT"/>
                        </a:rPr>
                        <a:t> </a:t>
                      </a:r>
                      <a:r>
                        <a:rPr sz="2400" dirty="0">
                          <a:latin typeface="Arial MT"/>
                          <a:cs typeface="Arial MT"/>
                        </a:rPr>
                        <a:t>US</a:t>
                      </a:r>
                      <a:r>
                        <a:rPr sz="2400" spc="-15" dirty="0">
                          <a:latin typeface="Arial MT"/>
                          <a:cs typeface="Arial MT"/>
                        </a:rPr>
                        <a:t> </a:t>
                      </a:r>
                      <a:r>
                        <a:rPr sz="2400" spc="-10" dirty="0">
                          <a:latin typeface="Arial MT"/>
                          <a:cs typeface="Arial MT"/>
                        </a:rPr>
                        <a:t>cities</a:t>
                      </a:r>
                      <a:endParaRPr sz="2400">
                        <a:latin typeface="Arial MT"/>
                        <a:cs typeface="Arial MT"/>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tc>
                  <a:txBody>
                    <a:bodyPr/>
                    <a:lstStyle/>
                    <a:p>
                      <a:pPr algn="ctr">
                        <a:lnSpc>
                          <a:spcPct val="100000"/>
                        </a:lnSpc>
                        <a:spcBef>
                          <a:spcPts val="295"/>
                        </a:spcBef>
                      </a:pPr>
                      <a:r>
                        <a:rPr sz="2400" dirty="0">
                          <a:latin typeface="Arial MT"/>
                          <a:cs typeface="Arial MT"/>
                        </a:rPr>
                        <a:t>CX,</a:t>
                      </a:r>
                      <a:r>
                        <a:rPr sz="2400" spc="-20" dirty="0">
                          <a:latin typeface="Arial MT"/>
                          <a:cs typeface="Arial MT"/>
                        </a:rPr>
                        <a:t> </a:t>
                      </a:r>
                      <a:r>
                        <a:rPr sz="2400" dirty="0">
                          <a:latin typeface="Arial MT"/>
                          <a:cs typeface="Arial MT"/>
                        </a:rPr>
                        <a:t>AA</a:t>
                      </a:r>
                      <a:r>
                        <a:rPr sz="2400" spc="-15" dirty="0">
                          <a:latin typeface="Arial MT"/>
                          <a:cs typeface="Arial MT"/>
                        </a:rPr>
                        <a:t> </a:t>
                      </a:r>
                      <a:r>
                        <a:rPr sz="2400" dirty="0">
                          <a:latin typeface="Arial MT"/>
                          <a:cs typeface="Arial MT"/>
                        </a:rPr>
                        <a:t>direct</a:t>
                      </a:r>
                      <a:r>
                        <a:rPr sz="2400" spc="-10" dirty="0">
                          <a:latin typeface="Arial MT"/>
                          <a:cs typeface="Arial MT"/>
                        </a:rPr>
                        <a:t> </a:t>
                      </a:r>
                      <a:r>
                        <a:rPr sz="2400" dirty="0">
                          <a:latin typeface="Arial MT"/>
                          <a:cs typeface="Arial MT"/>
                        </a:rPr>
                        <a:t>out</a:t>
                      </a:r>
                      <a:r>
                        <a:rPr sz="2400" spc="-5" dirty="0">
                          <a:latin typeface="Arial MT"/>
                          <a:cs typeface="Arial MT"/>
                        </a:rPr>
                        <a:t> </a:t>
                      </a:r>
                      <a:r>
                        <a:rPr sz="2400" dirty="0">
                          <a:latin typeface="Arial MT"/>
                          <a:cs typeface="Arial MT"/>
                        </a:rPr>
                        <a:t>of</a:t>
                      </a:r>
                      <a:r>
                        <a:rPr sz="2400" spc="-15" dirty="0">
                          <a:latin typeface="Arial MT"/>
                          <a:cs typeface="Arial MT"/>
                        </a:rPr>
                        <a:t> </a:t>
                      </a:r>
                      <a:r>
                        <a:rPr sz="2400" dirty="0">
                          <a:latin typeface="Arial MT"/>
                          <a:cs typeface="Arial MT"/>
                        </a:rPr>
                        <a:t>3</a:t>
                      </a:r>
                      <a:r>
                        <a:rPr sz="2400" spc="-10" dirty="0">
                          <a:latin typeface="Arial MT"/>
                          <a:cs typeface="Arial MT"/>
                        </a:rPr>
                        <a:t> cities</a:t>
                      </a:r>
                      <a:endParaRPr sz="2400">
                        <a:latin typeface="Arial MT"/>
                        <a:cs typeface="Arial MT"/>
                      </a:endParaRPr>
                    </a:p>
                    <a:p>
                      <a:pPr algn="ctr">
                        <a:lnSpc>
                          <a:spcPct val="100000"/>
                        </a:lnSpc>
                      </a:pPr>
                      <a:r>
                        <a:rPr sz="2400" dirty="0">
                          <a:latin typeface="Arial MT"/>
                          <a:cs typeface="Arial MT"/>
                        </a:rPr>
                        <a:t>-</a:t>
                      </a:r>
                      <a:r>
                        <a:rPr sz="2400" spc="-10" dirty="0">
                          <a:latin typeface="Arial MT"/>
                          <a:cs typeface="Arial MT"/>
                        </a:rPr>
                        <a:t> </a:t>
                      </a:r>
                      <a:r>
                        <a:rPr sz="2400" dirty="0">
                          <a:latin typeface="Arial MT"/>
                          <a:cs typeface="Arial MT"/>
                        </a:rPr>
                        <a:t>LAX,</a:t>
                      </a:r>
                      <a:r>
                        <a:rPr sz="2400" spc="-15" dirty="0">
                          <a:latin typeface="Arial MT"/>
                          <a:cs typeface="Arial MT"/>
                        </a:rPr>
                        <a:t> </a:t>
                      </a:r>
                      <a:r>
                        <a:rPr sz="2400" dirty="0">
                          <a:latin typeface="Arial MT"/>
                          <a:cs typeface="Arial MT"/>
                        </a:rPr>
                        <a:t>SFO,</a:t>
                      </a:r>
                      <a:r>
                        <a:rPr sz="2400" spc="-20" dirty="0">
                          <a:latin typeface="Arial MT"/>
                          <a:cs typeface="Arial MT"/>
                        </a:rPr>
                        <a:t> </a:t>
                      </a:r>
                      <a:r>
                        <a:rPr sz="2400" spc="-25" dirty="0">
                          <a:latin typeface="Arial MT"/>
                          <a:cs typeface="Arial MT"/>
                        </a:rPr>
                        <a:t>JFK</a:t>
                      </a:r>
                      <a:endParaRPr sz="2400">
                        <a:latin typeface="Arial MT"/>
                        <a:cs typeface="Arial MT"/>
                      </a:endParaRPr>
                    </a:p>
                    <a:p>
                      <a:pPr algn="ctr">
                        <a:lnSpc>
                          <a:spcPct val="100000"/>
                        </a:lnSpc>
                        <a:spcBef>
                          <a:spcPts val="5"/>
                        </a:spcBef>
                      </a:pPr>
                      <a:r>
                        <a:rPr sz="2000" i="1" dirty="0">
                          <a:solidFill>
                            <a:srgbClr val="006FC0"/>
                          </a:solidFill>
                          <a:latin typeface="Arial"/>
                          <a:cs typeface="Arial"/>
                        </a:rPr>
                        <a:t>(UA</a:t>
                      </a:r>
                      <a:r>
                        <a:rPr sz="2000" i="1" spc="-45" dirty="0">
                          <a:solidFill>
                            <a:srgbClr val="006FC0"/>
                          </a:solidFill>
                          <a:latin typeface="Arial"/>
                          <a:cs typeface="Arial"/>
                        </a:rPr>
                        <a:t> </a:t>
                      </a:r>
                      <a:r>
                        <a:rPr sz="2000" i="1" dirty="0">
                          <a:solidFill>
                            <a:srgbClr val="006FC0"/>
                          </a:solidFill>
                          <a:latin typeface="Arial"/>
                          <a:cs typeface="Arial"/>
                        </a:rPr>
                        <a:t>to</a:t>
                      </a:r>
                      <a:r>
                        <a:rPr sz="2000" i="1" spc="-65" dirty="0">
                          <a:solidFill>
                            <a:srgbClr val="006FC0"/>
                          </a:solidFill>
                          <a:latin typeface="Arial"/>
                          <a:cs typeface="Arial"/>
                        </a:rPr>
                        <a:t> </a:t>
                      </a:r>
                      <a:r>
                        <a:rPr sz="2000" i="1" dirty="0">
                          <a:solidFill>
                            <a:srgbClr val="006FC0"/>
                          </a:solidFill>
                          <a:latin typeface="Arial"/>
                          <a:cs typeface="Arial"/>
                        </a:rPr>
                        <a:t>resume</a:t>
                      </a:r>
                      <a:r>
                        <a:rPr sz="2000" i="1" spc="-50" dirty="0">
                          <a:solidFill>
                            <a:srgbClr val="006FC0"/>
                          </a:solidFill>
                          <a:latin typeface="Arial"/>
                          <a:cs typeface="Arial"/>
                        </a:rPr>
                        <a:t> </a:t>
                      </a:r>
                      <a:r>
                        <a:rPr sz="2000" i="1" dirty="0">
                          <a:solidFill>
                            <a:srgbClr val="006FC0"/>
                          </a:solidFill>
                          <a:latin typeface="Arial"/>
                          <a:cs typeface="Arial"/>
                        </a:rPr>
                        <a:t>Mar</a:t>
                      </a:r>
                      <a:r>
                        <a:rPr sz="2000" i="1" spc="-55" dirty="0">
                          <a:solidFill>
                            <a:srgbClr val="006FC0"/>
                          </a:solidFill>
                          <a:latin typeface="Arial"/>
                          <a:cs typeface="Arial"/>
                        </a:rPr>
                        <a:t> </a:t>
                      </a:r>
                      <a:r>
                        <a:rPr sz="2000" i="1" spc="-10" dirty="0">
                          <a:solidFill>
                            <a:srgbClr val="006FC0"/>
                          </a:solidFill>
                          <a:latin typeface="Arial"/>
                          <a:cs typeface="Arial"/>
                        </a:rPr>
                        <a:t>2023)</a:t>
                      </a:r>
                      <a:endParaRPr sz="20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EEE9"/>
                    </a:solidFill>
                  </a:tcPr>
                </a:tc>
                <a:extLst>
                  <a:ext uri="{0D108BD9-81ED-4DB2-BD59-A6C34878D82A}">
                    <a16:rowId xmlns:a16="http://schemas.microsoft.com/office/drawing/2014/main" val="10002"/>
                  </a:ext>
                </a:extLst>
              </a:tr>
              <a:tr h="1188720">
                <a:tc>
                  <a:txBody>
                    <a:bodyPr/>
                    <a:lstStyle/>
                    <a:p>
                      <a:pPr>
                        <a:lnSpc>
                          <a:spcPct val="100000"/>
                        </a:lnSpc>
                      </a:pPr>
                      <a:endParaRPr sz="2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734695" marR="728345" algn="ctr">
                        <a:lnSpc>
                          <a:spcPct val="100000"/>
                        </a:lnSpc>
                        <a:spcBef>
                          <a:spcPts val="295"/>
                        </a:spcBef>
                      </a:pPr>
                      <a:r>
                        <a:rPr sz="2400" dirty="0">
                          <a:latin typeface="Arial MT"/>
                          <a:cs typeface="Arial MT"/>
                        </a:rPr>
                        <a:t>112</a:t>
                      </a:r>
                      <a:r>
                        <a:rPr sz="2400" spc="5" dirty="0">
                          <a:latin typeface="Arial MT"/>
                          <a:cs typeface="Arial MT"/>
                        </a:rPr>
                        <a:t> </a:t>
                      </a:r>
                      <a:r>
                        <a:rPr sz="2400" spc="-10" dirty="0">
                          <a:latin typeface="Arial MT"/>
                          <a:cs typeface="Arial MT"/>
                        </a:rPr>
                        <a:t>non-</a:t>
                      </a:r>
                      <a:r>
                        <a:rPr sz="2400" dirty="0">
                          <a:latin typeface="Arial MT"/>
                          <a:cs typeface="Arial MT"/>
                        </a:rPr>
                        <a:t>stop</a:t>
                      </a:r>
                      <a:r>
                        <a:rPr sz="2400" spc="20" dirty="0">
                          <a:latin typeface="Arial MT"/>
                          <a:cs typeface="Arial MT"/>
                        </a:rPr>
                        <a:t> </a:t>
                      </a:r>
                      <a:r>
                        <a:rPr sz="2400" spc="-10" dirty="0">
                          <a:latin typeface="Arial MT"/>
                          <a:cs typeface="Arial MT"/>
                        </a:rPr>
                        <a:t>flights </a:t>
                      </a:r>
                      <a:r>
                        <a:rPr sz="2400" dirty="0">
                          <a:latin typeface="Arial MT"/>
                          <a:cs typeface="Arial MT"/>
                        </a:rPr>
                        <a:t>per</a:t>
                      </a:r>
                      <a:r>
                        <a:rPr sz="2400" spc="-5" dirty="0">
                          <a:latin typeface="Arial MT"/>
                          <a:cs typeface="Arial MT"/>
                        </a:rPr>
                        <a:t> </a:t>
                      </a:r>
                      <a:r>
                        <a:rPr sz="2400" spc="-20" dirty="0">
                          <a:latin typeface="Arial MT"/>
                          <a:cs typeface="Arial MT"/>
                        </a:rPr>
                        <a:t>week</a:t>
                      </a:r>
                      <a:endParaRPr sz="2400">
                        <a:latin typeface="Arial MT"/>
                        <a:cs typeface="Arial MT"/>
                      </a:endParaRPr>
                    </a:p>
                    <a:p>
                      <a:pPr algn="ctr">
                        <a:lnSpc>
                          <a:spcPct val="100000"/>
                        </a:lnSpc>
                      </a:pPr>
                      <a:r>
                        <a:rPr sz="2400" dirty="0">
                          <a:latin typeface="Arial MT"/>
                          <a:cs typeface="Arial MT"/>
                        </a:rPr>
                        <a:t>(CX</a:t>
                      </a:r>
                      <a:r>
                        <a:rPr sz="2400" spc="-5" dirty="0">
                          <a:latin typeface="Arial MT"/>
                          <a:cs typeface="Arial MT"/>
                        </a:rPr>
                        <a:t> </a:t>
                      </a:r>
                      <a:r>
                        <a:rPr sz="2400" dirty="0">
                          <a:latin typeface="Arial MT"/>
                          <a:cs typeface="Arial MT"/>
                        </a:rPr>
                        <a:t>77 /</a:t>
                      </a:r>
                      <a:r>
                        <a:rPr sz="2400" spc="-15" dirty="0">
                          <a:latin typeface="Arial MT"/>
                          <a:cs typeface="Arial MT"/>
                        </a:rPr>
                        <a:t> </a:t>
                      </a:r>
                      <a:r>
                        <a:rPr sz="2400" dirty="0">
                          <a:latin typeface="Arial MT"/>
                          <a:cs typeface="Arial MT"/>
                        </a:rPr>
                        <a:t>UA </a:t>
                      </a:r>
                      <a:r>
                        <a:rPr sz="2400" spc="-25" dirty="0">
                          <a:latin typeface="Arial MT"/>
                          <a:cs typeface="Arial MT"/>
                        </a:rPr>
                        <a:t>35)</a:t>
                      </a:r>
                      <a:endParaRPr sz="2400">
                        <a:latin typeface="Arial MT"/>
                        <a:cs typeface="Arial MT"/>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tc>
                  <a:txBody>
                    <a:bodyPr/>
                    <a:lstStyle/>
                    <a:p>
                      <a:pPr marL="485775" marR="478155" algn="ctr">
                        <a:lnSpc>
                          <a:spcPct val="100000"/>
                        </a:lnSpc>
                        <a:spcBef>
                          <a:spcPts val="295"/>
                        </a:spcBef>
                      </a:pPr>
                      <a:r>
                        <a:rPr sz="2400" dirty="0">
                          <a:latin typeface="Arial MT"/>
                          <a:cs typeface="Arial MT"/>
                        </a:rPr>
                        <a:t>26</a:t>
                      </a:r>
                      <a:r>
                        <a:rPr sz="2400" spc="-10" dirty="0">
                          <a:latin typeface="Arial MT"/>
                          <a:cs typeface="Arial MT"/>
                        </a:rPr>
                        <a:t> non-</a:t>
                      </a:r>
                      <a:r>
                        <a:rPr sz="2400" dirty="0">
                          <a:latin typeface="Arial MT"/>
                          <a:cs typeface="Arial MT"/>
                        </a:rPr>
                        <a:t>stop</a:t>
                      </a:r>
                      <a:r>
                        <a:rPr sz="2400" spc="15" dirty="0">
                          <a:latin typeface="Arial MT"/>
                          <a:cs typeface="Arial MT"/>
                        </a:rPr>
                        <a:t> </a:t>
                      </a:r>
                      <a:r>
                        <a:rPr sz="2400" dirty="0">
                          <a:latin typeface="Arial MT"/>
                          <a:cs typeface="Arial MT"/>
                        </a:rPr>
                        <a:t>flights </a:t>
                      </a:r>
                      <a:r>
                        <a:rPr sz="2400" spc="-25" dirty="0">
                          <a:latin typeface="Arial MT"/>
                          <a:cs typeface="Arial MT"/>
                        </a:rPr>
                        <a:t>per </a:t>
                      </a:r>
                      <a:r>
                        <a:rPr sz="2400" dirty="0">
                          <a:latin typeface="Arial MT"/>
                          <a:cs typeface="Arial MT"/>
                        </a:rPr>
                        <a:t>week</a:t>
                      </a:r>
                      <a:r>
                        <a:rPr sz="2400" spc="-5" dirty="0">
                          <a:latin typeface="Arial MT"/>
                          <a:cs typeface="Arial MT"/>
                        </a:rPr>
                        <a:t> </a:t>
                      </a:r>
                      <a:r>
                        <a:rPr sz="2400" dirty="0">
                          <a:latin typeface="Arial MT"/>
                          <a:cs typeface="Arial MT"/>
                        </a:rPr>
                        <a:t>(CX</a:t>
                      </a:r>
                      <a:r>
                        <a:rPr sz="2400" spc="-15" dirty="0">
                          <a:latin typeface="Arial MT"/>
                          <a:cs typeface="Arial MT"/>
                        </a:rPr>
                        <a:t> </a:t>
                      </a:r>
                      <a:r>
                        <a:rPr sz="2400" spc="-10" dirty="0">
                          <a:latin typeface="Arial MT"/>
                          <a:cs typeface="Arial MT"/>
                        </a:rPr>
                        <a:t>only)</a:t>
                      </a:r>
                      <a:endParaRPr sz="2400">
                        <a:latin typeface="Arial MT"/>
                        <a:cs typeface="Arial MT"/>
                      </a:endParaRPr>
                    </a:p>
                    <a:p>
                      <a:pPr algn="ctr">
                        <a:lnSpc>
                          <a:spcPct val="100000"/>
                        </a:lnSpc>
                        <a:spcBef>
                          <a:spcPts val="15"/>
                        </a:spcBef>
                      </a:pPr>
                      <a:r>
                        <a:rPr sz="1800" i="1" dirty="0">
                          <a:solidFill>
                            <a:srgbClr val="006FC0"/>
                          </a:solidFill>
                          <a:latin typeface="Arial"/>
                          <a:cs typeface="Arial"/>
                        </a:rPr>
                        <a:t>As</a:t>
                      </a:r>
                      <a:r>
                        <a:rPr sz="1800" i="1" spc="-20" dirty="0">
                          <a:solidFill>
                            <a:srgbClr val="006FC0"/>
                          </a:solidFill>
                          <a:latin typeface="Arial"/>
                          <a:cs typeface="Arial"/>
                        </a:rPr>
                        <a:t> </a:t>
                      </a:r>
                      <a:r>
                        <a:rPr sz="1800" i="1" dirty="0">
                          <a:solidFill>
                            <a:srgbClr val="006FC0"/>
                          </a:solidFill>
                          <a:latin typeface="Arial"/>
                          <a:cs typeface="Arial"/>
                        </a:rPr>
                        <a:t>at Jan</a:t>
                      </a:r>
                      <a:r>
                        <a:rPr sz="1800" i="1" spc="-10" dirty="0">
                          <a:solidFill>
                            <a:srgbClr val="006FC0"/>
                          </a:solidFill>
                          <a:latin typeface="Arial"/>
                          <a:cs typeface="Arial"/>
                        </a:rPr>
                        <a:t> </a:t>
                      </a:r>
                      <a:r>
                        <a:rPr sz="1800" i="1" dirty="0">
                          <a:solidFill>
                            <a:srgbClr val="006FC0"/>
                          </a:solidFill>
                          <a:latin typeface="Arial"/>
                          <a:cs typeface="Arial"/>
                        </a:rPr>
                        <a:t>25,</a:t>
                      </a:r>
                      <a:r>
                        <a:rPr sz="1800" i="1" spc="-5" dirty="0">
                          <a:solidFill>
                            <a:srgbClr val="006FC0"/>
                          </a:solidFill>
                          <a:latin typeface="Arial"/>
                          <a:cs typeface="Arial"/>
                        </a:rPr>
                        <a:t> </a:t>
                      </a:r>
                      <a:r>
                        <a:rPr sz="1800" i="1" spc="-20" dirty="0">
                          <a:solidFill>
                            <a:srgbClr val="006FC0"/>
                          </a:solidFill>
                          <a:latin typeface="Arial"/>
                          <a:cs typeface="Arial"/>
                        </a:rPr>
                        <a:t>2023</a:t>
                      </a:r>
                      <a:endParaRPr sz="1800">
                        <a:latin typeface="Arial"/>
                        <a:cs typeface="Arial"/>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DCF"/>
                    </a:solidFill>
                  </a:tcPr>
                </a:tc>
                <a:extLst>
                  <a:ext uri="{0D108BD9-81ED-4DB2-BD59-A6C34878D82A}">
                    <a16:rowId xmlns:a16="http://schemas.microsoft.com/office/drawing/2014/main" val="10003"/>
                  </a:ext>
                </a:extLst>
              </a:tr>
            </a:tbl>
          </a:graphicData>
        </a:graphic>
      </p:graphicFrame>
      <p:sp>
        <p:nvSpPr>
          <p:cNvPr id="6" name="object 6"/>
          <p:cNvSpPr txBox="1"/>
          <p:nvPr/>
        </p:nvSpPr>
        <p:spPr>
          <a:xfrm>
            <a:off x="7057643" y="5862828"/>
            <a:ext cx="3958590" cy="646430"/>
          </a:xfrm>
          <a:prstGeom prst="rect">
            <a:avLst/>
          </a:prstGeom>
          <a:solidFill>
            <a:srgbClr val="FFFFCC"/>
          </a:solidFill>
        </p:spPr>
        <p:txBody>
          <a:bodyPr vert="horz" wrap="square" lIns="0" tIns="39369" rIns="0" bIns="0" rtlCol="0">
            <a:spAutoFit/>
          </a:bodyPr>
          <a:lstStyle/>
          <a:p>
            <a:pPr algn="ctr">
              <a:lnSpc>
                <a:spcPct val="100000"/>
              </a:lnSpc>
              <a:spcBef>
                <a:spcPts val="309"/>
              </a:spcBef>
            </a:pPr>
            <a:r>
              <a:rPr sz="1800" u="sng" dirty="0">
                <a:uFill>
                  <a:solidFill>
                    <a:srgbClr val="000000"/>
                  </a:solidFill>
                </a:uFill>
                <a:latin typeface="Arial MT"/>
                <a:cs typeface="Arial MT"/>
              </a:rPr>
              <a:t>Starting</a:t>
            </a:r>
            <a:r>
              <a:rPr sz="1800" u="sng" spc="-20" dirty="0">
                <a:uFill>
                  <a:solidFill>
                    <a:srgbClr val="000000"/>
                  </a:solidFill>
                </a:uFill>
                <a:latin typeface="Arial MT"/>
                <a:cs typeface="Arial MT"/>
              </a:rPr>
              <a:t> </a:t>
            </a:r>
            <a:r>
              <a:rPr sz="1800" u="sng" dirty="0">
                <a:uFill>
                  <a:solidFill>
                    <a:srgbClr val="000000"/>
                  </a:solidFill>
                </a:uFill>
                <a:latin typeface="Arial MT"/>
                <a:cs typeface="Arial MT"/>
              </a:rPr>
              <a:t>Mar</a:t>
            </a:r>
            <a:r>
              <a:rPr sz="1800" u="sng" spc="-10" dirty="0">
                <a:uFill>
                  <a:solidFill>
                    <a:srgbClr val="000000"/>
                  </a:solidFill>
                </a:uFill>
                <a:latin typeface="Arial MT"/>
                <a:cs typeface="Arial MT"/>
              </a:rPr>
              <a:t> </a:t>
            </a:r>
            <a:r>
              <a:rPr sz="1800" u="sng" dirty="0">
                <a:uFill>
                  <a:solidFill>
                    <a:srgbClr val="000000"/>
                  </a:solidFill>
                </a:uFill>
                <a:latin typeface="Arial MT"/>
                <a:cs typeface="Arial MT"/>
              </a:rPr>
              <a:t>23,</a:t>
            </a:r>
            <a:r>
              <a:rPr sz="1800" u="sng" spc="-10" dirty="0">
                <a:uFill>
                  <a:solidFill>
                    <a:srgbClr val="000000"/>
                  </a:solidFill>
                </a:uFill>
                <a:latin typeface="Arial MT"/>
                <a:cs typeface="Arial MT"/>
              </a:rPr>
              <a:t> </a:t>
            </a:r>
            <a:r>
              <a:rPr sz="1800" u="sng" dirty="0">
                <a:uFill>
                  <a:solidFill>
                    <a:srgbClr val="000000"/>
                  </a:solidFill>
                </a:uFill>
                <a:latin typeface="Arial MT"/>
                <a:cs typeface="Arial MT"/>
              </a:rPr>
              <a:t>2023</a:t>
            </a:r>
            <a:r>
              <a:rPr sz="1800" dirty="0">
                <a:latin typeface="Arial MT"/>
                <a:cs typeface="Arial MT"/>
              </a:rPr>
              <a:t>,</a:t>
            </a:r>
            <a:r>
              <a:rPr sz="1800" spc="-20" dirty="0">
                <a:latin typeface="Arial MT"/>
                <a:cs typeface="Arial MT"/>
              </a:rPr>
              <a:t> </a:t>
            </a:r>
            <a:r>
              <a:rPr sz="1800" dirty="0">
                <a:latin typeface="Arial MT"/>
                <a:cs typeface="Arial MT"/>
              </a:rPr>
              <a:t>UA</a:t>
            </a:r>
            <a:r>
              <a:rPr sz="1800" spc="-105" dirty="0">
                <a:latin typeface="Arial MT"/>
                <a:cs typeface="Arial MT"/>
              </a:rPr>
              <a:t> </a:t>
            </a:r>
            <a:r>
              <a:rPr sz="1800" spc="-10" dirty="0">
                <a:latin typeface="Arial MT"/>
                <a:cs typeface="Arial MT"/>
              </a:rPr>
              <a:t>resumes.</a:t>
            </a:r>
            <a:endParaRPr sz="1800">
              <a:latin typeface="Arial MT"/>
              <a:cs typeface="Arial MT"/>
            </a:endParaRPr>
          </a:p>
          <a:p>
            <a:pPr algn="ctr">
              <a:lnSpc>
                <a:spcPct val="100000"/>
              </a:lnSpc>
            </a:pPr>
            <a:r>
              <a:rPr sz="1800" dirty="0">
                <a:latin typeface="Arial MT"/>
                <a:cs typeface="Arial MT"/>
              </a:rPr>
              <a:t>40</a:t>
            </a:r>
            <a:r>
              <a:rPr sz="1800" spc="-10" dirty="0">
                <a:latin typeface="Arial MT"/>
                <a:cs typeface="Arial MT"/>
              </a:rPr>
              <a:t> </a:t>
            </a:r>
            <a:r>
              <a:rPr sz="1800" dirty="0">
                <a:latin typeface="Arial MT"/>
                <a:cs typeface="Arial MT"/>
              </a:rPr>
              <a:t>non-stop</a:t>
            </a:r>
            <a:r>
              <a:rPr sz="1800" spc="-15" dirty="0">
                <a:latin typeface="Arial MT"/>
                <a:cs typeface="Arial MT"/>
              </a:rPr>
              <a:t> </a:t>
            </a:r>
            <a:r>
              <a:rPr sz="1800" dirty="0">
                <a:latin typeface="Arial MT"/>
                <a:cs typeface="Arial MT"/>
              </a:rPr>
              <a:t>flights</a:t>
            </a:r>
            <a:r>
              <a:rPr sz="1800" spc="-15" dirty="0">
                <a:latin typeface="Arial MT"/>
                <a:cs typeface="Arial MT"/>
              </a:rPr>
              <a:t> </a:t>
            </a:r>
            <a:r>
              <a:rPr sz="1800" dirty="0">
                <a:latin typeface="Arial MT"/>
                <a:cs typeface="Arial MT"/>
              </a:rPr>
              <a:t>per</a:t>
            </a:r>
            <a:r>
              <a:rPr sz="1800" spc="-5" dirty="0">
                <a:latin typeface="Arial MT"/>
                <a:cs typeface="Arial MT"/>
              </a:rPr>
              <a:t> </a:t>
            </a:r>
            <a:r>
              <a:rPr sz="1800" spc="-20" dirty="0">
                <a:latin typeface="Arial MT"/>
                <a:cs typeface="Arial MT"/>
              </a:rPr>
              <a:t>week</a:t>
            </a:r>
            <a:endParaRPr sz="180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BA962-E4B7-4017-9CF0-9A9F6AB260D4}"/>
              </a:ext>
            </a:extLst>
          </p:cNvPr>
          <p:cNvSpPr>
            <a:spLocks noGrp="1"/>
          </p:cNvSpPr>
          <p:nvPr>
            <p:ph type="body" sz="quarter" idx="11"/>
          </p:nvPr>
        </p:nvSpPr>
        <p:spPr>
          <a:xfrm>
            <a:off x="850871" y="725935"/>
            <a:ext cx="10934585" cy="1060910"/>
          </a:xfrm>
        </p:spPr>
        <p:txBody>
          <a:bodyPr>
            <a:normAutofit/>
          </a:bodyPr>
          <a:lstStyle/>
          <a:p>
            <a:r>
              <a:rPr lang="en-US" dirty="0"/>
              <a:t>Asia</a:t>
            </a:r>
          </a:p>
          <a:p>
            <a:endParaRPr lang="en-GB" dirty="0"/>
          </a:p>
        </p:txBody>
      </p:sp>
      <p:sp>
        <p:nvSpPr>
          <p:cNvPr id="9" name="TextBox 11">
            <a:extLst>
              <a:ext uri="{FF2B5EF4-FFF2-40B4-BE49-F238E27FC236}">
                <a16:creationId xmlns:a16="http://schemas.microsoft.com/office/drawing/2014/main" id="{A3638814-AC0E-66C0-102B-B10DB6F6ED85}"/>
              </a:ext>
            </a:extLst>
          </p:cNvPr>
          <p:cNvSpPr txBox="1"/>
          <p:nvPr/>
        </p:nvSpPr>
        <p:spPr>
          <a:xfrm>
            <a:off x="557444" y="1826765"/>
            <a:ext cx="5760720" cy="3493264"/>
          </a:xfrm>
          <a:prstGeom prst="rect">
            <a:avLst/>
          </a:prstGeom>
          <a:noFill/>
        </p:spPr>
        <p:txBody>
          <a:bodyPr wrap="square" rtlCol="0">
            <a:spAutoFit/>
          </a:bodyPr>
          <a:lstStyle/>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Población: 4.62 </a:t>
            </a:r>
            <a:r>
              <a:rPr lang="es-MX" dirty="0" err="1">
                <a:latin typeface="Verdana" panose="020B0604030504040204" pitchFamily="34" charset="0"/>
                <a:ea typeface="Verdana" panose="020B0604030504040204" pitchFamily="34" charset="0"/>
              </a:rPr>
              <a:t>billion</a:t>
            </a:r>
            <a:endParaRPr lang="es-MX" dirty="0">
              <a:latin typeface="Verdana" panose="020B0604030504040204" pitchFamily="34" charset="0"/>
              <a:ea typeface="Verdana" panose="020B0604030504040204" pitchFamily="34" charset="0"/>
            </a:endParaRP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Alrededor de 50 países </a:t>
            </a: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PIB:  US$36.8 </a:t>
            </a:r>
            <a:r>
              <a:rPr lang="es-MX" dirty="0" err="1">
                <a:latin typeface="Verdana" panose="020B0604030504040204" pitchFamily="34" charset="0"/>
                <a:ea typeface="Verdana" panose="020B0604030504040204" pitchFamily="34" charset="0"/>
              </a:rPr>
              <a:t>trillion</a:t>
            </a:r>
            <a:endParaRPr lang="es-MX" dirty="0">
              <a:latin typeface="Verdana" panose="020B0604030504040204" pitchFamily="34" charset="0"/>
              <a:ea typeface="Verdana" panose="020B0604030504040204" pitchFamily="34" charset="0"/>
            </a:endParaRP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PIB per cápita: US$7,965</a:t>
            </a: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Crecimiento PIB: 5,67%</a:t>
            </a: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Exportaciones: US14,56 </a:t>
            </a:r>
            <a:r>
              <a:rPr lang="es-MX" dirty="0" err="1">
                <a:latin typeface="Verdana" panose="020B0604030504040204" pitchFamily="34" charset="0"/>
                <a:ea typeface="Verdana" panose="020B0604030504040204" pitchFamily="34" charset="0"/>
              </a:rPr>
              <a:t>billion</a:t>
            </a:r>
            <a:endParaRPr lang="es-MX" dirty="0">
              <a:latin typeface="Verdana" panose="020B0604030504040204" pitchFamily="34" charset="0"/>
              <a:ea typeface="Verdana" panose="020B0604030504040204" pitchFamily="34" charset="0"/>
            </a:endParaRPr>
          </a:p>
          <a:p>
            <a:pPr marL="815008" indent="-318132" defTabSz="548635" fontAlgn="base">
              <a:spcBef>
                <a:spcPts val="1920"/>
              </a:spcBef>
              <a:spcAft>
                <a:spcPct val="0"/>
              </a:spcAft>
              <a:buSzPct val="100000"/>
              <a:buBlip>
                <a:blip r:embed="rId3"/>
              </a:buBlip>
            </a:pPr>
            <a:r>
              <a:rPr lang="es-MX" dirty="0">
                <a:latin typeface="Verdana" panose="020B0604030504040204" pitchFamily="34" charset="0"/>
                <a:ea typeface="Verdana" panose="020B0604030504040204" pitchFamily="34" charset="0"/>
              </a:rPr>
              <a:t>Importaciones: US13,76 </a:t>
            </a:r>
            <a:r>
              <a:rPr lang="es-MX" dirty="0" err="1">
                <a:latin typeface="Verdana" panose="020B0604030504040204" pitchFamily="34" charset="0"/>
                <a:ea typeface="Verdana" panose="020B0604030504040204" pitchFamily="34" charset="0"/>
              </a:rPr>
              <a:t>billion</a:t>
            </a:r>
            <a:endParaRPr lang="es-MX"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AEBB5609-A42D-8D43-1583-CBE8BE8240A9}"/>
              </a:ext>
            </a:extLst>
          </p:cNvPr>
          <p:cNvPicPr>
            <a:picLocks noChangeAspect="1"/>
          </p:cNvPicPr>
          <p:nvPr/>
        </p:nvPicPr>
        <p:blipFill>
          <a:blip r:embed="rId4"/>
          <a:stretch>
            <a:fillRect/>
          </a:stretch>
        </p:blipFill>
        <p:spPr>
          <a:xfrm>
            <a:off x="5919556" y="1826765"/>
            <a:ext cx="5715000" cy="4305300"/>
          </a:xfrm>
          <a:prstGeom prst="rect">
            <a:avLst/>
          </a:prstGeom>
        </p:spPr>
      </p:pic>
    </p:spTree>
    <p:extLst>
      <p:ext uri="{BB962C8B-B14F-4D97-AF65-F5344CB8AC3E}">
        <p14:creationId xmlns:p14="http://schemas.microsoft.com/office/powerpoint/2010/main" val="1763654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IRCE\Downloads\mapa1.png">
            <a:extLst>
              <a:ext uri="{FF2B5EF4-FFF2-40B4-BE49-F238E27FC236}">
                <a16:creationId xmlns:a16="http://schemas.microsoft.com/office/drawing/2014/main" id="{32B64152-3611-BE99-C4D4-7659DF4F81BA}"/>
              </a:ext>
            </a:extLst>
          </p:cNvPr>
          <p:cNvPicPr>
            <a:picLocks noChangeAspect="1" noChangeArrowheads="1"/>
          </p:cNvPicPr>
          <p:nvPr/>
        </p:nvPicPr>
        <p:blipFill>
          <a:blip r:embed="rId2"/>
          <a:srcRect/>
          <a:stretch>
            <a:fillRect/>
          </a:stretch>
        </p:blipFill>
        <p:spPr bwMode="auto">
          <a:xfrm>
            <a:off x="7705615" y="471482"/>
            <a:ext cx="4243199" cy="6056840"/>
          </a:xfrm>
          <a:prstGeom prst="rect">
            <a:avLst/>
          </a:prstGeom>
          <a:noFill/>
        </p:spPr>
      </p:pic>
      <p:pic>
        <p:nvPicPr>
          <p:cNvPr id="6" name="Imagen 5">
            <a:extLst>
              <a:ext uri="{FF2B5EF4-FFF2-40B4-BE49-F238E27FC236}">
                <a16:creationId xmlns:a16="http://schemas.microsoft.com/office/drawing/2014/main" id="{FD48568C-D50E-9083-BEBA-6BC2B39D0BB9}"/>
              </a:ext>
            </a:extLst>
          </p:cNvPr>
          <p:cNvPicPr>
            <a:picLocks noChangeAspect="1"/>
          </p:cNvPicPr>
          <p:nvPr/>
        </p:nvPicPr>
        <p:blipFill>
          <a:blip r:embed="rId3"/>
          <a:stretch>
            <a:fillRect/>
          </a:stretch>
        </p:blipFill>
        <p:spPr>
          <a:xfrm>
            <a:off x="8997021" y="9885"/>
            <a:ext cx="2943069" cy="1079292"/>
          </a:xfrm>
          <a:prstGeom prst="rect">
            <a:avLst/>
          </a:prstGeom>
        </p:spPr>
      </p:pic>
      <p:sp>
        <p:nvSpPr>
          <p:cNvPr id="7" name="Google Shape;220;p24">
            <a:extLst>
              <a:ext uri="{FF2B5EF4-FFF2-40B4-BE49-F238E27FC236}">
                <a16:creationId xmlns:a16="http://schemas.microsoft.com/office/drawing/2014/main" id="{0E1C6418-15F6-0B35-9E6C-E69C33FB4BD0}"/>
              </a:ext>
            </a:extLst>
          </p:cNvPr>
          <p:cNvSpPr txBox="1"/>
          <p:nvPr/>
        </p:nvSpPr>
        <p:spPr>
          <a:xfrm>
            <a:off x="5820046" y="2673765"/>
            <a:ext cx="3431384" cy="444253"/>
          </a:xfrm>
          <a:prstGeom prst="rect">
            <a:avLst/>
          </a:prstGeom>
          <a:noFill/>
          <a:ln>
            <a:noFill/>
          </a:ln>
        </p:spPr>
        <p:txBody>
          <a:bodyPr spcFirstLastPara="1" wrap="square" lIns="91425" tIns="45700" rIns="91425" bIns="45700" anchor="b" anchorCtr="0">
            <a:noAutofit/>
          </a:bodyPr>
          <a:lstStyle/>
          <a:p>
            <a:pPr marL="98997" algn="ctr">
              <a:lnSpc>
                <a:spcPct val="65000"/>
              </a:lnSpc>
              <a:buClr>
                <a:srgbClr val="3F3F3F"/>
              </a:buClr>
              <a:buSzPts val="1800"/>
              <a:defRPr/>
            </a:pPr>
            <a:endParaRPr lang="es-ES" sz="3200" dirty="0">
              <a:latin typeface="Lato"/>
              <a:ea typeface="Lato"/>
              <a:cs typeface="Lato"/>
              <a:sym typeface="Lato"/>
            </a:endParaRPr>
          </a:p>
        </p:txBody>
      </p:sp>
      <p:sp>
        <p:nvSpPr>
          <p:cNvPr id="8" name="16 Título">
            <a:extLst>
              <a:ext uri="{FF2B5EF4-FFF2-40B4-BE49-F238E27FC236}">
                <a16:creationId xmlns:a16="http://schemas.microsoft.com/office/drawing/2014/main" id="{07085DC1-54BF-506D-BB2F-478D8A70B780}"/>
              </a:ext>
            </a:extLst>
          </p:cNvPr>
          <p:cNvSpPr txBox="1">
            <a:spLocks/>
          </p:cNvSpPr>
          <p:nvPr/>
        </p:nvSpPr>
        <p:spPr>
          <a:xfrm>
            <a:off x="446196" y="865147"/>
            <a:ext cx="6974136" cy="1032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2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Secretarias Regionales</a:t>
            </a:r>
          </a:p>
        </p:txBody>
      </p:sp>
      <p:sp>
        <p:nvSpPr>
          <p:cNvPr id="9" name="17 Flecha abajo">
            <a:extLst>
              <a:ext uri="{FF2B5EF4-FFF2-40B4-BE49-F238E27FC236}">
                <a16:creationId xmlns:a16="http://schemas.microsoft.com/office/drawing/2014/main" id="{6D2F087A-0B38-7665-7F4B-A44B6AF8DFC8}"/>
              </a:ext>
            </a:extLst>
          </p:cNvPr>
          <p:cNvSpPr/>
          <p:nvPr/>
        </p:nvSpPr>
        <p:spPr>
          <a:xfrm>
            <a:off x="2811147" y="2782784"/>
            <a:ext cx="363474" cy="670467"/>
          </a:xfrm>
          <a:prstGeom prst="downArrow">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2">
                  <a:lumMod val="75000"/>
                </a:schemeClr>
              </a:solidFill>
            </a:endParaRPr>
          </a:p>
        </p:txBody>
      </p:sp>
      <p:sp>
        <p:nvSpPr>
          <p:cNvPr id="10" name="20 CuadroTexto">
            <a:extLst>
              <a:ext uri="{FF2B5EF4-FFF2-40B4-BE49-F238E27FC236}">
                <a16:creationId xmlns:a16="http://schemas.microsoft.com/office/drawing/2014/main" id="{36ADA8A7-A77E-95DD-4B4D-E1E086F97FE4}"/>
              </a:ext>
            </a:extLst>
          </p:cNvPr>
          <p:cNvSpPr txBox="1"/>
          <p:nvPr/>
        </p:nvSpPr>
        <p:spPr>
          <a:xfrm>
            <a:off x="1471214" y="2025897"/>
            <a:ext cx="3546537" cy="400110"/>
          </a:xfrm>
          <a:prstGeom prst="rect">
            <a:avLst/>
          </a:prstGeom>
          <a:noFill/>
        </p:spPr>
        <p:txBody>
          <a:bodyPr wrap="square" rtlCol="0">
            <a:spAutoFit/>
          </a:bodyPr>
          <a:lstStyle/>
          <a:p>
            <a:pPr>
              <a:buClr>
                <a:schemeClr val="tx2">
                  <a:lumMod val="50000"/>
                </a:schemeClr>
              </a:buClr>
              <a:buFont typeface="Wingdings" pitchFamily="2" charset="2"/>
              <a:buChar char="v"/>
            </a:pPr>
            <a:r>
              <a:rPr lang="es-CL" sz="2000" dirty="0">
                <a:latin typeface="Verdana" panose="020B0604030504040204" pitchFamily="34" charset="0"/>
                <a:ea typeface="Verdana" panose="020B0604030504040204" pitchFamily="34" charset="0"/>
                <a:cs typeface="Verdana" panose="020B0604030504040204" pitchFamily="34" charset="0"/>
              </a:rPr>
              <a:t>Oficina Regional Chile</a:t>
            </a:r>
          </a:p>
        </p:txBody>
      </p:sp>
      <p:sp>
        <p:nvSpPr>
          <p:cNvPr id="11" name="21 CuadroTexto">
            <a:extLst>
              <a:ext uri="{FF2B5EF4-FFF2-40B4-BE49-F238E27FC236}">
                <a16:creationId xmlns:a16="http://schemas.microsoft.com/office/drawing/2014/main" id="{F9163E72-F17C-22E9-7CE2-9D7B77697D74}"/>
              </a:ext>
            </a:extLst>
          </p:cNvPr>
          <p:cNvSpPr txBox="1"/>
          <p:nvPr/>
        </p:nvSpPr>
        <p:spPr>
          <a:xfrm>
            <a:off x="1280772" y="3686823"/>
            <a:ext cx="3927423" cy="400110"/>
          </a:xfrm>
          <a:prstGeom prst="rect">
            <a:avLst/>
          </a:prstGeom>
          <a:noFill/>
        </p:spPr>
        <p:txBody>
          <a:bodyPr wrap="square" rtlCol="0">
            <a:spAutoFit/>
          </a:bodyPr>
          <a:lstStyle/>
          <a:p>
            <a:pPr>
              <a:buClr>
                <a:schemeClr val="tx2">
                  <a:lumMod val="50000"/>
                </a:schemeClr>
              </a:buClr>
              <a:buFont typeface="Wingdings" pitchFamily="2" charset="2"/>
              <a:buChar char="v"/>
            </a:pPr>
            <a:r>
              <a:rPr lang="es-CL" sz="2000" dirty="0">
                <a:latin typeface="Verdana" panose="020B0604030504040204" pitchFamily="34" charset="0"/>
                <a:ea typeface="Verdana" panose="020B0604030504040204" pitchFamily="34" charset="0"/>
                <a:cs typeface="Verdana" panose="020B0604030504040204" pitchFamily="34" charset="0"/>
              </a:rPr>
              <a:t>Secretarias Regionales</a:t>
            </a:r>
          </a:p>
        </p:txBody>
      </p:sp>
      <p:sp>
        <p:nvSpPr>
          <p:cNvPr id="12" name="24 Flecha abajo">
            <a:extLst>
              <a:ext uri="{FF2B5EF4-FFF2-40B4-BE49-F238E27FC236}">
                <a16:creationId xmlns:a16="http://schemas.microsoft.com/office/drawing/2014/main" id="{149CE49A-FAE4-7872-8A59-70F78B8B2D29}"/>
              </a:ext>
            </a:extLst>
          </p:cNvPr>
          <p:cNvSpPr/>
          <p:nvPr/>
        </p:nvSpPr>
        <p:spPr>
          <a:xfrm>
            <a:off x="1995782" y="4313381"/>
            <a:ext cx="363474" cy="670467"/>
          </a:xfrm>
          <a:prstGeom prst="downArrow">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2">
                  <a:lumMod val="75000"/>
                </a:schemeClr>
              </a:solidFill>
            </a:endParaRPr>
          </a:p>
        </p:txBody>
      </p:sp>
      <p:sp>
        <p:nvSpPr>
          <p:cNvPr id="13" name="25 Flecha abajo">
            <a:extLst>
              <a:ext uri="{FF2B5EF4-FFF2-40B4-BE49-F238E27FC236}">
                <a16:creationId xmlns:a16="http://schemas.microsoft.com/office/drawing/2014/main" id="{806FAC47-7B82-1BA6-5A29-13A6E4CF7962}"/>
              </a:ext>
            </a:extLst>
          </p:cNvPr>
          <p:cNvSpPr/>
          <p:nvPr/>
        </p:nvSpPr>
        <p:spPr>
          <a:xfrm>
            <a:off x="3933264" y="4283400"/>
            <a:ext cx="363474" cy="670467"/>
          </a:xfrm>
          <a:prstGeom prst="downArrow">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2">
                  <a:lumMod val="75000"/>
                </a:schemeClr>
              </a:solidFill>
            </a:endParaRPr>
          </a:p>
        </p:txBody>
      </p:sp>
      <p:sp>
        <p:nvSpPr>
          <p:cNvPr id="14" name="26 CuadroTexto">
            <a:extLst>
              <a:ext uri="{FF2B5EF4-FFF2-40B4-BE49-F238E27FC236}">
                <a16:creationId xmlns:a16="http://schemas.microsoft.com/office/drawing/2014/main" id="{D3B6C7F0-677D-5699-E8F9-E4146C14664C}"/>
              </a:ext>
            </a:extLst>
          </p:cNvPr>
          <p:cNvSpPr txBox="1"/>
          <p:nvPr/>
        </p:nvSpPr>
        <p:spPr>
          <a:xfrm>
            <a:off x="1650529" y="5200598"/>
            <a:ext cx="1524092" cy="830997"/>
          </a:xfrm>
          <a:prstGeom prst="rect">
            <a:avLst/>
          </a:prstGeom>
          <a:noFill/>
        </p:spPr>
        <p:txBody>
          <a:bodyPr wrap="square" rtlCol="0">
            <a:spAutoFit/>
          </a:bodyPr>
          <a:lstStyle/>
          <a:p>
            <a:pPr>
              <a:buClr>
                <a:schemeClr val="tx2">
                  <a:lumMod val="50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Perú</a:t>
            </a:r>
          </a:p>
          <a:p>
            <a:pPr>
              <a:buClr>
                <a:schemeClr val="tx2">
                  <a:lumMod val="50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Costa Rica</a:t>
            </a:r>
          </a:p>
          <a:p>
            <a:pPr>
              <a:buClr>
                <a:schemeClr val="tx2">
                  <a:lumMod val="50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Panamá</a:t>
            </a:r>
          </a:p>
        </p:txBody>
      </p:sp>
      <p:sp>
        <p:nvSpPr>
          <p:cNvPr id="15" name="27 CuadroTexto">
            <a:extLst>
              <a:ext uri="{FF2B5EF4-FFF2-40B4-BE49-F238E27FC236}">
                <a16:creationId xmlns:a16="http://schemas.microsoft.com/office/drawing/2014/main" id="{C8A58775-57B2-8EEB-21F9-C0F0ED27E651}"/>
              </a:ext>
            </a:extLst>
          </p:cNvPr>
          <p:cNvSpPr txBox="1"/>
          <p:nvPr/>
        </p:nvSpPr>
        <p:spPr>
          <a:xfrm>
            <a:off x="3544287" y="5165998"/>
            <a:ext cx="1642030" cy="1077218"/>
          </a:xfrm>
          <a:prstGeom prst="rect">
            <a:avLst/>
          </a:prstGeom>
          <a:noFill/>
        </p:spPr>
        <p:txBody>
          <a:bodyPr wrap="square" rtlCol="0">
            <a:spAutoFit/>
          </a:bodyPr>
          <a:lstStyle/>
          <a:p>
            <a:pPr>
              <a:buClr>
                <a:schemeClr val="tx2">
                  <a:lumMod val="75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Bolivia</a:t>
            </a:r>
          </a:p>
          <a:p>
            <a:pPr>
              <a:buClr>
                <a:schemeClr val="tx2">
                  <a:lumMod val="75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Colombia</a:t>
            </a:r>
          </a:p>
          <a:p>
            <a:pPr>
              <a:buClr>
                <a:schemeClr val="tx2">
                  <a:lumMod val="75000"/>
                </a:schemeClr>
              </a:buClr>
              <a:buFont typeface="Wingdings" pitchFamily="2" charset="2"/>
              <a:buChar char="v"/>
            </a:pPr>
            <a:r>
              <a:rPr lang="es-CL" sz="1600" dirty="0">
                <a:latin typeface="Verdana" panose="020B0604030504040204" pitchFamily="34" charset="0"/>
                <a:ea typeface="Verdana" panose="020B0604030504040204" pitchFamily="34" charset="0"/>
                <a:cs typeface="Verdana" panose="020B0604030504040204" pitchFamily="34" charset="0"/>
              </a:rPr>
              <a:t>Uruguay</a:t>
            </a:r>
          </a:p>
          <a:p>
            <a:pPr>
              <a:buClr>
                <a:schemeClr val="tx2">
                  <a:lumMod val="75000"/>
                </a:schemeClr>
              </a:buClr>
            </a:pPr>
            <a:endParaRPr lang="es-CL" sz="16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15 Imagen" descr="chile.png">
            <a:extLst>
              <a:ext uri="{FF2B5EF4-FFF2-40B4-BE49-F238E27FC236}">
                <a16:creationId xmlns:a16="http://schemas.microsoft.com/office/drawing/2014/main" id="{8B34D428-E3D0-563D-AE43-C4B571B01F23}"/>
              </a:ext>
            </a:extLst>
          </p:cNvPr>
          <p:cNvPicPr>
            <a:picLocks noChangeAspect="1"/>
          </p:cNvPicPr>
          <p:nvPr/>
        </p:nvPicPr>
        <p:blipFill>
          <a:blip r:embed="rId4"/>
          <a:stretch>
            <a:fillRect/>
          </a:stretch>
        </p:blipFill>
        <p:spPr>
          <a:xfrm>
            <a:off x="9251430" y="4587593"/>
            <a:ext cx="561177" cy="497917"/>
          </a:xfrm>
          <a:prstGeom prst="rect">
            <a:avLst/>
          </a:prstGeom>
        </p:spPr>
      </p:pic>
      <p:pic>
        <p:nvPicPr>
          <p:cNvPr id="17" name="18 Imagen" descr="bolivia.png">
            <a:extLst>
              <a:ext uri="{FF2B5EF4-FFF2-40B4-BE49-F238E27FC236}">
                <a16:creationId xmlns:a16="http://schemas.microsoft.com/office/drawing/2014/main" id="{B6D20AF6-AFC8-FEC3-2A9F-C66DDF52514B}"/>
              </a:ext>
            </a:extLst>
          </p:cNvPr>
          <p:cNvPicPr>
            <a:picLocks noChangeAspect="1"/>
          </p:cNvPicPr>
          <p:nvPr/>
        </p:nvPicPr>
        <p:blipFill>
          <a:blip r:embed="rId5"/>
          <a:stretch>
            <a:fillRect/>
          </a:stretch>
        </p:blipFill>
        <p:spPr>
          <a:xfrm>
            <a:off x="10027130" y="3964741"/>
            <a:ext cx="403412" cy="357937"/>
          </a:xfrm>
          <a:prstGeom prst="rect">
            <a:avLst/>
          </a:prstGeom>
        </p:spPr>
      </p:pic>
      <p:pic>
        <p:nvPicPr>
          <p:cNvPr id="18" name="22 Imagen" descr="uruguay.png">
            <a:extLst>
              <a:ext uri="{FF2B5EF4-FFF2-40B4-BE49-F238E27FC236}">
                <a16:creationId xmlns:a16="http://schemas.microsoft.com/office/drawing/2014/main" id="{441AD6AA-7B5F-921A-E6CD-3C709AA00195}"/>
              </a:ext>
            </a:extLst>
          </p:cNvPr>
          <p:cNvPicPr>
            <a:picLocks noChangeAspect="1"/>
          </p:cNvPicPr>
          <p:nvPr/>
        </p:nvPicPr>
        <p:blipFill>
          <a:blip r:embed="rId6"/>
          <a:stretch>
            <a:fillRect/>
          </a:stretch>
        </p:blipFill>
        <p:spPr>
          <a:xfrm>
            <a:off x="10637343" y="5133181"/>
            <a:ext cx="464269" cy="411933"/>
          </a:xfrm>
          <a:prstGeom prst="rect">
            <a:avLst/>
          </a:prstGeom>
        </p:spPr>
      </p:pic>
      <p:pic>
        <p:nvPicPr>
          <p:cNvPr id="19" name="23 Imagen" descr="colombia.png">
            <a:extLst>
              <a:ext uri="{FF2B5EF4-FFF2-40B4-BE49-F238E27FC236}">
                <a16:creationId xmlns:a16="http://schemas.microsoft.com/office/drawing/2014/main" id="{5BBEE291-8970-F7E2-2886-73D9D4E5B1DB}"/>
              </a:ext>
            </a:extLst>
          </p:cNvPr>
          <p:cNvPicPr>
            <a:picLocks noChangeAspect="1"/>
          </p:cNvPicPr>
          <p:nvPr/>
        </p:nvPicPr>
        <p:blipFill>
          <a:blip r:embed="rId7"/>
          <a:stretch>
            <a:fillRect/>
          </a:stretch>
        </p:blipFill>
        <p:spPr>
          <a:xfrm>
            <a:off x="9565184" y="2606300"/>
            <a:ext cx="461946" cy="409872"/>
          </a:xfrm>
          <a:prstGeom prst="rect">
            <a:avLst/>
          </a:prstGeom>
        </p:spPr>
      </p:pic>
      <p:pic>
        <p:nvPicPr>
          <p:cNvPr id="20" name="28 Imagen" descr="peru.png">
            <a:extLst>
              <a:ext uri="{FF2B5EF4-FFF2-40B4-BE49-F238E27FC236}">
                <a16:creationId xmlns:a16="http://schemas.microsoft.com/office/drawing/2014/main" id="{118D40FE-0723-773D-755C-0BCF6AA22935}"/>
              </a:ext>
            </a:extLst>
          </p:cNvPr>
          <p:cNvPicPr>
            <a:picLocks noChangeAspect="1"/>
          </p:cNvPicPr>
          <p:nvPr/>
        </p:nvPicPr>
        <p:blipFill>
          <a:blip r:embed="rId8"/>
          <a:stretch>
            <a:fillRect/>
          </a:stretch>
        </p:blipFill>
        <p:spPr>
          <a:xfrm>
            <a:off x="9065322" y="3638137"/>
            <a:ext cx="509857" cy="454236"/>
          </a:xfrm>
          <a:prstGeom prst="rect">
            <a:avLst/>
          </a:prstGeom>
        </p:spPr>
      </p:pic>
      <p:pic>
        <p:nvPicPr>
          <p:cNvPr id="21" name="29 Imagen" descr="costa rica.png">
            <a:extLst>
              <a:ext uri="{FF2B5EF4-FFF2-40B4-BE49-F238E27FC236}">
                <a16:creationId xmlns:a16="http://schemas.microsoft.com/office/drawing/2014/main" id="{70EEC62C-215D-FE84-D159-B1D904381C89}"/>
              </a:ext>
            </a:extLst>
          </p:cNvPr>
          <p:cNvPicPr>
            <a:picLocks noChangeAspect="1"/>
          </p:cNvPicPr>
          <p:nvPr/>
        </p:nvPicPr>
        <p:blipFill>
          <a:blip r:embed="rId9"/>
          <a:stretch>
            <a:fillRect/>
          </a:stretch>
        </p:blipFill>
        <p:spPr>
          <a:xfrm>
            <a:off x="8593869" y="2378334"/>
            <a:ext cx="458762" cy="367010"/>
          </a:xfrm>
          <a:prstGeom prst="rect">
            <a:avLst/>
          </a:prstGeom>
        </p:spPr>
      </p:pic>
      <p:pic>
        <p:nvPicPr>
          <p:cNvPr id="22" name="30 Imagen" descr="panama.png">
            <a:extLst>
              <a:ext uri="{FF2B5EF4-FFF2-40B4-BE49-F238E27FC236}">
                <a16:creationId xmlns:a16="http://schemas.microsoft.com/office/drawing/2014/main" id="{0D4C6599-9D89-F780-57AB-157C99607ABB}"/>
              </a:ext>
            </a:extLst>
          </p:cNvPr>
          <p:cNvPicPr>
            <a:picLocks noChangeAspect="1"/>
          </p:cNvPicPr>
          <p:nvPr/>
        </p:nvPicPr>
        <p:blipFill>
          <a:blip r:embed="rId10"/>
          <a:stretch>
            <a:fillRect/>
          </a:stretch>
        </p:blipFill>
        <p:spPr>
          <a:xfrm>
            <a:off x="9052631" y="2568956"/>
            <a:ext cx="397596" cy="352776"/>
          </a:xfrm>
          <a:prstGeom prst="rect">
            <a:avLst/>
          </a:prstGeom>
        </p:spPr>
      </p:pic>
      <p:sp>
        <p:nvSpPr>
          <p:cNvPr id="23" name="31 CuadroTexto">
            <a:extLst>
              <a:ext uri="{FF2B5EF4-FFF2-40B4-BE49-F238E27FC236}">
                <a16:creationId xmlns:a16="http://schemas.microsoft.com/office/drawing/2014/main" id="{B95C5812-8452-8AD2-A8EB-3F638A9D7A8B}"/>
              </a:ext>
            </a:extLst>
          </p:cNvPr>
          <p:cNvSpPr txBox="1"/>
          <p:nvPr/>
        </p:nvSpPr>
        <p:spPr>
          <a:xfrm>
            <a:off x="9767913" y="1251346"/>
            <a:ext cx="1738859" cy="646331"/>
          </a:xfrm>
          <a:prstGeom prst="rect">
            <a:avLst/>
          </a:prstGeom>
          <a:noFill/>
        </p:spPr>
        <p:txBody>
          <a:bodyPr wrap="square" rtlCol="0">
            <a:spAutoFit/>
          </a:bodyPr>
          <a:lstStyle/>
          <a:p>
            <a:r>
              <a:rPr lang="es-CL" b="1" dirty="0">
                <a:solidFill>
                  <a:srgbClr val="FF0000"/>
                </a:solidFill>
              </a:rPr>
              <a:t>Organigrama Regional</a:t>
            </a:r>
          </a:p>
        </p:txBody>
      </p:sp>
      <p:pic>
        <p:nvPicPr>
          <p:cNvPr id="3" name="Imagen 2" descr="Imagen que contiene Escala de tiempo&#10;&#10;Descripción generada automáticamente">
            <a:extLst>
              <a:ext uri="{FF2B5EF4-FFF2-40B4-BE49-F238E27FC236}">
                <a16:creationId xmlns:a16="http://schemas.microsoft.com/office/drawing/2014/main" id="{2E680764-7764-D360-9C0B-D46535DC4A3A}"/>
              </a:ext>
            </a:extLst>
          </p:cNvPr>
          <p:cNvPicPr>
            <a:picLocks noChangeAspect="1"/>
          </p:cNvPicPr>
          <p:nvPr/>
        </p:nvPicPr>
        <p:blipFill rotWithShape="1">
          <a:blip r:embed="rId11">
            <a:extLst>
              <a:ext uri="{28A0092B-C50C-407E-A947-70E740481C1C}">
                <a14:useLocalDpi xmlns:a14="http://schemas.microsoft.com/office/drawing/2010/main" val="0"/>
              </a:ext>
            </a:extLst>
          </a:blip>
          <a:srcRect t="11682" b="4179"/>
          <a:stretch/>
        </p:blipFill>
        <p:spPr>
          <a:xfrm>
            <a:off x="4924121" y="2025897"/>
            <a:ext cx="3368293" cy="3778721"/>
          </a:xfrm>
          <a:prstGeom prst="rect">
            <a:avLst/>
          </a:prstGeom>
        </p:spPr>
      </p:pic>
    </p:spTree>
    <p:extLst>
      <p:ext uri="{BB962C8B-B14F-4D97-AF65-F5344CB8AC3E}">
        <p14:creationId xmlns:p14="http://schemas.microsoft.com/office/powerpoint/2010/main" val="304261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8D749-154F-FCE3-7B76-C8A87F44C7CB}"/>
              </a:ext>
            </a:extLst>
          </p:cNvPr>
          <p:cNvSpPr>
            <a:spLocks noGrp="1"/>
          </p:cNvSpPr>
          <p:nvPr>
            <p:ph type="body" sz="quarter" idx="11"/>
          </p:nvPr>
        </p:nvSpPr>
        <p:spPr>
          <a:xfrm>
            <a:off x="347752" y="643490"/>
            <a:ext cx="9133873" cy="824400"/>
          </a:xfrm>
        </p:spPr>
        <p:txBody>
          <a:bodyPr>
            <a:normAutofit fontScale="92500" lnSpcReduction="10000"/>
          </a:bodyPr>
          <a:lstStyle/>
          <a:p>
            <a:r>
              <a:rPr lang="es-CL" dirty="0"/>
              <a:t>Principales Servicios de la Cámara de Comercio Asia Pacifico </a:t>
            </a:r>
          </a:p>
        </p:txBody>
      </p:sp>
      <p:sp>
        <p:nvSpPr>
          <p:cNvPr id="3" name="Marcador de contenido 2">
            <a:extLst>
              <a:ext uri="{FF2B5EF4-FFF2-40B4-BE49-F238E27FC236}">
                <a16:creationId xmlns:a16="http://schemas.microsoft.com/office/drawing/2014/main" id="{A27DEF1D-87EB-4605-3B06-EA12EC3E07AB}"/>
              </a:ext>
            </a:extLst>
          </p:cNvPr>
          <p:cNvSpPr>
            <a:spLocks noGrp="1"/>
          </p:cNvSpPr>
          <p:nvPr>
            <p:ph sz="half" idx="1"/>
          </p:nvPr>
        </p:nvSpPr>
        <p:spPr>
          <a:xfrm>
            <a:off x="347752" y="2005746"/>
            <a:ext cx="5495999" cy="4539632"/>
          </a:xfrm>
        </p:spPr>
        <p:txBody>
          <a:bodyPr>
            <a:normAutofit/>
          </a:bodyPr>
          <a:lstStyle/>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Inteligencia y promoción comercial</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Business </a:t>
            </a:r>
            <a:r>
              <a:rPr lang="es-CL" dirty="0" err="1">
                <a:latin typeface="Verdana" panose="020B0604030504040204" pitchFamily="34" charset="0"/>
                <a:ea typeface="Verdana" panose="020B0604030504040204" pitchFamily="34" charset="0"/>
              </a:rPr>
              <a:t>Matching</a:t>
            </a:r>
            <a:endParaRPr lang="es-CL" dirty="0">
              <a:latin typeface="Verdana" panose="020B0604030504040204" pitchFamily="34" charset="0"/>
              <a:ea typeface="Verdana" panose="020B0604030504040204" pitchFamily="34" charset="0"/>
            </a:endParaRP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Misiones Comerciales</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Capacitación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Certificación en destino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Red de aliados y contacto comercial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Eventos y </a:t>
            </a:r>
            <a:r>
              <a:rPr lang="es-CL" dirty="0" err="1">
                <a:latin typeface="Verdana" panose="020B0604030504040204" pitchFamily="34" charset="0"/>
                <a:ea typeface="Verdana" panose="020B0604030504040204" pitchFamily="34" charset="0"/>
              </a:rPr>
              <a:t>networking</a:t>
            </a:r>
            <a:r>
              <a:rPr lang="es-CL" dirty="0">
                <a:latin typeface="Verdana" panose="020B0604030504040204" pitchFamily="34" charset="0"/>
                <a:ea typeface="Verdana" panose="020B0604030504040204" pitchFamily="34" charset="0"/>
              </a:rPr>
              <a:t>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Proyectos estratégicos </a:t>
            </a:r>
          </a:p>
          <a:p>
            <a:pPr marL="285750" indent="-285750">
              <a:buFont typeface="Courier New" panose="02070309020205020404" pitchFamily="49" charset="0"/>
              <a:buChar char="o"/>
            </a:pPr>
            <a:endParaRPr lang="es-CL" dirty="0">
              <a:latin typeface="Verdana" panose="020B0604030504040204" pitchFamily="34" charset="0"/>
              <a:ea typeface="Verdana" panose="020B0604030504040204" pitchFamily="34" charset="0"/>
            </a:endParaRPr>
          </a:p>
        </p:txBody>
      </p:sp>
      <p:pic>
        <p:nvPicPr>
          <p:cNvPr id="1026" name="Picture 2" descr="Nuestros clientes">
            <a:extLst>
              <a:ext uri="{FF2B5EF4-FFF2-40B4-BE49-F238E27FC236}">
                <a16:creationId xmlns:a16="http://schemas.microsoft.com/office/drawing/2014/main" id="{C6DF7334-11D0-EBBF-CD50-DF3CDE88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70" y="2450025"/>
            <a:ext cx="6841030" cy="1957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3BD15495-DBB3-3E08-F4A4-68B3CDDEFB6E}"/>
              </a:ext>
            </a:extLst>
          </p:cNvPr>
          <p:cNvSpPr/>
          <p:nvPr/>
        </p:nvSpPr>
        <p:spPr>
          <a:xfrm>
            <a:off x="10691446" y="5992837"/>
            <a:ext cx="1378634" cy="865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8" name="Marcador de contenido 2">
            <a:extLst>
              <a:ext uri="{FF2B5EF4-FFF2-40B4-BE49-F238E27FC236}">
                <a16:creationId xmlns:a16="http://schemas.microsoft.com/office/drawing/2014/main" id="{967566ED-0DAE-8C26-A428-2D7AD97198E4}"/>
              </a:ext>
            </a:extLst>
          </p:cNvPr>
          <p:cNvSpPr txBox="1">
            <a:spLocks/>
          </p:cNvSpPr>
          <p:nvPr/>
        </p:nvSpPr>
        <p:spPr>
          <a:xfrm>
            <a:off x="6525582" y="4727349"/>
            <a:ext cx="5318666" cy="1046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8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9pPr>
          </a:lstStyle>
          <a:p>
            <a:pPr algn="ctr"/>
            <a:r>
              <a:rPr lang="es-CL" dirty="0">
                <a:latin typeface="Verdana" panose="020B0604030504040204" pitchFamily="34" charset="0"/>
                <a:ea typeface="Verdana" panose="020B0604030504040204" pitchFamily="34" charset="0"/>
              </a:rPr>
              <a:t>Web ://</a:t>
            </a:r>
            <a:r>
              <a:rPr lang="es-CL" dirty="0" err="1">
                <a:latin typeface="Verdana" panose="020B0604030504040204" pitchFamily="34" charset="0"/>
                <a:ea typeface="Verdana" panose="020B0604030504040204" pitchFamily="34" charset="0"/>
              </a:rPr>
              <a:t>asiapacific-chamber.com</a:t>
            </a:r>
            <a:r>
              <a:rPr lang="es-CL" dirty="0">
                <a:latin typeface="Verdana" panose="020B0604030504040204" pitchFamily="34" charset="0"/>
                <a:ea typeface="Verdana" panose="020B0604030504040204" pitchFamily="34" charset="0"/>
              </a:rPr>
              <a:t>/</a:t>
            </a:r>
          </a:p>
        </p:txBody>
      </p:sp>
      <p:sp>
        <p:nvSpPr>
          <p:cNvPr id="9" name="CuadroTexto 8">
            <a:extLst>
              <a:ext uri="{FF2B5EF4-FFF2-40B4-BE49-F238E27FC236}">
                <a16:creationId xmlns:a16="http://schemas.microsoft.com/office/drawing/2014/main" id="{EACBB44A-E0E5-4EBB-A366-B92422190488}"/>
              </a:ext>
            </a:extLst>
          </p:cNvPr>
          <p:cNvSpPr txBox="1"/>
          <p:nvPr/>
        </p:nvSpPr>
        <p:spPr>
          <a:xfrm>
            <a:off x="8257735" y="4881489"/>
            <a:ext cx="184731"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399908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8D749-154F-FCE3-7B76-C8A87F44C7CB}"/>
              </a:ext>
            </a:extLst>
          </p:cNvPr>
          <p:cNvSpPr>
            <a:spLocks noGrp="1"/>
          </p:cNvSpPr>
          <p:nvPr>
            <p:ph type="body" sz="quarter" idx="11"/>
          </p:nvPr>
        </p:nvSpPr>
        <p:spPr>
          <a:xfrm>
            <a:off x="683173" y="850183"/>
            <a:ext cx="10972800" cy="824400"/>
          </a:xfrm>
        </p:spPr>
        <p:txBody>
          <a:bodyPr>
            <a:normAutofit/>
          </a:bodyPr>
          <a:lstStyle/>
          <a:p>
            <a:r>
              <a:rPr lang="es-CL" dirty="0"/>
              <a:t>Apoyándose en CNC </a:t>
            </a:r>
          </a:p>
        </p:txBody>
      </p:sp>
      <p:sp>
        <p:nvSpPr>
          <p:cNvPr id="3" name="Marcador de contenido 2">
            <a:extLst>
              <a:ext uri="{FF2B5EF4-FFF2-40B4-BE49-F238E27FC236}">
                <a16:creationId xmlns:a16="http://schemas.microsoft.com/office/drawing/2014/main" id="{A27DEF1D-87EB-4605-3B06-EA12EC3E07AB}"/>
              </a:ext>
            </a:extLst>
          </p:cNvPr>
          <p:cNvSpPr>
            <a:spLocks noGrp="1"/>
          </p:cNvSpPr>
          <p:nvPr>
            <p:ph sz="half" idx="1"/>
          </p:nvPr>
        </p:nvSpPr>
        <p:spPr>
          <a:xfrm>
            <a:off x="1083477" y="1859248"/>
            <a:ext cx="4098124" cy="1977028"/>
          </a:xfrm>
        </p:spPr>
        <p:txBody>
          <a:bodyPr>
            <a:normAutofit/>
          </a:bodyPr>
          <a:lstStyle/>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Integración</a:t>
            </a:r>
          </a:p>
          <a:p>
            <a:pPr marL="285750" indent="-285750">
              <a:buFont typeface="Courier New" panose="02070309020205020404" pitchFamily="49" charset="0"/>
              <a:buChar char="o"/>
            </a:pPr>
            <a:r>
              <a:rPr lang="es-CL" dirty="0" err="1">
                <a:latin typeface="Verdana" panose="020B0604030504040204" pitchFamily="34" charset="0"/>
                <a:ea typeface="Verdana" panose="020B0604030504040204" pitchFamily="34" charset="0"/>
              </a:rPr>
              <a:t>Networking</a:t>
            </a:r>
            <a:r>
              <a:rPr lang="es-CL" dirty="0">
                <a:latin typeface="Verdana" panose="020B0604030504040204" pitchFamily="34" charset="0"/>
                <a:ea typeface="Verdana" panose="020B0604030504040204" pitchFamily="34" charset="0"/>
              </a:rPr>
              <a:t>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Conocimiento</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Experiencia</a:t>
            </a:r>
          </a:p>
          <a:p>
            <a:pPr marL="285750" indent="-285750">
              <a:buFont typeface="Courier New" panose="02070309020205020404" pitchFamily="49" charset="0"/>
              <a:buChar char="o"/>
            </a:pPr>
            <a:endParaRPr lang="es-CL" dirty="0">
              <a:latin typeface="Verdana" panose="020B0604030504040204" pitchFamily="34" charset="0"/>
              <a:ea typeface="Verdana" panose="020B0604030504040204" pitchFamily="34" charset="0"/>
            </a:endParaRPr>
          </a:p>
        </p:txBody>
      </p:sp>
      <p:sp>
        <p:nvSpPr>
          <p:cNvPr id="4" name="Marcador de contenido 2">
            <a:extLst>
              <a:ext uri="{FF2B5EF4-FFF2-40B4-BE49-F238E27FC236}">
                <a16:creationId xmlns:a16="http://schemas.microsoft.com/office/drawing/2014/main" id="{B91680B9-FDB0-FCF1-D2F6-431819390FDD}"/>
              </a:ext>
            </a:extLst>
          </p:cNvPr>
          <p:cNvSpPr txBox="1">
            <a:spLocks/>
          </p:cNvSpPr>
          <p:nvPr/>
        </p:nvSpPr>
        <p:spPr>
          <a:xfrm>
            <a:off x="6169573" y="1846338"/>
            <a:ext cx="4098124" cy="189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8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160" kern="1200">
                <a:solidFill>
                  <a:schemeClr val="tx1"/>
                </a:solidFill>
                <a:latin typeface="+mn-lt"/>
                <a:ea typeface="+mn-ea"/>
                <a:cs typeface="+mn-cs"/>
              </a:defRPr>
            </a:lvl9pPr>
          </a:lstStyle>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Capacitación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Diversidad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Cobertura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Servicios </a:t>
            </a:r>
          </a:p>
        </p:txBody>
      </p:sp>
      <p:sp>
        <p:nvSpPr>
          <p:cNvPr id="6" name="CuadroTexto 5">
            <a:extLst>
              <a:ext uri="{FF2B5EF4-FFF2-40B4-BE49-F238E27FC236}">
                <a16:creationId xmlns:a16="http://schemas.microsoft.com/office/drawing/2014/main" id="{FE82907E-5EAA-35A3-A188-F82459FB1FBE}"/>
              </a:ext>
            </a:extLst>
          </p:cNvPr>
          <p:cNvSpPr txBox="1"/>
          <p:nvPr/>
        </p:nvSpPr>
        <p:spPr>
          <a:xfrm>
            <a:off x="1083477" y="4878741"/>
            <a:ext cx="6096000" cy="1200329"/>
          </a:xfrm>
          <a:prstGeom prst="rect">
            <a:avLst/>
          </a:prstGeom>
          <a:noFill/>
        </p:spPr>
        <p:txBody>
          <a:bodyPr wrap="square">
            <a:spAutoFit/>
          </a:bodyPr>
          <a:lstStyle/>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Localización Regional</a:t>
            </a:r>
          </a:p>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Servicios varios </a:t>
            </a:r>
          </a:p>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Reputación y trascendencia</a:t>
            </a:r>
          </a:p>
        </p:txBody>
      </p:sp>
      <p:sp>
        <p:nvSpPr>
          <p:cNvPr id="7" name="CuadroTexto 6">
            <a:extLst>
              <a:ext uri="{FF2B5EF4-FFF2-40B4-BE49-F238E27FC236}">
                <a16:creationId xmlns:a16="http://schemas.microsoft.com/office/drawing/2014/main" id="{D938E747-9616-7B54-6CAF-BA1FA43F9A36}"/>
              </a:ext>
            </a:extLst>
          </p:cNvPr>
          <p:cNvSpPr txBox="1"/>
          <p:nvPr/>
        </p:nvSpPr>
        <p:spPr>
          <a:xfrm>
            <a:off x="6096000" y="4694075"/>
            <a:ext cx="6096000" cy="1569660"/>
          </a:xfrm>
          <a:prstGeom prst="rect">
            <a:avLst/>
          </a:prstGeom>
          <a:noFill/>
        </p:spPr>
        <p:txBody>
          <a:bodyPr wrap="square">
            <a:spAutoFit/>
          </a:bodyPr>
          <a:lstStyle/>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Información sectorial </a:t>
            </a:r>
          </a:p>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Contacto nacional, regional e internacional </a:t>
            </a:r>
          </a:p>
          <a:p>
            <a:pPr marL="285750" indent="-285750">
              <a:buFont typeface="Courier New" panose="02070309020205020404" pitchFamily="49" charset="0"/>
              <a:buChar char="o"/>
            </a:pPr>
            <a:r>
              <a:rPr lang="es-CL" sz="2400" dirty="0">
                <a:latin typeface="Verdana" panose="020B0604030504040204" pitchFamily="34" charset="0"/>
                <a:ea typeface="Verdana" panose="020B0604030504040204" pitchFamily="34" charset="0"/>
              </a:rPr>
              <a:t>Diversidad de áreas y rubros </a:t>
            </a:r>
          </a:p>
        </p:txBody>
      </p:sp>
      <p:sp>
        <p:nvSpPr>
          <p:cNvPr id="8" name="Marcador de texto 1">
            <a:extLst>
              <a:ext uri="{FF2B5EF4-FFF2-40B4-BE49-F238E27FC236}">
                <a16:creationId xmlns:a16="http://schemas.microsoft.com/office/drawing/2014/main" id="{C8BF25B7-0E39-6DFC-8DC0-E7A94F501F4F}"/>
              </a:ext>
            </a:extLst>
          </p:cNvPr>
          <p:cNvSpPr txBox="1">
            <a:spLocks/>
          </p:cNvSpPr>
          <p:nvPr/>
        </p:nvSpPr>
        <p:spPr>
          <a:xfrm>
            <a:off x="683173" y="4028470"/>
            <a:ext cx="10972800" cy="82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120" b="1" kern="1200">
                <a:solidFill>
                  <a:srgbClr val="464646"/>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t>Desde Nuestras Cámaras</a:t>
            </a:r>
          </a:p>
        </p:txBody>
      </p:sp>
      <p:pic>
        <p:nvPicPr>
          <p:cNvPr id="4098" name="Picture 2" descr="Cámara Nacional de Comercio, Servicios y Turismo - CNC - Home | Facebook">
            <a:extLst>
              <a:ext uri="{FF2B5EF4-FFF2-40B4-BE49-F238E27FC236}">
                <a16:creationId xmlns:a16="http://schemas.microsoft.com/office/drawing/2014/main" id="{5C03E091-4E89-608C-1BC1-D8D30C1FD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23989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2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8D749-154F-FCE3-7B76-C8A87F44C7CB}"/>
              </a:ext>
            </a:extLst>
          </p:cNvPr>
          <p:cNvSpPr>
            <a:spLocks noGrp="1"/>
          </p:cNvSpPr>
          <p:nvPr>
            <p:ph type="body" sz="quarter" idx="11"/>
          </p:nvPr>
        </p:nvSpPr>
        <p:spPr>
          <a:xfrm>
            <a:off x="347752" y="643490"/>
            <a:ext cx="10972800" cy="824400"/>
          </a:xfrm>
        </p:spPr>
        <p:txBody>
          <a:bodyPr>
            <a:normAutofit fontScale="92500" lnSpcReduction="10000"/>
          </a:bodyPr>
          <a:lstStyle/>
          <a:p>
            <a:r>
              <a:rPr lang="es-CL" dirty="0"/>
              <a:t>Necesidades y desafíos desde las Regiones para sector público, institucional y empresarial</a:t>
            </a:r>
          </a:p>
        </p:txBody>
      </p:sp>
      <p:sp>
        <p:nvSpPr>
          <p:cNvPr id="3" name="Marcador de contenido 2">
            <a:extLst>
              <a:ext uri="{FF2B5EF4-FFF2-40B4-BE49-F238E27FC236}">
                <a16:creationId xmlns:a16="http://schemas.microsoft.com/office/drawing/2014/main" id="{A27DEF1D-87EB-4605-3B06-EA12EC3E07AB}"/>
              </a:ext>
            </a:extLst>
          </p:cNvPr>
          <p:cNvSpPr>
            <a:spLocks noGrp="1"/>
          </p:cNvSpPr>
          <p:nvPr>
            <p:ph sz="half" idx="1"/>
          </p:nvPr>
        </p:nvSpPr>
        <p:spPr>
          <a:xfrm>
            <a:off x="600000" y="2174558"/>
            <a:ext cx="10285003" cy="4539632"/>
          </a:xfrm>
        </p:spPr>
        <p:txBody>
          <a:bodyPr>
            <a:normAutofit/>
          </a:bodyPr>
          <a:lstStyle/>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Educación y formación internacional</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Redes, contactos, experiencias y conocimientos</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Confianza, certeza, pasión y compromiso</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Institucionalidad, clima, ambiente favorable de negocios</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Estrategias, inteligencia y planificación </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Tecnologías, innovación y digitalización</a:t>
            </a:r>
          </a:p>
          <a:p>
            <a:pPr marL="285750" indent="-285750">
              <a:buFont typeface="Courier New" panose="02070309020205020404" pitchFamily="49" charset="0"/>
              <a:buChar char="o"/>
            </a:pPr>
            <a:r>
              <a:rPr lang="es-CL" dirty="0">
                <a:latin typeface="Verdana" panose="020B0604030504040204" pitchFamily="34" charset="0"/>
                <a:ea typeface="Verdana" panose="020B0604030504040204" pitchFamily="34" charset="0"/>
              </a:rPr>
              <a:t>Visión, proyección de futuro</a:t>
            </a:r>
          </a:p>
          <a:p>
            <a:pPr marL="285750" indent="-285750">
              <a:buFont typeface="Courier New" panose="02070309020205020404" pitchFamily="49" charset="0"/>
              <a:buChar char="o"/>
            </a:pPr>
            <a:endParaRPr lang="es-C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088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A2BF304-EFB8-4ABC-B738-237147D81A87}"/>
              </a:ext>
            </a:extLst>
          </p:cNvPr>
          <p:cNvSpPr/>
          <p:nvPr/>
        </p:nvSpPr>
        <p:spPr>
          <a:xfrm>
            <a:off x="225287" y="4618384"/>
            <a:ext cx="3988903" cy="1875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2" name="TextBox 1"/>
          <p:cNvSpPr txBox="1"/>
          <p:nvPr/>
        </p:nvSpPr>
        <p:spPr>
          <a:xfrm>
            <a:off x="4675431" y="1447132"/>
            <a:ext cx="3749488" cy="1015663"/>
          </a:xfrm>
          <a:prstGeom prst="rect">
            <a:avLst/>
          </a:prstGeom>
          <a:noFill/>
        </p:spPr>
        <p:txBody>
          <a:bodyPr wrap="none" rtlCol="0">
            <a:spAutoFit/>
          </a:bodyPr>
          <a:lstStyle/>
          <a:p>
            <a:r>
              <a:rPr lang="en-US" sz="6000" b="1" dirty="0"/>
              <a:t>Thank you!</a:t>
            </a:r>
          </a:p>
        </p:txBody>
      </p:sp>
      <p:sp>
        <p:nvSpPr>
          <p:cNvPr id="3" name="CuadroTexto 2">
            <a:extLst>
              <a:ext uri="{FF2B5EF4-FFF2-40B4-BE49-F238E27FC236}">
                <a16:creationId xmlns:a16="http://schemas.microsoft.com/office/drawing/2014/main" id="{71CAA9BE-C05D-4EC7-90E6-FE133A3F15A4}"/>
              </a:ext>
            </a:extLst>
          </p:cNvPr>
          <p:cNvSpPr txBox="1"/>
          <p:nvPr/>
        </p:nvSpPr>
        <p:spPr>
          <a:xfrm>
            <a:off x="433501" y="4733188"/>
            <a:ext cx="3780689" cy="1631216"/>
          </a:xfrm>
          <a:prstGeom prst="rect">
            <a:avLst/>
          </a:prstGeom>
          <a:noFill/>
        </p:spPr>
        <p:txBody>
          <a:bodyPr wrap="square" rtlCol="0">
            <a:spAutoFit/>
          </a:bodyPr>
          <a:lstStyle/>
          <a:p>
            <a:r>
              <a:rPr lang="es-CL" sz="2000" b="1" dirty="0"/>
              <a:t>Álvaro Echeverría</a:t>
            </a:r>
          </a:p>
          <a:p>
            <a:r>
              <a:rPr lang="es-CL" sz="2000" b="1" dirty="0"/>
              <a:t>Cámara de Comercio Asia Pacifico</a:t>
            </a:r>
          </a:p>
          <a:p>
            <a:r>
              <a:rPr lang="es-CL" sz="2000" b="1" dirty="0" err="1">
                <a:solidFill>
                  <a:schemeClr val="accent1"/>
                </a:solidFill>
                <a:hlinkClick r:id="rId3">
                  <a:extLst>
                    <a:ext uri="{A12FA001-AC4F-418D-AE19-62706E023703}">
                      <ahyp:hlinkClr xmlns:ahyp="http://schemas.microsoft.com/office/drawing/2018/hyperlinkcolor" val="tx"/>
                    </a:ext>
                  </a:extLst>
                </a:hlinkClick>
              </a:rPr>
              <a:t>dsanchez@</a:t>
            </a:r>
            <a:r>
              <a:rPr lang="es-CL" sz="2000" b="1" dirty="0" err="1">
                <a:solidFill>
                  <a:schemeClr val="accent1"/>
                </a:solidFill>
              </a:rPr>
              <a:t>asiapacific.com</a:t>
            </a:r>
            <a:endParaRPr lang="es-CL" sz="2000" b="1" dirty="0">
              <a:solidFill>
                <a:schemeClr val="accent1"/>
              </a:solidFill>
            </a:endParaRPr>
          </a:p>
          <a:p>
            <a:r>
              <a:rPr lang="es-CL" sz="2000" b="1" dirty="0" err="1"/>
              <a:t>www.asiapacific-chamber.com</a:t>
            </a:r>
            <a:endParaRPr lang="es-CL" sz="2000" b="1" dirty="0"/>
          </a:p>
          <a:p>
            <a:r>
              <a:rPr lang="es-CL" sz="2000" b="1" dirty="0"/>
              <a:t>+56 2 22255015</a:t>
            </a:r>
          </a:p>
        </p:txBody>
      </p:sp>
      <p:pic>
        <p:nvPicPr>
          <p:cNvPr id="5" name="Picture 2" descr="HKLABA">
            <a:extLst>
              <a:ext uri="{FF2B5EF4-FFF2-40B4-BE49-F238E27FC236}">
                <a16:creationId xmlns:a16="http://schemas.microsoft.com/office/drawing/2014/main" id="{F3F2E593-BDC1-B4B8-007E-F4BD4528B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3609" y="219094"/>
            <a:ext cx="2099281" cy="554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ámara de Comercio Asia Pacífico | Asia Pacific Chamber of Commerce - APCC">
            <a:extLst>
              <a:ext uri="{FF2B5EF4-FFF2-40B4-BE49-F238E27FC236}">
                <a16:creationId xmlns:a16="http://schemas.microsoft.com/office/drawing/2014/main" id="{9DA123E2-D77D-9399-1C00-A35AD957FB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7931" y="297650"/>
            <a:ext cx="28575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4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8000"/>
          </a:xfrm>
          <a:prstGeom prst="rect">
            <a:avLst/>
          </a:prstGeom>
        </p:spPr>
      </p:pic>
      <p:sp>
        <p:nvSpPr>
          <p:cNvPr id="3" name="object 3"/>
          <p:cNvSpPr txBox="1"/>
          <p:nvPr/>
        </p:nvSpPr>
        <p:spPr>
          <a:xfrm>
            <a:off x="97010" y="6694730"/>
            <a:ext cx="73025" cy="147320"/>
          </a:xfrm>
          <a:prstGeom prst="rect">
            <a:avLst/>
          </a:prstGeom>
        </p:spPr>
        <p:txBody>
          <a:bodyPr vert="horz" wrap="square" lIns="0" tIns="12065" rIns="0" bIns="0" rtlCol="0">
            <a:spAutoFit/>
          </a:bodyPr>
          <a:lstStyle/>
          <a:p>
            <a:pPr marL="12700">
              <a:lnSpc>
                <a:spcPct val="100000"/>
              </a:lnSpc>
              <a:spcBef>
                <a:spcPts val="95"/>
              </a:spcBef>
            </a:pPr>
            <a:r>
              <a:rPr sz="800" spc="-30" dirty="0">
                <a:latin typeface="Times New Roman"/>
                <a:cs typeface="Times New Roman"/>
              </a:rPr>
              <a:t>4</a:t>
            </a:r>
            <a:endParaRPr sz="800">
              <a:latin typeface="Times New Roman"/>
              <a:cs typeface="Times New Roman"/>
            </a:endParaRPr>
          </a:p>
        </p:txBody>
      </p:sp>
      <p:sp>
        <p:nvSpPr>
          <p:cNvPr id="4" name="object 4"/>
          <p:cNvSpPr txBox="1">
            <a:spLocks noGrp="1"/>
          </p:cNvSpPr>
          <p:nvPr>
            <p:ph type="title"/>
          </p:nvPr>
        </p:nvSpPr>
        <p:spPr>
          <a:xfrm>
            <a:off x="456019" y="683705"/>
            <a:ext cx="10515600" cy="688401"/>
          </a:xfrm>
          <a:prstGeom prst="rect">
            <a:avLst/>
          </a:prstGeom>
        </p:spPr>
        <p:txBody>
          <a:bodyPr vert="horz" wrap="square" lIns="0" tIns="255023" rIns="0" bIns="0" rtlCol="0">
            <a:spAutoFit/>
          </a:bodyPr>
          <a:lstStyle/>
          <a:p>
            <a:pPr marL="420370">
              <a:lnSpc>
                <a:spcPct val="100000"/>
              </a:lnSpc>
              <a:spcBef>
                <a:spcPts val="100"/>
              </a:spcBef>
            </a:pPr>
            <a:r>
              <a:rPr lang="es-ES" sz="2800" dirty="0"/>
              <a:t>Visión del mercado Latinoamericano</a:t>
            </a:r>
            <a:endParaRPr sz="2800" dirty="0"/>
          </a:p>
        </p:txBody>
      </p:sp>
      <p:sp>
        <p:nvSpPr>
          <p:cNvPr id="9" name="object 9"/>
          <p:cNvSpPr txBox="1"/>
          <p:nvPr/>
        </p:nvSpPr>
        <p:spPr>
          <a:xfrm>
            <a:off x="456019" y="1816353"/>
            <a:ext cx="5681980" cy="4597400"/>
          </a:xfrm>
          <a:prstGeom prst="rect">
            <a:avLst/>
          </a:prstGeom>
        </p:spPr>
        <p:txBody>
          <a:bodyPr vert="horz" wrap="square" lIns="0" tIns="12065" rIns="0" bIns="0" rtlCol="0">
            <a:spAutoFit/>
          </a:bodyPr>
          <a:lstStyle/>
          <a:p>
            <a:pPr marL="125730" algn="ctr">
              <a:lnSpc>
                <a:spcPct val="100000"/>
              </a:lnSpc>
              <a:spcBef>
                <a:spcPts val="95"/>
              </a:spcBef>
            </a:pPr>
            <a:r>
              <a:rPr lang="es-MX" sz="2000" i="1" u="sng" dirty="0">
                <a:solidFill>
                  <a:srgbClr val="C00000"/>
                </a:solidFill>
                <a:uFill>
                  <a:solidFill>
                    <a:srgbClr val="C00000"/>
                  </a:solidFill>
                </a:uFill>
                <a:latin typeface="Verdana"/>
                <a:cs typeface="Verdana"/>
              </a:rPr>
              <a:t>Factores de riesgo y negativos</a:t>
            </a:r>
            <a:endParaRPr lang="es-MX" sz="2000" dirty="0">
              <a:latin typeface="Verdana"/>
              <a:cs typeface="Verdana"/>
            </a:endParaRPr>
          </a:p>
          <a:p>
            <a:pPr>
              <a:lnSpc>
                <a:spcPct val="100000"/>
              </a:lnSpc>
              <a:spcBef>
                <a:spcPts val="40"/>
              </a:spcBef>
            </a:pPr>
            <a:endParaRPr sz="2600" dirty="0">
              <a:latin typeface="Verdana"/>
              <a:cs typeface="Verdana"/>
            </a:endParaRPr>
          </a:p>
          <a:p>
            <a:pPr marL="469265" marR="1519555" indent="-456565">
              <a:lnSpc>
                <a:spcPct val="100000"/>
              </a:lnSpc>
              <a:buSzPct val="85000"/>
              <a:buAutoNum type="arabicParenR"/>
              <a:tabLst>
                <a:tab pos="469265" algn="l"/>
                <a:tab pos="469900" algn="l"/>
              </a:tabLst>
            </a:pPr>
            <a:r>
              <a:rPr sz="2000" dirty="0">
                <a:latin typeface="Verdana"/>
                <a:cs typeface="Verdana"/>
              </a:rPr>
              <a:t>Complex</a:t>
            </a:r>
            <a:r>
              <a:rPr sz="2000" spc="-90" dirty="0">
                <a:latin typeface="Verdana"/>
                <a:cs typeface="Verdana"/>
              </a:rPr>
              <a:t> </a:t>
            </a:r>
            <a:r>
              <a:rPr sz="2000" dirty="0">
                <a:latin typeface="Verdana"/>
                <a:cs typeface="Verdana"/>
              </a:rPr>
              <a:t>governance</a:t>
            </a:r>
            <a:r>
              <a:rPr sz="2000" spc="-110" dirty="0">
                <a:latin typeface="Verdana"/>
                <a:cs typeface="Verdana"/>
              </a:rPr>
              <a:t> </a:t>
            </a:r>
            <a:r>
              <a:rPr sz="2000" dirty="0">
                <a:latin typeface="Verdana"/>
                <a:cs typeface="Verdana"/>
              </a:rPr>
              <a:t>(</a:t>
            </a:r>
            <a:r>
              <a:rPr sz="2000" dirty="0">
                <a:highlight>
                  <a:srgbClr val="C0C0C0"/>
                </a:highlight>
                <a:latin typeface="Verdana"/>
                <a:cs typeface="Verdana"/>
              </a:rPr>
              <a:t>risk</a:t>
            </a:r>
            <a:r>
              <a:rPr sz="2000" spc="-95" dirty="0">
                <a:highlight>
                  <a:srgbClr val="C0C0C0"/>
                </a:highlight>
                <a:latin typeface="Verdana"/>
                <a:cs typeface="Verdana"/>
              </a:rPr>
              <a:t> </a:t>
            </a:r>
            <a:r>
              <a:rPr sz="2000" spc="-25" dirty="0">
                <a:highlight>
                  <a:srgbClr val="C0C0C0"/>
                </a:highlight>
                <a:latin typeface="Verdana"/>
                <a:cs typeface="Verdana"/>
              </a:rPr>
              <a:t>to </a:t>
            </a:r>
            <a:r>
              <a:rPr sz="2000" dirty="0">
                <a:highlight>
                  <a:srgbClr val="C0C0C0"/>
                </a:highlight>
                <a:latin typeface="Verdana"/>
                <a:cs typeface="Verdana"/>
              </a:rPr>
              <a:t>democracies</a:t>
            </a:r>
            <a:r>
              <a:rPr sz="2000" spc="-175" dirty="0">
                <a:highlight>
                  <a:srgbClr val="C0C0C0"/>
                </a:highlight>
                <a:latin typeface="Verdana"/>
                <a:cs typeface="Verdana"/>
              </a:rPr>
              <a:t> </a:t>
            </a:r>
            <a:r>
              <a:rPr sz="2000" spc="-25" dirty="0">
                <a:highlight>
                  <a:srgbClr val="C0C0C0"/>
                </a:highlight>
                <a:latin typeface="Verdana"/>
                <a:cs typeface="Verdana"/>
              </a:rPr>
              <a:t>??)</a:t>
            </a:r>
            <a:endParaRPr sz="2000" dirty="0">
              <a:highlight>
                <a:srgbClr val="C0C0C0"/>
              </a:highlight>
              <a:latin typeface="Verdana"/>
              <a:cs typeface="Verdana"/>
            </a:endParaRPr>
          </a:p>
          <a:p>
            <a:pPr marL="469265" indent="-456565">
              <a:lnSpc>
                <a:spcPct val="100000"/>
              </a:lnSpc>
              <a:spcBef>
                <a:spcPts val="400"/>
              </a:spcBef>
              <a:buSzPct val="85000"/>
              <a:buAutoNum type="arabicParenR"/>
              <a:tabLst>
                <a:tab pos="469265" algn="l"/>
                <a:tab pos="469900" algn="l"/>
              </a:tabLst>
            </a:pPr>
            <a:r>
              <a:rPr sz="2000" dirty="0">
                <a:latin typeface="Verdana"/>
                <a:cs typeface="Verdana"/>
              </a:rPr>
              <a:t>Organized</a:t>
            </a:r>
            <a:r>
              <a:rPr sz="2000" spc="-70" dirty="0">
                <a:latin typeface="Verdana"/>
                <a:cs typeface="Verdana"/>
              </a:rPr>
              <a:t> </a:t>
            </a:r>
            <a:r>
              <a:rPr sz="2000" dirty="0">
                <a:latin typeface="Verdana"/>
                <a:cs typeface="Verdana"/>
              </a:rPr>
              <a:t>crime</a:t>
            </a:r>
            <a:r>
              <a:rPr sz="2000" spc="-85" dirty="0">
                <a:latin typeface="Verdana"/>
                <a:cs typeface="Verdana"/>
              </a:rPr>
              <a:t> </a:t>
            </a:r>
            <a:r>
              <a:rPr sz="2000" dirty="0">
                <a:latin typeface="Verdana"/>
                <a:cs typeface="Verdana"/>
              </a:rPr>
              <a:t>and</a:t>
            </a:r>
            <a:r>
              <a:rPr sz="2000" spc="-75" dirty="0">
                <a:latin typeface="Verdana"/>
                <a:cs typeface="Verdana"/>
              </a:rPr>
              <a:t> </a:t>
            </a:r>
            <a:r>
              <a:rPr sz="2000" spc="-10" dirty="0">
                <a:latin typeface="Verdana"/>
                <a:cs typeface="Verdana"/>
              </a:rPr>
              <a:t>delinquency</a:t>
            </a:r>
            <a:endParaRPr sz="2000" dirty="0">
              <a:latin typeface="Verdana"/>
              <a:cs typeface="Verdana"/>
            </a:endParaRPr>
          </a:p>
          <a:p>
            <a:pPr marL="469265" marR="737235" indent="-456565">
              <a:lnSpc>
                <a:spcPct val="100000"/>
              </a:lnSpc>
              <a:spcBef>
                <a:spcPts val="400"/>
              </a:spcBef>
              <a:buSzPct val="85000"/>
              <a:buAutoNum type="arabicParenR"/>
              <a:tabLst>
                <a:tab pos="469265" algn="l"/>
                <a:tab pos="469900" algn="l"/>
              </a:tabLst>
            </a:pPr>
            <a:r>
              <a:rPr sz="2000" spc="-10" dirty="0">
                <a:latin typeface="Verdana"/>
                <a:cs typeface="Verdana"/>
              </a:rPr>
              <a:t>Destabilization;</a:t>
            </a:r>
            <a:r>
              <a:rPr sz="2000" spc="-65" dirty="0">
                <a:latin typeface="Verdana"/>
                <a:cs typeface="Verdana"/>
              </a:rPr>
              <a:t> </a:t>
            </a:r>
            <a:r>
              <a:rPr sz="2000" dirty="0">
                <a:latin typeface="Verdana"/>
                <a:cs typeface="Verdana"/>
              </a:rPr>
              <a:t>social</a:t>
            </a:r>
            <a:r>
              <a:rPr sz="2000" spc="-85" dirty="0">
                <a:latin typeface="Verdana"/>
                <a:cs typeface="Verdana"/>
              </a:rPr>
              <a:t> </a:t>
            </a:r>
            <a:r>
              <a:rPr sz="2000" dirty="0">
                <a:latin typeface="Verdana"/>
                <a:cs typeface="Verdana"/>
              </a:rPr>
              <a:t>protests</a:t>
            </a:r>
            <a:r>
              <a:rPr sz="2000" spc="-80" dirty="0">
                <a:latin typeface="Verdana"/>
                <a:cs typeface="Verdana"/>
              </a:rPr>
              <a:t> </a:t>
            </a:r>
            <a:r>
              <a:rPr sz="2000" spc="-25" dirty="0">
                <a:latin typeface="Verdana"/>
                <a:cs typeface="Verdana"/>
              </a:rPr>
              <a:t>and </a:t>
            </a:r>
            <a:r>
              <a:rPr sz="2000" dirty="0">
                <a:latin typeface="Verdana"/>
                <a:cs typeface="Verdana"/>
              </a:rPr>
              <a:t>migration</a:t>
            </a:r>
            <a:r>
              <a:rPr sz="2000" spc="-120" dirty="0">
                <a:latin typeface="Verdana"/>
                <a:cs typeface="Verdana"/>
              </a:rPr>
              <a:t> </a:t>
            </a:r>
            <a:r>
              <a:rPr sz="2000" spc="-10" dirty="0">
                <a:latin typeface="Verdana"/>
                <a:cs typeface="Verdana"/>
              </a:rPr>
              <a:t>crisis</a:t>
            </a:r>
            <a:endParaRPr sz="2000" dirty="0">
              <a:latin typeface="Verdana"/>
              <a:cs typeface="Verdana"/>
            </a:endParaRPr>
          </a:p>
          <a:p>
            <a:pPr marL="469265" marR="84455" indent="-456565">
              <a:lnSpc>
                <a:spcPct val="100000"/>
              </a:lnSpc>
              <a:spcBef>
                <a:spcPts val="400"/>
              </a:spcBef>
              <a:buSzPct val="85000"/>
              <a:buAutoNum type="arabicParenR"/>
              <a:tabLst>
                <a:tab pos="469265" algn="l"/>
                <a:tab pos="469900" algn="l"/>
              </a:tabLst>
            </a:pPr>
            <a:r>
              <a:rPr sz="2000" dirty="0">
                <a:latin typeface="Verdana"/>
                <a:cs typeface="Verdana"/>
              </a:rPr>
              <a:t>Low</a:t>
            </a:r>
            <a:r>
              <a:rPr sz="2000" spc="-55" dirty="0">
                <a:latin typeface="Verdana"/>
                <a:cs typeface="Verdana"/>
              </a:rPr>
              <a:t> </a:t>
            </a:r>
            <a:r>
              <a:rPr sz="2000" spc="-10" dirty="0">
                <a:latin typeface="Verdana"/>
                <a:cs typeface="Verdana"/>
              </a:rPr>
              <a:t>competitiveness</a:t>
            </a:r>
            <a:r>
              <a:rPr sz="2000" spc="-35" dirty="0">
                <a:latin typeface="Verdana"/>
                <a:cs typeface="Verdana"/>
              </a:rPr>
              <a:t> </a:t>
            </a:r>
            <a:r>
              <a:rPr sz="2000" dirty="0">
                <a:latin typeface="Verdana"/>
                <a:cs typeface="Verdana"/>
              </a:rPr>
              <a:t>and</a:t>
            </a:r>
            <a:r>
              <a:rPr sz="2000" spc="-55" dirty="0">
                <a:latin typeface="Verdana"/>
                <a:cs typeface="Verdana"/>
              </a:rPr>
              <a:t> </a:t>
            </a:r>
            <a:r>
              <a:rPr sz="2000" spc="-10" dirty="0">
                <a:latin typeface="Verdana"/>
                <a:cs typeface="Verdana"/>
              </a:rPr>
              <a:t>economic </a:t>
            </a:r>
            <a:r>
              <a:rPr sz="2000" dirty="0">
                <a:latin typeface="Verdana"/>
                <a:cs typeface="Verdana"/>
              </a:rPr>
              <a:t>growth</a:t>
            </a:r>
            <a:r>
              <a:rPr sz="2000" spc="-50" dirty="0">
                <a:latin typeface="Verdana"/>
                <a:cs typeface="Verdana"/>
              </a:rPr>
              <a:t> </a:t>
            </a:r>
            <a:r>
              <a:rPr sz="2000" dirty="0">
                <a:latin typeface="Verdana"/>
                <a:cs typeface="Verdana"/>
              </a:rPr>
              <a:t>(</a:t>
            </a:r>
            <a:r>
              <a:rPr sz="2000" spc="-50" dirty="0">
                <a:latin typeface="Verdana"/>
                <a:cs typeface="Verdana"/>
              </a:rPr>
              <a:t> </a:t>
            </a:r>
            <a:r>
              <a:rPr sz="2000" dirty="0">
                <a:latin typeface="Verdana"/>
                <a:cs typeface="Verdana"/>
              </a:rPr>
              <a:t>Only</a:t>
            </a:r>
            <a:r>
              <a:rPr sz="2000" spc="-45" dirty="0">
                <a:latin typeface="Verdana"/>
                <a:cs typeface="Verdana"/>
              </a:rPr>
              <a:t> </a:t>
            </a:r>
            <a:r>
              <a:rPr sz="2000" dirty="0">
                <a:latin typeface="Verdana"/>
                <a:cs typeface="Verdana"/>
              </a:rPr>
              <a:t>1.3%</a:t>
            </a:r>
            <a:r>
              <a:rPr sz="2000" spc="-50" dirty="0">
                <a:latin typeface="Verdana"/>
                <a:cs typeface="Verdana"/>
              </a:rPr>
              <a:t> </a:t>
            </a:r>
            <a:r>
              <a:rPr sz="2000" dirty="0">
                <a:latin typeface="Verdana"/>
                <a:cs typeface="Verdana"/>
              </a:rPr>
              <a:t>GDP</a:t>
            </a:r>
            <a:r>
              <a:rPr sz="2000" spc="-60" dirty="0">
                <a:latin typeface="Verdana"/>
                <a:cs typeface="Verdana"/>
              </a:rPr>
              <a:t> </a:t>
            </a:r>
            <a:r>
              <a:rPr sz="2000" dirty="0">
                <a:latin typeface="Verdana"/>
                <a:cs typeface="Verdana"/>
              </a:rPr>
              <a:t>for</a:t>
            </a:r>
            <a:r>
              <a:rPr sz="2000" spc="-55" dirty="0">
                <a:latin typeface="Verdana"/>
                <a:cs typeface="Verdana"/>
              </a:rPr>
              <a:t> </a:t>
            </a:r>
            <a:r>
              <a:rPr sz="2000" dirty="0">
                <a:latin typeface="Verdana"/>
                <a:cs typeface="Verdana"/>
              </a:rPr>
              <a:t>the</a:t>
            </a:r>
            <a:r>
              <a:rPr sz="2000" spc="-55" dirty="0">
                <a:latin typeface="Verdana"/>
                <a:cs typeface="Verdana"/>
              </a:rPr>
              <a:t> </a:t>
            </a:r>
            <a:r>
              <a:rPr sz="2000" spc="-10" dirty="0">
                <a:latin typeface="Verdana"/>
                <a:cs typeface="Verdana"/>
              </a:rPr>
              <a:t>region)</a:t>
            </a:r>
            <a:endParaRPr sz="2000" dirty="0">
              <a:latin typeface="Verdana"/>
              <a:cs typeface="Verdana"/>
            </a:endParaRPr>
          </a:p>
          <a:p>
            <a:pPr marL="469265" marR="5080" indent="-456565">
              <a:lnSpc>
                <a:spcPct val="100000"/>
              </a:lnSpc>
              <a:spcBef>
                <a:spcPts val="400"/>
              </a:spcBef>
              <a:buSzPct val="85000"/>
              <a:buAutoNum type="arabicParenR"/>
              <a:tabLst>
                <a:tab pos="469265" algn="l"/>
                <a:tab pos="469900" algn="l"/>
              </a:tabLst>
            </a:pPr>
            <a:r>
              <a:rPr sz="2000" dirty="0">
                <a:latin typeface="Verdana"/>
                <a:cs typeface="Verdana"/>
              </a:rPr>
              <a:t>Electoral</a:t>
            </a:r>
            <a:r>
              <a:rPr sz="2000" spc="-125" dirty="0">
                <a:latin typeface="Verdana"/>
                <a:cs typeface="Verdana"/>
              </a:rPr>
              <a:t> </a:t>
            </a:r>
            <a:r>
              <a:rPr sz="2000" dirty="0">
                <a:latin typeface="Verdana"/>
                <a:cs typeface="Verdana"/>
              </a:rPr>
              <a:t>calendar,</a:t>
            </a:r>
            <a:r>
              <a:rPr sz="2000" spc="-114" dirty="0">
                <a:latin typeface="Verdana"/>
                <a:cs typeface="Verdana"/>
              </a:rPr>
              <a:t> </a:t>
            </a:r>
            <a:r>
              <a:rPr sz="2000" dirty="0">
                <a:latin typeface="Verdana"/>
                <a:cs typeface="Verdana"/>
              </a:rPr>
              <a:t>changes</a:t>
            </a:r>
            <a:r>
              <a:rPr sz="2000" spc="-125" dirty="0">
                <a:latin typeface="Verdana"/>
                <a:cs typeface="Verdana"/>
              </a:rPr>
              <a:t> </a:t>
            </a:r>
            <a:r>
              <a:rPr sz="2000" spc="-25" dirty="0">
                <a:latin typeface="Verdana"/>
                <a:cs typeface="Verdana"/>
              </a:rPr>
              <a:t>in </a:t>
            </a:r>
            <a:r>
              <a:rPr sz="2000" dirty="0">
                <a:latin typeface="Verdana"/>
                <a:cs typeface="Verdana"/>
              </a:rPr>
              <a:t>government,</a:t>
            </a:r>
            <a:r>
              <a:rPr sz="2000" spc="-95" dirty="0">
                <a:latin typeface="Verdana"/>
                <a:cs typeface="Verdana"/>
              </a:rPr>
              <a:t> </a:t>
            </a:r>
            <a:r>
              <a:rPr sz="2000" dirty="0">
                <a:latin typeface="Verdana"/>
                <a:cs typeface="Verdana"/>
              </a:rPr>
              <a:t>risks,</a:t>
            </a:r>
            <a:r>
              <a:rPr sz="2000" spc="-90" dirty="0">
                <a:latin typeface="Verdana"/>
                <a:cs typeface="Verdana"/>
              </a:rPr>
              <a:t> </a:t>
            </a:r>
            <a:r>
              <a:rPr sz="2000" dirty="0">
                <a:latin typeface="Verdana"/>
                <a:cs typeface="Verdana"/>
              </a:rPr>
              <a:t>changes</a:t>
            </a:r>
            <a:r>
              <a:rPr sz="2000" spc="-95" dirty="0">
                <a:latin typeface="Verdana"/>
                <a:cs typeface="Verdana"/>
              </a:rPr>
              <a:t> </a:t>
            </a:r>
            <a:r>
              <a:rPr sz="2000" dirty="0">
                <a:latin typeface="Verdana"/>
                <a:cs typeface="Verdana"/>
              </a:rPr>
              <a:t>in</a:t>
            </a:r>
            <a:r>
              <a:rPr sz="2000" spc="-100" dirty="0">
                <a:latin typeface="Verdana"/>
                <a:cs typeface="Verdana"/>
              </a:rPr>
              <a:t> </a:t>
            </a:r>
            <a:r>
              <a:rPr sz="2000" spc="-25" dirty="0">
                <a:latin typeface="Verdana"/>
                <a:cs typeface="Verdana"/>
              </a:rPr>
              <a:t>the </a:t>
            </a:r>
            <a:r>
              <a:rPr sz="2000" dirty="0">
                <a:latin typeface="Verdana"/>
                <a:cs typeface="Verdana"/>
              </a:rPr>
              <a:t>economic</a:t>
            </a:r>
            <a:r>
              <a:rPr sz="2000" spc="-90" dirty="0">
                <a:latin typeface="Verdana"/>
                <a:cs typeface="Verdana"/>
              </a:rPr>
              <a:t> </a:t>
            </a:r>
            <a:r>
              <a:rPr sz="2000" dirty="0">
                <a:latin typeface="Verdana"/>
                <a:cs typeface="Verdana"/>
              </a:rPr>
              <a:t>model</a:t>
            </a:r>
            <a:r>
              <a:rPr sz="2000" spc="-85" dirty="0">
                <a:latin typeface="Verdana"/>
                <a:cs typeface="Verdana"/>
              </a:rPr>
              <a:t> </a:t>
            </a:r>
            <a:r>
              <a:rPr sz="2000" dirty="0">
                <a:latin typeface="Verdana"/>
                <a:cs typeface="Verdana"/>
              </a:rPr>
              <a:t>and</a:t>
            </a:r>
            <a:r>
              <a:rPr sz="2000" spc="-90" dirty="0">
                <a:latin typeface="Verdana"/>
                <a:cs typeface="Verdana"/>
              </a:rPr>
              <a:t> </a:t>
            </a:r>
            <a:r>
              <a:rPr sz="2000" dirty="0">
                <a:latin typeface="Verdana"/>
                <a:cs typeface="Verdana"/>
              </a:rPr>
              <a:t>possible</a:t>
            </a:r>
            <a:r>
              <a:rPr sz="2000" spc="-75" dirty="0">
                <a:latin typeface="Verdana"/>
                <a:cs typeface="Verdana"/>
              </a:rPr>
              <a:t> </a:t>
            </a:r>
            <a:r>
              <a:rPr sz="2000" dirty="0">
                <a:latin typeface="Verdana"/>
                <a:cs typeface="Verdana"/>
              </a:rPr>
              <a:t>changes</a:t>
            </a:r>
            <a:r>
              <a:rPr sz="2000" spc="-95" dirty="0">
                <a:latin typeface="Verdana"/>
                <a:cs typeface="Verdana"/>
              </a:rPr>
              <a:t> </a:t>
            </a:r>
            <a:r>
              <a:rPr sz="2000" spc="-25" dirty="0">
                <a:latin typeface="Verdana"/>
                <a:cs typeface="Verdana"/>
              </a:rPr>
              <a:t>in </a:t>
            </a:r>
            <a:r>
              <a:rPr sz="2000" dirty="0">
                <a:latin typeface="Verdana"/>
                <a:cs typeface="Verdana"/>
              </a:rPr>
              <a:t>the</a:t>
            </a:r>
            <a:r>
              <a:rPr sz="2000" spc="-85" dirty="0">
                <a:latin typeface="Verdana"/>
                <a:cs typeface="Verdana"/>
              </a:rPr>
              <a:t> </a:t>
            </a:r>
            <a:r>
              <a:rPr sz="2000" dirty="0">
                <a:latin typeface="Verdana"/>
                <a:cs typeface="Verdana"/>
              </a:rPr>
              <a:t>productive</a:t>
            </a:r>
            <a:r>
              <a:rPr sz="2000" spc="-60" dirty="0">
                <a:latin typeface="Verdana"/>
                <a:cs typeface="Verdana"/>
              </a:rPr>
              <a:t> </a:t>
            </a:r>
            <a:r>
              <a:rPr sz="2000" dirty="0">
                <a:latin typeface="Verdana"/>
                <a:cs typeface="Verdana"/>
              </a:rPr>
              <a:t>matrix</a:t>
            </a:r>
            <a:r>
              <a:rPr sz="2000" spc="-65" dirty="0">
                <a:latin typeface="Verdana"/>
                <a:cs typeface="Verdana"/>
              </a:rPr>
              <a:t> </a:t>
            </a:r>
            <a:r>
              <a:rPr sz="2000" dirty="0">
                <a:latin typeface="Verdana"/>
                <a:cs typeface="Verdana"/>
              </a:rPr>
              <a:t>and</a:t>
            </a:r>
            <a:r>
              <a:rPr sz="2000" spc="-80" dirty="0">
                <a:latin typeface="Verdana"/>
                <a:cs typeface="Verdana"/>
              </a:rPr>
              <a:t> </a:t>
            </a:r>
            <a:r>
              <a:rPr sz="2000" spc="-10" dirty="0">
                <a:latin typeface="Verdana"/>
                <a:cs typeface="Verdana"/>
              </a:rPr>
              <a:t>import substitution.</a:t>
            </a:r>
            <a:endParaRPr sz="2000" dirty="0">
              <a:latin typeface="Verdana"/>
              <a:cs typeface="Verdana"/>
            </a:endParaRPr>
          </a:p>
        </p:txBody>
      </p:sp>
      <p:sp>
        <p:nvSpPr>
          <p:cNvPr id="13" name="object 13"/>
          <p:cNvSpPr txBox="1"/>
          <p:nvPr/>
        </p:nvSpPr>
        <p:spPr>
          <a:xfrm>
            <a:off x="6594018" y="1816353"/>
            <a:ext cx="4947920" cy="2989921"/>
          </a:xfrm>
          <a:prstGeom prst="rect">
            <a:avLst/>
          </a:prstGeom>
        </p:spPr>
        <p:txBody>
          <a:bodyPr vert="horz" wrap="square" lIns="0" tIns="12065" rIns="0" bIns="0" rtlCol="0">
            <a:spAutoFit/>
          </a:bodyPr>
          <a:lstStyle/>
          <a:p>
            <a:pPr marL="535940" algn="ctr">
              <a:lnSpc>
                <a:spcPct val="100000"/>
              </a:lnSpc>
              <a:spcBef>
                <a:spcPts val="95"/>
              </a:spcBef>
            </a:pPr>
            <a:r>
              <a:rPr sz="2000" i="1" u="sng" dirty="0">
                <a:solidFill>
                  <a:srgbClr val="008000"/>
                </a:solidFill>
                <a:uFill>
                  <a:solidFill>
                    <a:srgbClr val="008000"/>
                  </a:solidFill>
                </a:uFill>
                <a:latin typeface="Verdana"/>
                <a:cs typeface="Verdana"/>
              </a:rPr>
              <a:t>Positive</a:t>
            </a:r>
            <a:r>
              <a:rPr sz="2000" i="1" u="sng" spc="-80" dirty="0">
                <a:solidFill>
                  <a:srgbClr val="008000"/>
                </a:solidFill>
                <a:uFill>
                  <a:solidFill>
                    <a:srgbClr val="008000"/>
                  </a:solidFill>
                </a:uFill>
                <a:latin typeface="Verdana"/>
                <a:cs typeface="Verdana"/>
              </a:rPr>
              <a:t> </a:t>
            </a:r>
            <a:r>
              <a:rPr sz="2000" i="1" u="sng" dirty="0">
                <a:solidFill>
                  <a:srgbClr val="008000"/>
                </a:solidFill>
                <a:uFill>
                  <a:solidFill>
                    <a:srgbClr val="008000"/>
                  </a:solidFill>
                </a:uFill>
                <a:latin typeface="Verdana"/>
                <a:cs typeface="Verdana"/>
              </a:rPr>
              <a:t>Factors</a:t>
            </a:r>
            <a:r>
              <a:rPr sz="2000" i="1" u="sng" spc="-85" dirty="0">
                <a:solidFill>
                  <a:srgbClr val="008000"/>
                </a:solidFill>
                <a:uFill>
                  <a:solidFill>
                    <a:srgbClr val="008000"/>
                  </a:solidFill>
                </a:uFill>
                <a:latin typeface="Verdana"/>
                <a:cs typeface="Verdana"/>
              </a:rPr>
              <a:t> </a:t>
            </a:r>
            <a:endParaRPr lang="es-ES" sz="2000" i="1" u="sng" spc="-85" dirty="0">
              <a:solidFill>
                <a:srgbClr val="008000"/>
              </a:solidFill>
              <a:uFill>
                <a:solidFill>
                  <a:srgbClr val="008000"/>
                </a:solidFill>
              </a:uFill>
              <a:latin typeface="Verdana"/>
              <a:cs typeface="Verdana"/>
            </a:endParaRPr>
          </a:p>
          <a:p>
            <a:pPr marL="535940">
              <a:lnSpc>
                <a:spcPct val="100000"/>
              </a:lnSpc>
              <a:spcBef>
                <a:spcPts val="95"/>
              </a:spcBef>
            </a:pPr>
            <a:endParaRPr sz="2600" dirty="0">
              <a:latin typeface="Verdana"/>
              <a:cs typeface="Verdana"/>
            </a:endParaRPr>
          </a:p>
          <a:p>
            <a:pPr marL="469265" indent="-456565">
              <a:lnSpc>
                <a:spcPct val="100000"/>
              </a:lnSpc>
              <a:buSzPct val="85000"/>
              <a:buAutoNum type="arabicParenR"/>
              <a:tabLst>
                <a:tab pos="469265" algn="l"/>
                <a:tab pos="469900" algn="l"/>
              </a:tabLst>
            </a:pPr>
            <a:r>
              <a:rPr sz="2000" dirty="0">
                <a:latin typeface="Verdana"/>
                <a:cs typeface="Verdana"/>
              </a:rPr>
              <a:t>Geopolitics:</a:t>
            </a:r>
            <a:r>
              <a:rPr sz="2000" spc="-95" dirty="0">
                <a:latin typeface="Verdana"/>
                <a:cs typeface="Verdana"/>
              </a:rPr>
              <a:t> </a:t>
            </a:r>
            <a:r>
              <a:rPr sz="2000" spc="-20" dirty="0">
                <a:latin typeface="Verdana"/>
                <a:cs typeface="Verdana"/>
              </a:rPr>
              <a:t>China-</a:t>
            </a:r>
            <a:r>
              <a:rPr sz="2000" dirty="0">
                <a:latin typeface="Verdana"/>
                <a:cs typeface="Verdana"/>
              </a:rPr>
              <a:t>friendly</a:t>
            </a:r>
            <a:r>
              <a:rPr sz="2000" spc="-100" dirty="0">
                <a:latin typeface="Verdana"/>
                <a:cs typeface="Verdana"/>
              </a:rPr>
              <a:t> </a:t>
            </a:r>
            <a:r>
              <a:rPr sz="2000" spc="-10" dirty="0">
                <a:latin typeface="Verdana"/>
                <a:cs typeface="Verdana"/>
              </a:rPr>
              <a:t>attitude</a:t>
            </a:r>
            <a:endParaRPr sz="2000" dirty="0">
              <a:latin typeface="Verdana"/>
              <a:cs typeface="Verdana"/>
            </a:endParaRPr>
          </a:p>
          <a:p>
            <a:pPr marL="469265" marR="721995" indent="-456565">
              <a:lnSpc>
                <a:spcPct val="100000"/>
              </a:lnSpc>
              <a:spcBef>
                <a:spcPts val="400"/>
              </a:spcBef>
              <a:buSzPct val="85000"/>
              <a:buAutoNum type="arabicParenR"/>
              <a:tabLst>
                <a:tab pos="469265" algn="l"/>
                <a:tab pos="469900" algn="l"/>
              </a:tabLst>
            </a:pPr>
            <a:r>
              <a:rPr sz="2000" dirty="0">
                <a:latin typeface="Verdana"/>
                <a:cs typeface="Verdana"/>
              </a:rPr>
              <a:t>Seeking</a:t>
            </a:r>
            <a:r>
              <a:rPr sz="2000" spc="-120" dirty="0">
                <a:latin typeface="Verdana"/>
                <a:cs typeface="Verdana"/>
              </a:rPr>
              <a:t> </a:t>
            </a:r>
            <a:r>
              <a:rPr sz="2000" dirty="0">
                <a:latin typeface="Verdana"/>
                <a:cs typeface="Verdana"/>
              </a:rPr>
              <a:t>sustaining</a:t>
            </a:r>
            <a:r>
              <a:rPr sz="2000" spc="-114" dirty="0">
                <a:latin typeface="Verdana"/>
                <a:cs typeface="Verdana"/>
              </a:rPr>
              <a:t> </a:t>
            </a:r>
            <a:r>
              <a:rPr sz="2000" spc="-10" dirty="0">
                <a:latin typeface="Verdana"/>
                <a:cs typeface="Verdana"/>
              </a:rPr>
              <a:t>export </a:t>
            </a:r>
            <a:r>
              <a:rPr sz="2000" dirty="0">
                <a:latin typeface="Verdana"/>
                <a:cs typeface="Verdana"/>
              </a:rPr>
              <a:t>destinations,</a:t>
            </a:r>
            <a:r>
              <a:rPr sz="2000" spc="-175" dirty="0">
                <a:latin typeface="Verdana"/>
                <a:cs typeface="Verdana"/>
              </a:rPr>
              <a:t> </a:t>
            </a:r>
            <a:r>
              <a:rPr sz="2000" spc="-10" dirty="0">
                <a:latin typeface="Verdana"/>
                <a:cs typeface="Verdana"/>
              </a:rPr>
              <a:t>collaboration </a:t>
            </a:r>
            <a:r>
              <a:rPr sz="2000" dirty="0">
                <a:latin typeface="Verdana"/>
                <a:cs typeface="Verdana"/>
              </a:rPr>
              <a:t>opportunities</a:t>
            </a:r>
            <a:r>
              <a:rPr sz="2000" spc="-105" dirty="0">
                <a:latin typeface="Verdana"/>
                <a:cs typeface="Verdana"/>
              </a:rPr>
              <a:t> </a:t>
            </a:r>
            <a:r>
              <a:rPr sz="2000" dirty="0">
                <a:latin typeface="Verdana"/>
                <a:cs typeface="Verdana"/>
              </a:rPr>
              <a:t>to</a:t>
            </a:r>
            <a:r>
              <a:rPr sz="2000" spc="-120" dirty="0">
                <a:latin typeface="Verdana"/>
                <a:cs typeface="Verdana"/>
              </a:rPr>
              <a:t> </a:t>
            </a:r>
            <a:r>
              <a:rPr sz="2000" dirty="0">
                <a:latin typeface="Verdana"/>
                <a:cs typeface="Verdana"/>
              </a:rPr>
              <a:t>transform</a:t>
            </a:r>
            <a:r>
              <a:rPr sz="2000" spc="-120" dirty="0">
                <a:latin typeface="Verdana"/>
                <a:cs typeface="Verdana"/>
              </a:rPr>
              <a:t> </a:t>
            </a:r>
            <a:r>
              <a:rPr sz="2000" spc="-25" dirty="0">
                <a:latin typeface="Verdana"/>
                <a:cs typeface="Verdana"/>
              </a:rPr>
              <a:t>its </a:t>
            </a:r>
            <a:r>
              <a:rPr sz="2000" dirty="0">
                <a:latin typeface="Verdana"/>
                <a:cs typeface="Verdana"/>
              </a:rPr>
              <a:t>economic</a:t>
            </a:r>
            <a:r>
              <a:rPr sz="2000" spc="-120" dirty="0">
                <a:latin typeface="Verdana"/>
                <a:cs typeface="Verdana"/>
              </a:rPr>
              <a:t> </a:t>
            </a:r>
            <a:r>
              <a:rPr sz="2000" spc="-10" dirty="0">
                <a:latin typeface="Verdana"/>
                <a:cs typeface="Verdana"/>
              </a:rPr>
              <a:t>model(s)</a:t>
            </a:r>
            <a:endParaRPr sz="2000" dirty="0">
              <a:latin typeface="Verdana"/>
              <a:cs typeface="Verdana"/>
            </a:endParaRPr>
          </a:p>
          <a:p>
            <a:pPr marL="469265" marR="127635" indent="-456565">
              <a:lnSpc>
                <a:spcPct val="100000"/>
              </a:lnSpc>
              <a:spcBef>
                <a:spcPts val="400"/>
              </a:spcBef>
              <a:buSzPct val="85000"/>
              <a:buAutoNum type="arabicParenR"/>
              <a:tabLst>
                <a:tab pos="469265" algn="l"/>
                <a:tab pos="469900" algn="l"/>
              </a:tabLst>
            </a:pPr>
            <a:r>
              <a:rPr sz="2000" dirty="0">
                <a:latin typeface="Verdana"/>
                <a:cs typeface="Verdana"/>
              </a:rPr>
              <a:t>Reliable</a:t>
            </a:r>
            <a:r>
              <a:rPr sz="2000" spc="-85" dirty="0">
                <a:latin typeface="Verdana"/>
                <a:cs typeface="Verdana"/>
              </a:rPr>
              <a:t> </a:t>
            </a:r>
            <a:r>
              <a:rPr sz="2000" dirty="0">
                <a:latin typeface="Verdana"/>
                <a:cs typeface="Verdana"/>
              </a:rPr>
              <a:t>and</a:t>
            </a:r>
            <a:r>
              <a:rPr sz="2000" spc="-85" dirty="0">
                <a:latin typeface="Verdana"/>
                <a:cs typeface="Verdana"/>
              </a:rPr>
              <a:t> </a:t>
            </a:r>
            <a:r>
              <a:rPr sz="2000" dirty="0">
                <a:latin typeface="Verdana"/>
                <a:cs typeface="Verdana"/>
              </a:rPr>
              <a:t>resilient</a:t>
            </a:r>
            <a:r>
              <a:rPr sz="2000" spc="-90" dirty="0">
                <a:latin typeface="Verdana"/>
                <a:cs typeface="Verdana"/>
              </a:rPr>
              <a:t> </a:t>
            </a:r>
            <a:r>
              <a:rPr sz="2000" dirty="0">
                <a:latin typeface="Verdana"/>
                <a:cs typeface="Verdana"/>
              </a:rPr>
              <a:t>supply</a:t>
            </a:r>
            <a:r>
              <a:rPr sz="2000" spc="-70" dirty="0">
                <a:latin typeface="Verdana"/>
                <a:cs typeface="Verdana"/>
              </a:rPr>
              <a:t> </a:t>
            </a:r>
            <a:r>
              <a:rPr sz="2000" spc="-10" dirty="0">
                <a:latin typeface="Verdana"/>
                <a:cs typeface="Verdana"/>
              </a:rPr>
              <a:t>chain </a:t>
            </a:r>
            <a:r>
              <a:rPr sz="2000" dirty="0">
                <a:latin typeface="Verdana"/>
                <a:cs typeface="Verdana"/>
              </a:rPr>
              <a:t>support</a:t>
            </a:r>
            <a:r>
              <a:rPr sz="2000" spc="-55" dirty="0">
                <a:latin typeface="Verdana"/>
                <a:cs typeface="Verdana"/>
              </a:rPr>
              <a:t> </a:t>
            </a:r>
            <a:r>
              <a:rPr sz="2000" dirty="0">
                <a:latin typeface="Verdana"/>
                <a:cs typeface="Verdana"/>
              </a:rPr>
              <a:t>for</a:t>
            </a:r>
            <a:r>
              <a:rPr sz="2000" spc="-65" dirty="0">
                <a:latin typeface="Verdana"/>
                <a:cs typeface="Verdana"/>
              </a:rPr>
              <a:t> </a:t>
            </a:r>
            <a:r>
              <a:rPr sz="2000" dirty="0">
                <a:latin typeface="Verdana"/>
                <a:cs typeface="Verdana"/>
              </a:rPr>
              <a:t>its</a:t>
            </a:r>
            <a:r>
              <a:rPr sz="2000" spc="-60" dirty="0">
                <a:latin typeface="Verdana"/>
                <a:cs typeface="Verdana"/>
              </a:rPr>
              <a:t> </a:t>
            </a:r>
            <a:r>
              <a:rPr sz="2000" spc="-10" dirty="0">
                <a:latin typeface="Verdana"/>
                <a:cs typeface="Verdana"/>
              </a:rPr>
              <a:t>essentials</a:t>
            </a:r>
            <a:endParaRPr sz="20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84416"/>
            <a:ext cx="12191999" cy="6373583"/>
          </a:xfrm>
          <a:prstGeom prst="rect">
            <a:avLst/>
          </a:prstGeom>
        </p:spPr>
      </p:pic>
      <p:sp>
        <p:nvSpPr>
          <p:cNvPr id="3" name="object 3"/>
          <p:cNvSpPr txBox="1">
            <a:spLocks noGrp="1"/>
          </p:cNvSpPr>
          <p:nvPr>
            <p:ph type="title"/>
          </p:nvPr>
        </p:nvSpPr>
        <p:spPr>
          <a:xfrm>
            <a:off x="674547" y="1089128"/>
            <a:ext cx="5851686" cy="446276"/>
          </a:xfrm>
          <a:prstGeom prst="rect">
            <a:avLst/>
          </a:prstGeom>
        </p:spPr>
        <p:txBody>
          <a:bodyPr vert="horz" wrap="square" lIns="0" tIns="15240" rIns="0" bIns="0" rtlCol="0">
            <a:spAutoFit/>
          </a:bodyPr>
          <a:lstStyle/>
          <a:p>
            <a:pPr marL="12700">
              <a:lnSpc>
                <a:spcPct val="100000"/>
              </a:lnSpc>
              <a:spcBef>
                <a:spcPts val="120"/>
              </a:spcBef>
            </a:pPr>
            <a:r>
              <a:rPr lang="es-ES" sz="2800" dirty="0">
                <a:latin typeface="Tahoma"/>
                <a:cs typeface="Tahoma"/>
              </a:rPr>
              <a:t>Nuevos Relatos y Contenidos</a:t>
            </a:r>
            <a:endParaRPr sz="2800" dirty="0">
              <a:latin typeface="Tahoma"/>
              <a:cs typeface="Tahoma"/>
            </a:endParaRPr>
          </a:p>
        </p:txBody>
      </p:sp>
      <p:sp>
        <p:nvSpPr>
          <p:cNvPr id="7" name="object 7"/>
          <p:cNvSpPr txBox="1">
            <a:spLocks noGrp="1"/>
          </p:cNvSpPr>
          <p:nvPr>
            <p:ph sz="half" idx="3"/>
          </p:nvPr>
        </p:nvSpPr>
        <p:spPr>
          <a:xfrm>
            <a:off x="6435174" y="1580525"/>
            <a:ext cx="4215130" cy="4542155"/>
          </a:xfrm>
          <a:prstGeom prst="rect">
            <a:avLst/>
          </a:prstGeom>
        </p:spPr>
        <p:txBody>
          <a:bodyPr vert="horz" wrap="square" lIns="0" tIns="138430" rIns="0" bIns="0" rtlCol="0">
            <a:spAutoFit/>
          </a:bodyPr>
          <a:lstStyle/>
          <a:p>
            <a:pPr marL="12700">
              <a:lnSpc>
                <a:spcPct val="100000"/>
              </a:lnSpc>
              <a:spcBef>
                <a:spcPts val="1090"/>
              </a:spcBef>
            </a:pPr>
            <a:r>
              <a:rPr spc="-10" dirty="0"/>
              <a:t>US,</a:t>
            </a:r>
            <a:r>
              <a:rPr spc="-275" dirty="0"/>
              <a:t> </a:t>
            </a:r>
            <a:r>
              <a:rPr spc="70" dirty="0"/>
              <a:t>Canada</a:t>
            </a:r>
            <a:r>
              <a:rPr spc="-185" dirty="0"/>
              <a:t> </a:t>
            </a:r>
            <a:r>
              <a:rPr spc="60" dirty="0"/>
              <a:t>&amp;</a:t>
            </a:r>
            <a:r>
              <a:rPr spc="-180" dirty="0"/>
              <a:t> </a:t>
            </a:r>
            <a:r>
              <a:rPr spc="75" dirty="0"/>
              <a:t>Mexico</a:t>
            </a:r>
          </a:p>
          <a:p>
            <a:pPr marL="548005" indent="-256540">
              <a:lnSpc>
                <a:spcPct val="100000"/>
              </a:lnSpc>
              <a:spcBef>
                <a:spcPts val="990"/>
              </a:spcBef>
              <a:buFont typeface="Arial MT"/>
              <a:buChar char="•"/>
              <a:tabLst>
                <a:tab pos="548005" algn="l"/>
                <a:tab pos="548640" algn="l"/>
              </a:tabLst>
            </a:pPr>
            <a:r>
              <a:rPr u="none" spc="60" dirty="0">
                <a:solidFill>
                  <a:srgbClr val="000000"/>
                </a:solidFill>
              </a:rPr>
              <a:t>Focused</a:t>
            </a:r>
            <a:r>
              <a:rPr u="none" spc="-25" dirty="0">
                <a:solidFill>
                  <a:srgbClr val="000000"/>
                </a:solidFill>
              </a:rPr>
              <a:t> </a:t>
            </a:r>
            <a:r>
              <a:rPr u="none" dirty="0">
                <a:solidFill>
                  <a:srgbClr val="000000"/>
                </a:solidFill>
              </a:rPr>
              <a:t>specific</a:t>
            </a:r>
            <a:r>
              <a:rPr u="none" spc="-25" dirty="0">
                <a:solidFill>
                  <a:srgbClr val="000000"/>
                </a:solidFill>
              </a:rPr>
              <a:t> </a:t>
            </a:r>
            <a:r>
              <a:rPr u="none" spc="-10" dirty="0">
                <a:solidFill>
                  <a:srgbClr val="000000"/>
                </a:solidFill>
              </a:rPr>
              <a:t>sectors</a:t>
            </a:r>
          </a:p>
          <a:p>
            <a:pPr marL="548005" marR="5080" indent="-256540">
              <a:lnSpc>
                <a:spcPct val="110000"/>
              </a:lnSpc>
              <a:spcBef>
                <a:spcPts val="695"/>
              </a:spcBef>
              <a:buFont typeface="Arial MT"/>
              <a:buChar char="•"/>
              <a:tabLst>
                <a:tab pos="548005" algn="l"/>
                <a:tab pos="548640" algn="l"/>
              </a:tabLst>
            </a:pPr>
            <a:r>
              <a:rPr u="none" dirty="0">
                <a:solidFill>
                  <a:srgbClr val="000000"/>
                </a:solidFill>
              </a:rPr>
              <a:t>Thematic</a:t>
            </a:r>
            <a:r>
              <a:rPr u="none" spc="-135" dirty="0">
                <a:solidFill>
                  <a:srgbClr val="000000"/>
                </a:solidFill>
              </a:rPr>
              <a:t> </a:t>
            </a:r>
            <a:r>
              <a:rPr u="none" spc="60" dirty="0">
                <a:solidFill>
                  <a:srgbClr val="000000"/>
                </a:solidFill>
              </a:rPr>
              <a:t>approach</a:t>
            </a:r>
            <a:r>
              <a:rPr u="none" spc="-130" dirty="0">
                <a:solidFill>
                  <a:srgbClr val="000000"/>
                </a:solidFill>
              </a:rPr>
              <a:t> </a:t>
            </a:r>
            <a:r>
              <a:rPr u="none" spc="-10" dirty="0">
                <a:solidFill>
                  <a:srgbClr val="000000"/>
                </a:solidFill>
              </a:rPr>
              <a:t>(with </a:t>
            </a:r>
            <a:r>
              <a:rPr u="none" dirty="0">
                <a:solidFill>
                  <a:srgbClr val="000000"/>
                </a:solidFill>
              </a:rPr>
              <a:t>supportive</a:t>
            </a:r>
            <a:r>
              <a:rPr u="none" spc="-25" dirty="0">
                <a:solidFill>
                  <a:srgbClr val="000000"/>
                </a:solidFill>
              </a:rPr>
              <a:t> </a:t>
            </a:r>
            <a:r>
              <a:rPr u="none" dirty="0">
                <a:solidFill>
                  <a:srgbClr val="000000"/>
                </a:solidFill>
              </a:rPr>
              <a:t>data</a:t>
            </a:r>
            <a:r>
              <a:rPr u="none" spc="-20" dirty="0">
                <a:solidFill>
                  <a:srgbClr val="000000"/>
                </a:solidFill>
              </a:rPr>
              <a:t> </a:t>
            </a:r>
            <a:r>
              <a:rPr u="none" spc="75" dirty="0">
                <a:solidFill>
                  <a:srgbClr val="000000"/>
                </a:solidFill>
              </a:rPr>
              <a:t>and</a:t>
            </a:r>
            <a:r>
              <a:rPr u="none" spc="-15" dirty="0">
                <a:solidFill>
                  <a:srgbClr val="000000"/>
                </a:solidFill>
              </a:rPr>
              <a:t> </a:t>
            </a:r>
            <a:r>
              <a:rPr u="none" spc="-10" dirty="0">
                <a:solidFill>
                  <a:srgbClr val="000000"/>
                </a:solidFill>
              </a:rPr>
              <a:t>cases)</a:t>
            </a:r>
          </a:p>
          <a:p>
            <a:pPr marL="20320">
              <a:lnSpc>
                <a:spcPct val="100000"/>
              </a:lnSpc>
              <a:spcBef>
                <a:spcPts val="2440"/>
              </a:spcBef>
            </a:pPr>
            <a:r>
              <a:rPr u="sng" dirty="0">
                <a:solidFill>
                  <a:srgbClr val="000000"/>
                </a:solidFill>
                <a:uFill>
                  <a:solidFill>
                    <a:srgbClr val="000000"/>
                  </a:solidFill>
                </a:uFill>
              </a:rPr>
              <a:t>Thematic</a:t>
            </a:r>
            <a:r>
              <a:rPr u="sng" spc="-95" dirty="0">
                <a:solidFill>
                  <a:srgbClr val="000000"/>
                </a:solidFill>
                <a:uFill>
                  <a:solidFill>
                    <a:srgbClr val="000000"/>
                  </a:solidFill>
                </a:uFill>
              </a:rPr>
              <a:t> </a:t>
            </a:r>
            <a:r>
              <a:rPr u="sng" spc="-10" dirty="0">
                <a:solidFill>
                  <a:srgbClr val="000000"/>
                </a:solidFill>
                <a:uFill>
                  <a:solidFill>
                    <a:srgbClr val="000000"/>
                  </a:solidFill>
                </a:uFill>
              </a:rPr>
              <a:t>approach</a:t>
            </a:r>
            <a:r>
              <a:rPr u="none" spc="-10" dirty="0">
                <a:solidFill>
                  <a:srgbClr val="000000"/>
                </a:solidFill>
              </a:rPr>
              <a:t>:</a:t>
            </a:r>
          </a:p>
          <a:p>
            <a:pPr marL="647065" indent="-347980">
              <a:lnSpc>
                <a:spcPct val="100000"/>
              </a:lnSpc>
              <a:spcBef>
                <a:spcPts val="985"/>
              </a:spcBef>
              <a:buFont typeface="Wingdings"/>
              <a:buChar char=""/>
              <a:tabLst>
                <a:tab pos="647700" algn="l"/>
              </a:tabLst>
            </a:pPr>
            <a:r>
              <a:rPr u="none" spc="65" dirty="0">
                <a:solidFill>
                  <a:srgbClr val="000000"/>
                </a:solidFill>
              </a:rPr>
              <a:t>ESG</a:t>
            </a:r>
          </a:p>
          <a:p>
            <a:pPr marL="647065" indent="-347980">
              <a:lnSpc>
                <a:spcPct val="100000"/>
              </a:lnSpc>
              <a:spcBef>
                <a:spcPts val="985"/>
              </a:spcBef>
              <a:buFont typeface="Wingdings"/>
              <a:buChar char=""/>
              <a:tabLst>
                <a:tab pos="647700" algn="l"/>
              </a:tabLst>
            </a:pPr>
            <a:r>
              <a:rPr u="none" dirty="0">
                <a:solidFill>
                  <a:srgbClr val="000000"/>
                </a:solidFill>
              </a:rPr>
              <a:t>Healthcare/</a:t>
            </a:r>
            <a:r>
              <a:rPr u="none" spc="-60" dirty="0">
                <a:solidFill>
                  <a:srgbClr val="000000"/>
                </a:solidFill>
              </a:rPr>
              <a:t> </a:t>
            </a:r>
            <a:r>
              <a:rPr u="none" spc="-10" dirty="0">
                <a:solidFill>
                  <a:srgbClr val="000000"/>
                </a:solidFill>
              </a:rPr>
              <a:t>Wellness</a:t>
            </a:r>
          </a:p>
          <a:p>
            <a:pPr marL="647065" indent="-347980">
              <a:lnSpc>
                <a:spcPct val="100000"/>
              </a:lnSpc>
              <a:spcBef>
                <a:spcPts val="990"/>
              </a:spcBef>
              <a:buFont typeface="Wingdings"/>
              <a:buChar char=""/>
              <a:tabLst>
                <a:tab pos="647700" algn="l"/>
              </a:tabLst>
            </a:pPr>
            <a:r>
              <a:rPr u="none" spc="150" dirty="0">
                <a:solidFill>
                  <a:srgbClr val="000000"/>
                </a:solidFill>
              </a:rPr>
              <a:t>GBA</a:t>
            </a:r>
          </a:p>
          <a:p>
            <a:pPr marL="647065" indent="-347980">
              <a:lnSpc>
                <a:spcPct val="100000"/>
              </a:lnSpc>
              <a:spcBef>
                <a:spcPts val="990"/>
              </a:spcBef>
              <a:buFont typeface="Wingdings"/>
              <a:buChar char=""/>
              <a:tabLst>
                <a:tab pos="647700" algn="l"/>
              </a:tabLst>
            </a:pPr>
            <a:r>
              <a:rPr u="none" spc="135" dirty="0">
                <a:solidFill>
                  <a:srgbClr val="000000"/>
                </a:solidFill>
              </a:rPr>
              <a:t>ASEAN</a:t>
            </a:r>
            <a:r>
              <a:rPr u="none" spc="-200" dirty="0">
                <a:solidFill>
                  <a:srgbClr val="000000"/>
                </a:solidFill>
              </a:rPr>
              <a:t> </a:t>
            </a:r>
            <a:r>
              <a:rPr u="none" spc="-45" dirty="0">
                <a:solidFill>
                  <a:srgbClr val="000000"/>
                </a:solidFill>
              </a:rPr>
              <a:t>/</a:t>
            </a:r>
            <a:r>
              <a:rPr u="none" spc="-180" dirty="0">
                <a:solidFill>
                  <a:srgbClr val="000000"/>
                </a:solidFill>
              </a:rPr>
              <a:t> </a:t>
            </a:r>
            <a:r>
              <a:rPr u="none" spc="50" dirty="0">
                <a:solidFill>
                  <a:srgbClr val="000000"/>
                </a:solidFill>
              </a:rPr>
              <a:t>RCEP</a:t>
            </a:r>
          </a:p>
        </p:txBody>
      </p:sp>
      <p:grpSp>
        <p:nvGrpSpPr>
          <p:cNvPr id="8" name="object 8"/>
          <p:cNvGrpSpPr/>
          <p:nvPr/>
        </p:nvGrpSpPr>
        <p:grpSpPr>
          <a:xfrm>
            <a:off x="543306" y="1730501"/>
            <a:ext cx="9824720" cy="4429125"/>
            <a:chOff x="543306" y="1730501"/>
            <a:chExt cx="9824720" cy="4429125"/>
          </a:xfrm>
        </p:grpSpPr>
        <p:sp>
          <p:nvSpPr>
            <p:cNvPr id="9" name="object 9"/>
            <p:cNvSpPr/>
            <p:nvPr/>
          </p:nvSpPr>
          <p:spPr>
            <a:xfrm>
              <a:off x="7058406" y="4175763"/>
              <a:ext cx="3295015" cy="1001394"/>
            </a:xfrm>
            <a:custGeom>
              <a:avLst/>
              <a:gdLst/>
              <a:ahLst/>
              <a:cxnLst/>
              <a:rect l="l" t="t" r="r" b="b"/>
              <a:pathLst>
                <a:path w="3295015" h="1001395">
                  <a:moveTo>
                    <a:pt x="0" y="166878"/>
                  </a:moveTo>
                  <a:lnTo>
                    <a:pt x="5961" y="122515"/>
                  </a:lnTo>
                  <a:lnTo>
                    <a:pt x="22783" y="82651"/>
                  </a:lnTo>
                  <a:lnTo>
                    <a:pt x="48877" y="48877"/>
                  </a:lnTo>
                  <a:lnTo>
                    <a:pt x="82651" y="22783"/>
                  </a:lnTo>
                  <a:lnTo>
                    <a:pt x="122515" y="5961"/>
                  </a:lnTo>
                  <a:lnTo>
                    <a:pt x="166878" y="0"/>
                  </a:lnTo>
                  <a:lnTo>
                    <a:pt x="3128010" y="0"/>
                  </a:lnTo>
                  <a:lnTo>
                    <a:pt x="3172372" y="5961"/>
                  </a:lnTo>
                  <a:lnTo>
                    <a:pt x="3212236" y="22783"/>
                  </a:lnTo>
                  <a:lnTo>
                    <a:pt x="3246010" y="48877"/>
                  </a:lnTo>
                  <a:lnTo>
                    <a:pt x="3272104" y="82651"/>
                  </a:lnTo>
                  <a:lnTo>
                    <a:pt x="3288926" y="122515"/>
                  </a:lnTo>
                  <a:lnTo>
                    <a:pt x="3294888" y="166878"/>
                  </a:lnTo>
                  <a:lnTo>
                    <a:pt x="3294888" y="834377"/>
                  </a:lnTo>
                  <a:lnTo>
                    <a:pt x="3288926" y="878745"/>
                  </a:lnTo>
                  <a:lnTo>
                    <a:pt x="3272104" y="918612"/>
                  </a:lnTo>
                  <a:lnTo>
                    <a:pt x="3246010" y="952388"/>
                  </a:lnTo>
                  <a:lnTo>
                    <a:pt x="3212236" y="978483"/>
                  </a:lnTo>
                  <a:lnTo>
                    <a:pt x="3172372" y="995306"/>
                  </a:lnTo>
                  <a:lnTo>
                    <a:pt x="3128010" y="1001268"/>
                  </a:lnTo>
                  <a:lnTo>
                    <a:pt x="166878" y="1001268"/>
                  </a:lnTo>
                  <a:lnTo>
                    <a:pt x="122515" y="995306"/>
                  </a:lnTo>
                  <a:lnTo>
                    <a:pt x="82651" y="978483"/>
                  </a:lnTo>
                  <a:lnTo>
                    <a:pt x="48877" y="952388"/>
                  </a:lnTo>
                  <a:lnTo>
                    <a:pt x="22783" y="918612"/>
                  </a:lnTo>
                  <a:lnTo>
                    <a:pt x="5961" y="878745"/>
                  </a:lnTo>
                  <a:lnTo>
                    <a:pt x="0" y="834377"/>
                  </a:lnTo>
                  <a:lnTo>
                    <a:pt x="0" y="166878"/>
                  </a:lnTo>
                  <a:close/>
                </a:path>
              </a:pathLst>
            </a:custGeom>
            <a:ln w="28575">
              <a:solidFill>
                <a:srgbClr val="FF6600"/>
              </a:solidFill>
            </a:ln>
          </p:spPr>
          <p:txBody>
            <a:bodyPr wrap="square" lIns="0" tIns="0" rIns="0" bIns="0" rtlCol="0"/>
            <a:lstStyle/>
            <a:p>
              <a:endParaRPr/>
            </a:p>
          </p:txBody>
        </p:sp>
        <p:sp>
          <p:nvSpPr>
            <p:cNvPr id="10" name="object 10"/>
            <p:cNvSpPr/>
            <p:nvPr/>
          </p:nvSpPr>
          <p:spPr>
            <a:xfrm>
              <a:off x="7058406" y="5644135"/>
              <a:ext cx="1183005" cy="501015"/>
            </a:xfrm>
            <a:custGeom>
              <a:avLst/>
              <a:gdLst/>
              <a:ahLst/>
              <a:cxnLst/>
              <a:rect l="l" t="t" r="r" b="b"/>
              <a:pathLst>
                <a:path w="1183004" h="501014">
                  <a:moveTo>
                    <a:pt x="0" y="83439"/>
                  </a:moveTo>
                  <a:lnTo>
                    <a:pt x="6557" y="50958"/>
                  </a:lnTo>
                  <a:lnTo>
                    <a:pt x="24441" y="24436"/>
                  </a:lnTo>
                  <a:lnTo>
                    <a:pt x="50963" y="6556"/>
                  </a:lnTo>
                  <a:lnTo>
                    <a:pt x="83439" y="0"/>
                  </a:lnTo>
                  <a:lnTo>
                    <a:pt x="1099185" y="0"/>
                  </a:lnTo>
                  <a:lnTo>
                    <a:pt x="1131660" y="6556"/>
                  </a:lnTo>
                  <a:lnTo>
                    <a:pt x="1158182" y="24436"/>
                  </a:lnTo>
                  <a:lnTo>
                    <a:pt x="1176066" y="50958"/>
                  </a:lnTo>
                  <a:lnTo>
                    <a:pt x="1182624" y="83439"/>
                  </a:lnTo>
                  <a:lnTo>
                    <a:pt x="1182624" y="417195"/>
                  </a:lnTo>
                  <a:lnTo>
                    <a:pt x="1176066" y="449670"/>
                  </a:lnTo>
                  <a:lnTo>
                    <a:pt x="1158182" y="476192"/>
                  </a:lnTo>
                  <a:lnTo>
                    <a:pt x="1131660" y="494076"/>
                  </a:lnTo>
                  <a:lnTo>
                    <a:pt x="1099185" y="500634"/>
                  </a:lnTo>
                  <a:lnTo>
                    <a:pt x="83439" y="500634"/>
                  </a:lnTo>
                  <a:lnTo>
                    <a:pt x="50963" y="494076"/>
                  </a:lnTo>
                  <a:lnTo>
                    <a:pt x="24441" y="476192"/>
                  </a:lnTo>
                  <a:lnTo>
                    <a:pt x="6557" y="449670"/>
                  </a:lnTo>
                  <a:lnTo>
                    <a:pt x="0" y="417195"/>
                  </a:lnTo>
                  <a:lnTo>
                    <a:pt x="0" y="83439"/>
                  </a:lnTo>
                  <a:close/>
                </a:path>
              </a:pathLst>
            </a:custGeom>
            <a:ln w="28575">
              <a:solidFill>
                <a:srgbClr val="FF6600"/>
              </a:solidFill>
            </a:ln>
          </p:spPr>
          <p:txBody>
            <a:bodyPr wrap="square" lIns="0" tIns="0" rIns="0" bIns="0" rtlCol="0"/>
            <a:lstStyle/>
            <a:p>
              <a:endParaRPr/>
            </a:p>
          </p:txBody>
        </p:sp>
        <p:sp>
          <p:nvSpPr>
            <p:cNvPr id="11" name="object 11"/>
            <p:cNvSpPr/>
            <p:nvPr/>
          </p:nvSpPr>
          <p:spPr>
            <a:xfrm>
              <a:off x="595884" y="1730501"/>
              <a:ext cx="5377815" cy="2308860"/>
            </a:xfrm>
            <a:custGeom>
              <a:avLst/>
              <a:gdLst/>
              <a:ahLst/>
              <a:cxnLst/>
              <a:rect l="l" t="t" r="r" b="b"/>
              <a:pathLst>
                <a:path w="5377815" h="2308860">
                  <a:moveTo>
                    <a:pt x="5377434" y="0"/>
                  </a:moveTo>
                  <a:lnTo>
                    <a:pt x="0" y="0"/>
                  </a:lnTo>
                  <a:lnTo>
                    <a:pt x="0" y="2308860"/>
                  </a:lnTo>
                  <a:lnTo>
                    <a:pt x="5377434" y="2308860"/>
                  </a:lnTo>
                  <a:lnTo>
                    <a:pt x="5377434" y="0"/>
                  </a:lnTo>
                  <a:close/>
                </a:path>
              </a:pathLst>
            </a:custGeom>
            <a:solidFill>
              <a:srgbClr val="FFFFCC"/>
            </a:solidFill>
          </p:spPr>
          <p:txBody>
            <a:bodyPr wrap="square" lIns="0" tIns="0" rIns="0" bIns="0" rtlCol="0"/>
            <a:lstStyle/>
            <a:p>
              <a:endParaRPr/>
            </a:p>
          </p:txBody>
        </p:sp>
        <p:pic>
          <p:nvPicPr>
            <p:cNvPr id="12" name="object 12"/>
            <p:cNvPicPr/>
            <p:nvPr/>
          </p:nvPicPr>
          <p:blipFill>
            <a:blip r:embed="rId3" cstate="print"/>
            <a:stretch>
              <a:fillRect/>
            </a:stretch>
          </p:blipFill>
          <p:spPr>
            <a:xfrm>
              <a:off x="543306" y="1973579"/>
              <a:ext cx="509777" cy="515873"/>
            </a:xfrm>
            <a:prstGeom prst="rect">
              <a:avLst/>
            </a:prstGeom>
          </p:spPr>
        </p:pic>
        <p:pic>
          <p:nvPicPr>
            <p:cNvPr id="13" name="object 13"/>
            <p:cNvPicPr/>
            <p:nvPr/>
          </p:nvPicPr>
          <p:blipFill>
            <a:blip r:embed="rId4" cstate="print"/>
            <a:stretch>
              <a:fillRect/>
            </a:stretch>
          </p:blipFill>
          <p:spPr>
            <a:xfrm>
              <a:off x="887729" y="1976628"/>
              <a:ext cx="3208781" cy="510539"/>
            </a:xfrm>
            <a:prstGeom prst="rect">
              <a:avLst/>
            </a:prstGeom>
          </p:spPr>
        </p:pic>
        <p:pic>
          <p:nvPicPr>
            <p:cNvPr id="14" name="object 14"/>
            <p:cNvPicPr/>
            <p:nvPr/>
          </p:nvPicPr>
          <p:blipFill>
            <a:blip r:embed="rId5" cstate="print"/>
            <a:stretch>
              <a:fillRect/>
            </a:stretch>
          </p:blipFill>
          <p:spPr>
            <a:xfrm>
              <a:off x="543306" y="2247899"/>
              <a:ext cx="509777" cy="515873"/>
            </a:xfrm>
            <a:prstGeom prst="rect">
              <a:avLst/>
            </a:prstGeom>
          </p:spPr>
        </p:pic>
        <p:pic>
          <p:nvPicPr>
            <p:cNvPr id="15" name="object 15"/>
            <p:cNvPicPr/>
            <p:nvPr/>
          </p:nvPicPr>
          <p:blipFill>
            <a:blip r:embed="rId6" cstate="print"/>
            <a:stretch>
              <a:fillRect/>
            </a:stretch>
          </p:blipFill>
          <p:spPr>
            <a:xfrm>
              <a:off x="887729" y="2250947"/>
              <a:ext cx="2250947" cy="510539"/>
            </a:xfrm>
            <a:prstGeom prst="rect">
              <a:avLst/>
            </a:prstGeom>
          </p:spPr>
        </p:pic>
        <p:pic>
          <p:nvPicPr>
            <p:cNvPr id="16" name="object 16"/>
            <p:cNvPicPr/>
            <p:nvPr/>
          </p:nvPicPr>
          <p:blipFill>
            <a:blip r:embed="rId7" cstate="print"/>
            <a:stretch>
              <a:fillRect/>
            </a:stretch>
          </p:blipFill>
          <p:spPr>
            <a:xfrm>
              <a:off x="543306" y="2522219"/>
              <a:ext cx="509777" cy="515873"/>
            </a:xfrm>
            <a:prstGeom prst="rect">
              <a:avLst/>
            </a:prstGeom>
          </p:spPr>
        </p:pic>
        <p:pic>
          <p:nvPicPr>
            <p:cNvPr id="17" name="object 17"/>
            <p:cNvPicPr/>
            <p:nvPr/>
          </p:nvPicPr>
          <p:blipFill>
            <a:blip r:embed="rId8" cstate="print"/>
            <a:stretch>
              <a:fillRect/>
            </a:stretch>
          </p:blipFill>
          <p:spPr>
            <a:xfrm>
              <a:off x="887730" y="2525267"/>
              <a:ext cx="4994909" cy="510539"/>
            </a:xfrm>
            <a:prstGeom prst="rect">
              <a:avLst/>
            </a:prstGeom>
          </p:spPr>
        </p:pic>
        <p:pic>
          <p:nvPicPr>
            <p:cNvPr id="18" name="object 18"/>
            <p:cNvPicPr/>
            <p:nvPr/>
          </p:nvPicPr>
          <p:blipFill>
            <a:blip r:embed="rId9" cstate="print"/>
            <a:stretch>
              <a:fillRect/>
            </a:stretch>
          </p:blipFill>
          <p:spPr>
            <a:xfrm>
              <a:off x="887729" y="2799587"/>
              <a:ext cx="1110995" cy="510539"/>
            </a:xfrm>
            <a:prstGeom prst="rect">
              <a:avLst/>
            </a:prstGeom>
          </p:spPr>
        </p:pic>
        <p:pic>
          <p:nvPicPr>
            <p:cNvPr id="19" name="object 19"/>
            <p:cNvPicPr/>
            <p:nvPr/>
          </p:nvPicPr>
          <p:blipFill>
            <a:blip r:embed="rId10" cstate="print"/>
            <a:stretch>
              <a:fillRect/>
            </a:stretch>
          </p:blipFill>
          <p:spPr>
            <a:xfrm>
              <a:off x="543306" y="3070859"/>
              <a:ext cx="509777" cy="515873"/>
            </a:xfrm>
            <a:prstGeom prst="rect">
              <a:avLst/>
            </a:prstGeom>
          </p:spPr>
        </p:pic>
        <p:pic>
          <p:nvPicPr>
            <p:cNvPr id="20" name="object 20"/>
            <p:cNvPicPr/>
            <p:nvPr/>
          </p:nvPicPr>
          <p:blipFill>
            <a:blip r:embed="rId11" cstate="print"/>
            <a:stretch>
              <a:fillRect/>
            </a:stretch>
          </p:blipFill>
          <p:spPr>
            <a:xfrm>
              <a:off x="887729" y="3073907"/>
              <a:ext cx="4701539" cy="510539"/>
            </a:xfrm>
            <a:prstGeom prst="rect">
              <a:avLst/>
            </a:prstGeom>
          </p:spPr>
        </p:pic>
        <p:pic>
          <p:nvPicPr>
            <p:cNvPr id="21" name="object 21"/>
            <p:cNvPicPr/>
            <p:nvPr/>
          </p:nvPicPr>
          <p:blipFill>
            <a:blip r:embed="rId12" cstate="print"/>
            <a:stretch>
              <a:fillRect/>
            </a:stretch>
          </p:blipFill>
          <p:spPr>
            <a:xfrm>
              <a:off x="543306" y="3345179"/>
              <a:ext cx="509777" cy="515873"/>
            </a:xfrm>
            <a:prstGeom prst="rect">
              <a:avLst/>
            </a:prstGeom>
          </p:spPr>
        </p:pic>
        <p:pic>
          <p:nvPicPr>
            <p:cNvPr id="22" name="object 22"/>
            <p:cNvPicPr/>
            <p:nvPr/>
          </p:nvPicPr>
          <p:blipFill>
            <a:blip r:embed="rId13" cstate="print"/>
            <a:stretch>
              <a:fillRect/>
            </a:stretch>
          </p:blipFill>
          <p:spPr>
            <a:xfrm>
              <a:off x="887729" y="3348227"/>
              <a:ext cx="2500121" cy="510539"/>
            </a:xfrm>
            <a:prstGeom prst="rect">
              <a:avLst/>
            </a:prstGeom>
          </p:spPr>
        </p:pic>
        <p:pic>
          <p:nvPicPr>
            <p:cNvPr id="23" name="object 23"/>
            <p:cNvPicPr/>
            <p:nvPr/>
          </p:nvPicPr>
          <p:blipFill>
            <a:blip r:embed="rId14" cstate="print"/>
            <a:stretch>
              <a:fillRect/>
            </a:stretch>
          </p:blipFill>
          <p:spPr>
            <a:xfrm>
              <a:off x="543306" y="3619500"/>
              <a:ext cx="509777" cy="515873"/>
            </a:xfrm>
            <a:prstGeom prst="rect">
              <a:avLst/>
            </a:prstGeom>
          </p:spPr>
        </p:pic>
        <p:pic>
          <p:nvPicPr>
            <p:cNvPr id="24" name="object 24"/>
            <p:cNvPicPr/>
            <p:nvPr/>
          </p:nvPicPr>
          <p:blipFill>
            <a:blip r:embed="rId15" cstate="print"/>
            <a:stretch>
              <a:fillRect/>
            </a:stretch>
          </p:blipFill>
          <p:spPr>
            <a:xfrm>
              <a:off x="887730" y="3622547"/>
              <a:ext cx="483107" cy="510539"/>
            </a:xfrm>
            <a:prstGeom prst="rect">
              <a:avLst/>
            </a:prstGeom>
          </p:spPr>
        </p:pic>
      </p:grpSp>
      <p:sp>
        <p:nvSpPr>
          <p:cNvPr id="25" name="object 25"/>
          <p:cNvSpPr txBox="1"/>
          <p:nvPr/>
        </p:nvSpPr>
        <p:spPr>
          <a:xfrm>
            <a:off x="595883" y="1730501"/>
            <a:ext cx="5377815" cy="2308860"/>
          </a:xfrm>
          <a:prstGeom prst="rect">
            <a:avLst/>
          </a:prstGeom>
        </p:spPr>
        <p:txBody>
          <a:bodyPr vert="horz" wrap="square" lIns="0" tIns="34925" rIns="0" bIns="0" rtlCol="0">
            <a:spAutoFit/>
          </a:bodyPr>
          <a:lstStyle/>
          <a:p>
            <a:pPr marL="90805">
              <a:lnSpc>
                <a:spcPct val="100000"/>
              </a:lnSpc>
              <a:spcBef>
                <a:spcPts val="275"/>
              </a:spcBef>
            </a:pPr>
            <a:r>
              <a:rPr sz="1800" i="1" u="sng" spc="-120" dirty="0">
                <a:uFill>
                  <a:solidFill>
                    <a:srgbClr val="000000"/>
                  </a:solidFill>
                </a:uFill>
                <a:latin typeface="Verdana"/>
                <a:cs typeface="Verdana"/>
              </a:rPr>
              <a:t>Factors</a:t>
            </a:r>
            <a:r>
              <a:rPr sz="1800" i="1" u="sng" spc="-140" dirty="0">
                <a:uFill>
                  <a:solidFill>
                    <a:srgbClr val="000000"/>
                  </a:solidFill>
                </a:uFill>
                <a:latin typeface="Verdana"/>
                <a:cs typeface="Verdana"/>
              </a:rPr>
              <a:t> </a:t>
            </a:r>
            <a:r>
              <a:rPr sz="1800" i="1" u="sng" spc="-150" dirty="0">
                <a:uFill>
                  <a:solidFill>
                    <a:srgbClr val="000000"/>
                  </a:solidFill>
                </a:uFill>
                <a:latin typeface="Verdana"/>
                <a:cs typeface="Verdana"/>
              </a:rPr>
              <a:t>that</a:t>
            </a:r>
            <a:r>
              <a:rPr sz="1800" i="1" u="sng" spc="-140" dirty="0">
                <a:uFill>
                  <a:solidFill>
                    <a:srgbClr val="000000"/>
                  </a:solidFill>
                </a:uFill>
                <a:latin typeface="Verdana"/>
                <a:cs typeface="Verdana"/>
              </a:rPr>
              <a:t> </a:t>
            </a:r>
            <a:r>
              <a:rPr sz="1800" i="1" u="sng" spc="-145" dirty="0">
                <a:uFill>
                  <a:solidFill>
                    <a:srgbClr val="000000"/>
                  </a:solidFill>
                </a:uFill>
                <a:latin typeface="Verdana"/>
                <a:cs typeface="Verdana"/>
              </a:rPr>
              <a:t>US </a:t>
            </a:r>
            <a:r>
              <a:rPr sz="1800" i="1" u="sng" spc="-105" dirty="0">
                <a:uFill>
                  <a:solidFill>
                    <a:srgbClr val="000000"/>
                  </a:solidFill>
                </a:uFill>
                <a:latin typeface="Verdana"/>
                <a:cs typeface="Verdana"/>
              </a:rPr>
              <a:t>businesses</a:t>
            </a:r>
            <a:r>
              <a:rPr sz="1800" i="1" u="sng" spc="-155" dirty="0">
                <a:uFill>
                  <a:solidFill>
                    <a:srgbClr val="000000"/>
                  </a:solidFill>
                </a:uFill>
                <a:latin typeface="Verdana"/>
                <a:cs typeface="Verdana"/>
              </a:rPr>
              <a:t> </a:t>
            </a:r>
            <a:r>
              <a:rPr sz="1800" i="1" u="sng" spc="-130" dirty="0">
                <a:uFill>
                  <a:solidFill>
                    <a:srgbClr val="000000"/>
                  </a:solidFill>
                </a:uFill>
                <a:latin typeface="Verdana"/>
                <a:cs typeface="Verdana"/>
              </a:rPr>
              <a:t>are</a:t>
            </a:r>
            <a:r>
              <a:rPr sz="1800" i="1" u="sng" spc="-140" dirty="0">
                <a:uFill>
                  <a:solidFill>
                    <a:srgbClr val="000000"/>
                  </a:solidFill>
                </a:uFill>
                <a:latin typeface="Verdana"/>
                <a:cs typeface="Verdana"/>
              </a:rPr>
              <a:t> </a:t>
            </a:r>
            <a:r>
              <a:rPr sz="1800" i="1" u="sng" spc="-75" dirty="0">
                <a:uFill>
                  <a:solidFill>
                    <a:srgbClr val="000000"/>
                  </a:solidFill>
                </a:uFill>
                <a:latin typeface="Verdana"/>
                <a:cs typeface="Verdana"/>
              </a:rPr>
              <a:t>concerned</a:t>
            </a:r>
            <a:r>
              <a:rPr sz="1800" i="1" u="sng" spc="-150" dirty="0">
                <a:uFill>
                  <a:solidFill>
                    <a:srgbClr val="000000"/>
                  </a:solidFill>
                </a:uFill>
                <a:latin typeface="Verdana"/>
                <a:cs typeface="Verdana"/>
              </a:rPr>
              <a:t> </a:t>
            </a:r>
            <a:r>
              <a:rPr sz="1800" i="1" u="sng" spc="-10" dirty="0">
                <a:uFill>
                  <a:solidFill>
                    <a:srgbClr val="000000"/>
                  </a:solidFill>
                </a:uFill>
                <a:latin typeface="Verdana"/>
                <a:cs typeface="Verdana"/>
              </a:rPr>
              <a:t>about:</a:t>
            </a:r>
            <a:endParaRPr sz="1800">
              <a:latin typeface="Verdana"/>
              <a:cs typeface="Verdana"/>
            </a:endParaRPr>
          </a:p>
          <a:p>
            <a:pPr marL="433705" indent="-343535">
              <a:lnSpc>
                <a:spcPct val="100000"/>
              </a:lnSpc>
              <a:buAutoNum type="arabicParenR"/>
              <a:tabLst>
                <a:tab pos="433705" algn="l"/>
                <a:tab pos="434340" algn="l"/>
              </a:tabLst>
            </a:pPr>
            <a:r>
              <a:rPr sz="1800" i="1" spc="-85" dirty="0">
                <a:latin typeface="Verdana"/>
                <a:cs typeface="Verdana"/>
              </a:rPr>
              <a:t>Opportunities</a:t>
            </a:r>
            <a:r>
              <a:rPr sz="1800" i="1" spc="-155" dirty="0">
                <a:latin typeface="Verdana"/>
                <a:cs typeface="Verdana"/>
              </a:rPr>
              <a:t> </a:t>
            </a:r>
            <a:r>
              <a:rPr sz="1800" i="1" spc="-80" dirty="0">
                <a:latin typeface="Verdana"/>
                <a:cs typeface="Verdana"/>
              </a:rPr>
              <a:t>in</a:t>
            </a:r>
            <a:r>
              <a:rPr sz="1800" i="1" spc="-135" dirty="0">
                <a:latin typeface="Verdana"/>
                <a:cs typeface="Verdana"/>
              </a:rPr>
              <a:t> </a:t>
            </a:r>
            <a:r>
              <a:rPr sz="1800" i="1" spc="-120" dirty="0">
                <a:latin typeface="Verdana"/>
                <a:cs typeface="Verdana"/>
              </a:rPr>
              <a:t>the</a:t>
            </a:r>
            <a:r>
              <a:rPr sz="1800" i="1" spc="-150" dirty="0">
                <a:latin typeface="Verdana"/>
                <a:cs typeface="Verdana"/>
              </a:rPr>
              <a:t> </a:t>
            </a:r>
            <a:r>
              <a:rPr sz="1800" i="1" spc="-25" dirty="0">
                <a:latin typeface="Verdana"/>
                <a:cs typeface="Verdana"/>
              </a:rPr>
              <a:t>market;</a:t>
            </a:r>
            <a:endParaRPr sz="1800">
              <a:latin typeface="Verdana"/>
              <a:cs typeface="Verdana"/>
            </a:endParaRPr>
          </a:p>
          <a:p>
            <a:pPr marL="433705" indent="-343535">
              <a:lnSpc>
                <a:spcPct val="100000"/>
              </a:lnSpc>
              <a:buAutoNum type="arabicParenR"/>
              <a:tabLst>
                <a:tab pos="433705" algn="l"/>
                <a:tab pos="434340" algn="l"/>
              </a:tabLst>
            </a:pPr>
            <a:r>
              <a:rPr sz="1800" i="1" spc="-125" dirty="0">
                <a:latin typeface="Verdana"/>
                <a:cs typeface="Verdana"/>
              </a:rPr>
              <a:t>Fair</a:t>
            </a:r>
            <a:r>
              <a:rPr sz="1800" i="1" spc="-155" dirty="0">
                <a:latin typeface="Verdana"/>
                <a:cs typeface="Verdana"/>
              </a:rPr>
              <a:t> </a:t>
            </a:r>
            <a:r>
              <a:rPr sz="1800" i="1" spc="-160" dirty="0">
                <a:latin typeface="Verdana"/>
                <a:cs typeface="Verdana"/>
              </a:rPr>
              <a:t>market</a:t>
            </a:r>
            <a:r>
              <a:rPr sz="1800" i="1" spc="-150" dirty="0">
                <a:latin typeface="Verdana"/>
                <a:cs typeface="Verdana"/>
              </a:rPr>
              <a:t> </a:t>
            </a:r>
            <a:r>
              <a:rPr sz="1800" i="1" spc="-10" dirty="0">
                <a:latin typeface="Verdana"/>
                <a:cs typeface="Verdana"/>
              </a:rPr>
              <a:t>access;</a:t>
            </a:r>
            <a:endParaRPr sz="1800">
              <a:latin typeface="Verdana"/>
              <a:cs typeface="Verdana"/>
            </a:endParaRPr>
          </a:p>
          <a:p>
            <a:pPr marL="433705" marR="299085" indent="-342900">
              <a:lnSpc>
                <a:spcPct val="100000"/>
              </a:lnSpc>
              <a:buAutoNum type="arabicParenR"/>
              <a:tabLst>
                <a:tab pos="433705" algn="l"/>
                <a:tab pos="434340" algn="l"/>
              </a:tabLst>
            </a:pPr>
            <a:r>
              <a:rPr sz="1800" i="1" spc="-10" dirty="0">
                <a:latin typeface="Verdana"/>
                <a:cs typeface="Verdana"/>
              </a:rPr>
              <a:t>HQ</a:t>
            </a:r>
            <a:r>
              <a:rPr sz="1800" i="1" spc="-140" dirty="0">
                <a:latin typeface="Verdana"/>
                <a:cs typeface="Verdana"/>
              </a:rPr>
              <a:t> strategy </a:t>
            </a:r>
            <a:r>
              <a:rPr sz="1800" i="1" spc="-125" dirty="0">
                <a:latin typeface="Verdana"/>
                <a:cs typeface="Verdana"/>
              </a:rPr>
              <a:t>(incl.</a:t>
            </a:r>
            <a:r>
              <a:rPr sz="1800" i="1" spc="-204" dirty="0">
                <a:latin typeface="Verdana"/>
                <a:cs typeface="Verdana"/>
              </a:rPr>
              <a:t> </a:t>
            </a:r>
            <a:r>
              <a:rPr sz="1800" i="1" spc="-110" dirty="0">
                <a:latin typeface="Verdana"/>
                <a:cs typeface="Verdana"/>
              </a:rPr>
              <a:t>their</a:t>
            </a:r>
            <a:r>
              <a:rPr sz="1800" i="1" spc="-155" dirty="0">
                <a:latin typeface="Verdana"/>
                <a:cs typeface="Verdana"/>
              </a:rPr>
              <a:t> </a:t>
            </a:r>
            <a:r>
              <a:rPr sz="1800" i="1" spc="-95" dirty="0">
                <a:latin typeface="Verdana"/>
                <a:cs typeface="Verdana"/>
              </a:rPr>
              <a:t>corporate</a:t>
            </a:r>
            <a:r>
              <a:rPr sz="1800" i="1" spc="-135" dirty="0">
                <a:latin typeface="Verdana"/>
                <a:cs typeface="Verdana"/>
              </a:rPr>
              <a:t> </a:t>
            </a:r>
            <a:r>
              <a:rPr sz="1800" i="1" spc="-40" dirty="0">
                <a:latin typeface="Verdana"/>
                <a:cs typeface="Verdana"/>
              </a:rPr>
              <a:t>geopolitical </a:t>
            </a:r>
            <a:r>
              <a:rPr sz="1800" i="1" spc="-35" dirty="0">
                <a:latin typeface="Verdana"/>
                <a:cs typeface="Verdana"/>
              </a:rPr>
              <a:t>stance);</a:t>
            </a:r>
            <a:endParaRPr sz="1800">
              <a:latin typeface="Verdana"/>
              <a:cs typeface="Verdana"/>
            </a:endParaRPr>
          </a:p>
          <a:p>
            <a:pPr marL="433705" indent="-343535">
              <a:lnSpc>
                <a:spcPct val="100000"/>
              </a:lnSpc>
              <a:buAutoNum type="arabicParenR"/>
              <a:tabLst>
                <a:tab pos="433705" algn="l"/>
                <a:tab pos="434340" algn="l"/>
              </a:tabLst>
            </a:pPr>
            <a:r>
              <a:rPr sz="1800" i="1" spc="-110" dirty="0">
                <a:latin typeface="Verdana"/>
                <a:cs typeface="Verdana"/>
              </a:rPr>
              <a:t>Free</a:t>
            </a:r>
            <a:r>
              <a:rPr sz="1800" i="1" spc="-165" dirty="0">
                <a:latin typeface="Verdana"/>
                <a:cs typeface="Verdana"/>
              </a:rPr>
              <a:t> </a:t>
            </a:r>
            <a:r>
              <a:rPr sz="1800" i="1" spc="-95" dirty="0">
                <a:latin typeface="Verdana"/>
                <a:cs typeface="Verdana"/>
              </a:rPr>
              <a:t>flow</a:t>
            </a:r>
            <a:r>
              <a:rPr sz="1800" i="1" spc="-155" dirty="0">
                <a:latin typeface="Verdana"/>
                <a:cs typeface="Verdana"/>
              </a:rPr>
              <a:t> </a:t>
            </a:r>
            <a:r>
              <a:rPr sz="1800" i="1" spc="-70" dirty="0">
                <a:latin typeface="Verdana"/>
                <a:cs typeface="Verdana"/>
              </a:rPr>
              <a:t>of</a:t>
            </a:r>
            <a:r>
              <a:rPr sz="1800" i="1" spc="-114" dirty="0">
                <a:latin typeface="Verdana"/>
                <a:cs typeface="Verdana"/>
              </a:rPr>
              <a:t> </a:t>
            </a:r>
            <a:r>
              <a:rPr sz="1800" i="1" spc="-95" dirty="0">
                <a:latin typeface="Verdana"/>
                <a:cs typeface="Verdana"/>
              </a:rPr>
              <a:t>capitals</a:t>
            </a:r>
            <a:r>
              <a:rPr sz="1800" i="1" spc="-155" dirty="0">
                <a:latin typeface="Verdana"/>
                <a:cs typeface="Verdana"/>
              </a:rPr>
              <a:t> </a:t>
            </a:r>
            <a:r>
              <a:rPr sz="1800" i="1" spc="-90" dirty="0">
                <a:latin typeface="Verdana"/>
                <a:cs typeface="Verdana"/>
              </a:rPr>
              <a:t>and</a:t>
            </a:r>
            <a:r>
              <a:rPr sz="1800" i="1" spc="-140" dirty="0">
                <a:latin typeface="Verdana"/>
                <a:cs typeface="Verdana"/>
              </a:rPr>
              <a:t> human</a:t>
            </a:r>
            <a:r>
              <a:rPr sz="1800" i="1" spc="-155" dirty="0">
                <a:latin typeface="Verdana"/>
                <a:cs typeface="Verdana"/>
              </a:rPr>
              <a:t> </a:t>
            </a:r>
            <a:r>
              <a:rPr sz="1800" i="1" spc="-10" dirty="0">
                <a:latin typeface="Verdana"/>
                <a:cs typeface="Verdana"/>
              </a:rPr>
              <a:t>resources;</a:t>
            </a:r>
            <a:endParaRPr sz="1800">
              <a:latin typeface="Verdana"/>
              <a:cs typeface="Verdana"/>
            </a:endParaRPr>
          </a:p>
          <a:p>
            <a:pPr marL="433705" indent="-343535">
              <a:lnSpc>
                <a:spcPct val="100000"/>
              </a:lnSpc>
              <a:buAutoNum type="arabicParenR"/>
              <a:tabLst>
                <a:tab pos="433705" algn="l"/>
                <a:tab pos="434340" algn="l"/>
              </a:tabLst>
            </a:pPr>
            <a:r>
              <a:rPr sz="1800" i="1" spc="-100" dirty="0">
                <a:latin typeface="Verdana"/>
                <a:cs typeface="Verdana"/>
              </a:rPr>
              <a:t>Availability</a:t>
            </a:r>
            <a:r>
              <a:rPr sz="1800" i="1" spc="-130" dirty="0">
                <a:latin typeface="Verdana"/>
                <a:cs typeface="Verdana"/>
              </a:rPr>
              <a:t> </a:t>
            </a:r>
            <a:r>
              <a:rPr sz="1800" i="1" spc="-65" dirty="0">
                <a:latin typeface="Verdana"/>
                <a:cs typeface="Verdana"/>
              </a:rPr>
              <a:t>of</a:t>
            </a:r>
            <a:r>
              <a:rPr sz="1800" i="1" spc="-85" dirty="0">
                <a:latin typeface="Verdana"/>
                <a:cs typeface="Verdana"/>
              </a:rPr>
              <a:t> </a:t>
            </a:r>
            <a:r>
              <a:rPr sz="1800" i="1" spc="-10" dirty="0">
                <a:latin typeface="Verdana"/>
                <a:cs typeface="Verdana"/>
              </a:rPr>
              <a:t>talents;</a:t>
            </a:r>
            <a:endParaRPr sz="1800">
              <a:latin typeface="Verdana"/>
              <a:cs typeface="Verdana"/>
            </a:endParaRPr>
          </a:p>
          <a:p>
            <a:pPr marL="433705" indent="-343535">
              <a:lnSpc>
                <a:spcPct val="100000"/>
              </a:lnSpc>
              <a:buAutoNum type="arabicParenR"/>
              <a:tabLst>
                <a:tab pos="433705" algn="l"/>
                <a:tab pos="434340" algn="l"/>
              </a:tabLst>
            </a:pPr>
            <a:r>
              <a:rPr sz="1800" i="1" spc="-25" dirty="0">
                <a:latin typeface="Verdana"/>
                <a:cs typeface="Verdana"/>
              </a:rPr>
              <a:t>...</a:t>
            </a:r>
            <a:endParaRPr sz="1800">
              <a:latin typeface="Verdana"/>
              <a:cs typeface="Verdana"/>
            </a:endParaRPr>
          </a:p>
        </p:txBody>
      </p:sp>
      <p:grpSp>
        <p:nvGrpSpPr>
          <p:cNvPr id="26" name="object 26"/>
          <p:cNvGrpSpPr/>
          <p:nvPr/>
        </p:nvGrpSpPr>
        <p:grpSpPr>
          <a:xfrm>
            <a:off x="555498" y="4309871"/>
            <a:ext cx="5327650" cy="1079500"/>
            <a:chOff x="555498" y="4309871"/>
            <a:chExt cx="5327650" cy="1079500"/>
          </a:xfrm>
        </p:grpSpPr>
        <p:pic>
          <p:nvPicPr>
            <p:cNvPr id="27" name="object 27"/>
            <p:cNvPicPr/>
            <p:nvPr/>
          </p:nvPicPr>
          <p:blipFill>
            <a:blip r:embed="rId16" cstate="print"/>
            <a:stretch>
              <a:fillRect/>
            </a:stretch>
          </p:blipFill>
          <p:spPr>
            <a:xfrm>
              <a:off x="555498" y="4309871"/>
              <a:ext cx="1273301" cy="676655"/>
            </a:xfrm>
            <a:prstGeom prst="rect">
              <a:avLst/>
            </a:prstGeom>
          </p:spPr>
        </p:pic>
        <p:pic>
          <p:nvPicPr>
            <p:cNvPr id="28" name="object 28"/>
            <p:cNvPicPr/>
            <p:nvPr/>
          </p:nvPicPr>
          <p:blipFill>
            <a:blip r:embed="rId17" cstate="print"/>
            <a:stretch>
              <a:fillRect/>
            </a:stretch>
          </p:blipFill>
          <p:spPr>
            <a:xfrm>
              <a:off x="738378" y="4714493"/>
              <a:ext cx="4890515" cy="51815"/>
            </a:xfrm>
            <a:prstGeom prst="rect">
              <a:avLst/>
            </a:prstGeom>
          </p:spPr>
        </p:pic>
        <p:pic>
          <p:nvPicPr>
            <p:cNvPr id="29" name="object 29"/>
            <p:cNvPicPr/>
            <p:nvPr/>
          </p:nvPicPr>
          <p:blipFill>
            <a:blip r:embed="rId18" cstate="print"/>
            <a:stretch>
              <a:fillRect/>
            </a:stretch>
          </p:blipFill>
          <p:spPr>
            <a:xfrm>
              <a:off x="1426464" y="4309871"/>
              <a:ext cx="4456175" cy="676655"/>
            </a:xfrm>
            <a:prstGeom prst="rect">
              <a:avLst/>
            </a:prstGeom>
          </p:spPr>
        </p:pic>
        <p:pic>
          <p:nvPicPr>
            <p:cNvPr id="30" name="object 30"/>
            <p:cNvPicPr/>
            <p:nvPr/>
          </p:nvPicPr>
          <p:blipFill>
            <a:blip r:embed="rId19" cstate="print"/>
            <a:stretch>
              <a:fillRect/>
            </a:stretch>
          </p:blipFill>
          <p:spPr>
            <a:xfrm>
              <a:off x="555498" y="4712207"/>
              <a:ext cx="1724405" cy="676655"/>
            </a:xfrm>
            <a:prstGeom prst="rect">
              <a:avLst/>
            </a:prstGeom>
          </p:spPr>
        </p:pic>
        <p:pic>
          <p:nvPicPr>
            <p:cNvPr id="31" name="object 31"/>
            <p:cNvPicPr/>
            <p:nvPr/>
          </p:nvPicPr>
          <p:blipFill>
            <a:blip r:embed="rId20" cstate="print"/>
            <a:stretch>
              <a:fillRect/>
            </a:stretch>
          </p:blipFill>
          <p:spPr>
            <a:xfrm>
              <a:off x="738378" y="5116830"/>
              <a:ext cx="1358645" cy="51815"/>
            </a:xfrm>
            <a:prstGeom prst="rect">
              <a:avLst/>
            </a:prstGeom>
          </p:spPr>
        </p:pic>
      </p:grpSp>
      <p:sp>
        <p:nvSpPr>
          <p:cNvPr id="32" name="object 32"/>
          <p:cNvSpPr txBox="1"/>
          <p:nvPr/>
        </p:nvSpPr>
        <p:spPr>
          <a:xfrm>
            <a:off x="731460" y="4343325"/>
            <a:ext cx="4878070" cy="1322070"/>
          </a:xfrm>
          <a:prstGeom prst="rect">
            <a:avLst/>
          </a:prstGeom>
        </p:spPr>
        <p:txBody>
          <a:bodyPr vert="horz" wrap="square" lIns="0" tIns="12700" rIns="0" bIns="0" rtlCol="0">
            <a:spAutoFit/>
          </a:bodyPr>
          <a:lstStyle/>
          <a:p>
            <a:pPr marL="12700" marR="5080">
              <a:lnSpc>
                <a:spcPct val="110000"/>
              </a:lnSpc>
              <a:spcBef>
                <a:spcPts val="100"/>
              </a:spcBef>
            </a:pPr>
            <a:r>
              <a:rPr sz="2400" u="sng" dirty="0">
                <a:solidFill>
                  <a:srgbClr val="FF6600"/>
                </a:solidFill>
                <a:uFill>
                  <a:solidFill>
                    <a:srgbClr val="FF6600"/>
                  </a:solidFill>
                </a:uFill>
                <a:latin typeface="Tahoma"/>
                <a:cs typeface="Tahoma"/>
              </a:rPr>
              <a:t>South</a:t>
            </a:r>
            <a:r>
              <a:rPr sz="2400" u="sng" spc="-120" dirty="0">
                <a:solidFill>
                  <a:srgbClr val="FF6600"/>
                </a:solidFill>
                <a:uFill>
                  <a:solidFill>
                    <a:srgbClr val="FF6600"/>
                  </a:solidFill>
                </a:uFill>
                <a:latin typeface="Tahoma"/>
                <a:cs typeface="Tahoma"/>
              </a:rPr>
              <a:t> </a:t>
            </a:r>
            <a:r>
              <a:rPr sz="2400" i="1" u="sng" spc="-140" dirty="0">
                <a:solidFill>
                  <a:srgbClr val="FF6600"/>
                </a:solidFill>
                <a:uFill>
                  <a:solidFill>
                    <a:srgbClr val="FF6600"/>
                  </a:solidFill>
                </a:uFill>
                <a:latin typeface="Verdana"/>
                <a:cs typeface="Verdana"/>
              </a:rPr>
              <a:t>America</a:t>
            </a:r>
            <a:r>
              <a:rPr sz="2400" i="1" u="sng" spc="-220" dirty="0">
                <a:solidFill>
                  <a:srgbClr val="FF6600"/>
                </a:solidFill>
                <a:uFill>
                  <a:solidFill>
                    <a:srgbClr val="FF6600"/>
                  </a:solidFill>
                </a:uFill>
                <a:latin typeface="Verdana"/>
                <a:cs typeface="Verdana"/>
              </a:rPr>
              <a:t> </a:t>
            </a:r>
            <a:r>
              <a:rPr sz="2400" i="1" u="sng" spc="-195" dirty="0">
                <a:solidFill>
                  <a:srgbClr val="FF6600"/>
                </a:solidFill>
                <a:uFill>
                  <a:solidFill>
                    <a:srgbClr val="FF6600"/>
                  </a:solidFill>
                </a:uFill>
                <a:latin typeface="Verdana"/>
                <a:cs typeface="Verdana"/>
              </a:rPr>
              <a:t>(and</a:t>
            </a:r>
            <a:r>
              <a:rPr sz="2400" i="1" u="sng" spc="-215" dirty="0">
                <a:solidFill>
                  <a:srgbClr val="FF6600"/>
                </a:solidFill>
                <a:uFill>
                  <a:solidFill>
                    <a:srgbClr val="FF6600"/>
                  </a:solidFill>
                </a:uFill>
                <a:latin typeface="Verdana"/>
                <a:cs typeface="Verdana"/>
              </a:rPr>
              <a:t> </a:t>
            </a:r>
            <a:r>
              <a:rPr sz="2400" i="1" u="sng" spc="-150" dirty="0">
                <a:solidFill>
                  <a:srgbClr val="FF6600"/>
                </a:solidFill>
                <a:uFill>
                  <a:solidFill>
                    <a:srgbClr val="FF6600"/>
                  </a:solidFill>
                </a:uFill>
                <a:latin typeface="Verdana"/>
                <a:cs typeface="Verdana"/>
              </a:rPr>
              <a:t>selective</a:t>
            </a:r>
            <a:r>
              <a:rPr sz="2400" i="1" u="sng" spc="-210" dirty="0">
                <a:solidFill>
                  <a:srgbClr val="FF6600"/>
                </a:solidFill>
                <a:uFill>
                  <a:solidFill>
                    <a:srgbClr val="FF6600"/>
                  </a:solidFill>
                </a:uFill>
                <a:latin typeface="Verdana"/>
                <a:cs typeface="Verdana"/>
              </a:rPr>
              <a:t> </a:t>
            </a:r>
            <a:r>
              <a:rPr sz="2400" i="1" u="sng" spc="-80" dirty="0">
                <a:solidFill>
                  <a:srgbClr val="FF6600"/>
                </a:solidFill>
                <a:uFill>
                  <a:solidFill>
                    <a:srgbClr val="FF6600"/>
                  </a:solidFill>
                </a:uFill>
                <a:latin typeface="Verdana"/>
                <a:cs typeface="Verdana"/>
              </a:rPr>
              <a:t>inland</a:t>
            </a:r>
            <a:r>
              <a:rPr sz="2400" i="1" spc="-80" dirty="0">
                <a:solidFill>
                  <a:srgbClr val="FF6600"/>
                </a:solidFill>
                <a:latin typeface="Verdana"/>
                <a:cs typeface="Verdana"/>
              </a:rPr>
              <a:t> </a:t>
            </a:r>
            <a:r>
              <a:rPr sz="2400" i="1" u="sng" spc="-200" dirty="0">
                <a:solidFill>
                  <a:srgbClr val="FF6600"/>
                </a:solidFill>
                <a:uFill>
                  <a:solidFill>
                    <a:srgbClr val="FF6600"/>
                  </a:solidFill>
                </a:uFill>
                <a:latin typeface="Verdana"/>
                <a:cs typeface="Verdana"/>
              </a:rPr>
              <a:t>US</a:t>
            </a:r>
            <a:r>
              <a:rPr sz="2400" i="1" u="sng" spc="-290" dirty="0">
                <a:solidFill>
                  <a:srgbClr val="FF6600"/>
                </a:solidFill>
                <a:uFill>
                  <a:solidFill>
                    <a:srgbClr val="FF6600"/>
                  </a:solidFill>
                </a:uFill>
                <a:latin typeface="Verdana"/>
                <a:cs typeface="Verdana"/>
              </a:rPr>
              <a:t> </a:t>
            </a:r>
            <a:r>
              <a:rPr sz="2400" i="1" u="sng" spc="-90" dirty="0">
                <a:solidFill>
                  <a:srgbClr val="FF6600"/>
                </a:solidFill>
                <a:uFill>
                  <a:solidFill>
                    <a:srgbClr val="FF6600"/>
                  </a:solidFill>
                </a:uFill>
                <a:latin typeface="Verdana"/>
                <a:cs typeface="Verdana"/>
              </a:rPr>
              <a:t>states)</a:t>
            </a:r>
            <a:endParaRPr sz="2400">
              <a:latin typeface="Verdana"/>
              <a:cs typeface="Verdana"/>
            </a:endParaRPr>
          </a:p>
          <a:p>
            <a:pPr marL="548005" indent="-256540">
              <a:lnSpc>
                <a:spcPct val="100000"/>
              </a:lnSpc>
              <a:spcBef>
                <a:spcPts val="990"/>
              </a:spcBef>
              <a:buFont typeface="Arial MT"/>
              <a:buChar char="•"/>
              <a:tabLst>
                <a:tab pos="548005" algn="l"/>
                <a:tab pos="548640" algn="l"/>
              </a:tabLst>
            </a:pPr>
            <a:r>
              <a:rPr sz="2400" spc="65" dirty="0">
                <a:latin typeface="Tahoma"/>
                <a:cs typeface="Tahoma"/>
              </a:rPr>
              <a:t>Broad</a:t>
            </a:r>
            <a:r>
              <a:rPr sz="2400" spc="-195" dirty="0">
                <a:latin typeface="Tahoma"/>
                <a:cs typeface="Tahoma"/>
              </a:rPr>
              <a:t> </a:t>
            </a:r>
            <a:r>
              <a:rPr sz="2400" spc="-355" dirty="0">
                <a:latin typeface="Tahoma"/>
                <a:cs typeface="Tahoma"/>
              </a:rPr>
              <a:t>–</a:t>
            </a:r>
            <a:r>
              <a:rPr sz="2400" spc="-180" dirty="0">
                <a:latin typeface="Tahoma"/>
                <a:cs typeface="Tahoma"/>
              </a:rPr>
              <a:t> </a:t>
            </a:r>
            <a:r>
              <a:rPr sz="2400" spc="50" dirty="0">
                <a:latin typeface="Tahoma"/>
                <a:cs typeface="Tahoma"/>
              </a:rPr>
              <a:t>general</a:t>
            </a:r>
            <a:r>
              <a:rPr sz="2400" spc="-190" dirty="0">
                <a:latin typeface="Tahoma"/>
                <a:cs typeface="Tahoma"/>
              </a:rPr>
              <a:t> </a:t>
            </a:r>
            <a:r>
              <a:rPr sz="2400" spc="55" dirty="0">
                <a:latin typeface="Tahoma"/>
                <a:cs typeface="Tahoma"/>
              </a:rPr>
              <a:t>promotion</a:t>
            </a:r>
            <a:endParaRPr sz="240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BA962-E4B7-4017-9CF0-9A9F6AB260D4}"/>
              </a:ext>
            </a:extLst>
          </p:cNvPr>
          <p:cNvSpPr>
            <a:spLocks noGrp="1"/>
          </p:cNvSpPr>
          <p:nvPr>
            <p:ph type="body" sz="quarter" idx="11"/>
          </p:nvPr>
        </p:nvSpPr>
        <p:spPr>
          <a:xfrm>
            <a:off x="547283" y="440181"/>
            <a:ext cx="9440779" cy="1060910"/>
          </a:xfrm>
        </p:spPr>
        <p:txBody>
          <a:bodyPr>
            <a:normAutofit/>
          </a:bodyPr>
          <a:lstStyle/>
          <a:p>
            <a:r>
              <a:rPr lang="en-US" dirty="0"/>
              <a:t>GBA-Hong Kong-ASEAN tripartite partnership</a:t>
            </a:r>
          </a:p>
          <a:p>
            <a:endParaRPr lang="en-GB" dirty="0"/>
          </a:p>
        </p:txBody>
      </p:sp>
      <p:sp>
        <p:nvSpPr>
          <p:cNvPr id="6" name="Rectangle 5">
            <a:extLst>
              <a:ext uri="{FF2B5EF4-FFF2-40B4-BE49-F238E27FC236}">
                <a16:creationId xmlns:a16="http://schemas.microsoft.com/office/drawing/2014/main" id="{B6E24D51-4994-4320-9F12-FBF965A10E3B}"/>
              </a:ext>
            </a:extLst>
          </p:cNvPr>
          <p:cNvSpPr/>
          <p:nvPr/>
        </p:nvSpPr>
        <p:spPr>
          <a:xfrm>
            <a:off x="2029563" y="1148177"/>
            <a:ext cx="7772399" cy="2544286"/>
          </a:xfrm>
          <a:prstGeom prst="rect">
            <a:avLst/>
          </a:prstGeom>
        </p:spPr>
        <p:txBody>
          <a:bodyPr wrap="square">
            <a:spAutoFit/>
          </a:bodyPr>
          <a:lstStyle/>
          <a:p>
            <a:pPr lvl="1"/>
            <a:endParaRPr lang="en-US" sz="1920" dirty="0"/>
          </a:p>
          <a:p>
            <a:pPr marL="815008" indent="-318132" defTabSz="548635" fontAlgn="base">
              <a:spcBef>
                <a:spcPts val="1920"/>
              </a:spcBef>
              <a:spcAft>
                <a:spcPct val="0"/>
              </a:spcAft>
              <a:buSzPct val="100000"/>
              <a:buBlip>
                <a:blip r:embed="rId3"/>
              </a:buBlip>
            </a:pPr>
            <a:r>
              <a:rPr lang="en-GB" sz="1920" b="1" dirty="0"/>
              <a:t>Gateway to </a:t>
            </a:r>
            <a:r>
              <a:rPr lang="en-US" sz="1920" b="1" dirty="0"/>
              <a:t>GBA</a:t>
            </a:r>
          </a:p>
          <a:p>
            <a:pPr marL="815008" indent="-318132" defTabSz="548635" fontAlgn="base">
              <a:spcBef>
                <a:spcPts val="1920"/>
              </a:spcBef>
              <a:spcAft>
                <a:spcPct val="0"/>
              </a:spcAft>
              <a:buSzPct val="100000"/>
              <a:buBlip>
                <a:blip r:embed="rId3"/>
              </a:buBlip>
            </a:pPr>
            <a:r>
              <a:rPr lang="en-GB" sz="1920" b="1" dirty="0"/>
              <a:t>Gateway </a:t>
            </a:r>
            <a:r>
              <a:rPr lang="en-GB" sz="1920" dirty="0"/>
              <a:t>to</a:t>
            </a:r>
            <a:r>
              <a:rPr lang="en-GB" sz="1920" b="1" dirty="0"/>
              <a:t> A</a:t>
            </a:r>
            <a:r>
              <a:rPr lang="en-US" sz="1920" b="1" dirty="0"/>
              <a:t>SEAN</a:t>
            </a:r>
          </a:p>
          <a:p>
            <a:pPr marL="815008" indent="-318132" defTabSz="548635" fontAlgn="base">
              <a:spcBef>
                <a:spcPts val="1920"/>
              </a:spcBef>
              <a:spcAft>
                <a:spcPct val="0"/>
              </a:spcAft>
              <a:buSzPct val="100000"/>
              <a:buBlip>
                <a:blip r:embed="rId3"/>
              </a:buBlip>
            </a:pPr>
            <a:r>
              <a:rPr lang="en-US" sz="1920" b="1" dirty="0"/>
              <a:t>Link </a:t>
            </a:r>
            <a:r>
              <a:rPr lang="en-US" sz="1920" dirty="0"/>
              <a:t>between</a:t>
            </a:r>
            <a:r>
              <a:rPr lang="en-US" sz="1920" b="1" dirty="0"/>
              <a:t> GBA </a:t>
            </a:r>
            <a:r>
              <a:rPr lang="en-US" sz="1920" dirty="0"/>
              <a:t>&amp;</a:t>
            </a:r>
            <a:r>
              <a:rPr lang="en-US" sz="1920" b="1" dirty="0"/>
              <a:t> ASEAN</a:t>
            </a:r>
            <a:r>
              <a:rPr lang="en-US" sz="1920" dirty="0"/>
              <a:t> </a:t>
            </a:r>
          </a:p>
          <a:p>
            <a:pPr marL="815008" indent="-318132" defTabSz="548635" fontAlgn="base">
              <a:spcBef>
                <a:spcPts val="1920"/>
              </a:spcBef>
              <a:spcAft>
                <a:spcPct val="0"/>
              </a:spcAft>
              <a:buSzPct val="100000"/>
              <a:buBlip>
                <a:blip r:embed="rId3"/>
              </a:buBlip>
            </a:pPr>
            <a:r>
              <a:rPr lang="en-US" sz="1920" b="1" dirty="0"/>
              <a:t>Link </a:t>
            </a:r>
            <a:r>
              <a:rPr lang="en-US" sz="1920" dirty="0"/>
              <a:t>between</a:t>
            </a:r>
            <a:r>
              <a:rPr lang="en-US" sz="1920" b="1" dirty="0"/>
              <a:t> ASEAN/GBA </a:t>
            </a:r>
            <a:r>
              <a:rPr lang="en-US" sz="1920" dirty="0"/>
              <a:t>and </a:t>
            </a:r>
            <a:r>
              <a:rPr lang="en-US" sz="1920" b="1" dirty="0"/>
              <a:t>rest of the world</a:t>
            </a:r>
            <a:endParaRPr lang="en-GB" sz="1920" dirty="0"/>
          </a:p>
        </p:txBody>
      </p:sp>
      <p:sp>
        <p:nvSpPr>
          <p:cNvPr id="12" name="Rectangle 11">
            <a:extLst>
              <a:ext uri="{FF2B5EF4-FFF2-40B4-BE49-F238E27FC236}">
                <a16:creationId xmlns:a16="http://schemas.microsoft.com/office/drawing/2014/main" id="{4D7F8069-1012-45F9-858F-5C05C129CDF0}"/>
              </a:ext>
            </a:extLst>
          </p:cNvPr>
          <p:cNvSpPr/>
          <p:nvPr/>
        </p:nvSpPr>
        <p:spPr>
          <a:xfrm>
            <a:off x="4815840" y="4904435"/>
            <a:ext cx="5486400" cy="350865"/>
          </a:xfrm>
          <a:prstGeom prst="rect">
            <a:avLst/>
          </a:prstGeom>
        </p:spPr>
        <p:txBody>
          <a:bodyPr>
            <a:spAutoFit/>
          </a:bodyPr>
          <a:lstStyle/>
          <a:p>
            <a:pPr marL="815008" indent="-318132" defTabSz="548635"/>
            <a:r>
              <a:rPr lang="en-US" sz="1680" b="1" dirty="0"/>
              <a:t>Hong Kong</a:t>
            </a:r>
          </a:p>
        </p:txBody>
      </p:sp>
      <p:sp>
        <p:nvSpPr>
          <p:cNvPr id="15" name="TextBox 14">
            <a:extLst>
              <a:ext uri="{FF2B5EF4-FFF2-40B4-BE49-F238E27FC236}">
                <a16:creationId xmlns:a16="http://schemas.microsoft.com/office/drawing/2014/main" id="{753E3059-AF82-4053-974A-8A821D4C41E3}"/>
              </a:ext>
            </a:extLst>
          </p:cNvPr>
          <p:cNvSpPr txBox="1"/>
          <p:nvPr/>
        </p:nvSpPr>
        <p:spPr>
          <a:xfrm>
            <a:off x="4957260" y="6351159"/>
            <a:ext cx="1719381" cy="350865"/>
          </a:xfrm>
          <a:prstGeom prst="rect">
            <a:avLst/>
          </a:prstGeom>
          <a:noFill/>
        </p:spPr>
        <p:txBody>
          <a:bodyPr wrap="none" rtlCol="0">
            <a:spAutoFit/>
          </a:bodyPr>
          <a:lstStyle/>
          <a:p>
            <a:r>
              <a:rPr lang="en-US" sz="1680" b="1" dirty="0"/>
              <a:t>Rest of the world</a:t>
            </a:r>
            <a:endParaRPr lang="en-GB" sz="1680" dirty="0"/>
          </a:p>
        </p:txBody>
      </p:sp>
      <p:sp>
        <p:nvSpPr>
          <p:cNvPr id="16" name="Arrow: Left-Right-Up 15">
            <a:extLst>
              <a:ext uri="{FF2B5EF4-FFF2-40B4-BE49-F238E27FC236}">
                <a16:creationId xmlns:a16="http://schemas.microsoft.com/office/drawing/2014/main" id="{1734B932-072C-40AB-92A6-5C02BE663AC7}"/>
              </a:ext>
            </a:extLst>
          </p:cNvPr>
          <p:cNvSpPr/>
          <p:nvPr/>
        </p:nvSpPr>
        <p:spPr>
          <a:xfrm flipV="1">
            <a:off x="5088855" y="4687731"/>
            <a:ext cx="1851442" cy="1539001"/>
          </a:xfrm>
          <a:prstGeom prst="leftRigh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dirty="0"/>
          </a:p>
        </p:txBody>
      </p:sp>
      <p:pic>
        <p:nvPicPr>
          <p:cNvPr id="18" name="Picture 17">
            <a:extLst>
              <a:ext uri="{FF2B5EF4-FFF2-40B4-BE49-F238E27FC236}">
                <a16:creationId xmlns:a16="http://schemas.microsoft.com/office/drawing/2014/main" id="{F9FDE2A0-1C19-4B99-BDC2-0BC53C346269}"/>
              </a:ext>
            </a:extLst>
          </p:cNvPr>
          <p:cNvPicPr>
            <a:picLocks noChangeAspect="1"/>
          </p:cNvPicPr>
          <p:nvPr/>
        </p:nvPicPr>
        <p:blipFill>
          <a:blip r:embed="rId4"/>
          <a:stretch>
            <a:fillRect/>
          </a:stretch>
        </p:blipFill>
        <p:spPr>
          <a:xfrm>
            <a:off x="2706188" y="4010615"/>
            <a:ext cx="2148840" cy="2091690"/>
          </a:xfrm>
          <a:prstGeom prst="rect">
            <a:avLst/>
          </a:prstGeom>
        </p:spPr>
      </p:pic>
      <p:pic>
        <p:nvPicPr>
          <p:cNvPr id="19" name="Picture 18">
            <a:extLst>
              <a:ext uri="{FF2B5EF4-FFF2-40B4-BE49-F238E27FC236}">
                <a16:creationId xmlns:a16="http://schemas.microsoft.com/office/drawing/2014/main" id="{9DC7C8B5-7634-41CA-B5B2-F0CC65336AEA}"/>
              </a:ext>
            </a:extLst>
          </p:cNvPr>
          <p:cNvPicPr>
            <a:picLocks noChangeAspect="1"/>
          </p:cNvPicPr>
          <p:nvPr/>
        </p:nvPicPr>
        <p:blipFill>
          <a:blip r:embed="rId5"/>
          <a:stretch>
            <a:fillRect/>
          </a:stretch>
        </p:blipFill>
        <p:spPr>
          <a:xfrm>
            <a:off x="7101840" y="3870004"/>
            <a:ext cx="2286000" cy="2286000"/>
          </a:xfrm>
          <a:prstGeom prst="rect">
            <a:avLst/>
          </a:prstGeom>
        </p:spPr>
      </p:pic>
    </p:spTree>
    <p:extLst>
      <p:ext uri="{BB962C8B-B14F-4D97-AF65-F5344CB8AC3E}">
        <p14:creationId xmlns:p14="http://schemas.microsoft.com/office/powerpoint/2010/main" val="353565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DEDA8-9AB3-4C86-9C65-0CD0C4882310}"/>
              </a:ext>
            </a:extLst>
          </p:cNvPr>
          <p:cNvSpPr>
            <a:spLocks noGrp="1"/>
          </p:cNvSpPr>
          <p:nvPr>
            <p:ph type="body" sz="quarter" idx="11"/>
          </p:nvPr>
        </p:nvSpPr>
        <p:spPr>
          <a:xfrm>
            <a:off x="733015" y="639360"/>
            <a:ext cx="10972800" cy="824400"/>
          </a:xfrm>
        </p:spPr>
        <p:txBody>
          <a:bodyPr/>
          <a:lstStyle/>
          <a:p>
            <a:r>
              <a:rPr lang="en-US" dirty="0"/>
              <a:t>Mainland China</a:t>
            </a:r>
          </a:p>
        </p:txBody>
      </p:sp>
      <p:sp>
        <p:nvSpPr>
          <p:cNvPr id="4" name="Rectangle 3">
            <a:extLst>
              <a:ext uri="{FF2B5EF4-FFF2-40B4-BE49-F238E27FC236}">
                <a16:creationId xmlns:a16="http://schemas.microsoft.com/office/drawing/2014/main" id="{FD7B68ED-E031-4C98-8817-C10EFA95743C}"/>
              </a:ext>
            </a:extLst>
          </p:cNvPr>
          <p:cNvSpPr/>
          <p:nvPr/>
        </p:nvSpPr>
        <p:spPr>
          <a:xfrm>
            <a:off x="733015" y="4612013"/>
            <a:ext cx="7084444" cy="2756139"/>
          </a:xfrm>
          <a:prstGeom prst="rect">
            <a:avLst/>
          </a:prstGeom>
        </p:spPr>
        <p:txBody>
          <a:bodyPr wrap="square">
            <a:spAutoFit/>
          </a:bodyPr>
          <a:lstStyle/>
          <a:p>
            <a:pPr marL="496876" defTabSz="548635" fontAlgn="base">
              <a:spcBef>
                <a:spcPts val="1920"/>
              </a:spcBef>
              <a:spcAft>
                <a:spcPct val="0"/>
              </a:spcAft>
              <a:buSzPct val="100000"/>
            </a:pPr>
            <a:r>
              <a:rPr lang="es-MX" sz="1600" b="1" u="sng" dirty="0">
                <a:latin typeface="Verdana" panose="020B0604030504040204" pitchFamily="34" charset="0"/>
                <a:ea typeface="Verdana" panose="020B0604030504040204" pitchFamily="34" charset="0"/>
              </a:rPr>
              <a:t>14º Plan Quinquenal de China</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Consumo doméstico en el continente</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Innovación y tecnología</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Ecología y sostenibilidad</a:t>
            </a:r>
            <a:endParaRPr lang="en-GB" sz="2400" dirty="0">
              <a:solidFill>
                <a:srgbClr val="404040"/>
              </a:solidFill>
              <a:latin typeface="Verdana" panose="020B0604030504040204" pitchFamily="34" charset="0"/>
              <a:ea typeface="Verdana" panose="020B0604030504040204" pitchFamily="34" charset="0"/>
            </a:endParaRPr>
          </a:p>
          <a:p>
            <a:endParaRPr lang="en-US" sz="2880" dirty="0"/>
          </a:p>
          <a:p>
            <a:endParaRPr lang="en-GB" sz="2880" dirty="0"/>
          </a:p>
        </p:txBody>
      </p:sp>
      <p:pic>
        <p:nvPicPr>
          <p:cNvPr id="5" name="Picture 4">
            <a:extLst>
              <a:ext uri="{FF2B5EF4-FFF2-40B4-BE49-F238E27FC236}">
                <a16:creationId xmlns:a16="http://schemas.microsoft.com/office/drawing/2014/main" id="{DB014086-3DA0-4E69-A540-ADBB04B158C9}"/>
              </a:ext>
            </a:extLst>
          </p:cNvPr>
          <p:cNvPicPr>
            <a:picLocks noChangeAspect="1"/>
          </p:cNvPicPr>
          <p:nvPr/>
        </p:nvPicPr>
        <p:blipFill>
          <a:blip r:embed="rId3"/>
          <a:stretch>
            <a:fillRect/>
          </a:stretch>
        </p:blipFill>
        <p:spPr>
          <a:xfrm>
            <a:off x="6096000" y="2880360"/>
            <a:ext cx="4689230" cy="2926080"/>
          </a:xfrm>
          <a:prstGeom prst="rect">
            <a:avLst/>
          </a:prstGeom>
        </p:spPr>
      </p:pic>
      <p:sp>
        <p:nvSpPr>
          <p:cNvPr id="6" name="Rectangle 3">
            <a:extLst>
              <a:ext uri="{FF2B5EF4-FFF2-40B4-BE49-F238E27FC236}">
                <a16:creationId xmlns:a16="http://schemas.microsoft.com/office/drawing/2014/main" id="{13663E4C-E5CB-49B8-9DD8-DD3E4E7D6CF8}"/>
              </a:ext>
            </a:extLst>
          </p:cNvPr>
          <p:cNvSpPr/>
          <p:nvPr/>
        </p:nvSpPr>
        <p:spPr>
          <a:xfrm>
            <a:off x="733015" y="1731595"/>
            <a:ext cx="7084444" cy="4777205"/>
          </a:xfrm>
          <a:prstGeom prst="rect">
            <a:avLst/>
          </a:prstGeom>
        </p:spPr>
        <p:txBody>
          <a:bodyPr wrap="square">
            <a:spAutoFit/>
          </a:bodyPr>
          <a:lstStyle/>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Población: 1443.5 millones</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Exportaciones: US3364 millones</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Importaciones: US2687 millones</a:t>
            </a:r>
          </a:p>
          <a:p>
            <a:pPr marL="496876" defTabSz="548635" fontAlgn="base">
              <a:spcBef>
                <a:spcPts val="1920"/>
              </a:spcBef>
              <a:spcAft>
                <a:spcPct val="0"/>
              </a:spcAft>
              <a:buSzPct val="100000"/>
            </a:pPr>
            <a:r>
              <a:rPr lang="es-MX" sz="1600" b="1" dirty="0">
                <a:latin typeface="Verdana" panose="020B0604030504040204" pitchFamily="34" charset="0"/>
                <a:ea typeface="Verdana" panose="020B0604030504040204" pitchFamily="34" charset="0"/>
              </a:rPr>
              <a:t>* </a:t>
            </a:r>
            <a:r>
              <a:rPr lang="es-CL" sz="1600" b="1" dirty="0">
                <a:latin typeface="Verdana" panose="020B0604030504040204" pitchFamily="34" charset="0"/>
                <a:ea typeface="Verdana" panose="020B0604030504040204" pitchFamily="34" charset="0"/>
              </a:rPr>
              <a:t>PIB: 8,1%</a:t>
            </a:r>
          </a:p>
          <a:p>
            <a:pPr marL="496876" marR="0" lvl="0" indent="0" algn="l" defTabSz="548635" rtl="0" eaLnBrk="1" fontAlgn="base" latinLnBrk="0" hangingPunct="1">
              <a:lnSpc>
                <a:spcPct val="100000"/>
              </a:lnSpc>
              <a:spcBef>
                <a:spcPts val="1920"/>
              </a:spcBef>
              <a:spcAft>
                <a:spcPct val="0"/>
              </a:spcAft>
              <a:buClrTx/>
              <a:buSzPct val="100000"/>
              <a:buFontTx/>
              <a:buNone/>
              <a:tabLst/>
              <a:defRPr/>
            </a:pPr>
            <a:r>
              <a:rPr kumimoji="0" lang="es-MX"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Inflación: 0,9%</a:t>
            </a:r>
          </a:p>
          <a:p>
            <a:pPr marL="496876" marR="0" lvl="0" indent="0" algn="l" defTabSz="548635" rtl="0" eaLnBrk="1" fontAlgn="base" latinLnBrk="0" hangingPunct="1">
              <a:lnSpc>
                <a:spcPct val="100000"/>
              </a:lnSpc>
              <a:spcBef>
                <a:spcPts val="1920"/>
              </a:spcBef>
              <a:spcAft>
                <a:spcPct val="0"/>
              </a:spcAft>
              <a:buClrTx/>
              <a:buSzPct val="100000"/>
              <a:buFontTx/>
              <a:buNone/>
              <a:tabLst/>
              <a:defRPr/>
            </a:pPr>
            <a:r>
              <a:rPr kumimoji="0" lang="es-MX"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Crecimiento </a:t>
            </a:r>
            <a:r>
              <a:rPr kumimoji="0" lang="es-MX" sz="16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Retail</a:t>
            </a:r>
            <a:r>
              <a:rPr kumimoji="0" lang="es-MX"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1,7%</a:t>
            </a:r>
          </a:p>
          <a:p>
            <a:pPr marL="496876" marR="0" lvl="0" indent="0" algn="l" defTabSz="548635" rtl="0" eaLnBrk="1" fontAlgn="base" latinLnBrk="0" hangingPunct="1">
              <a:lnSpc>
                <a:spcPct val="100000"/>
              </a:lnSpc>
              <a:spcBef>
                <a:spcPts val="1920"/>
              </a:spcBef>
              <a:spcAft>
                <a:spcPct val="0"/>
              </a:spcAft>
              <a:buClrTx/>
              <a:buSzPct val="100000"/>
              <a:buFontTx/>
              <a:buNone/>
              <a:tabLst/>
              <a:defRPr/>
            </a:pPr>
            <a:endParaRPr kumimoji="0" lang="es-MX"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96876" defTabSz="548635" fontAlgn="base">
              <a:spcBef>
                <a:spcPts val="1920"/>
              </a:spcBef>
              <a:spcAft>
                <a:spcPct val="0"/>
              </a:spcAft>
              <a:buSzPct val="100000"/>
            </a:pPr>
            <a:endParaRPr lang="en-GB" sz="2400" dirty="0">
              <a:solidFill>
                <a:srgbClr val="404040"/>
              </a:solidFill>
              <a:latin typeface="Verdana" panose="020B0604030504040204" pitchFamily="34" charset="0"/>
              <a:ea typeface="Verdana" panose="020B0604030504040204" pitchFamily="34" charset="0"/>
            </a:endParaRPr>
          </a:p>
          <a:p>
            <a:endParaRPr lang="en-US" sz="2880" dirty="0"/>
          </a:p>
          <a:p>
            <a:endParaRPr lang="en-GB" sz="2880" dirty="0"/>
          </a:p>
        </p:txBody>
      </p:sp>
    </p:spTree>
    <p:extLst>
      <p:ext uri="{BB962C8B-B14F-4D97-AF65-F5344CB8AC3E}">
        <p14:creationId xmlns:p14="http://schemas.microsoft.com/office/powerpoint/2010/main" val="29568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06E64-2069-44EE-BC5E-41038BA5500A}"/>
              </a:ext>
            </a:extLst>
          </p:cNvPr>
          <p:cNvSpPr>
            <a:spLocks noGrp="1"/>
          </p:cNvSpPr>
          <p:nvPr>
            <p:ph type="body" sz="quarter" idx="11"/>
          </p:nvPr>
        </p:nvSpPr>
        <p:spPr>
          <a:xfrm>
            <a:off x="513661" y="2069682"/>
            <a:ext cx="6407644" cy="3866884"/>
          </a:xfrm>
        </p:spPr>
        <p:txBody>
          <a:bodyPr>
            <a:normAutofit fontScale="55000" lnSpcReduction="20000"/>
          </a:bodyPr>
          <a:lstStyle/>
          <a:p>
            <a:r>
              <a:rPr lang="en-US" sz="5500" b="0" dirty="0"/>
              <a:t>- </a:t>
            </a:r>
            <a:r>
              <a:rPr lang="en-US" sz="5500" b="0" dirty="0" err="1"/>
              <a:t>Tecnología</a:t>
            </a:r>
            <a:r>
              <a:rPr lang="en-US" sz="5500" b="0" dirty="0"/>
              <a:t> e </a:t>
            </a:r>
            <a:r>
              <a:rPr lang="en-US" sz="5500" b="0" dirty="0" err="1"/>
              <a:t>Innovación</a:t>
            </a:r>
            <a:br>
              <a:rPr lang="en-US" sz="5500" b="0" dirty="0"/>
            </a:br>
            <a:endParaRPr lang="en-US" sz="5500" b="0" dirty="0"/>
          </a:p>
          <a:p>
            <a:r>
              <a:rPr lang="en-US" sz="5500" b="0" dirty="0"/>
              <a:t>- </a:t>
            </a:r>
            <a:r>
              <a:rPr lang="en-US" sz="5500" b="0" dirty="0" err="1"/>
              <a:t>Salud</a:t>
            </a:r>
            <a:br>
              <a:rPr lang="en-US" sz="5500" b="0" dirty="0"/>
            </a:br>
            <a:endParaRPr lang="en-US" sz="5500" b="0" dirty="0"/>
          </a:p>
          <a:p>
            <a:r>
              <a:rPr lang="en-US" sz="5500" b="0" dirty="0"/>
              <a:t>- Fintech</a:t>
            </a:r>
            <a:br>
              <a:rPr lang="en-US" sz="5500" b="0" dirty="0"/>
            </a:br>
            <a:endParaRPr lang="en-US" sz="5500" b="0" dirty="0"/>
          </a:p>
          <a:p>
            <a:r>
              <a:rPr lang="en-US" sz="5500" b="0" dirty="0"/>
              <a:t>- </a:t>
            </a:r>
            <a:r>
              <a:rPr lang="en-US" sz="5500" b="0" dirty="0" err="1"/>
              <a:t>Sustentabilidad</a:t>
            </a:r>
            <a:br>
              <a:rPr lang="en-US" sz="5500" b="0" dirty="0"/>
            </a:br>
            <a:endParaRPr lang="en-US" sz="5500" b="0" dirty="0"/>
          </a:p>
          <a:p>
            <a:r>
              <a:rPr lang="en-US" sz="5500" b="0" dirty="0"/>
              <a:t>- </a:t>
            </a:r>
            <a:r>
              <a:rPr lang="en-US" sz="5500" b="0" dirty="0" err="1"/>
              <a:t>Creatividad</a:t>
            </a:r>
            <a:r>
              <a:rPr lang="en-US" sz="5500" b="0" dirty="0"/>
              <a:t> y </a:t>
            </a:r>
            <a:r>
              <a:rPr lang="en-US" sz="5500" b="0" dirty="0" err="1"/>
              <a:t>entretenimiento</a:t>
            </a:r>
            <a:endParaRPr lang="en-US" sz="5500" b="0" dirty="0"/>
          </a:p>
          <a:p>
            <a:endParaRPr lang="en-GB" sz="2484" dirty="0"/>
          </a:p>
        </p:txBody>
      </p:sp>
      <p:pic>
        <p:nvPicPr>
          <p:cNvPr id="3" name="Picture 2">
            <a:extLst>
              <a:ext uri="{FF2B5EF4-FFF2-40B4-BE49-F238E27FC236}">
                <a16:creationId xmlns:a16="http://schemas.microsoft.com/office/drawing/2014/main" id="{566FFF85-92F6-4564-9A3C-92CC48EC688C}"/>
              </a:ext>
            </a:extLst>
          </p:cNvPr>
          <p:cNvPicPr>
            <a:picLocks noChangeAspect="1"/>
          </p:cNvPicPr>
          <p:nvPr/>
        </p:nvPicPr>
        <p:blipFill>
          <a:blip r:embed="rId3"/>
          <a:stretch>
            <a:fillRect/>
          </a:stretch>
        </p:blipFill>
        <p:spPr>
          <a:xfrm>
            <a:off x="6921305" y="2069682"/>
            <a:ext cx="5649006" cy="3177567"/>
          </a:xfrm>
          <a:prstGeom prst="rect">
            <a:avLst/>
          </a:prstGeom>
        </p:spPr>
      </p:pic>
      <p:sp>
        <p:nvSpPr>
          <p:cNvPr id="7" name="Text Placeholder 1">
            <a:extLst>
              <a:ext uri="{FF2B5EF4-FFF2-40B4-BE49-F238E27FC236}">
                <a16:creationId xmlns:a16="http://schemas.microsoft.com/office/drawing/2014/main" id="{689ED014-047E-418E-B3E6-F14612E2FE6B}"/>
              </a:ext>
            </a:extLst>
          </p:cNvPr>
          <p:cNvSpPr txBox="1">
            <a:spLocks/>
          </p:cNvSpPr>
          <p:nvPr/>
        </p:nvSpPr>
        <p:spPr>
          <a:xfrm>
            <a:off x="820708" y="607983"/>
            <a:ext cx="10363200" cy="951022"/>
          </a:xfrm>
          <a:prstGeom prst="rect">
            <a:avLst/>
          </a:prstGeom>
        </p:spPr>
        <p:txBody>
          <a:bodyPr vert="horz" lIns="91440" tIns="45720" rIns="91440" bIns="45720" rtlCol="0">
            <a:normAutofit/>
          </a:bodyPr>
          <a:lstStyle>
            <a:lvl1pPr marL="318136" marR="0" indent="-318136" algn="l" defTabSz="548640" rtl="0" eaLnBrk="1" fontAlgn="base" latinLnBrk="0" hangingPunct="1">
              <a:lnSpc>
                <a:spcPct val="100000"/>
              </a:lnSpc>
              <a:spcBef>
                <a:spcPts val="1920"/>
              </a:spcBef>
              <a:spcAft>
                <a:spcPct val="0"/>
              </a:spcAft>
              <a:buClrTx/>
              <a:buSzPct val="100000"/>
              <a:buFontTx/>
              <a:buBlip>
                <a:blip r:embed="rId4"/>
              </a:buBlip>
              <a:tabLst/>
              <a:defRPr sz="2880" kern="1200">
                <a:solidFill>
                  <a:schemeClr val="tx1"/>
                </a:solidFill>
                <a:latin typeface="+mn-lt"/>
                <a:ea typeface="+mn-ea"/>
                <a:cs typeface="+mn-cs"/>
              </a:defRPr>
            </a:lvl1pPr>
            <a:lvl2pPr marL="712800" indent="-345600" algn="l" defTabSz="914400" rtl="0" eaLnBrk="1" latinLnBrk="0" hangingPunct="1">
              <a:lnSpc>
                <a:spcPct val="90000"/>
              </a:lnSpc>
              <a:spcBef>
                <a:spcPts val="840"/>
              </a:spcBef>
              <a:buSzPct val="124000"/>
              <a:buFontTx/>
              <a:buBlip>
                <a:blip r:embed="rId5"/>
              </a:buBlip>
              <a:defRPr sz="2160" kern="1200">
                <a:solidFill>
                  <a:schemeClr val="tx1"/>
                </a:solidFill>
                <a:latin typeface="+mn-lt"/>
                <a:ea typeface="+mn-ea"/>
                <a:cs typeface="+mn-cs"/>
              </a:defRPr>
            </a:lvl2pPr>
            <a:lvl3pPr marL="712800" indent="-345600" algn="l" defTabSz="914400" rtl="0" eaLnBrk="1" latinLnBrk="0" hangingPunct="1">
              <a:lnSpc>
                <a:spcPct val="90000"/>
              </a:lnSpc>
              <a:spcBef>
                <a:spcPts val="840"/>
              </a:spcBef>
              <a:buSzPct val="124000"/>
              <a:buFontTx/>
              <a:buBlip>
                <a:blip r:embed="rId5"/>
              </a:buBlip>
              <a:defRPr sz="2160" kern="1200">
                <a:solidFill>
                  <a:schemeClr val="tx1"/>
                </a:solidFill>
                <a:latin typeface="+mn-lt"/>
                <a:ea typeface="+mn-ea"/>
                <a:cs typeface="+mn-cs"/>
              </a:defRPr>
            </a:lvl3pPr>
            <a:lvl4pPr marL="712800" indent="-345600" algn="l" defTabSz="914400" rtl="0" eaLnBrk="1" latinLnBrk="0" hangingPunct="1">
              <a:lnSpc>
                <a:spcPct val="90000"/>
              </a:lnSpc>
              <a:spcBef>
                <a:spcPts val="840"/>
              </a:spcBef>
              <a:buSzPct val="124000"/>
              <a:buFontTx/>
              <a:buBlip>
                <a:blip r:embed="rId5"/>
              </a:buBlip>
              <a:defRPr sz="2160" kern="1200">
                <a:solidFill>
                  <a:schemeClr val="tx1"/>
                </a:solidFill>
                <a:latin typeface="+mn-lt"/>
                <a:ea typeface="+mn-ea"/>
                <a:cs typeface="+mn-cs"/>
              </a:defRPr>
            </a:lvl4pPr>
            <a:lvl5pPr marL="712800" indent="-345600" algn="l" defTabSz="914400" rtl="0" eaLnBrk="1" latinLnBrk="0" hangingPunct="1">
              <a:lnSpc>
                <a:spcPct val="90000"/>
              </a:lnSpc>
              <a:spcBef>
                <a:spcPts val="840"/>
              </a:spcBef>
              <a:buSzPct val="124000"/>
              <a:buFontTx/>
              <a:buBlip>
                <a:blip r:embed="rId5"/>
              </a:buBlip>
              <a:defRPr sz="216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latin typeface="Verdana" panose="020B0604030504040204" pitchFamily="34" charset="0"/>
                <a:ea typeface="Verdana" panose="020B0604030504040204" pitchFamily="34" charset="0"/>
              </a:rPr>
              <a:t>Asian Market can help in growth sectors</a:t>
            </a:r>
          </a:p>
        </p:txBody>
      </p:sp>
    </p:spTree>
    <p:extLst>
      <p:ext uri="{BB962C8B-B14F-4D97-AF65-F5344CB8AC3E}">
        <p14:creationId xmlns:p14="http://schemas.microsoft.com/office/powerpoint/2010/main" val="323969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141" y="5940425"/>
            <a:ext cx="101727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07017" y="6086476"/>
            <a:ext cx="92583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a:xfrm>
            <a:off x="962976" y="484666"/>
            <a:ext cx="10266047" cy="824400"/>
          </a:xfrm>
        </p:spPr>
        <p:txBody>
          <a:bodyPr>
            <a:normAutofit fontScale="92500" lnSpcReduction="10000"/>
          </a:bodyPr>
          <a:lstStyle/>
          <a:p>
            <a:r>
              <a:rPr lang="es-MX" dirty="0"/>
              <a:t>Las ventajas del Asia: los principales sectores tradicionales </a:t>
            </a:r>
            <a:endParaRPr lang="en-US" dirty="0">
              <a:solidFill>
                <a:srgbClr val="FF0000"/>
              </a:solidFill>
            </a:endParaRPr>
          </a:p>
        </p:txBody>
      </p:sp>
      <p:pic>
        <p:nvPicPr>
          <p:cNvPr id="21" name="Pictur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0373" y="1417321"/>
            <a:ext cx="11239147" cy="537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5771974" y="2788921"/>
            <a:ext cx="1695626" cy="1034129"/>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A7240B"/>
                </a:solidFill>
                <a:latin typeface="Arial" charset="0"/>
                <a:ea typeface="新細明體" pitchFamily="18" charset="-120"/>
                <a:sym typeface="Arial" charset="0"/>
              </a:defRPr>
            </a:lvl1pPr>
            <a:lvl2pPr marL="742950" indent="-285750" eaLnBrk="0" hangingPunct="0">
              <a:defRPr b="1">
                <a:solidFill>
                  <a:srgbClr val="A7240B"/>
                </a:solidFill>
                <a:latin typeface="Arial" charset="0"/>
                <a:ea typeface="新細明體" pitchFamily="18" charset="-120"/>
                <a:sym typeface="Arial" charset="0"/>
              </a:defRPr>
            </a:lvl2pPr>
            <a:lvl3pPr marL="1143000" indent="-228600" eaLnBrk="0" hangingPunct="0">
              <a:defRPr b="1">
                <a:solidFill>
                  <a:srgbClr val="A7240B"/>
                </a:solidFill>
                <a:latin typeface="Arial" charset="0"/>
                <a:ea typeface="新細明體" pitchFamily="18" charset="-120"/>
                <a:sym typeface="Arial" charset="0"/>
              </a:defRPr>
            </a:lvl3pPr>
            <a:lvl4pPr marL="1600200" indent="-228600" eaLnBrk="0" hangingPunct="0">
              <a:defRPr b="1">
                <a:solidFill>
                  <a:srgbClr val="A7240B"/>
                </a:solidFill>
                <a:latin typeface="Arial" charset="0"/>
                <a:ea typeface="新細明體" pitchFamily="18" charset="-120"/>
                <a:sym typeface="Arial" charset="0"/>
              </a:defRPr>
            </a:lvl4pPr>
            <a:lvl5pPr marL="2057400" indent="-228600" eaLnBrk="0" hangingPunct="0">
              <a:defRPr b="1">
                <a:solidFill>
                  <a:srgbClr val="A7240B"/>
                </a:solidFill>
                <a:latin typeface="Arial" charset="0"/>
                <a:ea typeface="新細明體" pitchFamily="18" charset="-120"/>
                <a:sym typeface="Arial" charset="0"/>
              </a:defRPr>
            </a:lvl5pPr>
            <a:lvl6pPr marL="2514600" indent="-228600" eaLnBrk="0" fontAlgn="base" hangingPunct="0">
              <a:spcBef>
                <a:spcPct val="0"/>
              </a:spcBef>
              <a:spcAft>
                <a:spcPct val="0"/>
              </a:spcAft>
              <a:buFont typeface="Arial" charset="0"/>
              <a:defRPr b="1">
                <a:solidFill>
                  <a:srgbClr val="A7240B"/>
                </a:solidFill>
                <a:latin typeface="Arial" charset="0"/>
                <a:ea typeface="新細明體" pitchFamily="18" charset="-120"/>
                <a:sym typeface="Arial" charset="0"/>
              </a:defRPr>
            </a:lvl6pPr>
            <a:lvl7pPr marL="2971800" indent="-228600" eaLnBrk="0" fontAlgn="base" hangingPunct="0">
              <a:spcBef>
                <a:spcPct val="0"/>
              </a:spcBef>
              <a:spcAft>
                <a:spcPct val="0"/>
              </a:spcAft>
              <a:buFont typeface="Arial" charset="0"/>
              <a:defRPr b="1">
                <a:solidFill>
                  <a:srgbClr val="A7240B"/>
                </a:solidFill>
                <a:latin typeface="Arial" charset="0"/>
                <a:ea typeface="新細明體" pitchFamily="18" charset="-120"/>
                <a:sym typeface="Arial" charset="0"/>
              </a:defRPr>
            </a:lvl7pPr>
            <a:lvl8pPr marL="3429000" indent="-228600" eaLnBrk="0" fontAlgn="base" hangingPunct="0">
              <a:spcBef>
                <a:spcPct val="0"/>
              </a:spcBef>
              <a:spcAft>
                <a:spcPct val="0"/>
              </a:spcAft>
              <a:buFont typeface="Arial" charset="0"/>
              <a:defRPr b="1">
                <a:solidFill>
                  <a:srgbClr val="A7240B"/>
                </a:solidFill>
                <a:latin typeface="Arial" charset="0"/>
                <a:ea typeface="新細明體" pitchFamily="18" charset="-120"/>
                <a:sym typeface="Arial" charset="0"/>
              </a:defRPr>
            </a:lvl8pPr>
            <a:lvl9pPr marL="3886200" indent="-228600" eaLnBrk="0" fontAlgn="base" hangingPunct="0">
              <a:spcBef>
                <a:spcPct val="0"/>
              </a:spcBef>
              <a:spcAft>
                <a:spcPct val="0"/>
              </a:spcAft>
              <a:buFont typeface="Arial" charset="0"/>
              <a:defRPr b="1">
                <a:solidFill>
                  <a:srgbClr val="A7240B"/>
                </a:solidFill>
                <a:latin typeface="Arial" charset="0"/>
                <a:ea typeface="新細明體" pitchFamily="18" charset="-120"/>
                <a:sym typeface="Arial" charset="0"/>
              </a:defRPr>
            </a:lvl9pPr>
          </a:lstStyle>
          <a:p>
            <a:pPr algn="ctr" eaLnBrk="1" hangingPunct="1"/>
            <a:r>
              <a:rPr lang="en-GB" sz="2040" b="0" dirty="0">
                <a:solidFill>
                  <a:schemeClr val="bg1"/>
                </a:solidFill>
              </a:rPr>
              <a:t>Professional services hub</a:t>
            </a:r>
          </a:p>
          <a:p>
            <a:pPr algn="ctr" eaLnBrk="1" hangingPunct="1"/>
            <a:endParaRPr lang="en-GB" sz="2040" b="0" dirty="0">
              <a:solidFill>
                <a:schemeClr val="bg1"/>
              </a:solidFill>
            </a:endParaRPr>
          </a:p>
        </p:txBody>
      </p:sp>
      <p:sp>
        <p:nvSpPr>
          <p:cNvPr id="2" name="TextBox 1"/>
          <p:cNvSpPr txBox="1"/>
          <p:nvPr/>
        </p:nvSpPr>
        <p:spPr>
          <a:xfrm>
            <a:off x="10485120" y="6218049"/>
            <a:ext cx="914400" cy="424732"/>
          </a:xfrm>
          <a:prstGeom prst="rect">
            <a:avLst/>
          </a:prstGeom>
          <a:solidFill>
            <a:srgbClr val="FFFFFF"/>
          </a:solidFill>
        </p:spPr>
        <p:txBody>
          <a:bodyPr wrap="square" rtlCol="0">
            <a:spAutoFit/>
          </a:bodyPr>
          <a:lstStyle/>
          <a:p>
            <a:endParaRPr lang="en-US" sz="2160" dirty="0"/>
          </a:p>
        </p:txBody>
      </p:sp>
      <p:pic>
        <p:nvPicPr>
          <p:cNvPr id="1026" name="Picture 2" descr="C:\Users\crlee\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r="19277" b="23203"/>
          <a:stretch/>
        </p:blipFill>
        <p:spPr bwMode="auto">
          <a:xfrm>
            <a:off x="10633711" y="6051376"/>
            <a:ext cx="765810" cy="6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9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22960" y="2140434"/>
            <a:ext cx="5471304" cy="5026152"/>
          </a:xfrm>
        </p:spPr>
        <p:txBody>
          <a:bodyPr/>
          <a:lstStyle/>
          <a:p>
            <a:pPr>
              <a:spcBef>
                <a:spcPts val="720"/>
              </a:spcBef>
            </a:pPr>
            <a:r>
              <a:rPr lang="es-MX" sz="1920" dirty="0"/>
              <a:t>Una plataforma de facilitación de negocios e inteligencia de mercado que incluye</a:t>
            </a:r>
          </a:p>
          <a:p>
            <a:pPr marL="0" indent="0">
              <a:spcBef>
                <a:spcPts val="720"/>
              </a:spcBef>
              <a:buNone/>
            </a:pPr>
            <a:endParaRPr lang="en-GB" sz="960" dirty="0"/>
          </a:p>
          <a:p>
            <a:pPr lvl="1">
              <a:spcBef>
                <a:spcPts val="0"/>
              </a:spcBef>
              <a:buFont typeface="Wingdings" pitchFamily="2" charset="2"/>
              <a:buChar char="§"/>
            </a:pPr>
            <a:r>
              <a:rPr lang="es-MX" sz="1920" dirty="0"/>
              <a:t>Perfiles económicos de las economías relacionadas con la Franja y la Ruta</a:t>
            </a:r>
          </a:p>
          <a:p>
            <a:pPr lvl="1">
              <a:spcBef>
                <a:spcPts val="0"/>
              </a:spcBef>
              <a:buFont typeface="Wingdings" pitchFamily="2" charset="2"/>
              <a:buChar char="§"/>
            </a:pPr>
            <a:r>
              <a:rPr lang="es-MX" sz="1920" dirty="0"/>
              <a:t>Información y análisis de mercado más recientes </a:t>
            </a:r>
          </a:p>
          <a:p>
            <a:pPr lvl="1">
              <a:spcBef>
                <a:spcPts val="0"/>
              </a:spcBef>
              <a:buFont typeface="Wingdings" pitchFamily="2" charset="2"/>
              <a:buChar char="§"/>
            </a:pPr>
            <a:r>
              <a:rPr lang="es-MX" sz="1920" dirty="0"/>
              <a:t>Base de datos de proyectos de inversión</a:t>
            </a:r>
          </a:p>
          <a:p>
            <a:pPr lvl="1">
              <a:spcBef>
                <a:spcPts val="0"/>
              </a:spcBef>
              <a:buFont typeface="Wingdings" pitchFamily="2" charset="2"/>
              <a:buChar char="§"/>
            </a:pPr>
            <a:r>
              <a:rPr lang="en-GB" sz="1920" dirty="0"/>
              <a:t>Base de </a:t>
            </a:r>
            <a:r>
              <a:rPr lang="en-GB" sz="1920" dirty="0" err="1"/>
              <a:t>datos</a:t>
            </a:r>
            <a:r>
              <a:rPr lang="en-GB" sz="1920" dirty="0"/>
              <a:t> de </a:t>
            </a:r>
            <a:r>
              <a:rPr lang="en-GB" sz="1920" dirty="0" err="1"/>
              <a:t>proveedores</a:t>
            </a:r>
            <a:r>
              <a:rPr lang="en-GB" sz="1920" dirty="0"/>
              <a:t> de </a:t>
            </a:r>
            <a:r>
              <a:rPr lang="en-GB" sz="1920" dirty="0" err="1"/>
              <a:t>servicios</a:t>
            </a:r>
            <a:r>
              <a:rPr lang="en-GB" sz="1920" dirty="0"/>
              <a:t> de Hong Kong</a:t>
            </a:r>
          </a:p>
          <a:p>
            <a:pPr lvl="1">
              <a:spcBef>
                <a:spcPts val="0"/>
              </a:spcBef>
              <a:buFont typeface="Wingdings" pitchFamily="2" charset="2"/>
              <a:buChar char="§"/>
            </a:pPr>
            <a:r>
              <a:rPr lang="en-GB" sz="1920" dirty="0" err="1"/>
              <a:t>Servicio</a:t>
            </a:r>
            <a:r>
              <a:rPr lang="en-GB" sz="1920" dirty="0"/>
              <a:t> de </a:t>
            </a:r>
            <a:r>
              <a:rPr lang="en-GB" sz="1920" dirty="0" err="1"/>
              <a:t>asesoramiento</a:t>
            </a:r>
            <a:r>
              <a:rPr lang="en-GB" sz="1920" dirty="0"/>
              <a:t> </a:t>
            </a:r>
            <a:r>
              <a:rPr lang="en-GB" sz="1920" dirty="0" err="1"/>
              <a:t>gratuito</a:t>
            </a:r>
            <a:r>
              <a:rPr lang="en-GB" sz="1920" dirty="0"/>
              <a:t> </a:t>
            </a:r>
          </a:p>
          <a:p>
            <a:pPr lvl="1">
              <a:spcBef>
                <a:spcPts val="0"/>
              </a:spcBef>
              <a:buFont typeface="Wingdings" pitchFamily="2" charset="2"/>
              <a:buChar char="§"/>
            </a:pPr>
            <a:r>
              <a:rPr lang="en-US" sz="1920" dirty="0" err="1"/>
              <a:t>Documentos</a:t>
            </a:r>
            <a:r>
              <a:rPr lang="en-US" sz="1920" dirty="0"/>
              <a:t> </a:t>
            </a:r>
            <a:r>
              <a:rPr lang="en-US" sz="1920" dirty="0" err="1"/>
              <a:t>políticos</a:t>
            </a:r>
            <a:r>
              <a:rPr lang="en-US" sz="1920" dirty="0"/>
              <a:t> </a:t>
            </a:r>
            <a:r>
              <a:rPr lang="en-US" sz="1920" dirty="0" err="1"/>
              <a:t>oficiales</a:t>
            </a:r>
            <a:endParaRPr lang="en-US" sz="1920" dirty="0"/>
          </a:p>
          <a:p>
            <a:pPr lvl="1">
              <a:spcBef>
                <a:spcPts val="0"/>
              </a:spcBef>
              <a:buFont typeface="Wingdings" pitchFamily="2" charset="2"/>
              <a:buChar char="§"/>
            </a:pPr>
            <a:r>
              <a:rPr lang="en-GB" sz="1920" dirty="0" err="1"/>
              <a:t>Referencias</a:t>
            </a:r>
            <a:r>
              <a:rPr lang="en-GB" sz="1920" dirty="0"/>
              <a:t> de </a:t>
            </a:r>
            <a:r>
              <a:rPr lang="en-GB" sz="1920" dirty="0" err="1"/>
              <a:t>casos</a:t>
            </a:r>
            <a:r>
              <a:rPr lang="en-GB" sz="1920" dirty="0"/>
              <a:t> de </a:t>
            </a:r>
            <a:r>
              <a:rPr lang="en-GB" sz="1920" dirty="0" err="1"/>
              <a:t>negocio</a:t>
            </a:r>
            <a:r>
              <a:rPr lang="en-GB" sz="1920" dirty="0"/>
              <a:t> </a:t>
            </a:r>
            <a:r>
              <a:rPr lang="en-GB" sz="1920" dirty="0" err="1"/>
              <a:t>relevantes</a:t>
            </a:r>
            <a:endParaRPr lang="en-GB" sz="1920" dirty="0"/>
          </a:p>
          <a:p>
            <a:pPr lvl="1">
              <a:spcBef>
                <a:spcPts val="0"/>
              </a:spcBef>
              <a:buFont typeface="Wingdings" pitchFamily="2" charset="2"/>
              <a:buChar char="§"/>
            </a:pPr>
            <a:r>
              <a:rPr lang="en-GB" sz="1920" dirty="0" err="1"/>
              <a:t>Eventos</a:t>
            </a:r>
            <a:r>
              <a:rPr lang="en-GB" sz="1920" dirty="0"/>
              <a:t> </a:t>
            </a:r>
            <a:r>
              <a:rPr lang="en-GB" sz="1920" dirty="0" err="1"/>
              <a:t>relevantes</a:t>
            </a:r>
            <a:endParaRPr lang="en-GB" sz="1920" dirty="0"/>
          </a:p>
          <a:p>
            <a:pPr lvl="1">
              <a:buFont typeface="Arial" pitchFamily="34" charset="0"/>
              <a:buChar char="•"/>
            </a:pPr>
            <a:endParaRPr lang="en-US"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0458" y="320040"/>
            <a:ext cx="3840875" cy="9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32928" y="1783080"/>
            <a:ext cx="5275932" cy="49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3"/>
          <p:cNvSpPr>
            <a:spLocks noGrp="1"/>
          </p:cNvSpPr>
          <p:nvPr>
            <p:ph type="body" sz="quarter" idx="11"/>
          </p:nvPr>
        </p:nvSpPr>
        <p:spPr>
          <a:xfrm>
            <a:off x="822960" y="648205"/>
            <a:ext cx="9875520" cy="824400"/>
          </a:xfrm>
        </p:spPr>
        <p:txBody>
          <a:bodyPr/>
          <a:lstStyle/>
          <a:p>
            <a:r>
              <a:rPr lang="en-US" dirty="0"/>
              <a:t>Belt and Road Portal</a:t>
            </a:r>
          </a:p>
          <a:p>
            <a:endParaRPr lang="en-US" dirty="0"/>
          </a:p>
        </p:txBody>
      </p:sp>
      <p:sp>
        <p:nvSpPr>
          <p:cNvPr id="9" name="Rectangle 8"/>
          <p:cNvSpPr/>
          <p:nvPr/>
        </p:nvSpPr>
        <p:spPr>
          <a:xfrm>
            <a:off x="810768" y="1586437"/>
            <a:ext cx="4663440" cy="535531"/>
          </a:xfrm>
          <a:prstGeom prst="rect">
            <a:avLst/>
          </a:prstGeom>
        </p:spPr>
        <p:txBody>
          <a:bodyPr wrap="square">
            <a:spAutoFit/>
          </a:bodyPr>
          <a:lstStyle/>
          <a:p>
            <a:r>
              <a:rPr lang="en-US" sz="2160" dirty="0">
                <a:solidFill>
                  <a:prstClr val="black"/>
                </a:solidFill>
              </a:rPr>
              <a:t> </a:t>
            </a:r>
            <a:r>
              <a:rPr lang="en-US" sz="2880" b="1" dirty="0">
                <a:solidFill>
                  <a:srgbClr val="F79646">
                    <a:lumMod val="75000"/>
                  </a:srgbClr>
                </a:solidFill>
              </a:rPr>
              <a:t>www.beltandroad.hk</a:t>
            </a:r>
          </a:p>
        </p:txBody>
      </p:sp>
    </p:spTree>
    <p:extLst>
      <p:ext uri="{BB962C8B-B14F-4D97-AF65-F5344CB8AC3E}">
        <p14:creationId xmlns:p14="http://schemas.microsoft.com/office/powerpoint/2010/main" val="2501212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3740</Words>
  <Application>Microsoft Macintosh PowerPoint</Application>
  <PresentationFormat>Panorámica</PresentationFormat>
  <Paragraphs>399</Paragraphs>
  <Slides>24</Slides>
  <Notes>11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Arial MT</vt:lpstr>
      <vt:lpstr>新細明體</vt:lpstr>
      <vt:lpstr>Arial</vt:lpstr>
      <vt:lpstr>Calibri</vt:lpstr>
      <vt:lpstr>Calibri Light</vt:lpstr>
      <vt:lpstr>Courier New</vt:lpstr>
      <vt:lpstr>Lato</vt:lpstr>
      <vt:lpstr>Tahoma</vt:lpstr>
      <vt:lpstr>Times New Roman</vt:lpstr>
      <vt:lpstr>Verdana</vt:lpstr>
      <vt:lpstr>Wingdings</vt:lpstr>
      <vt:lpstr>Tema de Office</vt:lpstr>
      <vt:lpstr>Presentación de PowerPoint</vt:lpstr>
      <vt:lpstr>Presentación de PowerPoint</vt:lpstr>
      <vt:lpstr>Visión del mercado Latinoamericano</vt:lpstr>
      <vt:lpstr>Nuevos Relatos y 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Areas y Sectores de Oportunidades en Latinoámerica</vt:lpstr>
      <vt:lpstr>Presentación de PowerPoint</vt:lpstr>
      <vt:lpstr>Indicadores de restricción de viajes de negocios al Asia  </vt:lpstr>
      <vt:lpstr>Cuadro comparativo de costos pre y post COVID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Maturana (CL)</dc:creator>
  <cp:lastModifiedBy>ANA RUTH GUEVARA RUIZ</cp:lastModifiedBy>
  <cp:revision>31</cp:revision>
  <dcterms:created xsi:type="dcterms:W3CDTF">2022-02-22T17:57:26Z</dcterms:created>
  <dcterms:modified xsi:type="dcterms:W3CDTF">2023-03-07T23:02:26Z</dcterms:modified>
</cp:coreProperties>
</file>