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harts/chart1.xml" ContentType="application/vnd.openxmlformats-officedocument.drawingml.char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 id="2147483773" r:id="rId5"/>
    <p:sldMasterId id="2147483749" r:id="rId6"/>
    <p:sldMasterId id="2147483761" r:id="rId7"/>
  </p:sldMasterIdLst>
  <p:notesMasterIdLst>
    <p:notesMasterId r:id="rId72"/>
  </p:notesMasterIdLst>
  <p:sldIdLst>
    <p:sldId id="455" r:id="rId8"/>
    <p:sldId id="454" r:id="rId9"/>
    <p:sldId id="259" r:id="rId10"/>
    <p:sldId id="412" r:id="rId11"/>
    <p:sldId id="263" r:id="rId12"/>
    <p:sldId id="264" r:id="rId13"/>
    <p:sldId id="413" r:id="rId14"/>
    <p:sldId id="267" r:id="rId15"/>
    <p:sldId id="414" r:id="rId16"/>
    <p:sldId id="390" r:id="rId17"/>
    <p:sldId id="415" r:id="rId18"/>
    <p:sldId id="271" r:id="rId19"/>
    <p:sldId id="391" r:id="rId20"/>
    <p:sldId id="410" r:id="rId21"/>
    <p:sldId id="278" r:id="rId22"/>
    <p:sldId id="416" r:id="rId23"/>
    <p:sldId id="283" r:id="rId24"/>
    <p:sldId id="292" r:id="rId25"/>
    <p:sldId id="417" r:id="rId26"/>
    <p:sldId id="293" r:id="rId27"/>
    <p:sldId id="295" r:id="rId28"/>
    <p:sldId id="296" r:id="rId29"/>
    <p:sldId id="294" r:id="rId30"/>
    <p:sldId id="418" r:id="rId31"/>
    <p:sldId id="297" r:id="rId32"/>
    <p:sldId id="298" r:id="rId33"/>
    <p:sldId id="299" r:id="rId34"/>
    <p:sldId id="392" r:id="rId35"/>
    <p:sldId id="362" r:id="rId36"/>
    <p:sldId id="420" r:id="rId37"/>
    <p:sldId id="303" r:id="rId38"/>
    <p:sldId id="309" r:id="rId39"/>
    <p:sldId id="421" r:id="rId40"/>
    <p:sldId id="310" r:id="rId41"/>
    <p:sldId id="311" r:id="rId42"/>
    <p:sldId id="382" r:id="rId43"/>
    <p:sldId id="307" r:id="rId44"/>
    <p:sldId id="314" r:id="rId45"/>
    <p:sldId id="422" r:id="rId46"/>
    <p:sldId id="313" r:id="rId47"/>
    <p:sldId id="316" r:id="rId48"/>
    <p:sldId id="318" r:id="rId49"/>
    <p:sldId id="319" r:id="rId50"/>
    <p:sldId id="404" r:id="rId51"/>
    <p:sldId id="320" r:id="rId52"/>
    <p:sldId id="321" r:id="rId53"/>
    <p:sldId id="322" r:id="rId54"/>
    <p:sldId id="364" r:id="rId55"/>
    <p:sldId id="423" r:id="rId56"/>
    <p:sldId id="394" r:id="rId57"/>
    <p:sldId id="429" r:id="rId58"/>
    <p:sldId id="430" r:id="rId59"/>
    <p:sldId id="431" r:id="rId60"/>
    <p:sldId id="432" r:id="rId61"/>
    <p:sldId id="444" r:id="rId62"/>
    <p:sldId id="433" r:id="rId63"/>
    <p:sldId id="440" r:id="rId64"/>
    <p:sldId id="441" r:id="rId65"/>
    <p:sldId id="442" r:id="rId66"/>
    <p:sldId id="443" r:id="rId67"/>
    <p:sldId id="363" r:id="rId68"/>
    <p:sldId id="424" r:id="rId69"/>
    <p:sldId id="334" r:id="rId70"/>
    <p:sldId id="409"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179">
          <p15:clr>
            <a:srgbClr val="A4A3A4"/>
          </p15:clr>
        </p15:guide>
        <p15:guide id="4" pos="383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4A0"/>
    <a:srgbClr val="737373"/>
    <a:srgbClr val="E6500A"/>
    <a:srgbClr val="EF7D30"/>
    <a:srgbClr val="FFFFFF"/>
    <a:srgbClr val="F3F4F7"/>
    <a:srgbClr val="008C43"/>
    <a:srgbClr val="18050F"/>
    <a:srgbClr val="66FF66"/>
    <a:srgbClr val="B3E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5" autoAdjust="0"/>
    <p:restoredTop sz="94614" autoAdjust="0"/>
  </p:normalViewPr>
  <p:slideViewPr>
    <p:cSldViewPr snapToGrid="0">
      <p:cViewPr varScale="1">
        <p:scale>
          <a:sx n="78" d="100"/>
          <a:sy n="78" d="100"/>
        </p:scale>
        <p:origin x="1061" y="62"/>
      </p:cViewPr>
      <p:guideLst>
        <p:guide orient="horz" pos="2160"/>
        <p:guide pos="3840"/>
        <p:guide orient="horz" pos="2179"/>
        <p:guide pos="3831"/>
      </p:guideLst>
    </p:cSldViewPr>
  </p:slideViewPr>
  <p:notesTextViewPr>
    <p:cViewPr>
      <p:scale>
        <a:sx n="3" d="2"/>
        <a:sy n="3" d="2"/>
      </p:scale>
      <p:origin x="0" y="0"/>
    </p:cViewPr>
  </p:notesTextViewPr>
  <p:sorterViewPr>
    <p:cViewPr>
      <p:scale>
        <a:sx n="90" d="100"/>
        <a:sy n="90" d="100"/>
      </p:scale>
      <p:origin x="0" y="0"/>
    </p:cViewPr>
  </p:sorterViewPr>
  <p:notesViewPr>
    <p:cSldViewPr snapToGrid="0">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Hasbun" userId="4e1ee59e-83a0-462e-854b-da995c778d31" providerId="ADAL" clId="{D5A27BF1-6D4D-4512-A0B8-1E1C4FC00846}"/>
    <pc:docChg chg="modSld">
      <pc:chgData name="Andrea Hasbun" userId="4e1ee59e-83a0-462e-854b-da995c778d31" providerId="ADAL" clId="{D5A27BF1-6D4D-4512-A0B8-1E1C4FC00846}" dt="2023-03-08T15:41:00.351" v="0" actId="1076"/>
      <pc:docMkLst>
        <pc:docMk/>
      </pc:docMkLst>
      <pc:sldChg chg="modSp mod">
        <pc:chgData name="Andrea Hasbun" userId="4e1ee59e-83a0-462e-854b-da995c778d31" providerId="ADAL" clId="{D5A27BF1-6D4D-4512-A0B8-1E1C4FC00846}" dt="2023-03-08T15:41:00.351" v="0" actId="1076"/>
        <pc:sldMkLst>
          <pc:docMk/>
          <pc:sldMk cId="1755997569" sldId="454"/>
        </pc:sldMkLst>
        <pc:spChg chg="mod">
          <ac:chgData name="Andrea Hasbun" userId="4e1ee59e-83a0-462e-854b-da995c778d31" providerId="ADAL" clId="{D5A27BF1-6D4D-4512-A0B8-1E1C4FC00846}" dt="2023-03-08T15:41:00.351" v="0" actId="1076"/>
          <ac:spMkLst>
            <pc:docMk/>
            <pc:sldMk cId="1755997569" sldId="454"/>
            <ac:spMk id="7" creationId="{00000000-0000-0000-0000-000000000000}"/>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CL"/>
              <a:t>CUOTAS DE CONTRIBUCIONES CON BENEFICIO DE ALZA GRADUAL</a:t>
            </a:r>
          </a:p>
        </c:rich>
      </c:tx>
      <c:overlay val="0"/>
      <c:spPr>
        <a:noFill/>
        <a:ln>
          <a:noFill/>
        </a:ln>
        <a:effectLst/>
      </c:spPr>
    </c:title>
    <c:autoTitleDeleted val="0"/>
    <c:plotArea>
      <c:layout/>
      <c:barChart>
        <c:barDir val="col"/>
        <c:grouping val="clustered"/>
        <c:varyColors val="0"/>
        <c:ser>
          <c:idx val="1"/>
          <c:order val="0"/>
          <c:tx>
            <c:strRef>
              <c:f>Hoja1!$B$1</c:f>
              <c:strCache>
                <c:ptCount val="1"/>
                <c:pt idx="0">
                  <c:v>CUOTA DE CONTRIBUCIÓN SIN ALZA GRADUAL</c:v>
                </c:pt>
              </c:strCache>
            </c:strRef>
          </c:tx>
          <c:spPr>
            <a:solidFill>
              <a:schemeClr val="tx1">
                <a:lumMod val="75000"/>
              </a:schemeClr>
            </a:solidFill>
            <a:ln>
              <a:solidFill>
                <a:schemeClr val="tx1">
                  <a:lumMod val="75000"/>
                </a:schemeClr>
              </a:solidFill>
            </a:ln>
          </c:spPr>
          <c:invertIfNegative val="0"/>
          <c:cat>
            <c:strRef>
              <c:f>Hoja1!$A$2:$A$11</c:f>
              <c:strCache>
                <c:ptCount val="10"/>
                <c:pt idx="0">
                  <c:v>2017-2</c:v>
                </c:pt>
                <c:pt idx="1">
                  <c:v>INICIO REAVALÚO 2018</c:v>
                </c:pt>
                <c:pt idx="2">
                  <c:v>2018-1</c:v>
                </c:pt>
                <c:pt idx="3">
                  <c:v>2018-2</c:v>
                </c:pt>
                <c:pt idx="4">
                  <c:v>2019-1</c:v>
                </c:pt>
                <c:pt idx="5">
                  <c:v>2019-2</c:v>
                </c:pt>
                <c:pt idx="6">
                  <c:v>2020-1</c:v>
                </c:pt>
                <c:pt idx="7">
                  <c:v>2020-2</c:v>
                </c:pt>
                <c:pt idx="8">
                  <c:v>2021-1</c:v>
                </c:pt>
                <c:pt idx="9">
                  <c:v>2021-2</c:v>
                </c:pt>
              </c:strCache>
            </c:strRef>
          </c:cat>
          <c:val>
            <c:numRef>
              <c:f>Hoja1!$B$2:$B$11</c:f>
              <c:numCache>
                <c:formatCode>General</c:formatCode>
                <c:ptCount val="10"/>
                <c:pt idx="0" formatCode="#,##0">
                  <c:v>10000</c:v>
                </c:pt>
                <c:pt idx="2" formatCode="#,##0">
                  <c:v>30000</c:v>
                </c:pt>
                <c:pt idx="3" formatCode="#,##0">
                  <c:v>30000</c:v>
                </c:pt>
                <c:pt idx="4" formatCode="#,##0">
                  <c:v>30000</c:v>
                </c:pt>
                <c:pt idx="5" formatCode="#,##0">
                  <c:v>30000</c:v>
                </c:pt>
                <c:pt idx="6" formatCode="#,##0">
                  <c:v>30000</c:v>
                </c:pt>
                <c:pt idx="7" formatCode="#,##0">
                  <c:v>30000</c:v>
                </c:pt>
                <c:pt idx="8" formatCode="#,##0">
                  <c:v>30000</c:v>
                </c:pt>
                <c:pt idx="9" formatCode="#,##0">
                  <c:v>30000</c:v>
                </c:pt>
              </c:numCache>
            </c:numRef>
          </c:val>
          <c:extLst>
            <c:ext xmlns:c16="http://schemas.microsoft.com/office/drawing/2014/chart" uri="{C3380CC4-5D6E-409C-BE32-E72D297353CC}">
              <c16:uniqueId val="{00000000-394F-4537-8D1E-813F0130138D}"/>
            </c:ext>
          </c:extLst>
        </c:ser>
        <c:ser>
          <c:idx val="0"/>
          <c:order val="1"/>
          <c:tx>
            <c:strRef>
              <c:f>Hoja1!$D$1</c:f>
              <c:strCache>
                <c:ptCount val="1"/>
                <c:pt idx="0">
                  <c:v>CUOTA DE CONTRIBUCIÓN A PAGO CON BENEFICIO DE ALZA GRADUAL</c:v>
                </c:pt>
              </c:strCache>
            </c:strRef>
          </c:tx>
          <c:spPr>
            <a:solidFill>
              <a:srgbClr val="E6500A"/>
            </a:solidFill>
            <a:ln w="3175">
              <a:solidFill>
                <a:srgbClr val="E6500A"/>
              </a:solidFill>
            </a:ln>
            <a:effectLst>
              <a:glow rad="50800">
                <a:srgbClr val="E6500A">
                  <a:alpha val="45000"/>
                </a:srgbClr>
              </a:glow>
            </a:effectLst>
          </c:spPr>
          <c:invertIfNegative val="0"/>
          <c:cat>
            <c:strRef>
              <c:f>Hoja1!$A$2:$A$11</c:f>
              <c:strCache>
                <c:ptCount val="10"/>
                <c:pt idx="0">
                  <c:v>2017-2</c:v>
                </c:pt>
                <c:pt idx="1">
                  <c:v>INICIO REAVALÚO 2018</c:v>
                </c:pt>
                <c:pt idx="2">
                  <c:v>2018-1</c:v>
                </c:pt>
                <c:pt idx="3">
                  <c:v>2018-2</c:v>
                </c:pt>
                <c:pt idx="4">
                  <c:v>2019-1</c:v>
                </c:pt>
                <c:pt idx="5">
                  <c:v>2019-2</c:v>
                </c:pt>
                <c:pt idx="6">
                  <c:v>2020-1</c:v>
                </c:pt>
                <c:pt idx="7">
                  <c:v>2020-2</c:v>
                </c:pt>
                <c:pt idx="8">
                  <c:v>2021-1</c:v>
                </c:pt>
                <c:pt idx="9">
                  <c:v>2021-2</c:v>
                </c:pt>
              </c:strCache>
            </c:strRef>
          </c:cat>
          <c:val>
            <c:numRef>
              <c:f>Hoja1!$D$2:$D$11</c:f>
              <c:numCache>
                <c:formatCode>General</c:formatCode>
                <c:ptCount val="10"/>
                <c:pt idx="2" formatCode="#,##0">
                  <c:v>12500</c:v>
                </c:pt>
                <c:pt idx="3" formatCode="#,##0">
                  <c:v>13750.000000000002</c:v>
                </c:pt>
                <c:pt idx="4" formatCode="#,##0">
                  <c:v>15125.000000000004</c:v>
                </c:pt>
                <c:pt idx="5" formatCode="#,##0">
                  <c:v>16637.500000000004</c:v>
                </c:pt>
                <c:pt idx="6" formatCode="#,##0">
                  <c:v>18301.250000000007</c:v>
                </c:pt>
                <c:pt idx="7" formatCode="#,##0">
                  <c:v>20131.375000000011</c:v>
                </c:pt>
                <c:pt idx="8" formatCode="#,##0">
                  <c:v>22144.512500000015</c:v>
                </c:pt>
                <c:pt idx="9" formatCode="#,##0">
                  <c:v>24358.963750000017</c:v>
                </c:pt>
              </c:numCache>
            </c:numRef>
          </c:val>
          <c:extLst>
            <c:ext xmlns:c16="http://schemas.microsoft.com/office/drawing/2014/chart" uri="{C3380CC4-5D6E-409C-BE32-E72D297353CC}">
              <c16:uniqueId val="{00000001-394F-4537-8D1E-813F0130138D}"/>
            </c:ext>
          </c:extLst>
        </c:ser>
        <c:dLbls>
          <c:showLegendKey val="0"/>
          <c:showVal val="0"/>
          <c:showCatName val="0"/>
          <c:showSerName val="0"/>
          <c:showPercent val="0"/>
          <c:showBubbleSize val="0"/>
        </c:dLbls>
        <c:gapWidth val="120"/>
        <c:overlap val="-16"/>
        <c:axId val="252661672"/>
        <c:axId val="252662064"/>
      </c:barChart>
      <c:catAx>
        <c:axId val="252661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sz="1200"/>
            </a:pPr>
            <a:endParaRPr lang="es-CL"/>
          </a:p>
        </c:txPr>
        <c:crossAx val="252662064"/>
        <c:crosses val="autoZero"/>
        <c:auto val="1"/>
        <c:lblAlgn val="ctr"/>
        <c:lblOffset val="100"/>
        <c:noMultiLvlLbl val="0"/>
      </c:catAx>
      <c:valAx>
        <c:axId val="252662064"/>
        <c:scaling>
          <c:orientation val="minMax"/>
          <c:max val="31000"/>
          <c:min val="0"/>
        </c:scaling>
        <c:delete val="0"/>
        <c:axPos val="l"/>
        <c:majorGridlines>
          <c:spPr>
            <a:ln w="9525" cap="flat" cmpd="sng" algn="ctr">
              <a:solidFill>
                <a:srgbClr val="C7C7C7"/>
              </a:solidFill>
              <a:prstDash val="sysDot"/>
              <a:round/>
            </a:ln>
            <a:effectLst/>
          </c:spPr>
        </c:majorGridlines>
        <c:numFmt formatCode="#,##0" sourceLinked="1"/>
        <c:majorTickMark val="none"/>
        <c:minorTickMark val="none"/>
        <c:tickLblPos val="nextTo"/>
        <c:spPr>
          <a:noFill/>
          <a:ln>
            <a:noFill/>
          </a:ln>
          <a:effectLst/>
        </c:spPr>
        <c:txPr>
          <a:bodyPr rot="-60000000" vert="horz"/>
          <a:lstStyle/>
          <a:p>
            <a:pPr>
              <a:defRPr sz="1600"/>
            </a:pPr>
            <a:endParaRPr lang="es-CL"/>
          </a:p>
        </c:txPr>
        <c:crossAx val="252661672"/>
        <c:crosses val="autoZero"/>
        <c:crossBetween val="between"/>
        <c:majorUnit val="10000"/>
      </c:valAx>
      <c:spPr>
        <a:ln>
          <a:solidFill>
            <a:schemeClr val="tx1"/>
          </a:solidFill>
        </a:ln>
      </c:spPr>
    </c:plotArea>
    <c:legend>
      <c:legendPos val="t"/>
      <c:overlay val="0"/>
      <c:spPr>
        <a:noFill/>
        <a:ln>
          <a:noFill/>
        </a:ln>
        <a:effectLst/>
      </c:spPr>
      <c:txPr>
        <a:bodyPr rot="0" vert="horz"/>
        <a:lstStyle/>
        <a:p>
          <a:pPr>
            <a:defRPr/>
          </a:pPr>
          <a:endParaRPr lang="es-CL"/>
        </a:p>
      </c:txPr>
    </c:legend>
    <c:plotVisOnly val="1"/>
    <c:dispBlanksAs val="gap"/>
    <c:showDLblsOverMax val="0"/>
  </c:chart>
  <c:txPr>
    <a:bodyPr/>
    <a:lstStyle/>
    <a:p>
      <a:pPr>
        <a:defRPr>
          <a:solidFill>
            <a:srgbClr val="737373"/>
          </a:solidFill>
        </a:defRPr>
      </a:pPr>
      <a:endParaRPr lang="es-C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C6857-7154-4C8F-9A51-518A58E376DB}" type="doc">
      <dgm:prSet loTypeId="urn:microsoft.com/office/officeart/2005/8/layout/funnel1" loCatId="relationship" qsTypeId="urn:microsoft.com/office/officeart/2005/8/quickstyle/simple5" qsCatId="simple" csTypeId="urn:microsoft.com/office/officeart/2005/8/colors/colorful2" csCatId="colorful" phldr="1"/>
      <dgm:spPr/>
      <dgm:t>
        <a:bodyPr/>
        <a:lstStyle/>
        <a:p>
          <a:endParaRPr lang="es-ES"/>
        </a:p>
      </dgm:t>
    </dgm:pt>
    <dgm:pt modelId="{5C77618E-7D85-4F08-92AD-3E848E362ABC}">
      <dgm:prSet phldrT="[Texto]" custT="1"/>
      <dgm:spPr/>
      <dgm:t>
        <a:bodyPr/>
        <a:lstStyle/>
        <a:p>
          <a:r>
            <a:rPr lang="es-ES" sz="1800" b="1" dirty="0">
              <a:effectLst/>
            </a:rPr>
            <a:t>CBR</a:t>
          </a:r>
          <a:endParaRPr lang="es-ES" sz="1400" b="1" dirty="0">
            <a:effectLst/>
          </a:endParaRPr>
        </a:p>
      </dgm:t>
    </dgm:pt>
    <dgm:pt modelId="{1280BEEE-4C9E-45D1-B3F7-D11C1F0336A9}" type="parTrans" cxnId="{54B9549A-998F-4C41-8ED3-7E3ED43856E0}">
      <dgm:prSet/>
      <dgm:spPr/>
      <dgm:t>
        <a:bodyPr/>
        <a:lstStyle/>
        <a:p>
          <a:endParaRPr lang="es-ES" sz="1100">
            <a:effectLst/>
          </a:endParaRPr>
        </a:p>
      </dgm:t>
    </dgm:pt>
    <dgm:pt modelId="{C4F721D6-0F4E-42D7-B4E7-C2AF7EEED2FF}" type="sibTrans" cxnId="{54B9549A-998F-4C41-8ED3-7E3ED43856E0}">
      <dgm:prSet/>
      <dgm:spPr/>
      <dgm:t>
        <a:bodyPr/>
        <a:lstStyle/>
        <a:p>
          <a:endParaRPr lang="es-ES" sz="1100">
            <a:effectLst/>
          </a:endParaRPr>
        </a:p>
      </dgm:t>
    </dgm:pt>
    <dgm:pt modelId="{B878E26D-C1E5-4296-A6ED-C5F81072447E}">
      <dgm:prSet phldrT="[Texto]" custT="1"/>
      <dgm:spPr/>
      <dgm:t>
        <a:bodyPr/>
        <a:lstStyle/>
        <a:p>
          <a:r>
            <a:rPr lang="es-ES" sz="1600" b="1" cap="small" baseline="0">
              <a:effectLst/>
            </a:rPr>
            <a:t>Municipio</a:t>
          </a:r>
          <a:endParaRPr lang="es-ES" sz="1600" b="1" cap="small" baseline="0" dirty="0">
            <a:effectLst/>
          </a:endParaRPr>
        </a:p>
      </dgm:t>
    </dgm:pt>
    <dgm:pt modelId="{F7187DCC-68D1-4F02-B8C8-C47A95D1423B}" type="parTrans" cxnId="{5C7CEAD8-18F7-4244-9E07-F73A86E0D45A}">
      <dgm:prSet/>
      <dgm:spPr/>
      <dgm:t>
        <a:bodyPr/>
        <a:lstStyle/>
        <a:p>
          <a:endParaRPr lang="es-ES" sz="1100">
            <a:effectLst/>
          </a:endParaRPr>
        </a:p>
      </dgm:t>
    </dgm:pt>
    <dgm:pt modelId="{4B9FA7DB-AC69-45E3-B7CE-2A68B41F08D5}" type="sibTrans" cxnId="{5C7CEAD8-18F7-4244-9E07-F73A86E0D45A}">
      <dgm:prSet/>
      <dgm:spPr/>
      <dgm:t>
        <a:bodyPr/>
        <a:lstStyle/>
        <a:p>
          <a:endParaRPr lang="es-ES" sz="1100">
            <a:effectLst/>
          </a:endParaRPr>
        </a:p>
      </dgm:t>
    </dgm:pt>
    <dgm:pt modelId="{258D16A1-5478-4FF7-A51A-A1E1D6966B05}">
      <dgm:prSet phldrT="[Texto]" custT="1"/>
      <dgm:spPr/>
      <dgm:t>
        <a:bodyPr/>
        <a:lstStyle/>
        <a:p>
          <a:r>
            <a:rPr lang="es-ES" sz="1400" b="1" cap="small" baseline="0" dirty="0">
              <a:effectLst>
                <a:outerShdw blurRad="38100" dist="38100" dir="2700000" algn="tl">
                  <a:srgbClr val="000000">
                    <a:alpha val="43137"/>
                  </a:srgbClr>
                </a:outerShdw>
              </a:effectLst>
              <a:latin typeface="Arial Narrow" panose="020B0606020202030204" pitchFamily="34" charset="0"/>
            </a:rPr>
            <a:t>contribuyentes</a:t>
          </a:r>
          <a:endParaRPr lang="es-ES" sz="600" b="1" cap="small" baseline="0" dirty="0">
            <a:effectLst>
              <a:outerShdw blurRad="38100" dist="38100" dir="2700000" algn="tl">
                <a:srgbClr val="000000">
                  <a:alpha val="43137"/>
                </a:srgbClr>
              </a:outerShdw>
            </a:effectLst>
            <a:latin typeface="Arial Narrow" panose="020B0606020202030204" pitchFamily="34" charset="0"/>
          </a:endParaRPr>
        </a:p>
      </dgm:t>
    </dgm:pt>
    <dgm:pt modelId="{C36DD36A-808B-4376-83E0-8F51DE0E02D3}" type="parTrans" cxnId="{FE6C84BC-C005-4FD4-B7A0-4FF204C767DC}">
      <dgm:prSet/>
      <dgm:spPr/>
      <dgm:t>
        <a:bodyPr/>
        <a:lstStyle/>
        <a:p>
          <a:endParaRPr lang="es-ES" sz="1100">
            <a:effectLst/>
          </a:endParaRPr>
        </a:p>
      </dgm:t>
    </dgm:pt>
    <dgm:pt modelId="{740FA1EA-137A-4E13-9A16-A6537345FE85}" type="sibTrans" cxnId="{FE6C84BC-C005-4FD4-B7A0-4FF204C767DC}">
      <dgm:prSet/>
      <dgm:spPr/>
      <dgm:t>
        <a:bodyPr/>
        <a:lstStyle/>
        <a:p>
          <a:endParaRPr lang="es-ES" sz="1100">
            <a:effectLst/>
          </a:endParaRPr>
        </a:p>
      </dgm:t>
    </dgm:pt>
    <dgm:pt modelId="{5973B507-D15D-4B0C-A788-4CEE5510404B}">
      <dgm:prSet phldrT="[Texto]" custT="1"/>
      <dgm:spPr/>
      <dgm:t>
        <a:bodyPr/>
        <a:lstStyle/>
        <a:p>
          <a:r>
            <a:rPr lang="es-ES" sz="1800" b="1" cap="none" spc="50" dirty="0">
              <a:ln w="9525" cmpd="sng">
                <a:solidFill>
                  <a:srgbClr val="737373"/>
                </a:solidFill>
                <a:prstDash val="solid"/>
              </a:ln>
              <a:solidFill>
                <a:srgbClr val="737373"/>
              </a:solidFill>
              <a:effectLst/>
            </a:rPr>
            <a:t>CATASTRO DE BIENES RAÍCES SII</a:t>
          </a:r>
        </a:p>
      </dgm:t>
    </dgm:pt>
    <dgm:pt modelId="{D87D1BFD-8D01-4649-B49D-54BB170CD22B}" type="parTrans" cxnId="{920EB472-E19F-466F-A62A-4F5DA3C7C07D}">
      <dgm:prSet/>
      <dgm:spPr/>
      <dgm:t>
        <a:bodyPr/>
        <a:lstStyle/>
        <a:p>
          <a:endParaRPr lang="es-ES" sz="1100">
            <a:effectLst/>
          </a:endParaRPr>
        </a:p>
      </dgm:t>
    </dgm:pt>
    <dgm:pt modelId="{89123482-D32B-41AE-8FDE-801101153671}" type="sibTrans" cxnId="{920EB472-E19F-466F-A62A-4F5DA3C7C07D}">
      <dgm:prSet/>
      <dgm:spPr/>
      <dgm:t>
        <a:bodyPr/>
        <a:lstStyle/>
        <a:p>
          <a:endParaRPr lang="es-ES" sz="1100">
            <a:effectLst/>
          </a:endParaRPr>
        </a:p>
      </dgm:t>
    </dgm:pt>
    <dgm:pt modelId="{44D86288-7882-45D3-A44F-B5CCE2B3F10A}" type="pres">
      <dgm:prSet presAssocID="{8EDC6857-7154-4C8F-9A51-518A58E376DB}" presName="Name0" presStyleCnt="0">
        <dgm:presLayoutVars>
          <dgm:chMax val="4"/>
          <dgm:resizeHandles val="exact"/>
        </dgm:presLayoutVars>
      </dgm:prSet>
      <dgm:spPr/>
    </dgm:pt>
    <dgm:pt modelId="{0DB1F9CB-3311-4202-A027-DA365035708E}" type="pres">
      <dgm:prSet presAssocID="{8EDC6857-7154-4C8F-9A51-518A58E376DB}" presName="ellipse" presStyleLbl="trBgShp" presStyleIdx="0" presStyleCnt="1"/>
      <dgm:spPr/>
    </dgm:pt>
    <dgm:pt modelId="{FF35DC21-922A-48A9-A2F7-F417E8D6B895}" type="pres">
      <dgm:prSet presAssocID="{8EDC6857-7154-4C8F-9A51-518A58E376DB}" presName="arrow1" presStyleLbl="fgShp" presStyleIdx="0" presStyleCnt="1"/>
      <dgm:spPr/>
    </dgm:pt>
    <dgm:pt modelId="{249C5F4E-8CFB-4197-B82E-7AC75987F8B4}" type="pres">
      <dgm:prSet presAssocID="{8EDC6857-7154-4C8F-9A51-518A58E376DB}" presName="rectangle" presStyleLbl="revTx" presStyleIdx="0" presStyleCnt="1" custScaleX="142033" custScaleY="62795">
        <dgm:presLayoutVars>
          <dgm:bulletEnabled val="1"/>
        </dgm:presLayoutVars>
      </dgm:prSet>
      <dgm:spPr/>
    </dgm:pt>
    <dgm:pt modelId="{4FC1AAF0-9983-4674-B68B-3CD47BDBA519}" type="pres">
      <dgm:prSet presAssocID="{B878E26D-C1E5-4296-A6ED-C5F81072447E}" presName="item1" presStyleLbl="node1" presStyleIdx="0" presStyleCnt="3" custScaleX="146419" custScaleY="109807" custLinFactNeighborX="-6784" custLinFactNeighborY="2544">
        <dgm:presLayoutVars>
          <dgm:bulletEnabled val="1"/>
        </dgm:presLayoutVars>
      </dgm:prSet>
      <dgm:spPr/>
    </dgm:pt>
    <dgm:pt modelId="{637A1116-7120-481A-A607-D420F3DD9C7A}" type="pres">
      <dgm:prSet presAssocID="{258D16A1-5478-4FF7-A51A-A1E1D6966B05}" presName="item2" presStyleLbl="node1" presStyleIdx="1" presStyleCnt="3" custScaleX="123749" custScaleY="116739">
        <dgm:presLayoutVars>
          <dgm:bulletEnabled val="1"/>
        </dgm:presLayoutVars>
      </dgm:prSet>
      <dgm:spPr/>
    </dgm:pt>
    <dgm:pt modelId="{6FF1FBA3-39F6-4998-95A9-073A9EDCBB72}" type="pres">
      <dgm:prSet presAssocID="{5973B507-D15D-4B0C-A788-4CEE5510404B}" presName="item3" presStyleLbl="node1" presStyleIdx="2" presStyleCnt="3">
        <dgm:presLayoutVars>
          <dgm:bulletEnabled val="1"/>
        </dgm:presLayoutVars>
      </dgm:prSet>
      <dgm:spPr/>
    </dgm:pt>
    <dgm:pt modelId="{4C31D4E4-8361-4B9B-B44F-D64A1CA4C96F}" type="pres">
      <dgm:prSet presAssocID="{8EDC6857-7154-4C8F-9A51-518A58E376DB}" presName="funnel" presStyleLbl="trAlignAcc1" presStyleIdx="0" presStyleCnt="1" custLinFactNeighborX="-608" custLinFactNeighborY="2279"/>
      <dgm:spPr/>
    </dgm:pt>
  </dgm:ptLst>
  <dgm:cxnLst>
    <dgm:cxn modelId="{32E86937-06A3-4A5C-9DEE-912F490300FC}" type="presOf" srcId="{5C77618E-7D85-4F08-92AD-3E848E362ABC}" destId="{6FF1FBA3-39F6-4998-95A9-073A9EDCBB72}" srcOrd="0" destOrd="0" presId="urn:microsoft.com/office/officeart/2005/8/layout/funnel1"/>
    <dgm:cxn modelId="{72F8D661-4B40-4E24-8F0F-5B0B53E65136}" type="presOf" srcId="{5973B507-D15D-4B0C-A788-4CEE5510404B}" destId="{249C5F4E-8CFB-4197-B82E-7AC75987F8B4}" srcOrd="0" destOrd="0" presId="urn:microsoft.com/office/officeart/2005/8/layout/funnel1"/>
    <dgm:cxn modelId="{6B020044-C5D7-4D00-A1E6-0A0CDCEE5D3B}" type="presOf" srcId="{8EDC6857-7154-4C8F-9A51-518A58E376DB}" destId="{44D86288-7882-45D3-A44F-B5CCE2B3F10A}" srcOrd="0" destOrd="0" presId="urn:microsoft.com/office/officeart/2005/8/layout/funnel1"/>
    <dgm:cxn modelId="{920EB472-E19F-466F-A62A-4F5DA3C7C07D}" srcId="{8EDC6857-7154-4C8F-9A51-518A58E376DB}" destId="{5973B507-D15D-4B0C-A788-4CEE5510404B}" srcOrd="3" destOrd="0" parTransId="{D87D1BFD-8D01-4649-B49D-54BB170CD22B}" sibTransId="{89123482-D32B-41AE-8FDE-801101153671}"/>
    <dgm:cxn modelId="{44A20A8A-F111-4597-A744-229CEAC40260}" type="presOf" srcId="{258D16A1-5478-4FF7-A51A-A1E1D6966B05}" destId="{4FC1AAF0-9983-4674-B68B-3CD47BDBA519}" srcOrd="0" destOrd="0" presId="urn:microsoft.com/office/officeart/2005/8/layout/funnel1"/>
    <dgm:cxn modelId="{54B9549A-998F-4C41-8ED3-7E3ED43856E0}" srcId="{8EDC6857-7154-4C8F-9A51-518A58E376DB}" destId="{5C77618E-7D85-4F08-92AD-3E848E362ABC}" srcOrd="0" destOrd="0" parTransId="{1280BEEE-4C9E-45D1-B3F7-D11C1F0336A9}" sibTransId="{C4F721D6-0F4E-42D7-B4E7-C2AF7EEED2FF}"/>
    <dgm:cxn modelId="{749C0BB0-A8C3-4C5C-BDBD-9F01944AC7E7}" type="presOf" srcId="{B878E26D-C1E5-4296-A6ED-C5F81072447E}" destId="{637A1116-7120-481A-A607-D420F3DD9C7A}" srcOrd="0" destOrd="0" presId="urn:microsoft.com/office/officeart/2005/8/layout/funnel1"/>
    <dgm:cxn modelId="{FE6C84BC-C005-4FD4-B7A0-4FF204C767DC}" srcId="{8EDC6857-7154-4C8F-9A51-518A58E376DB}" destId="{258D16A1-5478-4FF7-A51A-A1E1D6966B05}" srcOrd="2" destOrd="0" parTransId="{C36DD36A-808B-4376-83E0-8F51DE0E02D3}" sibTransId="{740FA1EA-137A-4E13-9A16-A6537345FE85}"/>
    <dgm:cxn modelId="{5C7CEAD8-18F7-4244-9E07-F73A86E0D45A}" srcId="{8EDC6857-7154-4C8F-9A51-518A58E376DB}" destId="{B878E26D-C1E5-4296-A6ED-C5F81072447E}" srcOrd="1" destOrd="0" parTransId="{F7187DCC-68D1-4F02-B8C8-C47A95D1423B}" sibTransId="{4B9FA7DB-AC69-45E3-B7CE-2A68B41F08D5}"/>
    <dgm:cxn modelId="{C8441ADD-CEC2-4338-B40E-C8AE77A92692}" type="presParOf" srcId="{44D86288-7882-45D3-A44F-B5CCE2B3F10A}" destId="{0DB1F9CB-3311-4202-A027-DA365035708E}" srcOrd="0" destOrd="0" presId="urn:microsoft.com/office/officeart/2005/8/layout/funnel1"/>
    <dgm:cxn modelId="{82FDBCCA-CAA4-4C63-AC68-806A919395F7}" type="presParOf" srcId="{44D86288-7882-45D3-A44F-B5CCE2B3F10A}" destId="{FF35DC21-922A-48A9-A2F7-F417E8D6B895}" srcOrd="1" destOrd="0" presId="urn:microsoft.com/office/officeart/2005/8/layout/funnel1"/>
    <dgm:cxn modelId="{BC0DBA41-CAEF-4206-A9DE-F70A78116D2E}" type="presParOf" srcId="{44D86288-7882-45D3-A44F-B5CCE2B3F10A}" destId="{249C5F4E-8CFB-4197-B82E-7AC75987F8B4}" srcOrd="2" destOrd="0" presId="urn:microsoft.com/office/officeart/2005/8/layout/funnel1"/>
    <dgm:cxn modelId="{F51FCE62-B675-4CCE-A0B4-DAA7B7F7438F}" type="presParOf" srcId="{44D86288-7882-45D3-A44F-B5CCE2B3F10A}" destId="{4FC1AAF0-9983-4674-B68B-3CD47BDBA519}" srcOrd="3" destOrd="0" presId="urn:microsoft.com/office/officeart/2005/8/layout/funnel1"/>
    <dgm:cxn modelId="{EA0793DB-BBFC-4693-9BDE-958744C50DEA}" type="presParOf" srcId="{44D86288-7882-45D3-A44F-B5CCE2B3F10A}" destId="{637A1116-7120-481A-A607-D420F3DD9C7A}" srcOrd="4" destOrd="0" presId="urn:microsoft.com/office/officeart/2005/8/layout/funnel1"/>
    <dgm:cxn modelId="{FBBD105B-C57C-46DB-B137-57EBE8AD9CDD}" type="presParOf" srcId="{44D86288-7882-45D3-A44F-B5CCE2B3F10A}" destId="{6FF1FBA3-39F6-4998-95A9-073A9EDCBB72}" srcOrd="5" destOrd="0" presId="urn:microsoft.com/office/officeart/2005/8/layout/funnel1"/>
    <dgm:cxn modelId="{A6A0CB87-02B2-4124-99F6-8FB4EAB2DB05}" type="presParOf" srcId="{44D86288-7882-45D3-A44F-B5CCE2B3F10A}" destId="{4C31D4E4-8361-4B9B-B44F-D64A1CA4C96F}"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1F9CB-3311-4202-A027-DA365035708E}">
      <dsp:nvSpPr>
        <dsp:cNvPr id="0" name=""/>
        <dsp:cNvSpPr/>
      </dsp:nvSpPr>
      <dsp:spPr>
        <a:xfrm>
          <a:off x="1167871" y="273508"/>
          <a:ext cx="3797753" cy="1318909"/>
        </a:xfrm>
        <a:prstGeom prst="ellipse">
          <a:avLst/>
        </a:prstGeom>
        <a:solidFill>
          <a:schemeClr val="accent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5DC21-922A-48A9-A2F7-F417E8D6B895}">
      <dsp:nvSpPr>
        <dsp:cNvPr id="0" name=""/>
        <dsp:cNvSpPr/>
      </dsp:nvSpPr>
      <dsp:spPr>
        <a:xfrm>
          <a:off x="2704636" y="3503070"/>
          <a:ext cx="735998" cy="471039"/>
        </a:xfrm>
        <a:prstGeom prst="downArrow">
          <a:avLst/>
        </a:prstGeom>
        <a:gradFill rotWithShape="0">
          <a:gsLst>
            <a:gs pos="0">
              <a:schemeClr val="accent2">
                <a:tint val="40000"/>
                <a:hueOff val="0"/>
                <a:satOff val="0"/>
                <a:lumOff val="0"/>
                <a:alphaOff val="0"/>
                <a:tint val="85000"/>
                <a:shade val="98000"/>
                <a:satMod val="110000"/>
                <a:lumMod val="103000"/>
              </a:schemeClr>
            </a:gs>
            <a:gs pos="50000">
              <a:schemeClr val="accent2">
                <a:tint val="40000"/>
                <a:hueOff val="0"/>
                <a:satOff val="0"/>
                <a:lumOff val="0"/>
                <a:alphaOff val="0"/>
                <a:shade val="85000"/>
                <a:satMod val="105000"/>
                <a:lumMod val="100000"/>
              </a:schemeClr>
            </a:gs>
            <a:gs pos="100000">
              <a:schemeClr val="accent2">
                <a:tint val="40000"/>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 modelId="{249C5F4E-8CFB-4197-B82E-7AC75987F8B4}">
      <dsp:nvSpPr>
        <dsp:cNvPr id="0" name=""/>
        <dsp:cNvSpPr/>
      </dsp:nvSpPr>
      <dsp:spPr>
        <a:xfrm>
          <a:off x="563769" y="4044199"/>
          <a:ext cx="5017733" cy="554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S" sz="1800" b="1" kern="1200" cap="none" spc="50" dirty="0">
              <a:ln w="9525" cmpd="sng">
                <a:solidFill>
                  <a:srgbClr val="737373"/>
                </a:solidFill>
                <a:prstDash val="solid"/>
              </a:ln>
              <a:solidFill>
                <a:srgbClr val="737373"/>
              </a:solidFill>
              <a:effectLst/>
            </a:rPr>
            <a:t>CATASTRO DE BIENES RAÍCES SII</a:t>
          </a:r>
        </a:p>
      </dsp:txBody>
      <dsp:txXfrm>
        <a:off x="563769" y="4044199"/>
        <a:ext cx="5017733" cy="554604"/>
      </dsp:txXfrm>
    </dsp:sp>
    <dsp:sp modelId="{4FC1AAF0-9983-4674-B68B-3CD47BDBA519}">
      <dsp:nvSpPr>
        <dsp:cNvPr id="0" name=""/>
        <dsp:cNvSpPr/>
      </dsp:nvSpPr>
      <dsp:spPr>
        <a:xfrm>
          <a:off x="2151251" y="1663021"/>
          <a:ext cx="1939755" cy="1454720"/>
        </a:xfrm>
        <a:prstGeom prst="ellipse">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ES" sz="1400" b="1" kern="1200" cap="small" baseline="0" dirty="0">
              <a:effectLst>
                <a:outerShdw blurRad="38100" dist="38100" dir="2700000" algn="tl">
                  <a:srgbClr val="000000">
                    <a:alpha val="43137"/>
                  </a:srgbClr>
                </a:outerShdw>
              </a:effectLst>
              <a:latin typeface="Arial Narrow" panose="020B0606020202030204" pitchFamily="34" charset="0"/>
            </a:rPr>
            <a:t>contribuyentes</a:t>
          </a:r>
          <a:endParaRPr lang="es-ES" sz="600" b="1" kern="1200" cap="small" baseline="0" dirty="0">
            <a:effectLst>
              <a:outerShdw blurRad="38100" dist="38100" dir="2700000" algn="tl">
                <a:srgbClr val="000000">
                  <a:alpha val="43137"/>
                </a:srgbClr>
              </a:outerShdw>
            </a:effectLst>
            <a:latin typeface="Arial Narrow" panose="020B0606020202030204" pitchFamily="34" charset="0"/>
          </a:endParaRPr>
        </a:p>
      </dsp:txBody>
      <dsp:txXfrm>
        <a:off x="2435322" y="1876060"/>
        <a:ext cx="1371613" cy="1028642"/>
      </dsp:txXfrm>
    </dsp:sp>
    <dsp:sp modelId="{637A1116-7120-481A-A607-D420F3DD9C7A}">
      <dsp:nvSpPr>
        <dsp:cNvPr id="0" name=""/>
        <dsp:cNvSpPr/>
      </dsp:nvSpPr>
      <dsp:spPr>
        <a:xfrm>
          <a:off x="1443325" y="589508"/>
          <a:ext cx="1639423" cy="1546555"/>
        </a:xfrm>
        <a:prstGeom prst="ellipse">
          <a:avLst/>
        </a:prstGeom>
        <a:gradFill rotWithShape="0">
          <a:gsLst>
            <a:gs pos="0">
              <a:schemeClr val="accent2">
                <a:hueOff val="2340759"/>
                <a:satOff val="-2919"/>
                <a:lumOff val="686"/>
                <a:alphaOff val="0"/>
                <a:tint val="85000"/>
                <a:shade val="98000"/>
                <a:satMod val="110000"/>
                <a:lumMod val="103000"/>
              </a:schemeClr>
            </a:gs>
            <a:gs pos="50000">
              <a:schemeClr val="accent2">
                <a:hueOff val="2340759"/>
                <a:satOff val="-2919"/>
                <a:lumOff val="686"/>
                <a:alphaOff val="0"/>
                <a:shade val="85000"/>
                <a:satMod val="105000"/>
                <a:lumMod val="100000"/>
              </a:schemeClr>
            </a:gs>
            <a:gs pos="100000">
              <a:schemeClr val="accent2">
                <a:hueOff val="2340759"/>
                <a:satOff val="-2919"/>
                <a:lumOff val="686"/>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cap="small" baseline="0">
              <a:effectLst/>
            </a:rPr>
            <a:t>Municipio</a:t>
          </a:r>
          <a:endParaRPr lang="es-ES" sz="1600" b="1" kern="1200" cap="small" baseline="0" dirty="0">
            <a:effectLst/>
          </a:endParaRPr>
        </a:p>
      </dsp:txBody>
      <dsp:txXfrm>
        <a:off x="1683413" y="815996"/>
        <a:ext cx="1159247" cy="1093579"/>
      </dsp:txXfrm>
    </dsp:sp>
    <dsp:sp modelId="{6FF1FBA3-39F6-4998-95A9-073A9EDCBB72}">
      <dsp:nvSpPr>
        <dsp:cNvPr id="0" name=""/>
        <dsp:cNvSpPr/>
      </dsp:nvSpPr>
      <dsp:spPr>
        <a:xfrm>
          <a:off x="2954876" y="380080"/>
          <a:ext cx="1324797" cy="1324797"/>
        </a:xfrm>
        <a:prstGeom prst="ellipse">
          <a:avLst/>
        </a:prstGeom>
        <a:gradFill rotWithShape="0">
          <a:gsLst>
            <a:gs pos="0">
              <a:schemeClr val="accent2">
                <a:hueOff val="4681519"/>
                <a:satOff val="-5839"/>
                <a:lumOff val="1373"/>
                <a:alphaOff val="0"/>
                <a:tint val="85000"/>
                <a:shade val="98000"/>
                <a:satMod val="110000"/>
                <a:lumMod val="103000"/>
              </a:schemeClr>
            </a:gs>
            <a:gs pos="50000">
              <a:schemeClr val="accent2">
                <a:hueOff val="4681519"/>
                <a:satOff val="-5839"/>
                <a:lumOff val="1373"/>
                <a:alphaOff val="0"/>
                <a:shade val="85000"/>
                <a:satMod val="105000"/>
                <a:lumMod val="100000"/>
              </a:schemeClr>
            </a:gs>
            <a:gs pos="100000">
              <a:schemeClr val="accent2">
                <a:hueOff val="4681519"/>
                <a:satOff val="-5839"/>
                <a:lumOff val="1373"/>
                <a:alphaOff val="0"/>
                <a:shade val="60000"/>
                <a:satMod val="120000"/>
                <a:lumMod val="100000"/>
              </a:schemeClr>
            </a:gs>
          </a:gsLst>
          <a:lin ang="5400000" scaled="0"/>
        </a:gradFill>
        <a:ln>
          <a:noFill/>
        </a:ln>
        <a:effectLst>
          <a:outerShdw blurRad="88900" dist="2794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rPr>
            <a:t>CBR</a:t>
          </a:r>
          <a:endParaRPr lang="es-ES" sz="1400" b="1" kern="1200" dirty="0">
            <a:effectLst/>
          </a:endParaRPr>
        </a:p>
      </dsp:txBody>
      <dsp:txXfrm>
        <a:off x="3148888" y="574092"/>
        <a:ext cx="936773" cy="936773"/>
      </dsp:txXfrm>
    </dsp:sp>
    <dsp:sp modelId="{4C31D4E4-8361-4B9B-B44F-D64A1CA4C96F}">
      <dsp:nvSpPr>
        <dsp:cNvPr id="0" name=""/>
        <dsp:cNvSpPr/>
      </dsp:nvSpPr>
      <dsp:spPr>
        <a:xfrm>
          <a:off x="986780" y="186733"/>
          <a:ext cx="4121593" cy="3297274"/>
        </a:xfrm>
        <a:prstGeom prst="funnel">
          <a:avLst/>
        </a:prstGeom>
        <a:solidFill>
          <a:schemeClr val="lt1">
            <a:alpha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0D2951-94ED-4871-B0FF-BD98B11F4BA7}" type="datetimeFigureOut">
              <a:rPr lang="es-CL" smtClean="0"/>
              <a:t>08-03-2023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62872-1FA7-4408-AD8A-25DF33646C47}" type="slidenum">
              <a:rPr lang="es-CL" smtClean="0"/>
              <a:t>‹Nº›</a:t>
            </a:fld>
            <a:endParaRPr lang="es-CL"/>
          </a:p>
        </p:txBody>
      </p:sp>
    </p:spTree>
    <p:extLst>
      <p:ext uri="{BB962C8B-B14F-4D97-AF65-F5344CB8AC3E}">
        <p14:creationId xmlns:p14="http://schemas.microsoft.com/office/powerpoint/2010/main" val="340663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45F62872-1FA7-4408-AD8A-25DF33646C47}" type="slidenum">
              <a:rPr lang="es-CL" smtClean="0"/>
              <a:t>1</a:t>
            </a:fld>
            <a:endParaRPr lang="es-CL"/>
          </a:p>
        </p:txBody>
      </p:sp>
    </p:spTree>
    <p:extLst>
      <p:ext uri="{BB962C8B-B14F-4D97-AF65-F5344CB8AC3E}">
        <p14:creationId xmlns:p14="http://schemas.microsoft.com/office/powerpoint/2010/main" val="404221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45F62872-1FA7-4408-AD8A-25DF33646C47}" type="slidenum">
              <a:rPr lang="es-CL" smtClean="0"/>
              <a:t>2</a:t>
            </a:fld>
            <a:endParaRPr lang="es-CL"/>
          </a:p>
        </p:txBody>
      </p:sp>
    </p:spTree>
    <p:extLst>
      <p:ext uri="{BB962C8B-B14F-4D97-AF65-F5344CB8AC3E}">
        <p14:creationId xmlns:p14="http://schemas.microsoft.com/office/powerpoint/2010/main" val="4042213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45F62872-1FA7-4408-AD8A-25DF33646C47}" type="slidenum">
              <a:rPr lang="es-CL" smtClean="0"/>
              <a:t>3</a:t>
            </a:fld>
            <a:endParaRPr lang="es-CL"/>
          </a:p>
        </p:txBody>
      </p:sp>
    </p:spTree>
    <p:extLst>
      <p:ext uri="{BB962C8B-B14F-4D97-AF65-F5344CB8AC3E}">
        <p14:creationId xmlns:p14="http://schemas.microsoft.com/office/powerpoint/2010/main" val="157829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45F62872-1FA7-4408-AD8A-25DF33646C47}" type="slidenum">
              <a:rPr lang="es-CL" smtClean="0"/>
              <a:t>5</a:t>
            </a:fld>
            <a:endParaRPr lang="es-CL"/>
          </a:p>
        </p:txBody>
      </p:sp>
    </p:spTree>
    <p:extLst>
      <p:ext uri="{BB962C8B-B14F-4D97-AF65-F5344CB8AC3E}">
        <p14:creationId xmlns:p14="http://schemas.microsoft.com/office/powerpoint/2010/main" val="192057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45F62872-1FA7-4408-AD8A-25DF33646C47}" type="slidenum">
              <a:rPr lang="es-CL" smtClean="0"/>
              <a:t>64</a:t>
            </a:fld>
            <a:endParaRPr lang="es-CL"/>
          </a:p>
        </p:txBody>
      </p:sp>
    </p:spTree>
    <p:extLst>
      <p:ext uri="{BB962C8B-B14F-4D97-AF65-F5344CB8AC3E}">
        <p14:creationId xmlns:p14="http://schemas.microsoft.com/office/powerpoint/2010/main" val="247604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05508" y="2059012"/>
            <a:ext cx="12414739" cy="1828800"/>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0" y="2059013"/>
            <a:ext cx="12188825" cy="1828800"/>
          </a:xfrm>
        </p:spPr>
        <p:txBody>
          <a:bodyPr tIns="45720" bIns="45720" anchor="ctr">
            <a:normAutofit/>
          </a:bodyPr>
          <a:lstStyle>
            <a:lvl1pPr algn="ctr">
              <a:lnSpc>
                <a:spcPct val="80000"/>
              </a:lnSpc>
              <a:defRPr sz="4400" b="1" spc="150" baseline="0">
                <a:effectLst>
                  <a:outerShdw blurRad="38100" dist="38100" dir="2700000" algn="tl">
                    <a:srgbClr val="000000">
                      <a:alpha val="43137"/>
                    </a:srgbClr>
                  </a:outerShdw>
                </a:effectLst>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05509" y="3899536"/>
            <a:ext cx="12414739" cy="519088"/>
          </a:xfrm>
          <a:solidFill>
            <a:srgbClr val="E6500A"/>
          </a:solidFill>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editar el estilo de subtítulo del patrón</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14356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370939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a:xfrm>
            <a:off x="3776135" y="6422854"/>
            <a:ext cx="4279669" cy="365125"/>
          </a:xfrm>
        </p:spPr>
        <p:txBody>
          <a:bodyPr/>
          <a:lstStyle/>
          <a:p>
            <a:endParaRPr lang="es-CL"/>
          </a:p>
        </p:txBody>
      </p:sp>
      <p:sp>
        <p:nvSpPr>
          <p:cNvPr id="6" name="Slide Number Placeholder 5"/>
          <p:cNvSpPr>
            <a:spLocks noGrp="1"/>
          </p:cNvSpPr>
          <p:nvPr>
            <p:ph type="sldNum" sz="quarter" idx="12"/>
          </p:nvPr>
        </p:nvSpPr>
        <p:spPr>
          <a:xfrm>
            <a:off x="8073048" y="6422854"/>
            <a:ext cx="879759" cy="365125"/>
          </a:xfrm>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54838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fld id="{7386BECE-F7C7-4EC8-AADE-7A8668B90924}" type="datetimeFigureOut">
              <a:rPr lang="es-CL" smtClean="0"/>
              <a:t>08-03-2023</a:t>
            </a:fld>
            <a:endParaRPr lang="es-C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DA1B7AC4-209E-4CEB-B86D-12B1E1C391D9}" type="slidenum">
              <a:rPr lang="es-CL" smtClean="0"/>
              <a:t>‹Nº›</a:t>
            </a:fld>
            <a:endParaRPr lang="es-CL"/>
          </a:p>
        </p:txBody>
      </p:sp>
    </p:spTree>
    <p:extLst>
      <p:ext uri="{BB962C8B-B14F-4D97-AF65-F5344CB8AC3E}">
        <p14:creationId xmlns:p14="http://schemas.microsoft.com/office/powerpoint/2010/main" val="223458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7386BECE-F7C7-4EC8-AADE-7A8668B90924}" type="datetimeFigureOut">
              <a:rPr lang="es-CL" smtClean="0"/>
              <a:t>08-03-2023</a:t>
            </a:fld>
            <a:endParaRPr lang="es-CL"/>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CL"/>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DA1B7AC4-209E-4CEB-B86D-12B1E1C391D9}" type="slidenum">
              <a:rPr lang="es-CL" smtClean="0"/>
              <a:t>‹Nº›</a:t>
            </a:fld>
            <a:endParaRPr lang="es-CL"/>
          </a:p>
        </p:txBody>
      </p:sp>
    </p:spTree>
    <p:extLst>
      <p:ext uri="{BB962C8B-B14F-4D97-AF65-F5344CB8AC3E}">
        <p14:creationId xmlns:p14="http://schemas.microsoft.com/office/powerpoint/2010/main" val="173354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386BECE-F7C7-4EC8-AADE-7A8668B90924}" type="datetimeFigureOut">
              <a:rPr lang="es-CL" smtClean="0"/>
              <a:t>08-03-2023</a:t>
            </a:fld>
            <a:endParaRPr lang="es-CL"/>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CL"/>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DA1B7AC4-209E-4CEB-B86D-12B1E1C391D9}" type="slidenum">
              <a:rPr lang="es-CL" smtClean="0"/>
              <a:t>‹Nº›</a:t>
            </a:fld>
            <a:endParaRPr lang="es-CL"/>
          </a:p>
        </p:txBody>
      </p:sp>
    </p:spTree>
    <p:extLst>
      <p:ext uri="{BB962C8B-B14F-4D97-AF65-F5344CB8AC3E}">
        <p14:creationId xmlns:p14="http://schemas.microsoft.com/office/powerpoint/2010/main" val="122348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 name="Marcador de posición de imagen 2"/>
          <p:cNvSpPr>
            <a:spLocks noGrp="1"/>
          </p:cNvSpPr>
          <p:nvPr>
            <p:ph type="pic" idx="1"/>
          </p:nvPr>
        </p:nvSpPr>
        <p:spPr>
          <a:xfrm>
            <a:off x="9732962" y="1105694"/>
            <a:ext cx="1754188" cy="121840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5" name="Marcador de fecha 4"/>
          <p:cNvSpPr>
            <a:spLocks noGrp="1"/>
          </p:cNvSpPr>
          <p:nvPr>
            <p:ph type="dt" sz="half" idx="10"/>
          </p:nvPr>
        </p:nvSpPr>
        <p:spPr>
          <a:xfrm>
            <a:off x="1066800" y="271859"/>
            <a:ext cx="1911927" cy="365125"/>
          </a:xfrm>
        </p:spPr>
        <p:txBody>
          <a:bodyPr/>
          <a:lstStyle/>
          <a:p>
            <a:fld id="{1E893D74-9676-40AA-A381-E276CDA325C0}" type="datetime10">
              <a:rPr lang="es-CL" smtClean="0"/>
              <a:t>12:40</a:t>
            </a:fld>
            <a:endParaRPr lang="es-CL"/>
          </a:p>
        </p:txBody>
      </p:sp>
      <p:sp>
        <p:nvSpPr>
          <p:cNvPr id="8" name="Título 7"/>
          <p:cNvSpPr>
            <a:spLocks noGrp="1"/>
          </p:cNvSpPr>
          <p:nvPr>
            <p:ph type="title"/>
          </p:nvPr>
        </p:nvSpPr>
        <p:spPr>
          <a:xfrm>
            <a:off x="3543300" y="993775"/>
            <a:ext cx="5448300" cy="1139826"/>
          </a:xfrm>
          <a:prstGeom prst="rect">
            <a:avLst/>
          </a:prstGeom>
        </p:spPr>
        <p:txBody>
          <a:bodyPr/>
          <a:lstStyle>
            <a:lvl1pPr>
              <a:defRPr sz="2400" cap="none" spc="300" baseline="0">
                <a:solidFill>
                  <a:schemeClr val="bg1"/>
                </a:solidFill>
                <a:latin typeface="Lucida Handwriting" panose="03010101010101010101" pitchFamily="66" charset="0"/>
              </a:defRPr>
            </a:lvl1pPr>
          </a:lstStyle>
          <a:p>
            <a:endParaRPr lang="es-CL" dirty="0"/>
          </a:p>
        </p:txBody>
      </p:sp>
    </p:spTree>
    <p:extLst>
      <p:ext uri="{BB962C8B-B14F-4D97-AF65-F5344CB8AC3E}">
        <p14:creationId xmlns:p14="http://schemas.microsoft.com/office/powerpoint/2010/main" val="43819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7386BECE-F7C7-4EC8-AADE-7A8668B90924}" type="datetimeFigureOut">
              <a:rPr lang="es-CL" smtClean="0"/>
              <a:t>08-03-2023</a:t>
            </a:fld>
            <a:endParaRPr lang="es-C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DA1B7AC4-209E-4CEB-B86D-12B1E1C391D9}" type="slidenum">
              <a:rPr lang="es-CL" smtClean="0"/>
              <a:t>‹Nº›</a:t>
            </a:fld>
            <a:endParaRPr lang="es-CL"/>
          </a:p>
        </p:txBody>
      </p:sp>
    </p:spTree>
    <p:extLst>
      <p:ext uri="{BB962C8B-B14F-4D97-AF65-F5344CB8AC3E}">
        <p14:creationId xmlns:p14="http://schemas.microsoft.com/office/powerpoint/2010/main" val="95370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7386BECE-F7C7-4EC8-AADE-7A8668B90924}" type="datetimeFigureOut">
              <a:rPr lang="es-CL" smtClean="0"/>
              <a:t>08-03-2023</a:t>
            </a:fld>
            <a:endParaRPr lang="es-CL"/>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CL"/>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DA1B7AC4-209E-4CEB-B86D-12B1E1C391D9}" type="slidenum">
              <a:rPr lang="es-CL" smtClean="0"/>
              <a:t>‹Nº›</a:t>
            </a:fld>
            <a:endParaRPr lang="es-CL"/>
          </a:p>
        </p:txBody>
      </p:sp>
    </p:spTree>
    <p:extLst>
      <p:ext uri="{BB962C8B-B14F-4D97-AF65-F5344CB8AC3E}">
        <p14:creationId xmlns:p14="http://schemas.microsoft.com/office/powerpoint/2010/main" val="144202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05508" y="2059012"/>
            <a:ext cx="12414739" cy="1828800"/>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0" y="2059013"/>
            <a:ext cx="12188825" cy="1828800"/>
          </a:xfrm>
        </p:spPr>
        <p:txBody>
          <a:bodyPr tIns="45720" bIns="45720" anchor="ctr">
            <a:normAutofit/>
          </a:bodyPr>
          <a:lstStyle>
            <a:lvl1pPr algn="ctr">
              <a:lnSpc>
                <a:spcPct val="80000"/>
              </a:lnSpc>
              <a:defRPr sz="4400" b="1" spc="150" baseline="0">
                <a:effectLst>
                  <a:outerShdw blurRad="38100" dist="38100" dir="2700000" algn="tl">
                    <a:srgbClr val="000000">
                      <a:alpha val="43137"/>
                    </a:srgbClr>
                  </a:outerShdw>
                </a:effectLst>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05509" y="3899536"/>
            <a:ext cx="12414739" cy="519088"/>
          </a:xfrm>
          <a:solidFill>
            <a:srgbClr val="E6500A"/>
          </a:solidFill>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editar el estilo de subtítulo del patrón</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12220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29547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0285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0"/>
            <a:ext cx="12195668" cy="3828681"/>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2091" y="1525612"/>
            <a:ext cx="10515600" cy="1676400"/>
          </a:xfrm>
        </p:spPr>
        <p:txBody>
          <a:bodyPr anchor="ctr">
            <a:noAutofit/>
          </a:bodyPr>
          <a:lstStyle>
            <a:lvl1pPr algn="ctr">
              <a:lnSpc>
                <a:spcPct val="80000"/>
              </a:lnSpc>
              <a:defRPr sz="4800" b="0" spc="150" baseline="0">
                <a:solidFill>
                  <a:schemeClr val="bg1"/>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843" y="3828681"/>
            <a:ext cx="12195668" cy="126401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Editar el estilo de texto del patrón</a:t>
            </a:r>
          </a:p>
        </p:txBody>
      </p:sp>
      <p:sp>
        <p:nvSpPr>
          <p:cNvPr id="4" name="Date Placeholder 3"/>
          <p:cNvSpPr>
            <a:spLocks noGrp="1"/>
          </p:cNvSpPr>
          <p:nvPr>
            <p:ph type="dt" sz="half" idx="10"/>
          </p:nvPr>
        </p:nvSpPr>
        <p:spPr/>
        <p:txBody>
          <a:bodyPr/>
          <a:lstStyle>
            <a:lvl1pPr>
              <a:defRPr>
                <a:solidFill>
                  <a:schemeClr val="tx2"/>
                </a:solidFill>
              </a:defRPr>
            </a:lvl1p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C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CBB792F-770E-458B-AE64-425D951D0E75}" type="slidenum">
              <a:rPr lang="es-CL" smtClean="0"/>
              <a:t>‹Nº›</a:t>
            </a:fld>
            <a:endParaRPr lang="es-CL"/>
          </a:p>
        </p:txBody>
      </p:sp>
      <p:pic>
        <p:nvPicPr>
          <p:cNvPr id="8" name="Imagen 7"/>
          <p:cNvPicPr>
            <a:picLocks noChangeAspect="1"/>
          </p:cNvPicPr>
          <p:nvPr userDrawn="1"/>
        </p:nvPicPr>
        <p:blipFill>
          <a:blip r:embed="rId2"/>
          <a:stretch>
            <a:fillRect/>
          </a:stretch>
        </p:blipFill>
        <p:spPr>
          <a:xfrm>
            <a:off x="116163" y="6097794"/>
            <a:ext cx="1883325" cy="690185"/>
          </a:xfrm>
          <a:prstGeom prst="rect">
            <a:avLst/>
          </a:prstGeom>
        </p:spPr>
      </p:pic>
    </p:spTree>
    <p:extLst>
      <p:ext uri="{BB962C8B-B14F-4D97-AF65-F5344CB8AC3E}">
        <p14:creationId xmlns:p14="http://schemas.microsoft.com/office/powerpoint/2010/main" val="3734812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85061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657D42-4856-4D58-BFC4-82E843D67A1E}" type="datetimeFigureOut">
              <a:rPr lang="es-CL" smtClean="0"/>
              <a:t>08-03-2023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332525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3657D42-4856-4D58-BFC4-82E843D67A1E}" type="datetimeFigureOut">
              <a:rPr lang="es-CL" smtClean="0"/>
              <a:t>08-03-2023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04323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657D42-4856-4D58-BFC4-82E843D67A1E}" type="datetimeFigureOut">
              <a:rPr lang="es-CL" smtClean="0"/>
              <a:t>08-03-2023</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6033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86292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Rectángulo 1"/>
          <p:cNvSpPr/>
          <p:nvPr userDrawn="1"/>
        </p:nvSpPr>
        <p:spPr>
          <a:xfrm>
            <a:off x="0" y="1295400"/>
            <a:ext cx="4813300" cy="5562600"/>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295400"/>
            <a:ext cx="4622800" cy="556260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
        <p:nvSpPr>
          <p:cNvPr id="9" name="Content Placeholder 2"/>
          <p:cNvSpPr>
            <a:spLocks noGrp="1"/>
          </p:cNvSpPr>
          <p:nvPr>
            <p:ph idx="13"/>
          </p:nvPr>
        </p:nvSpPr>
        <p:spPr>
          <a:xfrm>
            <a:off x="4927599" y="1612900"/>
            <a:ext cx="6677592" cy="46050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399975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3630139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a:xfrm>
            <a:off x="3776135" y="6422854"/>
            <a:ext cx="4279669" cy="365125"/>
          </a:xfrm>
        </p:spPr>
        <p:txBody>
          <a:bodyPr/>
          <a:lstStyle/>
          <a:p>
            <a:endParaRPr lang="es-CL"/>
          </a:p>
        </p:txBody>
      </p:sp>
      <p:sp>
        <p:nvSpPr>
          <p:cNvPr id="6" name="Slide Number Placeholder 5"/>
          <p:cNvSpPr>
            <a:spLocks noGrp="1"/>
          </p:cNvSpPr>
          <p:nvPr>
            <p:ph type="sldNum" sz="quarter" idx="12"/>
          </p:nvPr>
        </p:nvSpPr>
        <p:spPr>
          <a:xfrm>
            <a:off x="8073048" y="6422854"/>
            <a:ext cx="879759" cy="365125"/>
          </a:xfrm>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413714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05508" y="2059012"/>
            <a:ext cx="12414739" cy="1828800"/>
          </a:xfrm>
          <a:prstGeom prst="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0" y="2059013"/>
            <a:ext cx="12188825" cy="1828800"/>
          </a:xfrm>
        </p:spPr>
        <p:txBody>
          <a:bodyPr tIns="45720" bIns="45720" anchor="ctr">
            <a:normAutofit/>
          </a:bodyPr>
          <a:lstStyle>
            <a:lvl1pPr algn="ctr">
              <a:lnSpc>
                <a:spcPct val="80000"/>
              </a:lnSpc>
              <a:defRPr sz="4400" b="1" spc="150" baseline="0">
                <a:effectLst>
                  <a:outerShdw blurRad="38100" dist="38100" dir="2700000" algn="tl">
                    <a:srgbClr val="000000">
                      <a:alpha val="43137"/>
                    </a:srgbClr>
                  </a:outerShdw>
                </a:effectLst>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05509" y="3899536"/>
            <a:ext cx="12414739" cy="519088"/>
          </a:xfrm>
          <a:solidFill>
            <a:srgbClr val="E6500A"/>
          </a:solidFill>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dirty="0"/>
              <a:t>Haga clic para editar el estilo de subtítulo del patrón</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4381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0"/>
            <a:ext cx="12195668" cy="3828681"/>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2091" y="1525612"/>
            <a:ext cx="10515600" cy="1676400"/>
          </a:xfrm>
        </p:spPr>
        <p:txBody>
          <a:bodyPr anchor="ctr">
            <a:noAutofit/>
          </a:bodyPr>
          <a:lstStyle>
            <a:lvl1pPr algn="ctr">
              <a:lnSpc>
                <a:spcPct val="80000"/>
              </a:lnSpc>
              <a:defRPr sz="4800" b="0" spc="150" baseline="0">
                <a:solidFill>
                  <a:schemeClr val="bg1"/>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843" y="3828681"/>
            <a:ext cx="12195668" cy="126401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Editar el estilo de texto del patrón</a:t>
            </a:r>
          </a:p>
        </p:txBody>
      </p:sp>
      <p:sp>
        <p:nvSpPr>
          <p:cNvPr id="4" name="Date Placeholder 3"/>
          <p:cNvSpPr>
            <a:spLocks noGrp="1"/>
          </p:cNvSpPr>
          <p:nvPr>
            <p:ph type="dt" sz="half" idx="10"/>
          </p:nvPr>
        </p:nvSpPr>
        <p:spPr/>
        <p:txBody>
          <a:bodyPr/>
          <a:lstStyle>
            <a:lvl1pPr>
              <a:defRPr>
                <a:solidFill>
                  <a:schemeClr val="tx2"/>
                </a:solidFill>
              </a:defRPr>
            </a:lvl1p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C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CBB792F-770E-458B-AE64-425D951D0E75}" type="slidenum">
              <a:rPr lang="es-CL" smtClean="0"/>
              <a:t>‹Nº›</a:t>
            </a:fld>
            <a:endParaRPr lang="es-CL"/>
          </a:p>
        </p:txBody>
      </p:sp>
      <p:pic>
        <p:nvPicPr>
          <p:cNvPr id="8" name="Imagen 7"/>
          <p:cNvPicPr>
            <a:picLocks noChangeAspect="1"/>
          </p:cNvPicPr>
          <p:nvPr userDrawn="1"/>
        </p:nvPicPr>
        <p:blipFill>
          <a:blip r:embed="rId2"/>
          <a:stretch>
            <a:fillRect/>
          </a:stretch>
        </p:blipFill>
        <p:spPr>
          <a:xfrm>
            <a:off x="116163" y="6097794"/>
            <a:ext cx="1883325" cy="690185"/>
          </a:xfrm>
          <a:prstGeom prst="rect">
            <a:avLst/>
          </a:prstGeom>
        </p:spPr>
      </p:pic>
    </p:spTree>
    <p:extLst>
      <p:ext uri="{BB962C8B-B14F-4D97-AF65-F5344CB8AC3E}">
        <p14:creationId xmlns:p14="http://schemas.microsoft.com/office/powerpoint/2010/main" val="12954774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14591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0"/>
            <a:ext cx="12195668" cy="3828681"/>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2091" y="1525612"/>
            <a:ext cx="10515600" cy="1676400"/>
          </a:xfrm>
        </p:spPr>
        <p:txBody>
          <a:bodyPr anchor="ctr">
            <a:noAutofit/>
          </a:bodyPr>
          <a:lstStyle>
            <a:lvl1pPr algn="ctr">
              <a:lnSpc>
                <a:spcPct val="80000"/>
              </a:lnSpc>
              <a:defRPr sz="4800" b="0" spc="150" baseline="0">
                <a:solidFill>
                  <a:schemeClr val="bg1"/>
                </a:solidFill>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6843" y="3828681"/>
            <a:ext cx="12195668" cy="126401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dirty="0"/>
              <a:t>Editar el estilo de texto del patrón</a:t>
            </a:r>
          </a:p>
        </p:txBody>
      </p:sp>
      <p:sp>
        <p:nvSpPr>
          <p:cNvPr id="4" name="Date Placeholder 3"/>
          <p:cNvSpPr>
            <a:spLocks noGrp="1"/>
          </p:cNvSpPr>
          <p:nvPr>
            <p:ph type="dt" sz="half" idx="10"/>
          </p:nvPr>
        </p:nvSpPr>
        <p:spPr/>
        <p:txBody>
          <a:bodyPr/>
          <a:lstStyle>
            <a:lvl1pPr>
              <a:defRPr>
                <a:solidFill>
                  <a:schemeClr val="tx2"/>
                </a:solidFill>
              </a:defRPr>
            </a:lvl1p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s-C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CBB792F-770E-458B-AE64-425D951D0E75}" type="slidenum">
              <a:rPr lang="es-CL" smtClean="0"/>
              <a:t>‹Nº›</a:t>
            </a:fld>
            <a:endParaRPr lang="es-CL"/>
          </a:p>
        </p:txBody>
      </p:sp>
      <p:pic>
        <p:nvPicPr>
          <p:cNvPr id="8" name="Imagen 7"/>
          <p:cNvPicPr>
            <a:picLocks noChangeAspect="1"/>
          </p:cNvPicPr>
          <p:nvPr userDrawn="1"/>
        </p:nvPicPr>
        <p:blipFill>
          <a:blip r:embed="rId2"/>
          <a:stretch>
            <a:fillRect/>
          </a:stretch>
        </p:blipFill>
        <p:spPr>
          <a:xfrm>
            <a:off x="116163" y="6097794"/>
            <a:ext cx="1883325" cy="690185"/>
          </a:xfrm>
          <a:prstGeom prst="rect">
            <a:avLst/>
          </a:prstGeom>
        </p:spPr>
      </p:pic>
    </p:spTree>
    <p:extLst>
      <p:ext uri="{BB962C8B-B14F-4D97-AF65-F5344CB8AC3E}">
        <p14:creationId xmlns:p14="http://schemas.microsoft.com/office/powerpoint/2010/main" val="40430648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44753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657D42-4856-4D58-BFC4-82E843D67A1E}" type="datetimeFigureOut">
              <a:rPr lang="es-CL" smtClean="0"/>
              <a:t>08-03-2023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304754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3657D42-4856-4D58-BFC4-82E843D67A1E}" type="datetimeFigureOut">
              <a:rPr lang="es-CL" smtClean="0"/>
              <a:t>08-03-2023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280193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657D42-4856-4D58-BFC4-82E843D67A1E}" type="datetimeFigureOut">
              <a:rPr lang="es-CL" smtClean="0"/>
              <a:t>08-03-2023</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409474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94879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Rectángulo 1"/>
          <p:cNvSpPr/>
          <p:nvPr userDrawn="1"/>
        </p:nvSpPr>
        <p:spPr>
          <a:xfrm>
            <a:off x="0" y="1295400"/>
            <a:ext cx="4813300" cy="5562600"/>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295400"/>
            <a:ext cx="4622800" cy="556260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
        <p:nvSpPr>
          <p:cNvPr id="9" name="Content Placeholder 2"/>
          <p:cNvSpPr>
            <a:spLocks noGrp="1"/>
          </p:cNvSpPr>
          <p:nvPr>
            <p:ph idx="13"/>
          </p:nvPr>
        </p:nvSpPr>
        <p:spPr>
          <a:xfrm>
            <a:off x="4927599" y="1612900"/>
            <a:ext cx="6677592" cy="46050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136122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9033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3657D42-4856-4D58-BFC4-82E843D67A1E}" type="datetimeFigureOut">
              <a:rPr lang="es-CL" smtClean="0"/>
              <a:t>08-03-2023</a:t>
            </a:fld>
            <a:endParaRPr lang="es-CL"/>
          </a:p>
        </p:txBody>
      </p:sp>
      <p:sp>
        <p:nvSpPr>
          <p:cNvPr id="5" name="Footer Placeholder 4"/>
          <p:cNvSpPr>
            <a:spLocks noGrp="1"/>
          </p:cNvSpPr>
          <p:nvPr>
            <p:ph type="ftr" sz="quarter" idx="11"/>
          </p:nvPr>
        </p:nvSpPr>
        <p:spPr>
          <a:xfrm>
            <a:off x="3776135" y="6422854"/>
            <a:ext cx="4279669" cy="365125"/>
          </a:xfrm>
        </p:spPr>
        <p:txBody>
          <a:bodyPr/>
          <a:lstStyle/>
          <a:p>
            <a:endParaRPr lang="es-CL"/>
          </a:p>
        </p:txBody>
      </p:sp>
      <p:sp>
        <p:nvSpPr>
          <p:cNvPr id="6" name="Slide Number Placeholder 5"/>
          <p:cNvSpPr>
            <a:spLocks noGrp="1"/>
          </p:cNvSpPr>
          <p:nvPr>
            <p:ph type="sldNum" sz="quarter" idx="12"/>
          </p:nvPr>
        </p:nvSpPr>
        <p:spPr>
          <a:xfrm>
            <a:off x="8073048" y="6422854"/>
            <a:ext cx="879759" cy="365125"/>
          </a:xfrm>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304687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68602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3657D42-4856-4D58-BFC4-82E843D67A1E}" type="datetimeFigureOut">
              <a:rPr lang="es-CL" smtClean="0"/>
              <a:t>08-03-2023</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173381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3657D42-4856-4D58-BFC4-82E843D67A1E}" type="datetimeFigureOut">
              <a:rPr lang="es-CL" smtClean="0"/>
              <a:t>08-03-2023</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143271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657D42-4856-4D58-BFC4-82E843D67A1E}" type="datetimeFigureOut">
              <a:rPr lang="es-CL" smtClean="0"/>
              <a:t>08-03-2023</a:t>
            </a:fld>
            <a:endParaRPr lang="es-CL"/>
          </a:p>
        </p:txBody>
      </p:sp>
      <p:sp>
        <p:nvSpPr>
          <p:cNvPr id="3" name="Footer Placeholder 2"/>
          <p:cNvSpPr>
            <a:spLocks noGrp="1"/>
          </p:cNvSpPr>
          <p:nvPr>
            <p:ph type="ftr" sz="quarter" idx="11"/>
          </p:nvPr>
        </p:nvSpPr>
        <p:spPr/>
        <p:txBody>
          <a:bodyPr/>
          <a:lstStyle/>
          <a:p>
            <a:endParaRPr lang="es-CL"/>
          </a:p>
        </p:txBody>
      </p:sp>
      <p:sp>
        <p:nvSpPr>
          <p:cNvPr id="4" name="Slide Number Placeholder 3"/>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02561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Tree>
    <p:extLst>
      <p:ext uri="{BB962C8B-B14F-4D97-AF65-F5344CB8AC3E}">
        <p14:creationId xmlns:p14="http://schemas.microsoft.com/office/powerpoint/2010/main" val="241566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Rectángulo 1"/>
          <p:cNvSpPr/>
          <p:nvPr userDrawn="1"/>
        </p:nvSpPr>
        <p:spPr>
          <a:xfrm>
            <a:off x="0" y="1295400"/>
            <a:ext cx="4813300" cy="5562600"/>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1295400"/>
            <a:ext cx="4622800" cy="556260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5" name="Date Placeholder 4"/>
          <p:cNvSpPr>
            <a:spLocks noGrp="1"/>
          </p:cNvSpPr>
          <p:nvPr>
            <p:ph type="dt" sz="half" idx="10"/>
          </p:nvPr>
        </p:nvSpPr>
        <p:spPr/>
        <p:txBody>
          <a:bodyPr/>
          <a:lstStyle/>
          <a:p>
            <a:fld id="{C3657D42-4856-4D58-BFC4-82E843D67A1E}" type="datetimeFigureOut">
              <a:rPr lang="es-CL" smtClean="0"/>
              <a:t>08-03-2023</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4CBB792F-770E-458B-AE64-425D951D0E75}" type="slidenum">
              <a:rPr lang="es-CL" smtClean="0"/>
              <a:t>‹Nº›</a:t>
            </a:fld>
            <a:endParaRPr lang="es-CL"/>
          </a:p>
        </p:txBody>
      </p:sp>
      <p:sp>
        <p:nvSpPr>
          <p:cNvPr id="9" name="Content Placeholder 2"/>
          <p:cNvSpPr>
            <a:spLocks noGrp="1"/>
          </p:cNvSpPr>
          <p:nvPr>
            <p:ph idx="13"/>
          </p:nvPr>
        </p:nvSpPr>
        <p:spPr>
          <a:xfrm>
            <a:off x="4927599" y="1612900"/>
            <a:ext cx="6677592" cy="4605020"/>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Tree>
    <p:extLst>
      <p:ext uri="{BB962C8B-B14F-4D97-AF65-F5344CB8AC3E}">
        <p14:creationId xmlns:p14="http://schemas.microsoft.com/office/powerpoint/2010/main" val="188486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image" Target="../media/image8.png"/><Relationship Id="rId2" Type="http://schemas.openxmlformats.org/officeDocument/2006/relationships/slideLayout" Target="../slideLayouts/slideLayout13.xml"/><Relationship Id="rId16"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7.png"/><Relationship Id="rId5" Type="http://schemas.openxmlformats.org/officeDocument/2006/relationships/slideLayout" Target="../slideLayouts/slideLayout16.xml"/><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slideLayout" Target="../slideLayouts/slideLayout15.xml"/><Relationship Id="rId9" Type="http://schemas.openxmlformats.org/officeDocument/2006/relationships/image" Target="../media/image5.png"/><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83" y="1"/>
            <a:ext cx="12188952" cy="1295399"/>
          </a:xfrm>
          <a:prstGeom prst="rect">
            <a:avLst/>
          </a:prstGeom>
          <a:gradFill>
            <a:gsLst>
              <a:gs pos="95000">
                <a:srgbClr val="E6500A"/>
              </a:gs>
              <a:gs pos="45000">
                <a:srgbClr val="E6500A"/>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98700" y="1"/>
            <a:ext cx="9890082" cy="1295399"/>
          </a:xfrm>
          <a:prstGeom prst="rect">
            <a:avLst/>
          </a:prstGeom>
          <a:ln>
            <a:noFill/>
          </a:ln>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3657D42-4856-4D58-BFC4-82E843D67A1E}" type="datetimeFigureOut">
              <a:rPr lang="es-CL" smtClean="0"/>
              <a:t>08-03-2023</a:t>
            </a:fld>
            <a:endParaRPr lang="es-CL"/>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s-CL"/>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CBB792F-770E-458B-AE64-425D951D0E75}" type="slidenum">
              <a:rPr lang="es-CL" smtClean="0"/>
              <a:t>‹Nº›</a:t>
            </a:fld>
            <a:endParaRPr lang="es-CL"/>
          </a:p>
        </p:txBody>
      </p:sp>
      <p:pic>
        <p:nvPicPr>
          <p:cNvPr id="10" name="Imagen 9"/>
          <p:cNvPicPr>
            <a:picLocks noChangeAspect="1"/>
          </p:cNvPicPr>
          <p:nvPr userDrawn="1"/>
        </p:nvPicPr>
        <p:blipFill>
          <a:blip r:embed="rId13">
            <a:clrChange>
              <a:clrFrom>
                <a:srgbClr val="000000"/>
              </a:clrFrom>
              <a:clrTo>
                <a:srgbClr val="000000">
                  <a:alpha val="0"/>
                </a:srgbClr>
              </a:clrTo>
            </a:clrChange>
            <a:biLevel thresh="25000"/>
          </a:blip>
          <a:stretch>
            <a:fillRect/>
          </a:stretch>
        </p:blipFill>
        <p:spPr>
          <a:xfrm>
            <a:off x="188981" y="305016"/>
            <a:ext cx="1703320" cy="626254"/>
          </a:xfrm>
          <a:prstGeom prst="rect">
            <a:avLst/>
          </a:prstGeom>
        </p:spPr>
      </p:pic>
      <p:sp>
        <p:nvSpPr>
          <p:cNvPr id="12" name="Text Placeholder 3"/>
          <p:cNvSpPr txBox="1">
            <a:spLocks/>
          </p:cNvSpPr>
          <p:nvPr userDrawn="1"/>
        </p:nvSpPr>
        <p:spPr>
          <a:xfrm>
            <a:off x="1202266" y="1408894"/>
            <a:ext cx="4014179" cy="511346"/>
          </a:xfrm>
          <a:prstGeom prst="rect">
            <a:avLst/>
          </a:prstGeom>
        </p:spPr>
        <p:txBody>
          <a:bodyPr anchor="ctr">
            <a:normAutofit/>
          </a:bodyPr>
          <a:lstStyle>
            <a:lvl1pPr marL="0" indent="0" algn="l" defTabSz="914400" rtl="0" eaLnBrk="1" latinLnBrk="0" hangingPunct="1">
              <a:lnSpc>
                <a:spcPct val="95000"/>
              </a:lnSpc>
              <a:spcBef>
                <a:spcPts val="1200"/>
              </a:spcBef>
              <a:spcAft>
                <a:spcPts val="200"/>
              </a:spcAft>
              <a:buClr>
                <a:schemeClr val="tx1"/>
              </a:buClr>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9pPr>
          </a:lstStyle>
          <a:p>
            <a:endParaRPr lang="es-ES" dirty="0">
              <a:solidFill>
                <a:srgbClr val="E6500A"/>
              </a:solidFill>
            </a:endParaRPr>
          </a:p>
        </p:txBody>
      </p:sp>
    </p:spTree>
    <p:extLst>
      <p:ext uri="{BB962C8B-B14F-4D97-AF65-F5344CB8AC3E}">
        <p14:creationId xmlns:p14="http://schemas.microsoft.com/office/powerpoint/2010/main" val="3318894370"/>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kern="1200" cap="all" baseline="0">
          <a:solidFill>
            <a:schemeClr val="tx1"/>
          </a:solidFill>
          <a:effectLst/>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upo 6"/>
          <p:cNvGrpSpPr/>
          <p:nvPr userDrawn="1"/>
        </p:nvGrpSpPr>
        <p:grpSpPr>
          <a:xfrm>
            <a:off x="0" y="0"/>
            <a:ext cx="12192000" cy="6858000"/>
            <a:chOff x="0" y="0"/>
            <a:chExt cx="12192000" cy="6858000"/>
          </a:xfrm>
        </p:grpSpPr>
        <p:grpSp>
          <p:nvGrpSpPr>
            <p:cNvPr id="8" name="Grupo 7"/>
            <p:cNvGrpSpPr/>
            <p:nvPr/>
          </p:nvGrpSpPr>
          <p:grpSpPr>
            <a:xfrm>
              <a:off x="0" y="0"/>
              <a:ext cx="12192000" cy="6858000"/>
              <a:chOff x="0" y="0"/>
              <a:chExt cx="12192000" cy="6858000"/>
            </a:xfrm>
          </p:grpSpPr>
          <p:pic>
            <p:nvPicPr>
              <p:cNvPr id="16" name="Imagen 15"/>
              <p:cNvPicPr>
                <a:picLocks noChangeAspect="1"/>
              </p:cNvPicPr>
              <p:nvPr/>
            </p:nvPicPr>
            <p:blipFill>
              <a:blip r:embed="rId8"/>
              <a:stretch>
                <a:fillRect/>
              </a:stretch>
            </p:blipFill>
            <p:spPr>
              <a:xfrm>
                <a:off x="0" y="0"/>
                <a:ext cx="12192000" cy="6858000"/>
              </a:xfrm>
              <a:prstGeom prst="rect">
                <a:avLst/>
              </a:prstGeom>
            </p:spPr>
          </p:pic>
          <p:pic>
            <p:nvPicPr>
              <p:cNvPr id="17" name="Imagen 16"/>
              <p:cNvPicPr>
                <a:picLocks noChangeAspect="1"/>
              </p:cNvPicPr>
              <p:nvPr/>
            </p:nvPicPr>
            <p:blipFill rotWithShape="1">
              <a:blip r:embed="rId9">
                <a:grayscl/>
              </a:blip>
              <a:srcRect l="58708" t="13900" r="20840"/>
              <a:stretch/>
            </p:blipFill>
            <p:spPr>
              <a:xfrm>
                <a:off x="469107" y="1273968"/>
                <a:ext cx="866774" cy="1133475"/>
              </a:xfrm>
              <a:prstGeom prst="rect">
                <a:avLst/>
              </a:prstGeom>
            </p:spPr>
          </p:pic>
        </p:grpSp>
        <p:pic>
          <p:nvPicPr>
            <p:cNvPr id="9" name="Picture 2" descr="Medical Mask Collection PNG Transparent Images - 3D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0629" y="3429000"/>
              <a:ext cx="1988456" cy="1082897"/>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11">
              <a:clrChange>
                <a:clrFrom>
                  <a:srgbClr val="FFFFFF"/>
                </a:clrFrom>
                <a:clrTo>
                  <a:srgbClr val="FFFFFF">
                    <a:alpha val="0"/>
                  </a:srgbClr>
                </a:clrTo>
              </a:clrChange>
            </a:blip>
            <a:stretch>
              <a:fillRect/>
            </a:stretch>
          </p:blipFill>
          <p:spPr>
            <a:xfrm>
              <a:off x="5925094" y="3989123"/>
              <a:ext cx="971550" cy="914400"/>
            </a:xfrm>
            <a:prstGeom prst="rect">
              <a:avLst/>
            </a:prstGeom>
            <a:noFill/>
            <a:ln>
              <a:noFill/>
            </a:ln>
          </p:spPr>
        </p:pic>
        <p:pic>
          <p:nvPicPr>
            <p:cNvPr id="11" name="Imagen 10"/>
            <p:cNvPicPr>
              <a:picLocks noChangeAspect="1"/>
            </p:cNvPicPr>
            <p:nvPr/>
          </p:nvPicPr>
          <p:blipFill>
            <a:blip r:embed="rId12">
              <a:clrChange>
                <a:clrFrom>
                  <a:srgbClr val="FFFFFF"/>
                </a:clrFrom>
                <a:clrTo>
                  <a:srgbClr val="FFFFFF">
                    <a:alpha val="0"/>
                  </a:srgbClr>
                </a:clrTo>
              </a:clrChange>
            </a:blip>
            <a:stretch>
              <a:fillRect/>
            </a:stretch>
          </p:blipFill>
          <p:spPr>
            <a:xfrm>
              <a:off x="7005478" y="3187230"/>
              <a:ext cx="695422" cy="666843"/>
            </a:xfrm>
            <a:prstGeom prst="rect">
              <a:avLst/>
            </a:prstGeom>
          </p:spPr>
        </p:pic>
        <p:pic>
          <p:nvPicPr>
            <p:cNvPr id="12" name="Imagen 11"/>
            <p:cNvPicPr>
              <a:picLocks noChangeAspect="1"/>
            </p:cNvPicPr>
            <p:nvPr/>
          </p:nvPicPr>
          <p:blipFill>
            <a:blip r:embed="rId13"/>
            <a:stretch>
              <a:fillRect/>
            </a:stretch>
          </p:blipFill>
          <p:spPr>
            <a:xfrm>
              <a:off x="7172702" y="3131047"/>
              <a:ext cx="790685" cy="685896"/>
            </a:xfrm>
            <a:prstGeom prst="rect">
              <a:avLst/>
            </a:prstGeom>
          </p:spPr>
        </p:pic>
        <p:pic>
          <p:nvPicPr>
            <p:cNvPr id="13" name="Imagen 12"/>
            <p:cNvPicPr>
              <a:picLocks noChangeAspect="1"/>
            </p:cNvPicPr>
            <p:nvPr/>
          </p:nvPicPr>
          <p:blipFill>
            <a:blip r:embed="rId14">
              <a:clrChange>
                <a:clrFrom>
                  <a:srgbClr val="FFFFFF"/>
                </a:clrFrom>
                <a:clrTo>
                  <a:srgbClr val="FFFFFF">
                    <a:alpha val="0"/>
                  </a:srgbClr>
                </a:clrTo>
              </a:clrChange>
            </a:blip>
            <a:stretch>
              <a:fillRect/>
            </a:stretch>
          </p:blipFill>
          <p:spPr>
            <a:xfrm>
              <a:off x="4918434" y="3415447"/>
              <a:ext cx="495369" cy="696983"/>
            </a:xfrm>
            <a:prstGeom prst="rect">
              <a:avLst/>
            </a:prstGeom>
          </p:spPr>
        </p:pic>
        <p:pic>
          <p:nvPicPr>
            <p:cNvPr id="14" name="Imagen 13"/>
            <p:cNvPicPr>
              <a:picLocks noChangeAspect="1"/>
            </p:cNvPicPr>
            <p:nvPr/>
          </p:nvPicPr>
          <p:blipFill>
            <a:blip r:embed="rId15">
              <a:clrChange>
                <a:clrFrom>
                  <a:srgbClr val="FFFFFF"/>
                </a:clrFrom>
                <a:clrTo>
                  <a:srgbClr val="FFFFFF">
                    <a:alpha val="0"/>
                  </a:srgbClr>
                </a:clrTo>
              </a:clrChange>
            </a:blip>
            <a:stretch>
              <a:fillRect/>
            </a:stretch>
          </p:blipFill>
          <p:spPr>
            <a:xfrm>
              <a:off x="5140713" y="3970448"/>
              <a:ext cx="533474" cy="304843"/>
            </a:xfrm>
            <a:prstGeom prst="parallelogram">
              <a:avLst>
                <a:gd name="adj" fmla="val 66963"/>
              </a:avLst>
            </a:prstGeom>
          </p:spPr>
        </p:pic>
        <p:pic>
          <p:nvPicPr>
            <p:cNvPr id="15" name="Imagen 14"/>
            <p:cNvPicPr>
              <a:picLocks noChangeAspect="1"/>
            </p:cNvPicPr>
            <p:nvPr/>
          </p:nvPicPr>
          <p:blipFill>
            <a:blip r:embed="rId16"/>
            <a:stretch>
              <a:fillRect/>
            </a:stretch>
          </p:blipFill>
          <p:spPr>
            <a:xfrm>
              <a:off x="4655947" y="3389855"/>
              <a:ext cx="628738" cy="660983"/>
            </a:xfrm>
            <a:prstGeom prst="rect">
              <a:avLst/>
            </a:prstGeom>
          </p:spPr>
        </p:pic>
      </p:grpSp>
      <p:sp>
        <p:nvSpPr>
          <p:cNvPr id="4" name="Marcador de fecha 3"/>
          <p:cNvSpPr>
            <a:spLocks noGrp="1"/>
          </p:cNvSpPr>
          <p:nvPr>
            <p:ph type="dt" sz="half" idx="2"/>
          </p:nvPr>
        </p:nvSpPr>
        <p:spPr>
          <a:xfrm>
            <a:off x="1066800" y="2718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6BECE-F7C7-4EC8-AADE-7A8668B90924}" type="datetimeFigureOut">
              <a:rPr lang="es-CL" smtClean="0"/>
              <a:t>08-03-2023</a:t>
            </a:fld>
            <a:endParaRPr lang="es-CL" dirty="0"/>
          </a:p>
        </p:txBody>
      </p:sp>
    </p:spTree>
    <p:extLst>
      <p:ext uri="{BB962C8B-B14F-4D97-AF65-F5344CB8AC3E}">
        <p14:creationId xmlns:p14="http://schemas.microsoft.com/office/powerpoint/2010/main" val="356173734"/>
      </p:ext>
    </p:extLst>
  </p:cSld>
  <p:clrMap bg1="lt1" tx1="dk1" bg2="lt2" tx2="dk2" accent1="accent1" accent2="accent2" accent3="accent3" accent4="accent4" accent5="accent5" accent6="accent6" hlink="hlink" folHlink="folHlink"/>
  <p:sldLayoutIdLst>
    <p:sldLayoutId id="2147483774" r:id="rId1"/>
    <p:sldLayoutId id="2147483779" r:id="rId2"/>
    <p:sldLayoutId id="2147483780" r:id="rId3"/>
    <p:sldLayoutId id="2147483782" r:id="rId4"/>
    <p:sldLayoutId id="2147483783" r:id="rId5"/>
    <p:sldLayoutId id="214748378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483" y="1"/>
            <a:ext cx="12188952" cy="1295399"/>
          </a:xfrm>
          <a:prstGeom prst="rect">
            <a:avLst/>
          </a:prstGeom>
          <a:gradFill>
            <a:gsLst>
              <a:gs pos="95000">
                <a:srgbClr val="0064A0"/>
              </a:gs>
              <a:gs pos="45000">
                <a:srgbClr val="0064A0"/>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98700" y="1"/>
            <a:ext cx="9890082" cy="1295399"/>
          </a:xfrm>
          <a:prstGeom prst="rect">
            <a:avLst/>
          </a:prstGeom>
          <a:ln>
            <a:noFill/>
          </a:ln>
        </p:spPr>
        <p:txBody>
          <a:bodyPr vert="horz" lIns="91440" tIns="45720" rIns="91440" bIns="45720" rtlCol="0" anchor="ctr">
            <a:norm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3657D42-4856-4D58-BFC4-82E843D67A1E}" type="datetimeFigureOut">
              <a:rPr lang="es-CL" smtClean="0"/>
              <a:t>08-03-2023</a:t>
            </a:fld>
            <a:endParaRPr lang="es-CL"/>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s-CL"/>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CBB792F-770E-458B-AE64-425D951D0E75}" type="slidenum">
              <a:rPr lang="es-CL" smtClean="0"/>
              <a:t>‹Nº›</a:t>
            </a:fld>
            <a:endParaRPr lang="es-CL"/>
          </a:p>
        </p:txBody>
      </p:sp>
      <p:pic>
        <p:nvPicPr>
          <p:cNvPr id="10" name="Imagen 9"/>
          <p:cNvPicPr>
            <a:picLocks noChangeAspect="1"/>
          </p:cNvPicPr>
          <p:nvPr userDrawn="1"/>
        </p:nvPicPr>
        <p:blipFill>
          <a:blip r:embed="rId13">
            <a:clrChange>
              <a:clrFrom>
                <a:srgbClr val="000000"/>
              </a:clrFrom>
              <a:clrTo>
                <a:srgbClr val="000000">
                  <a:alpha val="0"/>
                </a:srgbClr>
              </a:clrTo>
            </a:clrChange>
            <a:biLevel thresh="25000"/>
          </a:blip>
          <a:stretch>
            <a:fillRect/>
          </a:stretch>
        </p:blipFill>
        <p:spPr>
          <a:xfrm>
            <a:off x="188981" y="305016"/>
            <a:ext cx="1703320" cy="626254"/>
          </a:xfrm>
          <a:prstGeom prst="rect">
            <a:avLst/>
          </a:prstGeom>
        </p:spPr>
      </p:pic>
      <p:sp>
        <p:nvSpPr>
          <p:cNvPr id="12" name="Text Placeholder 3"/>
          <p:cNvSpPr txBox="1">
            <a:spLocks/>
          </p:cNvSpPr>
          <p:nvPr userDrawn="1"/>
        </p:nvSpPr>
        <p:spPr>
          <a:xfrm>
            <a:off x="1202266" y="1408894"/>
            <a:ext cx="4014179" cy="511346"/>
          </a:xfrm>
          <a:prstGeom prst="rect">
            <a:avLst/>
          </a:prstGeom>
        </p:spPr>
        <p:txBody>
          <a:bodyPr anchor="ctr">
            <a:normAutofit/>
          </a:bodyPr>
          <a:lstStyle>
            <a:lvl1pPr marL="0" indent="0" algn="l" defTabSz="914400" rtl="0" eaLnBrk="1" latinLnBrk="0" hangingPunct="1">
              <a:lnSpc>
                <a:spcPct val="95000"/>
              </a:lnSpc>
              <a:spcBef>
                <a:spcPts val="1200"/>
              </a:spcBef>
              <a:spcAft>
                <a:spcPts val="200"/>
              </a:spcAft>
              <a:buClr>
                <a:schemeClr val="tx1"/>
              </a:buClr>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9pPr>
          </a:lstStyle>
          <a:p>
            <a:endParaRPr lang="es-ES" dirty="0">
              <a:solidFill>
                <a:srgbClr val="E6500A"/>
              </a:solidFill>
            </a:endParaRPr>
          </a:p>
        </p:txBody>
      </p:sp>
    </p:spTree>
    <p:extLst>
      <p:ext uri="{BB962C8B-B14F-4D97-AF65-F5344CB8AC3E}">
        <p14:creationId xmlns:p14="http://schemas.microsoft.com/office/powerpoint/2010/main" val="3639643643"/>
      </p:ext>
    </p:extLst>
  </p:cSld>
  <p:clrMap bg1="dk1" tx1="lt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kern="1200" cap="all" baseline="0">
          <a:solidFill>
            <a:schemeClr val="tx1"/>
          </a:solidFill>
          <a:effectLst/>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3657D42-4856-4D58-BFC4-82E843D67A1E}" type="datetimeFigureOut">
              <a:rPr lang="es-CL" smtClean="0"/>
              <a:t>08-03-2023</a:t>
            </a:fld>
            <a:endParaRPr lang="es-CL"/>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s-CL"/>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CBB792F-770E-458B-AE64-425D951D0E75}" type="slidenum">
              <a:rPr lang="es-CL" smtClean="0"/>
              <a:t>‹Nº›</a:t>
            </a:fld>
            <a:endParaRPr lang="es-CL"/>
          </a:p>
        </p:txBody>
      </p:sp>
      <p:sp>
        <p:nvSpPr>
          <p:cNvPr id="12" name="Text Placeholder 3"/>
          <p:cNvSpPr txBox="1">
            <a:spLocks/>
          </p:cNvSpPr>
          <p:nvPr userDrawn="1"/>
        </p:nvSpPr>
        <p:spPr>
          <a:xfrm>
            <a:off x="1202266" y="1408894"/>
            <a:ext cx="4014179" cy="511346"/>
          </a:xfrm>
          <a:prstGeom prst="rect">
            <a:avLst/>
          </a:prstGeom>
        </p:spPr>
        <p:txBody>
          <a:bodyPr anchor="ctr">
            <a:normAutofit/>
          </a:bodyPr>
          <a:lstStyle>
            <a:lvl1pPr marL="0" indent="0" algn="l" defTabSz="914400" rtl="0" eaLnBrk="1" latinLnBrk="0" hangingPunct="1">
              <a:lnSpc>
                <a:spcPct val="95000"/>
              </a:lnSpc>
              <a:spcBef>
                <a:spcPts val="1200"/>
              </a:spcBef>
              <a:spcAft>
                <a:spcPts val="200"/>
              </a:spcAft>
              <a:buClr>
                <a:schemeClr val="tx1"/>
              </a:buClr>
              <a:buFont typeface="Wingdings" pitchFamily="2" charset="2"/>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tx1"/>
              </a:buClr>
              <a:buFont typeface="Wingdings" pitchFamily="2" charset="2"/>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tx1"/>
              </a:buClr>
              <a:buFont typeface="Wingdings" pitchFamily="2" charset="2"/>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tx1"/>
              </a:buClr>
              <a:buFont typeface="Wingdings" pitchFamily="2" charset="2"/>
              <a:buNone/>
              <a:defRPr sz="900" kern="1200">
                <a:solidFill>
                  <a:schemeClr val="tx1"/>
                </a:solidFill>
                <a:latin typeface="+mn-lt"/>
                <a:ea typeface="+mn-ea"/>
                <a:cs typeface="+mn-cs"/>
              </a:defRPr>
            </a:lvl9pPr>
          </a:lstStyle>
          <a:p>
            <a:endParaRPr lang="es-ES" dirty="0">
              <a:solidFill>
                <a:srgbClr val="E6500A"/>
              </a:solidFill>
            </a:endParaRPr>
          </a:p>
        </p:txBody>
      </p:sp>
      <p:sp>
        <p:nvSpPr>
          <p:cNvPr id="7" name="Rectangle 6"/>
          <p:cNvSpPr/>
          <p:nvPr/>
        </p:nvSpPr>
        <p:spPr>
          <a:xfrm>
            <a:off x="483" y="1"/>
            <a:ext cx="12188952" cy="1295399"/>
          </a:xfrm>
          <a:prstGeom prst="rect">
            <a:avLst/>
          </a:prstGeom>
          <a:gradFill>
            <a:gsLst>
              <a:gs pos="95000">
                <a:srgbClr val="737373"/>
              </a:gs>
              <a:gs pos="45000">
                <a:srgbClr val="737373"/>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298700" y="1"/>
            <a:ext cx="9890082" cy="1295399"/>
          </a:xfrm>
          <a:prstGeom prst="rect">
            <a:avLst/>
          </a:prstGeom>
          <a:ln>
            <a:noFill/>
          </a:ln>
        </p:spPr>
        <p:txBody>
          <a:bodyPr vert="horz" lIns="91440" tIns="45720" rIns="91440" bIns="45720" rtlCol="0" anchor="ctr">
            <a:normAutofit/>
          </a:bodyPr>
          <a:lstStyle/>
          <a:p>
            <a:r>
              <a:rPr lang="es-ES" dirty="0"/>
              <a:t>Haga clic para modificar el estilo de título del patrón</a:t>
            </a:r>
            <a:endParaRPr lang="en-US" dirty="0"/>
          </a:p>
        </p:txBody>
      </p:sp>
      <p:pic>
        <p:nvPicPr>
          <p:cNvPr id="10" name="Imagen 9"/>
          <p:cNvPicPr>
            <a:picLocks noChangeAspect="1"/>
          </p:cNvPicPr>
          <p:nvPr userDrawn="1"/>
        </p:nvPicPr>
        <p:blipFill>
          <a:blip r:embed="rId13">
            <a:clrChange>
              <a:clrFrom>
                <a:srgbClr val="000000"/>
              </a:clrFrom>
              <a:clrTo>
                <a:srgbClr val="000000">
                  <a:alpha val="0"/>
                </a:srgbClr>
              </a:clrTo>
            </a:clrChange>
            <a:biLevel thresh="25000"/>
          </a:blip>
          <a:stretch>
            <a:fillRect/>
          </a:stretch>
        </p:blipFill>
        <p:spPr>
          <a:xfrm>
            <a:off x="188981" y="305016"/>
            <a:ext cx="1703320" cy="626254"/>
          </a:xfrm>
          <a:prstGeom prst="rect">
            <a:avLst/>
          </a:prstGeom>
        </p:spPr>
      </p:pic>
    </p:spTree>
    <p:extLst>
      <p:ext uri="{BB962C8B-B14F-4D97-AF65-F5344CB8AC3E}">
        <p14:creationId xmlns:p14="http://schemas.microsoft.com/office/powerpoint/2010/main" val="4201626867"/>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kern="1200" cap="all" baseline="0">
          <a:solidFill>
            <a:schemeClr val="tx1"/>
          </a:solidFill>
          <a:effectLst/>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4.JPG"/><Relationship Id="rId13" Type="http://schemas.openxmlformats.org/officeDocument/2006/relationships/image" Target="../media/image39.jpg"/><Relationship Id="rId3" Type="http://schemas.openxmlformats.org/officeDocument/2006/relationships/image" Target="../media/image29.jpe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image" Target="../media/image32.jpg"/><Relationship Id="rId11" Type="http://schemas.openxmlformats.org/officeDocument/2006/relationships/image" Target="../media/image37.jpeg"/><Relationship Id="rId5" Type="http://schemas.openxmlformats.org/officeDocument/2006/relationships/image" Target="../media/image31.jpg"/><Relationship Id="rId10" Type="http://schemas.openxmlformats.org/officeDocument/2006/relationships/image" Target="../media/image36.jpeg"/><Relationship Id="rId4" Type="http://schemas.openxmlformats.org/officeDocument/2006/relationships/image" Target="../media/image30.jpg"/><Relationship Id="rId9" Type="http://schemas.openxmlformats.org/officeDocument/2006/relationships/image" Target="../media/image35.png"/><Relationship Id="rId14" Type="http://schemas.openxmlformats.org/officeDocument/2006/relationships/image" Target="../media/image40.jpg"/></Relationships>
</file>

<file path=ppt/slides/_rels/slide1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3" Type="http://schemas.openxmlformats.org/officeDocument/2006/relationships/image" Target="../media/image53.png"/><Relationship Id="rId7" Type="http://schemas.openxmlformats.org/officeDocument/2006/relationships/image" Target="../media/image57.png"/><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microsoft.com/office/2007/relationships/hdphoto" Target="../media/hdphoto2.wdp"/><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3.xml"/><Relationship Id="rId1" Type="http://schemas.openxmlformats.org/officeDocument/2006/relationships/tags" Target="../tags/tag10.xml"/></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Layout" Target="../slideLayouts/slideLayout23.xml"/><Relationship Id="rId16" Type="http://schemas.openxmlformats.org/officeDocument/2006/relationships/image" Target="../media/image82.png"/><Relationship Id="rId1" Type="http://schemas.openxmlformats.org/officeDocument/2006/relationships/tags" Target="../tags/tag1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12.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3.xml"/><Relationship Id="rId1" Type="http://schemas.openxmlformats.org/officeDocument/2006/relationships/tags" Target="../tags/tag14.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16.xml"/></Relationships>
</file>

<file path=ppt/slides/_rels/slide4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6.png"/><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3.xml"/><Relationship Id="rId1" Type="http://schemas.openxmlformats.org/officeDocument/2006/relationships/tags" Target="../tags/tag17.xml"/><Relationship Id="rId4" Type="http://schemas.openxmlformats.org/officeDocument/2006/relationships/image" Target="../media/image9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tags" Target="../tags/tag18.xml"/><Relationship Id="rId4"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6.xml"/><Relationship Id="rId5" Type="http://schemas.openxmlformats.org/officeDocument/2006/relationships/image" Target="../media/image103.jpeg"/><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34.xml"/><Relationship Id="rId1" Type="http://schemas.openxmlformats.org/officeDocument/2006/relationships/tags" Target="../tags/tag22.xml"/><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08.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C:\Users\Marcela Rojas\AppData\Local\Microsoft\Windows\INetCache\IE\HE0VDDWY\Edifícios_e_casas_do_Jd_Anália_Franco_-_by_Luca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68763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Rectángulo redondeado 21"/>
          <p:cNvSpPr/>
          <p:nvPr/>
        </p:nvSpPr>
        <p:spPr>
          <a:xfrm>
            <a:off x="9778700" y="4235612"/>
            <a:ext cx="2273445" cy="719499"/>
          </a:xfrm>
          <a:prstGeom prst="roundRect">
            <a:avLst/>
          </a:prstGeom>
          <a:solidFill>
            <a:srgbClr val="006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L" sz="1400" b="1" dirty="0"/>
          </a:p>
        </p:txBody>
      </p:sp>
      <p:pic>
        <p:nvPicPr>
          <p:cNvPr id="12" name="Imagen 25"/>
          <p:cNvPicPr>
            <a:picLocks noChangeAspect="1"/>
          </p:cNvPicPr>
          <p:nvPr/>
        </p:nvPicPr>
        <p:blipFill rotWithShape="1">
          <a:blip r:embed="rId4" cstate="print">
            <a:extLst>
              <a:ext uri="{28A0092B-C50C-407E-A947-70E740481C1C}">
                <a14:useLocalDpi xmlns:a14="http://schemas.microsoft.com/office/drawing/2010/main" val="0"/>
              </a:ext>
            </a:extLst>
          </a:blip>
          <a:srcRect t="5591" b="38069"/>
          <a:stretch/>
        </p:blipFill>
        <p:spPr>
          <a:xfrm>
            <a:off x="-4454" y="4876955"/>
            <a:ext cx="12196454" cy="1999418"/>
          </a:xfrm>
          <a:prstGeom prst="rect">
            <a:avLst/>
          </a:prstGeom>
        </p:spPr>
      </p:pic>
      <p:sp>
        <p:nvSpPr>
          <p:cNvPr id="14" name="CuadroTexto 28"/>
          <p:cNvSpPr txBox="1"/>
          <p:nvPr/>
        </p:nvSpPr>
        <p:spPr>
          <a:xfrm>
            <a:off x="502792" y="4872898"/>
            <a:ext cx="7741616" cy="1446550"/>
          </a:xfrm>
          <a:prstGeom prst="rect">
            <a:avLst/>
          </a:prstGeom>
          <a:noFill/>
        </p:spPr>
        <p:txBody>
          <a:bodyPr wrap="square" rtlCol="0">
            <a:spAutoFit/>
          </a:bodyPr>
          <a:lstStyle/>
          <a:p>
            <a:r>
              <a:rPr lang="es-CL" sz="6000" b="1" dirty="0">
                <a:effectLst>
                  <a:outerShdw blurRad="38100" dist="38100" dir="2700000" algn="tl">
                    <a:srgbClr val="000000">
                      <a:alpha val="43137"/>
                    </a:srgbClr>
                  </a:outerShdw>
                </a:effectLst>
                <a:latin typeface="Gill Sans MT" panose="020B0502020104020203" pitchFamily="34" charset="0"/>
                <a:cs typeface="Arial" panose="020B0604020202020204" pitchFamily="34" charset="0"/>
              </a:rPr>
              <a:t>Impuesto Territorial</a:t>
            </a:r>
          </a:p>
          <a:p>
            <a:r>
              <a:rPr lang="es-CL" sz="2800" b="1" dirty="0">
                <a:effectLst>
                  <a:outerShdw blurRad="38100" dist="38100" dir="2700000" algn="tl">
                    <a:srgbClr val="000000">
                      <a:alpha val="43137"/>
                    </a:srgbClr>
                  </a:outerShdw>
                </a:effectLst>
                <a:latin typeface="Gill Sans MT" panose="020B0502020104020203" pitchFamily="34" charset="0"/>
                <a:cs typeface="Arial" panose="020B0604020202020204" pitchFamily="34" charset="0"/>
              </a:rPr>
              <a:t> Contribuciones</a:t>
            </a:r>
          </a:p>
        </p:txBody>
      </p:sp>
      <p:pic>
        <p:nvPicPr>
          <p:cNvPr id="23" name="Imagen 22"/>
          <p:cNvPicPr>
            <a:picLocks noChangeAspect="1"/>
          </p:cNvPicPr>
          <p:nvPr/>
        </p:nvPicPr>
        <p:blipFill>
          <a:blip r:embed="rId5">
            <a:clrChange>
              <a:clrFrom>
                <a:srgbClr val="FFFFFF"/>
              </a:clrFrom>
              <a:clrTo>
                <a:srgbClr val="FFFFFF">
                  <a:alpha val="0"/>
                </a:srgbClr>
              </a:clrTo>
            </a:clrChange>
            <a:biLevel thresh="25000"/>
          </a:blip>
          <a:stretch>
            <a:fillRect/>
          </a:stretch>
        </p:blipFill>
        <p:spPr>
          <a:xfrm>
            <a:off x="520469" y="621345"/>
            <a:ext cx="1601124" cy="586767"/>
          </a:xfrm>
          <a:prstGeom prst="rect">
            <a:avLst/>
          </a:prstGeom>
        </p:spPr>
      </p:pic>
      <p:sp>
        <p:nvSpPr>
          <p:cNvPr id="15" name="Rectángulo 26"/>
          <p:cNvSpPr/>
          <p:nvPr/>
        </p:nvSpPr>
        <p:spPr>
          <a:xfrm>
            <a:off x="11423065" y="6459678"/>
            <a:ext cx="768935" cy="423407"/>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dirty="0"/>
              <a:t>Marzo 2023</a:t>
            </a:r>
          </a:p>
        </p:txBody>
      </p:sp>
      <p:sp>
        <p:nvSpPr>
          <p:cNvPr id="16" name="Rectángulo 27"/>
          <p:cNvSpPr/>
          <p:nvPr/>
        </p:nvSpPr>
        <p:spPr>
          <a:xfrm>
            <a:off x="9189774" y="6568735"/>
            <a:ext cx="1568058" cy="215444"/>
          </a:xfrm>
          <a:prstGeom prst="rect">
            <a:avLst/>
          </a:prstGeom>
        </p:spPr>
        <p:txBody>
          <a:bodyPr wrap="none">
            <a:spAutoFit/>
          </a:bodyPr>
          <a:lstStyle/>
          <a:p>
            <a:r>
              <a:rPr lang="es-ES" sz="800" dirty="0">
                <a:solidFill>
                  <a:schemeClr val="accent5">
                    <a:lumMod val="40000"/>
                    <a:lumOff val="60000"/>
                  </a:schemeClr>
                </a:solidFill>
                <a:latin typeface="Arial" panose="020B0604020202020204" pitchFamily="34" charset="0"/>
                <a:cs typeface="Arial" panose="020B0604020202020204" pitchFamily="34" charset="0"/>
              </a:rPr>
              <a:t>Subdirección de Avaluaciones</a:t>
            </a:r>
            <a:endParaRPr lang="es-CL" sz="800" dirty="0">
              <a:solidFill>
                <a:schemeClr val="accent5">
                  <a:lumMod val="40000"/>
                  <a:lumOff val="60000"/>
                </a:schemeClr>
              </a:solidFill>
            </a:endParaRPr>
          </a:p>
        </p:txBody>
      </p:sp>
    </p:spTree>
    <p:extLst>
      <p:ext uri="{BB962C8B-B14F-4D97-AF65-F5344CB8AC3E}">
        <p14:creationId xmlns:p14="http://schemas.microsoft.com/office/powerpoint/2010/main" val="225568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up)">
                                      <p:cBhvr>
                                        <p:cTn id="7" dur="25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up)">
                                      <p:cBhvr>
                                        <p:cTn id="12" dur="25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pic>
        <p:nvPicPr>
          <p:cNvPr id="10" name="Picture 2" descr="3D model Farm Landscape Miniature | CGTrader"/>
          <p:cNvPicPr>
            <a:picLocks noChangeAspect="1" noChangeArrowheads="1"/>
          </p:cNvPicPr>
          <p:nvPr/>
        </p:nvPicPr>
        <p:blipFill rotWithShape="1">
          <a:blip r:embed="rId3">
            <a:extLst>
              <a:ext uri="{28A0092B-C50C-407E-A947-70E740481C1C}">
                <a14:useLocalDpi xmlns:a14="http://schemas.microsoft.com/office/drawing/2010/main" val="0"/>
              </a:ext>
            </a:extLst>
          </a:blip>
          <a:srcRect l="9362" t="22341" r="10430" b="11436"/>
          <a:stretch/>
        </p:blipFill>
        <p:spPr bwMode="auto">
          <a:xfrm>
            <a:off x="236714" y="1956465"/>
            <a:ext cx="3218969" cy="20818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tyscape 3D skyscraper | CGTrader"/>
          <p:cNvPicPr>
            <a:picLocks noChangeAspect="1" noChangeArrowheads="1"/>
          </p:cNvPicPr>
          <p:nvPr/>
        </p:nvPicPr>
        <p:blipFill rotWithShape="1">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l="5003" t="25869" b="25441"/>
          <a:stretch/>
        </p:blipFill>
        <p:spPr bwMode="auto">
          <a:xfrm>
            <a:off x="105893" y="4735283"/>
            <a:ext cx="3480609" cy="18451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bwMode="auto">
          <a:xfrm>
            <a:off x="3918857" y="1918100"/>
            <a:ext cx="4085356" cy="1878532"/>
          </a:xfrm>
          <a:prstGeom prst="rect">
            <a:avLst/>
          </a:prstGeom>
          <a:solidFill>
            <a:schemeClr val="tx1"/>
          </a:solidFill>
          <a:ln w="12700" cap="flat" cmpd="sng" algn="ctr">
            <a:solidFill>
              <a:srgbClr val="E6500A"/>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pPr>
            <a:r>
              <a:rPr lang="es-CL" sz="2000" dirty="0">
                <a:solidFill>
                  <a:srgbClr val="737373"/>
                </a:solidFill>
                <a:ea typeface="SimSun" panose="02010600030101010101" pitchFamily="2" charset="-122"/>
                <a:cs typeface="Calibri" panose="020F0502020204030204" pitchFamily="34" charset="0"/>
              </a:rPr>
              <a:t>Predios en cualquier ubicación cuyo terreno esté destinado preferentemente a la producción agropecuaria o forestal</a:t>
            </a:r>
            <a:endParaRPr kumimoji="0" lang="es-CL" sz="2000" i="0" u="none" strike="noStrike" normalizeH="0" dirty="0">
              <a:ln>
                <a:noFill/>
              </a:ln>
              <a:solidFill>
                <a:srgbClr val="737373"/>
              </a:solidFill>
              <a:ea typeface="SimSun" panose="02010600030101010101" pitchFamily="2" charset="-122"/>
              <a:cs typeface="Calibri" panose="020F0502020204030204" pitchFamily="34" charset="0"/>
            </a:endParaRPr>
          </a:p>
        </p:txBody>
      </p:sp>
      <p:sp>
        <p:nvSpPr>
          <p:cNvPr id="12" name="Rectángulo 11"/>
          <p:cNvSpPr/>
          <p:nvPr/>
        </p:nvSpPr>
        <p:spPr bwMode="auto">
          <a:xfrm>
            <a:off x="3918856" y="4765763"/>
            <a:ext cx="4075831" cy="1982042"/>
          </a:xfrm>
          <a:prstGeom prst="rect">
            <a:avLst/>
          </a:prstGeom>
          <a:solidFill>
            <a:schemeClr val="tx1"/>
          </a:solidFill>
          <a:ln w="12700" cap="flat" cmpd="sng" algn="ctr">
            <a:solidFill>
              <a:srgbClr val="E6500A"/>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lnSpc>
                <a:spcPct val="150000"/>
              </a:lnSpc>
              <a:spcBef>
                <a:spcPct val="0"/>
              </a:spcBef>
              <a:spcAft>
                <a:spcPct val="0"/>
              </a:spcAft>
              <a:buFont typeface="Arial" panose="020B0604020202020204" pitchFamily="34" charset="0"/>
              <a:buNone/>
            </a:pPr>
            <a:r>
              <a:rPr lang="es-CL" sz="2000" dirty="0">
                <a:solidFill>
                  <a:srgbClr val="737373"/>
                </a:solidFill>
                <a:ea typeface="SimSun" panose="02010600030101010101" pitchFamily="2" charset="-122"/>
                <a:cs typeface="Calibri" panose="020F0502020204030204" pitchFamily="34" charset="0"/>
              </a:rPr>
              <a:t>Todos los predios no incluidos en la serie agrícola, </a:t>
            </a:r>
          </a:p>
          <a:p>
            <a:pPr algn="ctr" defTabSz="914400" eaLnBrk="0" fontAlgn="base" hangingPunct="0">
              <a:lnSpc>
                <a:spcPct val="150000"/>
              </a:lnSpc>
              <a:spcBef>
                <a:spcPct val="0"/>
              </a:spcBef>
              <a:spcAft>
                <a:spcPct val="0"/>
              </a:spcAft>
              <a:buFont typeface="Arial" panose="020B0604020202020204" pitchFamily="34" charset="0"/>
              <a:buNone/>
            </a:pPr>
            <a:r>
              <a:rPr lang="es-CL" sz="2000" dirty="0">
                <a:solidFill>
                  <a:srgbClr val="737373"/>
                </a:solidFill>
                <a:ea typeface="SimSun" panose="02010600030101010101" pitchFamily="2" charset="-122"/>
                <a:cs typeface="Calibri" panose="020F0502020204030204" pitchFamily="34" charset="0"/>
              </a:rPr>
              <a:t>Con excepción de las minas, maquinarias e instalaciones </a:t>
            </a:r>
          </a:p>
        </p:txBody>
      </p:sp>
      <p:sp>
        <p:nvSpPr>
          <p:cNvPr id="13" name="Redondear rectángulo de esquina del mismo lado 12"/>
          <p:cNvSpPr/>
          <p:nvPr/>
        </p:nvSpPr>
        <p:spPr bwMode="auto">
          <a:xfrm>
            <a:off x="8501374" y="5570594"/>
            <a:ext cx="1169494" cy="629142"/>
          </a:xfrm>
          <a:prstGeom prst="round2SameRect">
            <a:avLst>
              <a:gd name="adj1" fmla="val 0"/>
              <a:gd name="adj2" fmla="val 0"/>
            </a:avLst>
          </a:prstGeom>
          <a:solidFill>
            <a:srgbClr val="0064A0"/>
          </a:solidFill>
          <a:ln w="38100">
            <a:noFill/>
            <a:headEnd type="none" w="med" len="med"/>
            <a:tailEnd type="none" w="med" len="med"/>
          </a:ln>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Font typeface="Arial" panose="020B0604020202020204" pitchFamily="34" charset="0"/>
              <a:buNone/>
            </a:pPr>
            <a:r>
              <a:rPr lang="es-CL" sz="2000" cap="small" dirty="0">
                <a:solidFill>
                  <a:schemeClr val="tx1"/>
                </a:solidFill>
                <a:effectLst>
                  <a:outerShdw blurRad="38100" dist="38100" dir="2700000" algn="tl">
                    <a:srgbClr val="000000">
                      <a:alpha val="43137"/>
                    </a:srgbClr>
                  </a:outerShdw>
                </a:effectLst>
                <a:latin typeface="Berlin Sans FB Demi" panose="020E0802020502020306" pitchFamily="34" charset="0"/>
                <a:ea typeface="SimSun" panose="02010600030101010101" pitchFamily="2" charset="-122"/>
              </a:rPr>
              <a:t>948.147</a:t>
            </a:r>
            <a:r>
              <a:rPr lang="es-CL" sz="2000" cap="small" dirty="0">
                <a:solidFill>
                  <a:schemeClr val="tx1"/>
                </a:solidFill>
                <a:latin typeface="Berlin Sans FB Demi" panose="020E0802020502020306" pitchFamily="34" charset="0"/>
                <a:ea typeface="SimSun" panose="02010600030101010101" pitchFamily="2" charset="-122"/>
              </a:rPr>
              <a:t>	</a:t>
            </a:r>
            <a:endParaRPr lang="es-CL" sz="2000" b="0" cap="small" dirty="0">
              <a:solidFill>
                <a:schemeClr val="tx1"/>
              </a:solidFill>
              <a:latin typeface="Berlin Sans FB Demi" panose="020E0802020502020306" pitchFamily="34" charset="0"/>
              <a:ea typeface="SimSun" panose="02010600030101010101" pitchFamily="2" charset="-122"/>
            </a:endParaRPr>
          </a:p>
        </p:txBody>
      </p:sp>
      <p:sp>
        <p:nvSpPr>
          <p:cNvPr id="14" name="Redondear rectángulo de esquina del mismo lado 13"/>
          <p:cNvSpPr/>
          <p:nvPr/>
        </p:nvSpPr>
        <p:spPr bwMode="auto">
          <a:xfrm>
            <a:off x="9691693" y="1895312"/>
            <a:ext cx="1477615" cy="4304423"/>
          </a:xfrm>
          <a:prstGeom prst="round2SameRect">
            <a:avLst>
              <a:gd name="adj1" fmla="val 0"/>
              <a:gd name="adj2" fmla="val 0"/>
            </a:avLst>
          </a:prstGeom>
          <a:solidFill>
            <a:srgbClr val="E6500A"/>
          </a:solidFill>
          <a:ln w="38100">
            <a:noFill/>
            <a:headEnd type="none" w="med" len="med"/>
            <a:tailEnd type="none" w="med" len="med"/>
          </a:ln>
          <a:effectLst>
            <a:innerShdw blurRad="114300">
              <a:prstClr val="black"/>
            </a:innerShdw>
          </a:effectLst>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Font typeface="Arial" panose="020B0604020202020204" pitchFamily="34" charset="0"/>
              <a:buNone/>
            </a:pPr>
            <a:r>
              <a:rPr lang="es-CL" sz="2000" cap="small" dirty="0">
                <a:solidFill>
                  <a:schemeClr val="tx1"/>
                </a:solidFill>
                <a:effectLst>
                  <a:outerShdw blurRad="38100" dist="38100" dir="2700000" algn="tl">
                    <a:srgbClr val="000000">
                      <a:alpha val="43137"/>
                    </a:srgbClr>
                  </a:outerShdw>
                </a:effectLst>
                <a:latin typeface="Berlin Sans FB Demi" panose="020E0802020502020306" pitchFamily="34" charset="0"/>
                <a:ea typeface="SimSun" panose="02010600030101010101" pitchFamily="2" charset="-122"/>
              </a:rPr>
              <a:t>7.080.423</a:t>
            </a:r>
            <a:endParaRPr lang="es-CL" sz="2000" b="0" cap="small" dirty="0">
              <a:solidFill>
                <a:schemeClr val="tx1"/>
              </a:solidFill>
              <a:effectLst>
                <a:outerShdw blurRad="38100" dist="38100" dir="2700000" algn="tl">
                  <a:srgbClr val="000000">
                    <a:alpha val="43137"/>
                  </a:srgbClr>
                </a:outerShdw>
              </a:effectLst>
              <a:latin typeface="Berlin Sans FB Demi" panose="020E0802020502020306" pitchFamily="34" charset="0"/>
              <a:ea typeface="SimSun" panose="02010600030101010101" pitchFamily="2" charset="-122"/>
            </a:endParaRPr>
          </a:p>
        </p:txBody>
      </p:sp>
      <p:sp>
        <p:nvSpPr>
          <p:cNvPr id="15" name="CuadroTexto 14"/>
          <p:cNvSpPr txBox="1"/>
          <p:nvPr/>
        </p:nvSpPr>
        <p:spPr>
          <a:xfrm>
            <a:off x="8616769" y="6199735"/>
            <a:ext cx="2552540" cy="338554"/>
          </a:xfrm>
          <a:prstGeom prst="rect">
            <a:avLst/>
          </a:prstGeom>
          <a:noFill/>
          <a:ln>
            <a:noFill/>
          </a:ln>
        </p:spPr>
        <p:txBody>
          <a:bodyPr wrap="square" rtlCol="0">
            <a:spAutoFit/>
          </a:bodyPr>
          <a:lstStyle/>
          <a:p>
            <a:pPr algn="ctr"/>
            <a:r>
              <a:rPr lang="es-CL" sz="1600" dirty="0">
                <a:solidFill>
                  <a:srgbClr val="737373"/>
                </a:solidFill>
              </a:rPr>
              <a:t>Número de Predios 2020</a:t>
            </a:r>
          </a:p>
        </p:txBody>
      </p:sp>
      <p:sp>
        <p:nvSpPr>
          <p:cNvPr id="16" name="CuadroTexto 15"/>
          <p:cNvSpPr txBox="1"/>
          <p:nvPr/>
        </p:nvSpPr>
        <p:spPr>
          <a:xfrm>
            <a:off x="9427236" y="2437317"/>
            <a:ext cx="2456307" cy="4016484"/>
          </a:xfrm>
          <a:prstGeom prst="rect">
            <a:avLst/>
          </a:prstGeom>
          <a:noFill/>
          <a:ln w="19050">
            <a:solidFill>
              <a:srgbClr val="E6500A"/>
            </a:solidFill>
            <a:prstDash val="sysDot"/>
          </a:ln>
        </p:spPr>
        <p:txBody>
          <a:bodyPr wrap="square" numCol="1" rtlCol="0">
            <a:spAutoFit/>
          </a:bodyPr>
          <a:lstStyle/>
          <a:p>
            <a:pPr>
              <a:lnSpc>
                <a:spcPct val="150000"/>
              </a:lnSpc>
            </a:pPr>
            <a:r>
              <a:rPr lang="es-CL" sz="1000" dirty="0">
                <a:solidFill>
                  <a:srgbClr val="737373"/>
                </a:solidFill>
                <a:latin typeface="Calibri" panose="020F0502020204030204" pitchFamily="34" charset="0"/>
                <a:cs typeface="Calibri" panose="020F0502020204030204" pitchFamily="34" charset="0"/>
              </a:rPr>
              <a:t>COMERCIO</a:t>
            </a:r>
          </a:p>
          <a:p>
            <a:pPr>
              <a:lnSpc>
                <a:spcPct val="150000"/>
              </a:lnSpc>
            </a:pPr>
            <a:r>
              <a:rPr lang="es-CL" sz="1000" dirty="0">
                <a:solidFill>
                  <a:srgbClr val="737373"/>
                </a:solidFill>
                <a:latin typeface="Calibri" panose="020F0502020204030204" pitchFamily="34" charset="0"/>
                <a:cs typeface="Calibri" panose="020F0502020204030204" pitchFamily="34" charset="0"/>
              </a:rPr>
              <a:t>DEPORTE Y RECREACION</a:t>
            </a:r>
          </a:p>
          <a:p>
            <a:pPr>
              <a:lnSpc>
                <a:spcPct val="150000"/>
              </a:lnSpc>
            </a:pPr>
            <a:r>
              <a:rPr lang="es-CL" sz="1000" dirty="0">
                <a:solidFill>
                  <a:srgbClr val="737373"/>
                </a:solidFill>
                <a:latin typeface="Calibri" panose="020F0502020204030204" pitchFamily="34" charset="0"/>
                <a:cs typeface="Calibri" panose="020F0502020204030204" pitchFamily="34" charset="0"/>
              </a:rPr>
              <a:t>EDUCACION Y CULTURA</a:t>
            </a:r>
          </a:p>
          <a:p>
            <a:pPr>
              <a:lnSpc>
                <a:spcPct val="150000"/>
              </a:lnSpc>
            </a:pPr>
            <a:r>
              <a:rPr lang="es-CL" sz="1000" dirty="0">
                <a:solidFill>
                  <a:srgbClr val="737373"/>
                </a:solidFill>
                <a:latin typeface="Calibri" panose="020F0502020204030204" pitchFamily="34" charset="0"/>
                <a:cs typeface="Calibri" panose="020F0502020204030204" pitchFamily="34" charset="0"/>
              </a:rPr>
              <a:t>HOTEL, MOTEL</a:t>
            </a:r>
          </a:p>
          <a:p>
            <a:pPr>
              <a:lnSpc>
                <a:spcPct val="150000"/>
              </a:lnSpc>
            </a:pPr>
            <a:r>
              <a:rPr lang="es-CL" sz="1000" dirty="0">
                <a:solidFill>
                  <a:srgbClr val="737373"/>
                </a:solidFill>
                <a:latin typeface="Calibri" panose="020F0502020204030204" pitchFamily="34" charset="0"/>
                <a:cs typeface="Calibri" panose="020F0502020204030204" pitchFamily="34" charset="0"/>
              </a:rPr>
              <a:t>HABITACIONAL</a:t>
            </a:r>
          </a:p>
          <a:p>
            <a:pPr>
              <a:lnSpc>
                <a:spcPct val="150000"/>
              </a:lnSpc>
            </a:pPr>
            <a:r>
              <a:rPr lang="es-CL" sz="1000" dirty="0">
                <a:solidFill>
                  <a:srgbClr val="737373"/>
                </a:solidFill>
                <a:latin typeface="Calibri" panose="020F0502020204030204" pitchFamily="34" charset="0"/>
                <a:cs typeface="Calibri" panose="020F0502020204030204" pitchFamily="34" charset="0"/>
              </a:rPr>
              <a:t>INDUSTRIA</a:t>
            </a:r>
          </a:p>
          <a:p>
            <a:pPr>
              <a:lnSpc>
                <a:spcPct val="150000"/>
              </a:lnSpc>
            </a:pPr>
            <a:r>
              <a:rPr lang="es-CL" sz="1000" dirty="0">
                <a:solidFill>
                  <a:srgbClr val="737373"/>
                </a:solidFill>
                <a:latin typeface="Calibri" panose="020F0502020204030204" pitchFamily="34" charset="0"/>
                <a:cs typeface="Calibri" panose="020F0502020204030204" pitchFamily="34" charset="0"/>
              </a:rPr>
              <a:t>BIENES COMUNES</a:t>
            </a:r>
          </a:p>
          <a:p>
            <a:pPr>
              <a:lnSpc>
                <a:spcPct val="150000"/>
              </a:lnSpc>
            </a:pPr>
            <a:r>
              <a:rPr lang="es-CL" sz="1000" dirty="0">
                <a:solidFill>
                  <a:srgbClr val="737373"/>
                </a:solidFill>
                <a:latin typeface="Calibri" panose="020F0502020204030204" pitchFamily="34" charset="0"/>
                <a:cs typeface="Calibri" panose="020F0502020204030204" pitchFamily="34" charset="0"/>
              </a:rPr>
              <a:t>BODEGA Y ALMACENAJE</a:t>
            </a:r>
          </a:p>
          <a:p>
            <a:pPr>
              <a:lnSpc>
                <a:spcPct val="150000"/>
              </a:lnSpc>
            </a:pPr>
            <a:r>
              <a:rPr lang="es-CL" sz="1000" dirty="0">
                <a:solidFill>
                  <a:srgbClr val="737373"/>
                </a:solidFill>
                <a:latin typeface="Calibri" panose="020F0502020204030204" pitchFamily="34" charset="0"/>
                <a:cs typeface="Calibri" panose="020F0502020204030204" pitchFamily="34" charset="0"/>
              </a:rPr>
              <a:t>MINERIA</a:t>
            </a:r>
          </a:p>
          <a:p>
            <a:pPr>
              <a:lnSpc>
                <a:spcPct val="150000"/>
              </a:lnSpc>
            </a:pPr>
            <a:r>
              <a:rPr lang="es-CL" sz="1000" dirty="0">
                <a:solidFill>
                  <a:srgbClr val="737373"/>
                </a:solidFill>
                <a:latin typeface="Calibri" panose="020F0502020204030204" pitchFamily="34" charset="0"/>
                <a:cs typeface="Calibri" panose="020F0502020204030204" pitchFamily="34" charset="0"/>
              </a:rPr>
              <a:t>OFICINA</a:t>
            </a:r>
          </a:p>
          <a:p>
            <a:pPr>
              <a:lnSpc>
                <a:spcPct val="150000"/>
              </a:lnSpc>
            </a:pPr>
            <a:r>
              <a:rPr lang="es-CL" sz="1000" dirty="0">
                <a:solidFill>
                  <a:srgbClr val="737373"/>
                </a:solidFill>
                <a:latin typeface="Calibri" panose="020F0502020204030204" pitchFamily="34" charset="0"/>
                <a:cs typeface="Calibri" panose="020F0502020204030204" pitchFamily="34" charset="0"/>
              </a:rPr>
              <a:t>ADMINISTRACION PUBLICA Y DEFENSA</a:t>
            </a:r>
          </a:p>
          <a:p>
            <a:pPr>
              <a:lnSpc>
                <a:spcPct val="150000"/>
              </a:lnSpc>
            </a:pPr>
            <a:r>
              <a:rPr lang="es-CL" sz="1000" dirty="0">
                <a:solidFill>
                  <a:srgbClr val="737373"/>
                </a:solidFill>
                <a:latin typeface="Calibri" panose="020F0502020204030204" pitchFamily="34" charset="0"/>
                <a:cs typeface="Calibri" panose="020F0502020204030204" pitchFamily="34" charset="0"/>
              </a:rPr>
              <a:t>CULTO</a:t>
            </a:r>
          </a:p>
          <a:p>
            <a:pPr>
              <a:lnSpc>
                <a:spcPct val="150000"/>
              </a:lnSpc>
            </a:pPr>
            <a:r>
              <a:rPr lang="es-CL" sz="1000" dirty="0">
                <a:solidFill>
                  <a:srgbClr val="737373"/>
                </a:solidFill>
                <a:latin typeface="Calibri" panose="020F0502020204030204" pitchFamily="34" charset="0"/>
                <a:cs typeface="Calibri" panose="020F0502020204030204" pitchFamily="34" charset="0"/>
              </a:rPr>
              <a:t>SALUD</a:t>
            </a:r>
          </a:p>
          <a:p>
            <a:pPr>
              <a:lnSpc>
                <a:spcPct val="150000"/>
              </a:lnSpc>
            </a:pPr>
            <a:r>
              <a:rPr lang="es-CL" sz="1000" dirty="0">
                <a:solidFill>
                  <a:srgbClr val="737373"/>
                </a:solidFill>
                <a:latin typeface="Calibri" panose="020F0502020204030204" pitchFamily="34" charset="0"/>
                <a:cs typeface="Calibri" panose="020F0502020204030204" pitchFamily="34" charset="0"/>
              </a:rPr>
              <a:t>TRANSPORTE Y TELECOMUNICACIONES</a:t>
            </a:r>
          </a:p>
          <a:p>
            <a:pPr>
              <a:lnSpc>
                <a:spcPct val="150000"/>
              </a:lnSpc>
            </a:pPr>
            <a:r>
              <a:rPr lang="es-CL" sz="1000" dirty="0">
                <a:solidFill>
                  <a:srgbClr val="737373"/>
                </a:solidFill>
                <a:latin typeface="Calibri" panose="020F0502020204030204" pitchFamily="34" charset="0"/>
                <a:cs typeface="Calibri" panose="020F0502020204030204" pitchFamily="34" charset="0"/>
              </a:rPr>
              <a:t>OTROS NO CONSIDERADOS</a:t>
            </a:r>
          </a:p>
          <a:p>
            <a:pPr>
              <a:lnSpc>
                <a:spcPct val="150000"/>
              </a:lnSpc>
            </a:pPr>
            <a:r>
              <a:rPr lang="es-CL" sz="1000" dirty="0">
                <a:solidFill>
                  <a:srgbClr val="737373"/>
                </a:solidFill>
                <a:latin typeface="Calibri" panose="020F0502020204030204" pitchFamily="34" charset="0"/>
                <a:cs typeface="Calibri" panose="020F0502020204030204" pitchFamily="34" charset="0"/>
              </a:rPr>
              <a:t>SITIO ERIAZO</a:t>
            </a:r>
          </a:p>
          <a:p>
            <a:pPr>
              <a:lnSpc>
                <a:spcPct val="150000"/>
              </a:lnSpc>
            </a:pPr>
            <a:r>
              <a:rPr lang="es-CL" sz="1000" dirty="0">
                <a:solidFill>
                  <a:srgbClr val="737373"/>
                </a:solidFill>
                <a:latin typeface="Calibri" panose="020F0502020204030204" pitchFamily="34" charset="0"/>
                <a:cs typeface="Calibri" panose="020F0502020204030204" pitchFamily="34" charset="0"/>
              </a:rPr>
              <a:t>ESTACIONAMIENTO</a:t>
            </a:r>
          </a:p>
        </p:txBody>
      </p:sp>
      <p:sp>
        <p:nvSpPr>
          <p:cNvPr id="8" name="CuadroTexto 7"/>
          <p:cNvSpPr txBox="1"/>
          <p:nvPr/>
        </p:nvSpPr>
        <p:spPr>
          <a:xfrm>
            <a:off x="0" y="1430911"/>
            <a:ext cx="7488000" cy="369332"/>
          </a:xfrm>
          <a:prstGeom prst="rect">
            <a:avLst/>
          </a:prstGeom>
          <a:noFill/>
        </p:spPr>
        <p:txBody>
          <a:bodyPr wrap="square" rtlCol="0">
            <a:spAutoFit/>
          </a:bodyPr>
          <a:lstStyle/>
          <a:p>
            <a:pPr lvl="0"/>
            <a:r>
              <a:rPr lang="es-CL" b="1" cap="small" dirty="0">
                <a:solidFill>
                  <a:srgbClr val="0064A0"/>
                </a:solidFill>
              </a:rPr>
              <a:t>AGRÍCOLAS  O PERTENECIENTES A LA PRIMERA SERIE</a:t>
            </a:r>
          </a:p>
        </p:txBody>
      </p:sp>
      <p:sp>
        <p:nvSpPr>
          <p:cNvPr id="9" name="CuadroTexto 8"/>
          <p:cNvSpPr txBox="1"/>
          <p:nvPr/>
        </p:nvSpPr>
        <p:spPr>
          <a:xfrm>
            <a:off x="0" y="4234689"/>
            <a:ext cx="7488000" cy="369332"/>
          </a:xfrm>
          <a:prstGeom prst="rect">
            <a:avLst/>
          </a:prstGeom>
          <a:noFill/>
        </p:spPr>
        <p:txBody>
          <a:bodyPr wrap="square" rtlCol="0">
            <a:spAutoFit/>
          </a:bodyPr>
          <a:lstStyle>
            <a:defPPr>
              <a:defRPr lang="en-US"/>
            </a:defPPr>
            <a:lvl1pPr lvl="0" algn="ctr">
              <a:defRPr b="1" cap="small">
                <a:solidFill>
                  <a:srgbClr val="0064A0"/>
                </a:solidFill>
              </a:defRPr>
            </a:lvl1pPr>
          </a:lstStyle>
          <a:p>
            <a:pPr algn="l"/>
            <a:r>
              <a:rPr lang="es-CL" dirty="0"/>
              <a:t>NO AGRÍCOLAS  O PERTENECIENTES A LA SEGUNDA SERIE</a:t>
            </a:r>
            <a:endParaRPr lang="es-ES" dirty="0"/>
          </a:p>
        </p:txBody>
      </p:sp>
      <p:cxnSp>
        <p:nvCxnSpPr>
          <p:cNvPr id="4" name="Conector angular 3"/>
          <p:cNvCxnSpPr>
            <a:stCxn id="10" idx="2"/>
            <a:endCxn id="11" idx="1"/>
          </p:cNvCxnSpPr>
          <p:nvPr/>
        </p:nvCxnSpPr>
        <p:spPr>
          <a:xfrm rot="5400000" flipH="1" flipV="1">
            <a:off x="2292039" y="2411526"/>
            <a:ext cx="1180977" cy="2072658"/>
          </a:xfrm>
          <a:prstGeom prst="bentConnector4">
            <a:avLst>
              <a:gd name="adj1" fmla="val -11061"/>
              <a:gd name="adj2" fmla="val 84100"/>
            </a:avLst>
          </a:prstGeom>
          <a:ln w="12700">
            <a:solidFill>
              <a:srgbClr val="E6500A"/>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5126" idx="2"/>
            <a:endCxn id="12" idx="1"/>
          </p:cNvCxnSpPr>
          <p:nvPr/>
        </p:nvCxnSpPr>
        <p:spPr>
          <a:xfrm rot="5400000" flipH="1" flipV="1">
            <a:off x="2470712" y="5132270"/>
            <a:ext cx="823629" cy="2072658"/>
          </a:xfrm>
          <a:prstGeom prst="bentConnector4">
            <a:avLst>
              <a:gd name="adj1" fmla="val -15860"/>
              <a:gd name="adj2" fmla="val 84103"/>
            </a:avLst>
          </a:prstGeom>
          <a:ln w="12700">
            <a:solidFill>
              <a:srgbClr val="E6500A"/>
            </a:solidFill>
            <a:prstDash val="sysDot"/>
          </a:ln>
        </p:spPr>
        <p:style>
          <a:lnRef idx="1">
            <a:schemeClr val="accent1"/>
          </a:lnRef>
          <a:fillRef idx="0">
            <a:schemeClr val="accent1"/>
          </a:fillRef>
          <a:effectRef idx="0">
            <a:schemeClr val="accent1"/>
          </a:effectRef>
          <a:fontRef idx="minor">
            <a:schemeClr val="tx1"/>
          </a:fontRef>
        </p:style>
      </p:cxnSp>
      <p:cxnSp>
        <p:nvCxnSpPr>
          <p:cNvPr id="21" name="Conector angular 20"/>
          <p:cNvCxnSpPr>
            <a:stCxn id="12" idx="3"/>
            <a:endCxn id="16" idx="1"/>
          </p:cNvCxnSpPr>
          <p:nvPr/>
        </p:nvCxnSpPr>
        <p:spPr>
          <a:xfrm flipV="1">
            <a:off x="7994687" y="4445559"/>
            <a:ext cx="1432549" cy="1311225"/>
          </a:xfrm>
          <a:prstGeom prst="bentConnector3">
            <a:avLst>
              <a:gd name="adj1" fmla="val 50000"/>
            </a:avLst>
          </a:prstGeom>
          <a:ln w="12700">
            <a:solidFill>
              <a:srgbClr val="E6500A"/>
            </a:solidFill>
            <a:prstDash val="sysDot"/>
          </a:ln>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24571" y="1312449"/>
            <a:ext cx="8237686" cy="2938217"/>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p:cNvSpPr/>
          <p:nvPr/>
        </p:nvSpPr>
        <p:spPr>
          <a:xfrm>
            <a:off x="6802" y="4235529"/>
            <a:ext cx="8256925" cy="2639520"/>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 name="CuadroTexto 74"/>
          <p:cNvSpPr txBox="1"/>
          <p:nvPr/>
        </p:nvSpPr>
        <p:spPr>
          <a:xfrm>
            <a:off x="9651168" y="1448047"/>
            <a:ext cx="1518140" cy="338554"/>
          </a:xfrm>
          <a:prstGeom prst="rect">
            <a:avLst/>
          </a:prstGeom>
          <a:noFill/>
          <a:ln>
            <a:noFill/>
          </a:ln>
        </p:spPr>
        <p:txBody>
          <a:bodyPr wrap="square" rtlCol="0">
            <a:spAutoFit/>
          </a:bodyPr>
          <a:lstStyle/>
          <a:p>
            <a:pPr algn="ctr"/>
            <a:r>
              <a:rPr lang="es-CL" sz="1600" dirty="0">
                <a:solidFill>
                  <a:srgbClr val="737373"/>
                </a:solidFill>
              </a:rPr>
              <a:t>No Agrícolas</a:t>
            </a:r>
          </a:p>
        </p:txBody>
      </p:sp>
      <p:sp>
        <p:nvSpPr>
          <p:cNvPr id="76" name="CuadroTexto 75"/>
          <p:cNvSpPr txBox="1"/>
          <p:nvPr/>
        </p:nvSpPr>
        <p:spPr>
          <a:xfrm>
            <a:off x="8548659" y="5273864"/>
            <a:ext cx="1074923" cy="338554"/>
          </a:xfrm>
          <a:prstGeom prst="rect">
            <a:avLst/>
          </a:prstGeom>
          <a:noFill/>
          <a:ln>
            <a:noFill/>
          </a:ln>
        </p:spPr>
        <p:txBody>
          <a:bodyPr wrap="square" rtlCol="0">
            <a:spAutoFit/>
          </a:bodyPr>
          <a:lstStyle/>
          <a:p>
            <a:pPr algn="ctr"/>
            <a:r>
              <a:rPr lang="es-CL" sz="1600" dirty="0">
                <a:solidFill>
                  <a:srgbClr val="737373"/>
                </a:solidFill>
              </a:rPr>
              <a:t>Agrícolas</a:t>
            </a:r>
          </a:p>
        </p:txBody>
      </p:sp>
    </p:spTree>
    <p:custDataLst>
      <p:tags r:id="rId1"/>
    </p:custDataLst>
    <p:extLst>
      <p:ext uri="{BB962C8B-B14F-4D97-AF65-F5344CB8AC3E}">
        <p14:creationId xmlns:p14="http://schemas.microsoft.com/office/powerpoint/2010/main" val="3415812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wipe(left)">
                                      <p:cBhvr>
                                        <p:cTn id="17" dur="500"/>
                                        <p:tgtEl>
                                          <p:spTgt spid="5126"/>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750"/>
                                        <p:tgtEl>
                                          <p:spTgt spid="17"/>
                                        </p:tgtEl>
                                      </p:cBhvr>
                                    </p:animEffect>
                                  </p:childTnLst>
                                </p:cTn>
                              </p:par>
                            </p:childTnLst>
                          </p:cTn>
                        </p:par>
                        <p:par>
                          <p:cTn id="25" fill="hold">
                            <p:stCondLst>
                              <p:cond delay="175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75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xit" presetSubtype="0" fill="hold" grpId="0"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xit" presetSubtype="2" fill="hold" grpId="1" nodeType="clickEffect">
                                  <p:stCondLst>
                                    <p:cond delay="0"/>
                                  </p:stCondLst>
                                  <p:childTnLst>
                                    <p:animEffect transition="out" filter="wipe(right)">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500"/>
                            </p:stCondLst>
                            <p:childTnLst>
                              <p:par>
                                <p:cTn id="63" presetID="22" presetClass="exit" presetSubtype="2" fill="hold" nodeType="afterEffect">
                                  <p:stCondLst>
                                    <p:cond delay="0"/>
                                  </p:stCondLst>
                                  <p:childTnLst>
                                    <p:animEffect transition="out" filter="wipe(right)">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down)">
                                      <p:cBhvr>
                                        <p:cTn id="70" dur="500"/>
                                        <p:tgtEl>
                                          <p:spTgt spid="15"/>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00"/>
                                        <p:tgtEl>
                                          <p:spTgt spid="13"/>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wipe(down)">
                                      <p:cBhvr>
                                        <p:cTn id="76" dur="1250"/>
                                        <p:tgtEl>
                                          <p:spTgt spid="14"/>
                                        </p:tgtEl>
                                      </p:cBhvr>
                                    </p:animEffect>
                                  </p:childTnLst>
                                </p:cTn>
                              </p:par>
                            </p:childTnLst>
                          </p:cTn>
                        </p:par>
                        <p:par>
                          <p:cTn id="77" fill="hold">
                            <p:stCondLst>
                              <p:cond delay="1250"/>
                            </p:stCondLst>
                            <p:childTnLst>
                              <p:par>
                                <p:cTn id="78" presetID="22" presetClass="entr" presetSubtype="1" fill="hold" grpId="0" nodeType="afterEffect">
                                  <p:stCondLst>
                                    <p:cond delay="0"/>
                                  </p:stCondLst>
                                  <p:childTnLst>
                                    <p:set>
                                      <p:cBhvr>
                                        <p:cTn id="79" dur="1" fill="hold">
                                          <p:stCondLst>
                                            <p:cond delay="0"/>
                                          </p:stCondLst>
                                        </p:cTn>
                                        <p:tgtEl>
                                          <p:spTgt spid="76"/>
                                        </p:tgtEl>
                                        <p:attrNameLst>
                                          <p:attrName>style.visibility</p:attrName>
                                        </p:attrNameLst>
                                      </p:cBhvr>
                                      <p:to>
                                        <p:strVal val="visible"/>
                                      </p:to>
                                    </p:set>
                                    <p:animEffect transition="in" filter="wipe(up)">
                                      <p:cBhvr>
                                        <p:cTn id="80" dur="500"/>
                                        <p:tgtEl>
                                          <p:spTgt spid="76"/>
                                        </p:tgtEl>
                                      </p:cBhvr>
                                    </p:animEffect>
                                  </p:childTnLst>
                                </p:cTn>
                              </p:par>
                              <p:par>
                                <p:cTn id="81" presetID="22" presetClass="entr" presetSubtype="1"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wipe(up)">
                                      <p:cBhvr>
                                        <p:cTn id="8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p:bldP spid="16" grpId="0" animBg="1"/>
      <p:bldP spid="16" grpId="1" animBg="1"/>
      <p:bldP spid="8" grpId="0"/>
      <p:bldP spid="9" grpId="0"/>
      <p:bldP spid="27" grpId="0" animBg="1"/>
      <p:bldP spid="27" grpId="1" animBg="1"/>
      <p:bldP spid="27" grpId="2" animBg="1"/>
      <p:bldP spid="29" grpId="0" animBg="1"/>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centrourbano.com/revista/wp-content/uploads/Qu%C3%A9-hacer-si-la-contingencia-imposibilita-el-pago-de-la-renta-1280x7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098971" y="1"/>
            <a:ext cx="4093029" cy="6858000"/>
          </a:xfrm>
          <a:prstGeom prst="rect">
            <a:avLst/>
          </a:prstGeom>
          <a:solidFill>
            <a:srgbClr val="737373">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¿Y qué es la Exención?​</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9560479" y="218464"/>
            <a:ext cx="2363257" cy="866067"/>
          </a:xfrm>
          <a:prstGeom prst="rect">
            <a:avLst/>
          </a:prstGeom>
        </p:spPr>
      </p:pic>
    </p:spTree>
    <p:extLst>
      <p:ext uri="{BB962C8B-B14F-4D97-AF65-F5344CB8AC3E}">
        <p14:creationId xmlns:p14="http://schemas.microsoft.com/office/powerpoint/2010/main" val="150903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3" name="Marcador de contenido 2"/>
          <p:cNvSpPr>
            <a:spLocks noGrp="1"/>
          </p:cNvSpPr>
          <p:nvPr>
            <p:ph idx="1"/>
          </p:nvPr>
        </p:nvSpPr>
        <p:spPr/>
        <p:txBody>
          <a:bodyPr>
            <a:normAutofit fontScale="92500" lnSpcReduction="20000"/>
          </a:bodyPr>
          <a:lstStyle/>
          <a:p>
            <a:pPr marL="0" indent="0" algn="just" defTabSz="0">
              <a:lnSpc>
                <a:spcPct val="150000"/>
              </a:lnSpc>
              <a:buClr>
                <a:srgbClr val="FF6600"/>
              </a:buClr>
              <a:buNone/>
              <a:tabLst>
                <a:tab pos="447675" algn="l"/>
                <a:tab pos="4857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altLang="es-CL" sz="2400" i="1" dirty="0">
                <a:solidFill>
                  <a:srgbClr val="E6500A"/>
                </a:solidFill>
                <a:cs typeface="Arial" panose="020B0604020202020204" pitchFamily="34" charset="0"/>
                <a:sym typeface="Calibri" panose="020F0502020204030204" pitchFamily="34" charset="0"/>
              </a:rPr>
              <a:t>Es una norma mediante la cual el legislador ha dispuesto eximir, total o parcialmente, el pago del Impuesto Territorial, ya sea para beneficiar a su propietario o al destino del bien raíz.</a:t>
            </a:r>
          </a:p>
          <a:p>
            <a:pPr marL="0" indent="0" algn="just" defTabSz="0">
              <a:lnSpc>
                <a:spcPct val="150000"/>
              </a:lnSpc>
              <a:buClr>
                <a:srgbClr val="FF6600"/>
              </a:buClr>
              <a:buNone/>
              <a:tabLst>
                <a:tab pos="447675" algn="l"/>
                <a:tab pos="4857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altLang="es-CL" sz="2400" dirty="0">
                <a:solidFill>
                  <a:srgbClr val="002060"/>
                </a:solidFill>
                <a:cs typeface="Arial" panose="020B0604020202020204" pitchFamily="34" charset="0"/>
                <a:sym typeface="Calibri" panose="020F0502020204030204" pitchFamily="34" charset="0"/>
              </a:rPr>
              <a:t>Reguladas por la Ley de Impuesto Territorial, o por las leyes especiales.</a:t>
            </a:r>
          </a:p>
          <a:p>
            <a:pPr marL="0" indent="0" algn="just">
              <a:lnSpc>
                <a:spcPct val="114000"/>
              </a:lnSpc>
              <a:buClr>
                <a:srgbClr val="FF9966"/>
              </a:buClr>
              <a:buSzPct val="100000"/>
              <a:buNone/>
              <a:tabLst>
                <a:tab pos="447675" algn="l"/>
                <a:tab pos="4857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altLang="es-CL" sz="2400" dirty="0">
                <a:solidFill>
                  <a:srgbClr val="002060"/>
                </a:solidFill>
                <a:cs typeface="Arial" panose="020B0604020202020204" pitchFamily="34" charset="0"/>
              </a:rPr>
              <a:t>Pueden ser </a:t>
            </a:r>
            <a:r>
              <a:rPr lang="es-ES" altLang="es-CL" sz="2400" dirty="0">
                <a:solidFill>
                  <a:srgbClr val="E6500A"/>
                </a:solidFill>
                <a:cs typeface="Arial" panose="020B0604020202020204" pitchFamily="34" charset="0"/>
              </a:rPr>
              <a:t>permanentes</a:t>
            </a:r>
            <a:r>
              <a:rPr lang="es-ES" altLang="es-CL" sz="2400" dirty="0">
                <a:solidFill>
                  <a:srgbClr val="002060"/>
                </a:solidFill>
                <a:cs typeface="Arial" panose="020B0604020202020204" pitchFamily="34" charset="0"/>
              </a:rPr>
              <a:t> o </a:t>
            </a:r>
            <a:r>
              <a:rPr lang="es-ES" altLang="es-CL" sz="2400" dirty="0">
                <a:solidFill>
                  <a:srgbClr val="E6500A"/>
                </a:solidFill>
                <a:cs typeface="Arial" panose="020B0604020202020204" pitchFamily="34" charset="0"/>
              </a:rPr>
              <a:t>temporales</a:t>
            </a:r>
            <a:r>
              <a:rPr lang="es-ES" altLang="es-CL" sz="2400" dirty="0">
                <a:solidFill>
                  <a:srgbClr val="002060"/>
                </a:solidFill>
                <a:cs typeface="Arial" panose="020B0604020202020204" pitchFamily="34" charset="0"/>
              </a:rPr>
              <a:t>, </a:t>
            </a:r>
            <a:r>
              <a:rPr lang="es-ES" altLang="es-CL" sz="2400" dirty="0">
                <a:solidFill>
                  <a:srgbClr val="E6500A"/>
                </a:solidFill>
                <a:cs typeface="Arial" panose="020B0604020202020204" pitchFamily="34" charset="0"/>
              </a:rPr>
              <a:t>totales</a:t>
            </a:r>
            <a:r>
              <a:rPr lang="es-ES" altLang="es-CL" sz="2400" dirty="0">
                <a:solidFill>
                  <a:srgbClr val="002060"/>
                </a:solidFill>
                <a:cs typeface="Arial" panose="020B0604020202020204" pitchFamily="34" charset="0"/>
              </a:rPr>
              <a:t> o </a:t>
            </a:r>
            <a:r>
              <a:rPr lang="es-ES" altLang="es-CL" sz="2400" dirty="0">
                <a:solidFill>
                  <a:srgbClr val="E6500A"/>
                </a:solidFill>
                <a:cs typeface="Arial" panose="020B0604020202020204" pitchFamily="34" charset="0"/>
              </a:rPr>
              <a:t>parciales</a:t>
            </a:r>
            <a:r>
              <a:rPr lang="es-ES" altLang="es-CL" sz="2400" dirty="0">
                <a:solidFill>
                  <a:srgbClr val="002060"/>
                </a:solidFill>
                <a:cs typeface="Arial" panose="020B0604020202020204" pitchFamily="34" charset="0"/>
              </a:rPr>
              <a:t>.</a:t>
            </a:r>
          </a:p>
          <a:p>
            <a:pPr marL="0" indent="0" algn="just">
              <a:lnSpc>
                <a:spcPct val="114000"/>
              </a:lnSpc>
              <a:buClr>
                <a:srgbClr val="FF9966"/>
              </a:buClr>
              <a:buSzPct val="100000"/>
              <a:buNone/>
              <a:tabLst>
                <a:tab pos="447675" algn="l"/>
                <a:tab pos="4857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altLang="es-CL" sz="2400" dirty="0">
                <a:solidFill>
                  <a:srgbClr val="002060"/>
                </a:solidFill>
                <a:cs typeface="Arial" panose="020B0604020202020204" pitchFamily="34" charset="0"/>
              </a:rPr>
              <a:t>Cuando pudiesen coexistir en un mismo predio dos o más exenciones temporales, los plazos de exención </a:t>
            </a:r>
            <a:r>
              <a:rPr lang="es-ES" altLang="es-CL" sz="2400" dirty="0">
                <a:solidFill>
                  <a:srgbClr val="E6500A"/>
                </a:solidFill>
                <a:cs typeface="Arial" panose="020B0604020202020204" pitchFamily="34" charset="0"/>
              </a:rPr>
              <a:t>no se pueden sumar</a:t>
            </a:r>
            <a:r>
              <a:rPr lang="es-ES" altLang="es-CL" sz="2400" dirty="0">
                <a:solidFill>
                  <a:srgbClr val="002060"/>
                </a:solidFill>
                <a:cs typeface="Arial" panose="020B0604020202020204" pitchFamily="34" charset="0"/>
              </a:rPr>
              <a:t>. </a:t>
            </a:r>
          </a:p>
          <a:p>
            <a:pPr marL="0" indent="0" algn="just">
              <a:lnSpc>
                <a:spcPct val="114000"/>
              </a:lnSpc>
              <a:buClr>
                <a:srgbClr val="FF9966"/>
              </a:buClr>
              <a:buSzPct val="100000"/>
              <a:buNone/>
              <a:tabLst>
                <a:tab pos="447675" algn="l"/>
                <a:tab pos="4857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s-ES" altLang="es-CL" sz="2400" dirty="0">
                <a:solidFill>
                  <a:srgbClr val="002060"/>
                </a:solidFill>
                <a:cs typeface="Arial" panose="020B0604020202020204" pitchFamily="34" charset="0"/>
              </a:rPr>
              <a:t>En el caso que un determinado predio tuviera derecho a gozar de dos o más exenciones, el SII </a:t>
            </a:r>
            <a:r>
              <a:rPr lang="es-ES" altLang="es-CL" sz="2400" dirty="0">
                <a:solidFill>
                  <a:srgbClr val="E6500A"/>
                </a:solidFill>
                <a:cs typeface="Arial" panose="020B0604020202020204" pitchFamily="34" charset="0"/>
              </a:rPr>
              <a:t>otorgará la exención más beneficiosa </a:t>
            </a:r>
            <a:r>
              <a:rPr lang="es-ES" altLang="es-CL" sz="2400" dirty="0">
                <a:solidFill>
                  <a:srgbClr val="002060"/>
                </a:solidFill>
                <a:cs typeface="Arial" panose="020B0604020202020204" pitchFamily="34" charset="0"/>
              </a:rPr>
              <a:t>para el contribuyente.</a:t>
            </a:r>
          </a:p>
        </p:txBody>
      </p:sp>
      <p:sp>
        <p:nvSpPr>
          <p:cNvPr id="5" name="Pentágono 4"/>
          <p:cNvSpPr/>
          <p:nvPr/>
        </p:nvSpPr>
        <p:spPr>
          <a:xfrm>
            <a:off x="0" y="1389888"/>
            <a:ext cx="3255264"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EXENCIÓN:</a:t>
            </a:r>
          </a:p>
        </p:txBody>
      </p:sp>
    </p:spTree>
    <p:extLst>
      <p:ext uri="{BB962C8B-B14F-4D97-AF65-F5344CB8AC3E}">
        <p14:creationId xmlns:p14="http://schemas.microsoft.com/office/powerpoint/2010/main" val="24057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17768" y="4247316"/>
            <a:ext cx="12188782" cy="2608174"/>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26"/>
          <p:cNvSpPr/>
          <p:nvPr/>
        </p:nvSpPr>
        <p:spPr>
          <a:xfrm>
            <a:off x="0" y="1292890"/>
            <a:ext cx="12171013" cy="2938217"/>
          </a:xfrm>
          <a:prstGeom prst="rect">
            <a:avLst/>
          </a:prstGeom>
          <a:solidFill>
            <a:schemeClr val="tx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p:txBody>
          <a:bodyPr/>
          <a:lstStyle/>
          <a:p>
            <a:r>
              <a:rPr lang="es-CL" dirty="0"/>
              <a:t>ASPECTOS GENERALES DEL IMPUESTO TERRITORIAL </a:t>
            </a:r>
          </a:p>
        </p:txBody>
      </p:sp>
      <p:pic>
        <p:nvPicPr>
          <p:cNvPr id="10" name="Picture 2" descr="3D model Farm Landscape Miniature | CGTrader"/>
          <p:cNvPicPr>
            <a:picLocks noChangeAspect="1" noChangeArrowheads="1"/>
          </p:cNvPicPr>
          <p:nvPr/>
        </p:nvPicPr>
        <p:blipFill rotWithShape="1">
          <a:blip r:embed="rId3">
            <a:extLst>
              <a:ext uri="{28A0092B-C50C-407E-A947-70E740481C1C}">
                <a14:useLocalDpi xmlns:a14="http://schemas.microsoft.com/office/drawing/2010/main" val="0"/>
              </a:ext>
            </a:extLst>
          </a:blip>
          <a:srcRect l="9362" t="22341" r="10430" b="11436"/>
          <a:stretch/>
        </p:blipFill>
        <p:spPr bwMode="auto">
          <a:xfrm>
            <a:off x="236714" y="1956465"/>
            <a:ext cx="3218969" cy="20818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ityscape 3D skyscraper | CGTrader"/>
          <p:cNvPicPr>
            <a:picLocks noChangeAspect="1" noChangeArrowheads="1"/>
          </p:cNvPicPr>
          <p:nvPr/>
        </p:nvPicPr>
        <p:blipFill rotWithShape="1">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l="5003" t="25869" b="25441"/>
          <a:stretch/>
        </p:blipFill>
        <p:spPr bwMode="auto">
          <a:xfrm>
            <a:off x="105893" y="4735283"/>
            <a:ext cx="3480609" cy="184513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bwMode="auto">
          <a:xfrm>
            <a:off x="3918857" y="1996588"/>
            <a:ext cx="2906486" cy="1800043"/>
          </a:xfrm>
          <a:prstGeom prst="rect">
            <a:avLst/>
          </a:prstGeom>
          <a:solidFill>
            <a:schemeClr val="tx1"/>
          </a:solidFill>
          <a:ln w="12700" cap="flat" cmpd="sng" algn="ctr">
            <a:solidFill>
              <a:srgbClr val="E6500A"/>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ts val="600"/>
              </a:spcBef>
              <a:spcAft>
                <a:spcPts val="600"/>
              </a:spcAft>
            </a:pPr>
            <a:r>
              <a:rPr lang="es-ES" u="sng" cap="small" dirty="0">
                <a:solidFill>
                  <a:srgbClr val="0064A0"/>
                </a:solidFill>
                <a:ea typeface="SimSun" panose="02010600030101010101" pitchFamily="2" charset="-122"/>
                <a:cs typeface="Calibri" panose="020F0502020204030204" pitchFamily="34" charset="0"/>
              </a:rPr>
              <a:t>Exención Agrícola:</a:t>
            </a:r>
          </a:p>
          <a:p>
            <a:pPr algn="ctr" defTabSz="914400" eaLnBrk="0" fontAlgn="base" hangingPunct="0">
              <a:spcBef>
                <a:spcPct val="0"/>
              </a:spcBef>
              <a:spcAft>
                <a:spcPct val="0"/>
              </a:spcAft>
            </a:pPr>
            <a:r>
              <a:rPr lang="es-ES" dirty="0">
                <a:solidFill>
                  <a:srgbClr val="737373"/>
                </a:solidFill>
                <a:ea typeface="SimSun" panose="02010600030101010101" pitchFamily="2" charset="-122"/>
                <a:cs typeface="Calibri" panose="020F0502020204030204" pitchFamily="34" charset="0"/>
              </a:rPr>
              <a:t>Gozarán de un monto de avalúo exento de </a:t>
            </a:r>
            <a:br>
              <a:rPr lang="es-ES" dirty="0">
                <a:solidFill>
                  <a:srgbClr val="737373"/>
                </a:solidFill>
                <a:ea typeface="SimSun" panose="02010600030101010101" pitchFamily="2" charset="-122"/>
                <a:cs typeface="Calibri" panose="020F0502020204030204" pitchFamily="34" charset="0"/>
              </a:rPr>
            </a:br>
            <a:r>
              <a:rPr lang="es-ES" dirty="0">
                <a:solidFill>
                  <a:srgbClr val="737373"/>
                </a:solidFill>
                <a:ea typeface="SimSun" panose="02010600030101010101" pitchFamily="2" charset="-122"/>
                <a:cs typeface="Calibri" panose="020F0502020204030204" pitchFamily="34" charset="0"/>
              </a:rPr>
              <a:t>$ 30.169.049</a:t>
            </a:r>
          </a:p>
        </p:txBody>
      </p:sp>
      <p:sp>
        <p:nvSpPr>
          <p:cNvPr id="12" name="Rectángulo 11"/>
          <p:cNvSpPr/>
          <p:nvPr/>
        </p:nvSpPr>
        <p:spPr bwMode="auto">
          <a:xfrm>
            <a:off x="3918857" y="4765763"/>
            <a:ext cx="2906486" cy="1814650"/>
          </a:xfrm>
          <a:prstGeom prst="rect">
            <a:avLst/>
          </a:prstGeom>
          <a:solidFill>
            <a:schemeClr val="tx1"/>
          </a:solidFill>
          <a:ln w="12700" cap="flat" cmpd="sng" algn="ctr">
            <a:solidFill>
              <a:srgbClr val="E6500A"/>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914400" eaLnBrk="0" fontAlgn="base" hangingPunct="0">
              <a:spcBef>
                <a:spcPts val="600"/>
              </a:spcBef>
              <a:spcAft>
                <a:spcPts val="600"/>
              </a:spcAft>
              <a:buFont typeface="Arial" panose="020B0604020202020204" pitchFamily="34" charset="0"/>
              <a:buNone/>
            </a:pPr>
            <a:r>
              <a:rPr lang="es-ES" u="sng" cap="small" dirty="0">
                <a:solidFill>
                  <a:srgbClr val="0064A0"/>
                </a:solidFill>
                <a:ea typeface="SimSun" panose="02010600030101010101" pitchFamily="2" charset="-122"/>
                <a:cs typeface="Calibri" panose="020F0502020204030204" pitchFamily="34" charset="0"/>
              </a:rPr>
              <a:t>Predio Habitacional: </a:t>
            </a:r>
          </a:p>
          <a:p>
            <a:pPr algn="ctr" defTabSz="914400" eaLnBrk="0" fontAlgn="base" hangingPunct="0">
              <a:spcBef>
                <a:spcPct val="0"/>
              </a:spcBef>
              <a:spcAft>
                <a:spcPct val="0"/>
              </a:spcAft>
              <a:buFont typeface="Arial" panose="020B0604020202020204" pitchFamily="34" charset="0"/>
              <a:buNone/>
            </a:pPr>
            <a:r>
              <a:rPr lang="es-ES" dirty="0">
                <a:solidFill>
                  <a:srgbClr val="737373"/>
                </a:solidFill>
                <a:ea typeface="SimSun" panose="02010600030101010101" pitchFamily="2" charset="-122"/>
                <a:cs typeface="Calibri" panose="020F0502020204030204" pitchFamily="34" charset="0"/>
              </a:rPr>
              <a:t>Gozarán de un monto de avalúo exento de </a:t>
            </a:r>
            <a:br>
              <a:rPr lang="es-ES" dirty="0">
                <a:solidFill>
                  <a:srgbClr val="737373"/>
                </a:solidFill>
                <a:ea typeface="SimSun" panose="02010600030101010101" pitchFamily="2" charset="-122"/>
                <a:cs typeface="Calibri" panose="020F0502020204030204" pitchFamily="34" charset="0"/>
              </a:rPr>
            </a:br>
            <a:r>
              <a:rPr lang="es-ES" dirty="0">
                <a:solidFill>
                  <a:srgbClr val="737373"/>
                </a:solidFill>
                <a:ea typeface="SimSun" panose="02010600030101010101" pitchFamily="2" charset="-122"/>
                <a:cs typeface="Calibri" panose="020F0502020204030204" pitchFamily="34" charset="0"/>
              </a:rPr>
              <a:t>$ 53.411.409</a:t>
            </a:r>
          </a:p>
        </p:txBody>
      </p:sp>
      <p:sp>
        <p:nvSpPr>
          <p:cNvPr id="8" name="CuadroTexto 7"/>
          <p:cNvSpPr txBox="1"/>
          <p:nvPr/>
        </p:nvSpPr>
        <p:spPr>
          <a:xfrm>
            <a:off x="0" y="1430911"/>
            <a:ext cx="7488000" cy="369332"/>
          </a:xfrm>
          <a:prstGeom prst="rect">
            <a:avLst/>
          </a:prstGeom>
          <a:noFill/>
        </p:spPr>
        <p:txBody>
          <a:bodyPr wrap="square" rtlCol="0">
            <a:spAutoFit/>
          </a:bodyPr>
          <a:lstStyle/>
          <a:p>
            <a:pPr lvl="0"/>
            <a:r>
              <a:rPr lang="es-CL" b="1" cap="small" dirty="0">
                <a:solidFill>
                  <a:srgbClr val="0064A0"/>
                </a:solidFill>
              </a:rPr>
              <a:t>AGRÍCOLAS  O PERTENECIENTES A LA PRIMERA SERIE</a:t>
            </a:r>
          </a:p>
        </p:txBody>
      </p:sp>
      <p:sp>
        <p:nvSpPr>
          <p:cNvPr id="9" name="CuadroTexto 8"/>
          <p:cNvSpPr txBox="1"/>
          <p:nvPr/>
        </p:nvSpPr>
        <p:spPr>
          <a:xfrm>
            <a:off x="0" y="4234689"/>
            <a:ext cx="7488000" cy="369332"/>
          </a:xfrm>
          <a:prstGeom prst="rect">
            <a:avLst/>
          </a:prstGeom>
          <a:noFill/>
        </p:spPr>
        <p:txBody>
          <a:bodyPr wrap="square" rtlCol="0">
            <a:spAutoFit/>
          </a:bodyPr>
          <a:lstStyle>
            <a:defPPr>
              <a:defRPr lang="en-US"/>
            </a:defPPr>
            <a:lvl1pPr lvl="0" algn="ctr">
              <a:defRPr b="1" cap="small">
                <a:solidFill>
                  <a:srgbClr val="0064A0"/>
                </a:solidFill>
              </a:defRPr>
            </a:lvl1pPr>
          </a:lstStyle>
          <a:p>
            <a:pPr algn="l"/>
            <a:r>
              <a:rPr lang="es-CL" dirty="0"/>
              <a:t>NO AGRÍCOLAS  O PERTENECIENTES A LA SEGUNDA SERIE</a:t>
            </a:r>
            <a:endParaRPr lang="es-ES" dirty="0"/>
          </a:p>
        </p:txBody>
      </p:sp>
      <p:cxnSp>
        <p:nvCxnSpPr>
          <p:cNvPr id="4" name="Conector angular 3"/>
          <p:cNvCxnSpPr>
            <a:stCxn id="10" idx="2"/>
            <a:endCxn id="11" idx="1"/>
          </p:cNvCxnSpPr>
          <p:nvPr/>
        </p:nvCxnSpPr>
        <p:spPr>
          <a:xfrm rot="5400000" flipH="1" flipV="1">
            <a:off x="2311661" y="2431148"/>
            <a:ext cx="1141733" cy="2072658"/>
          </a:xfrm>
          <a:prstGeom prst="bentConnector4">
            <a:avLst>
              <a:gd name="adj1" fmla="val -15807"/>
              <a:gd name="adj2" fmla="val 88827"/>
            </a:avLst>
          </a:prstGeom>
          <a:ln w="12700">
            <a:solidFill>
              <a:srgbClr val="E6500A"/>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ector angular 16"/>
          <p:cNvCxnSpPr>
            <a:stCxn id="5126" idx="2"/>
            <a:endCxn id="12" idx="1"/>
          </p:cNvCxnSpPr>
          <p:nvPr/>
        </p:nvCxnSpPr>
        <p:spPr>
          <a:xfrm rot="5400000" flipH="1" flipV="1">
            <a:off x="2428864" y="5090421"/>
            <a:ext cx="907325" cy="2072659"/>
          </a:xfrm>
          <a:prstGeom prst="bentConnector4">
            <a:avLst>
              <a:gd name="adj1" fmla="val -25195"/>
              <a:gd name="adj2" fmla="val 91982"/>
            </a:avLst>
          </a:prstGeom>
          <a:ln w="12700">
            <a:solidFill>
              <a:srgbClr val="E6500A"/>
            </a:solidFill>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166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par>
                                <p:cTn id="15" presetID="22" presetClass="entr" presetSubtype="8" fill="hold" nodeType="withEffect">
                                  <p:stCondLst>
                                    <p:cond delay="0"/>
                                  </p:stCondLst>
                                  <p:childTnLst>
                                    <p:set>
                                      <p:cBhvr>
                                        <p:cTn id="16" dur="1" fill="hold">
                                          <p:stCondLst>
                                            <p:cond delay="0"/>
                                          </p:stCondLst>
                                        </p:cTn>
                                        <p:tgtEl>
                                          <p:spTgt spid="5126"/>
                                        </p:tgtEl>
                                        <p:attrNameLst>
                                          <p:attrName>style.visibility</p:attrName>
                                        </p:attrNameLst>
                                      </p:cBhvr>
                                      <p:to>
                                        <p:strVal val="visible"/>
                                      </p:to>
                                    </p:set>
                                    <p:animEffect transition="in" filter="wipe(left)">
                                      <p:cBhvr>
                                        <p:cTn id="17" dur="500"/>
                                        <p:tgtEl>
                                          <p:spTgt spid="5126"/>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xit" presetSubtype="0" fill="hold" grpId="0" nodeType="withEffect">
                                  <p:stCondLst>
                                    <p:cond delay="0"/>
                                  </p:stCondLst>
                                  <p:childTnLst>
                                    <p:animEffect transition="out" filter="fad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7" grpId="0" animBg="1"/>
      <p:bldP spid="27" grpId="1" animBg="1"/>
      <p:bldP spid="11" grpId="0" animBg="1"/>
      <p:bldP spid="12"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a:t>ASPECTOS GENERALES DEL IMPUESTO TERRITORIAL </a:t>
            </a:r>
          </a:p>
        </p:txBody>
      </p:sp>
      <p:sp>
        <p:nvSpPr>
          <p:cNvPr id="22" name="タイトル 21"/>
          <p:cNvSpPr txBox="1">
            <a:spLocks/>
          </p:cNvSpPr>
          <p:nvPr/>
        </p:nvSpPr>
        <p:spPr>
          <a:xfrm>
            <a:off x="9001734" y="2293788"/>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defPPr>
              <a:defRPr lang="en-US"/>
            </a:defPPr>
            <a:lvl1pPr algn="ctr" defTabSz="1632753">
              <a:spcBef>
                <a:spcPct val="0"/>
              </a:spcBef>
              <a:buNone/>
              <a:defRPr kumimoji="1" sz="1400" b="1" cap="small" baseline="0">
                <a:solidFill>
                  <a:srgbClr val="737373"/>
                </a:solidFill>
                <a:latin typeface="+mj-lt"/>
                <a:ea typeface="+mj-ea"/>
                <a:cs typeface="Calibri" panose="020F0502020204030204" pitchFamily="34" charset="0"/>
              </a:defRPr>
            </a:lvl1pPr>
          </a:lstStyle>
          <a:p>
            <a:r>
              <a:rPr lang="es-CL" altLang="ja-JP" spc="50" dirty="0">
                <a:solidFill>
                  <a:srgbClr val="0064A0"/>
                </a:solidFill>
              </a:rPr>
              <a:t>Monumentos </a:t>
            </a:r>
          </a:p>
          <a:p>
            <a:r>
              <a:rPr lang="es-CL" altLang="ja-JP" spc="50" dirty="0">
                <a:solidFill>
                  <a:srgbClr val="0064A0"/>
                </a:solidFill>
              </a:rPr>
              <a:t>históricos</a:t>
            </a:r>
          </a:p>
        </p:txBody>
      </p:sp>
      <p:sp>
        <p:nvSpPr>
          <p:cNvPr id="23" name="タイトル 21"/>
          <p:cNvSpPr txBox="1">
            <a:spLocks/>
          </p:cNvSpPr>
          <p:nvPr/>
        </p:nvSpPr>
        <p:spPr>
          <a:xfrm>
            <a:off x="9001734" y="1448732"/>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defPPr>
              <a:defRPr lang="en-US"/>
            </a:defPPr>
            <a:lvl1pPr algn="ctr" defTabSz="1632753">
              <a:spcBef>
                <a:spcPct val="0"/>
              </a:spcBef>
              <a:buNone/>
              <a:defRPr kumimoji="1" sz="1400" b="1" cap="small" baseline="0">
                <a:solidFill>
                  <a:srgbClr val="737373"/>
                </a:solidFill>
                <a:latin typeface="+mj-lt"/>
                <a:ea typeface="+mj-ea"/>
                <a:cs typeface="Calibri" panose="020F0502020204030204" pitchFamily="34" charset="0"/>
              </a:defRPr>
            </a:lvl1pPr>
          </a:lstStyle>
          <a:p>
            <a:r>
              <a:rPr lang="es-CL" altLang="ja-JP" spc="50" dirty="0">
                <a:solidFill>
                  <a:srgbClr val="0064A0"/>
                </a:solidFill>
              </a:rPr>
              <a:t>Juntas de vecinos</a:t>
            </a:r>
          </a:p>
        </p:txBody>
      </p:sp>
      <p:sp>
        <p:nvSpPr>
          <p:cNvPr id="24" name="タイトル 21"/>
          <p:cNvSpPr txBox="1">
            <a:spLocks/>
          </p:cNvSpPr>
          <p:nvPr/>
        </p:nvSpPr>
        <p:spPr>
          <a:xfrm>
            <a:off x="9001734" y="3138844"/>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defPPr>
              <a:defRPr lang="en-US"/>
            </a:defPPr>
            <a:lvl1pPr algn="ctr" defTabSz="1632753">
              <a:spcBef>
                <a:spcPct val="0"/>
              </a:spcBef>
              <a:buNone/>
              <a:defRPr kumimoji="1" sz="1400" b="1" cap="small" baseline="0">
                <a:solidFill>
                  <a:srgbClr val="737373"/>
                </a:solidFill>
                <a:latin typeface="+mj-lt"/>
                <a:ea typeface="+mj-ea"/>
                <a:cs typeface="Calibri" panose="020F0502020204030204" pitchFamily="34" charset="0"/>
              </a:defRPr>
            </a:lvl1pPr>
          </a:lstStyle>
          <a:p>
            <a:r>
              <a:rPr lang="es-CL" altLang="ja-JP" spc="50" dirty="0">
                <a:solidFill>
                  <a:srgbClr val="0064A0"/>
                </a:solidFill>
              </a:rPr>
              <a:t>Predios forestales</a:t>
            </a:r>
          </a:p>
        </p:txBody>
      </p:sp>
      <p:sp>
        <p:nvSpPr>
          <p:cNvPr id="25" name="タイトル 21"/>
          <p:cNvSpPr txBox="1">
            <a:spLocks/>
          </p:cNvSpPr>
          <p:nvPr/>
        </p:nvSpPr>
        <p:spPr>
          <a:xfrm>
            <a:off x="9001735" y="4828956"/>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defPPr>
              <a:defRPr lang="en-US"/>
            </a:defPPr>
            <a:lvl1pPr algn="ctr" defTabSz="1632753">
              <a:spcBef>
                <a:spcPct val="0"/>
              </a:spcBef>
              <a:buNone/>
              <a:defRPr kumimoji="1" sz="1400" b="1" cap="small" baseline="0">
                <a:solidFill>
                  <a:srgbClr val="737373"/>
                </a:solidFill>
                <a:latin typeface="+mj-lt"/>
                <a:ea typeface="+mj-ea"/>
                <a:cs typeface="Calibri" panose="020F0502020204030204" pitchFamily="34" charset="0"/>
              </a:defRPr>
            </a:lvl1pPr>
          </a:lstStyle>
          <a:p>
            <a:r>
              <a:rPr lang="es-CL" altLang="ja-JP" spc="50" dirty="0">
                <a:solidFill>
                  <a:srgbClr val="0064A0"/>
                </a:solidFill>
              </a:rPr>
              <a:t>Beneficencia</a:t>
            </a:r>
          </a:p>
        </p:txBody>
      </p:sp>
      <p:sp>
        <p:nvSpPr>
          <p:cNvPr id="26" name="タイトル 21"/>
          <p:cNvSpPr txBox="1">
            <a:spLocks/>
          </p:cNvSpPr>
          <p:nvPr/>
        </p:nvSpPr>
        <p:spPr>
          <a:xfrm>
            <a:off x="9001734" y="3983900"/>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defPPr>
              <a:defRPr lang="en-US"/>
            </a:defPPr>
            <a:lvl1pPr algn="ctr" defTabSz="1632753">
              <a:spcBef>
                <a:spcPct val="0"/>
              </a:spcBef>
              <a:buNone/>
              <a:defRPr kumimoji="1" sz="1400" b="1" cap="small" baseline="0">
                <a:solidFill>
                  <a:srgbClr val="737373"/>
                </a:solidFill>
                <a:latin typeface="+mj-lt"/>
                <a:ea typeface="+mj-ea"/>
                <a:cs typeface="Calibri" panose="020F0502020204030204" pitchFamily="34" charset="0"/>
              </a:defRPr>
            </a:lvl1pPr>
          </a:lstStyle>
          <a:p>
            <a:r>
              <a:rPr lang="es-CL" altLang="ja-JP" spc="50" dirty="0">
                <a:solidFill>
                  <a:srgbClr val="0064A0"/>
                </a:solidFill>
              </a:rPr>
              <a:t>Tierras indígenas</a:t>
            </a:r>
          </a:p>
        </p:txBody>
      </p:sp>
      <p:sp>
        <p:nvSpPr>
          <p:cNvPr id="27" name="タイトル 21"/>
          <p:cNvSpPr txBox="1">
            <a:spLocks/>
          </p:cNvSpPr>
          <p:nvPr/>
        </p:nvSpPr>
        <p:spPr>
          <a:xfrm>
            <a:off x="9001734" y="5674010"/>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defPPr>
              <a:defRPr lang="en-US"/>
            </a:defPPr>
            <a:lvl1pPr algn="ctr" defTabSz="1632753">
              <a:spcBef>
                <a:spcPct val="0"/>
              </a:spcBef>
              <a:buNone/>
              <a:defRPr kumimoji="1" sz="1400" b="1" cap="small" baseline="0">
                <a:solidFill>
                  <a:srgbClr val="737373"/>
                </a:solidFill>
                <a:latin typeface="+mj-lt"/>
                <a:ea typeface="+mj-ea"/>
                <a:cs typeface="Calibri" panose="020F0502020204030204" pitchFamily="34" charset="0"/>
              </a:defRPr>
            </a:lvl1pPr>
          </a:lstStyle>
          <a:p>
            <a:r>
              <a:rPr lang="es-CL" altLang="ja-JP" spc="50" dirty="0">
                <a:solidFill>
                  <a:srgbClr val="0064A0"/>
                </a:solidFill>
              </a:rPr>
              <a:t>Dfl-2</a:t>
            </a:r>
          </a:p>
        </p:txBody>
      </p:sp>
      <p:sp>
        <p:nvSpPr>
          <p:cNvPr id="10" name="タイトル 21"/>
          <p:cNvSpPr txBox="1">
            <a:spLocks/>
          </p:cNvSpPr>
          <p:nvPr/>
        </p:nvSpPr>
        <p:spPr>
          <a:xfrm>
            <a:off x="696601" y="2292908"/>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lvl1pPr algn="ctr" defTabSz="1632753" rtl="0" eaLnBrk="1" latinLnBrk="0" hangingPunct="1">
              <a:spcBef>
                <a:spcPct val="0"/>
              </a:spcBef>
              <a:buNone/>
              <a:defRPr kumimoji="1" sz="6600" kern="1200" baseline="0">
                <a:solidFill>
                  <a:schemeClr val="bg1"/>
                </a:solidFill>
                <a:latin typeface="Route 159 UltraLight" pitchFamily="50" charset="0"/>
                <a:ea typeface="+mj-ea"/>
                <a:cs typeface="+mj-cs"/>
              </a:defRPr>
            </a:lvl1pPr>
          </a:lstStyle>
          <a:p>
            <a:r>
              <a:rPr lang="es-CL" altLang="ja-JP" sz="1400" b="1" cap="small" spc="50" dirty="0">
                <a:solidFill>
                  <a:srgbClr val="0064A0"/>
                </a:solidFill>
                <a:latin typeface="+mj-lt"/>
                <a:cs typeface="Calibri" panose="020F0502020204030204" pitchFamily="34" charset="0"/>
              </a:rPr>
              <a:t>Municipalidad</a:t>
            </a:r>
          </a:p>
        </p:txBody>
      </p:sp>
      <p:sp>
        <p:nvSpPr>
          <p:cNvPr id="11" name="タイトル 21"/>
          <p:cNvSpPr txBox="1">
            <a:spLocks/>
          </p:cNvSpPr>
          <p:nvPr/>
        </p:nvSpPr>
        <p:spPr>
          <a:xfrm>
            <a:off x="696597" y="1448732"/>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lvl1pPr algn="ctr" defTabSz="1632753" rtl="0" eaLnBrk="1" latinLnBrk="0" hangingPunct="1">
              <a:spcBef>
                <a:spcPct val="0"/>
              </a:spcBef>
              <a:buNone/>
              <a:defRPr kumimoji="1" sz="6600" kern="1200" baseline="0">
                <a:solidFill>
                  <a:schemeClr val="bg1"/>
                </a:solidFill>
                <a:latin typeface="Route 159 UltraLight" pitchFamily="50" charset="0"/>
                <a:ea typeface="+mj-ea"/>
                <a:cs typeface="+mj-cs"/>
              </a:defRPr>
            </a:lvl1pPr>
          </a:lstStyle>
          <a:p>
            <a:r>
              <a:rPr lang="es-CL" altLang="ja-JP" sz="1400" b="1" cap="small" spc="50" dirty="0">
                <a:solidFill>
                  <a:srgbClr val="0064A0"/>
                </a:solidFill>
                <a:latin typeface="+mj-lt"/>
                <a:cs typeface="Calibri" panose="020F0502020204030204" pitchFamily="34" charset="0"/>
              </a:rPr>
              <a:t>Fisco</a:t>
            </a:r>
          </a:p>
        </p:txBody>
      </p:sp>
      <p:sp>
        <p:nvSpPr>
          <p:cNvPr id="12" name="タイトル 21"/>
          <p:cNvSpPr txBox="1">
            <a:spLocks/>
          </p:cNvSpPr>
          <p:nvPr/>
        </p:nvSpPr>
        <p:spPr>
          <a:xfrm>
            <a:off x="696601" y="3137084"/>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lvl1pPr algn="ctr" defTabSz="1632753" rtl="0" eaLnBrk="1" latinLnBrk="0" hangingPunct="1">
              <a:spcBef>
                <a:spcPct val="0"/>
              </a:spcBef>
              <a:buNone/>
              <a:defRPr kumimoji="1" sz="6600" kern="1200" baseline="0">
                <a:solidFill>
                  <a:schemeClr val="bg1"/>
                </a:solidFill>
                <a:latin typeface="Route 159 UltraLight" pitchFamily="50" charset="0"/>
                <a:ea typeface="+mj-ea"/>
                <a:cs typeface="+mj-cs"/>
              </a:defRPr>
            </a:lvl1pPr>
          </a:lstStyle>
          <a:p>
            <a:r>
              <a:rPr lang="es-CL" altLang="ja-JP" sz="1400" b="1" cap="small" spc="50" dirty="0">
                <a:solidFill>
                  <a:srgbClr val="0064A0"/>
                </a:solidFill>
                <a:latin typeface="+mj-lt"/>
                <a:cs typeface="Calibri" panose="020F0502020204030204" pitchFamily="34" charset="0"/>
              </a:rPr>
              <a:t>Educación</a:t>
            </a:r>
          </a:p>
        </p:txBody>
      </p:sp>
      <p:sp>
        <p:nvSpPr>
          <p:cNvPr id="13" name="タイトル 21"/>
          <p:cNvSpPr txBox="1">
            <a:spLocks/>
          </p:cNvSpPr>
          <p:nvPr/>
        </p:nvSpPr>
        <p:spPr>
          <a:xfrm>
            <a:off x="696597" y="4825436"/>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lvl1pPr algn="ctr" defTabSz="1632753" rtl="0" eaLnBrk="1" latinLnBrk="0" hangingPunct="1">
              <a:spcBef>
                <a:spcPct val="0"/>
              </a:spcBef>
              <a:buNone/>
              <a:defRPr kumimoji="1" sz="6600" kern="1200" baseline="0">
                <a:solidFill>
                  <a:schemeClr val="bg1"/>
                </a:solidFill>
                <a:latin typeface="Route 159 UltraLight" pitchFamily="50" charset="0"/>
                <a:ea typeface="+mj-ea"/>
                <a:cs typeface="+mj-cs"/>
              </a:defRPr>
            </a:lvl1pPr>
          </a:lstStyle>
          <a:p>
            <a:r>
              <a:rPr lang="es-CL" altLang="ja-JP" sz="1400" b="1" cap="small" spc="50" dirty="0">
                <a:solidFill>
                  <a:srgbClr val="0064A0"/>
                </a:solidFill>
                <a:latin typeface="+mj-lt"/>
                <a:cs typeface="Calibri" panose="020F0502020204030204" pitchFamily="34" charset="0"/>
              </a:rPr>
              <a:t>Clubes aéreos</a:t>
            </a:r>
          </a:p>
        </p:txBody>
      </p:sp>
      <p:sp>
        <p:nvSpPr>
          <p:cNvPr id="14" name="タイトル 21"/>
          <p:cNvSpPr txBox="1">
            <a:spLocks/>
          </p:cNvSpPr>
          <p:nvPr/>
        </p:nvSpPr>
        <p:spPr>
          <a:xfrm>
            <a:off x="696601" y="3981260"/>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lvl1pPr algn="ctr" defTabSz="1632753" rtl="0" eaLnBrk="1" latinLnBrk="0" hangingPunct="1">
              <a:spcBef>
                <a:spcPct val="0"/>
              </a:spcBef>
              <a:buNone/>
              <a:defRPr kumimoji="1" sz="6600" kern="1200" baseline="0">
                <a:solidFill>
                  <a:schemeClr val="bg1"/>
                </a:solidFill>
                <a:latin typeface="Route 159 UltraLight" pitchFamily="50" charset="0"/>
                <a:ea typeface="+mj-ea"/>
                <a:cs typeface="+mj-cs"/>
              </a:defRPr>
            </a:lvl1pPr>
          </a:lstStyle>
          <a:p>
            <a:r>
              <a:rPr lang="es-CL" altLang="ja-JP" sz="1400" b="1" cap="small" spc="50" dirty="0">
                <a:solidFill>
                  <a:srgbClr val="0064A0"/>
                </a:solidFill>
                <a:latin typeface="+mj-lt"/>
                <a:cs typeface="Calibri" panose="020F0502020204030204" pitchFamily="34" charset="0"/>
              </a:rPr>
              <a:t>Deporte</a:t>
            </a:r>
          </a:p>
        </p:txBody>
      </p:sp>
      <p:sp>
        <p:nvSpPr>
          <p:cNvPr id="15" name="タイトル 21"/>
          <p:cNvSpPr txBox="1">
            <a:spLocks/>
          </p:cNvSpPr>
          <p:nvPr/>
        </p:nvSpPr>
        <p:spPr>
          <a:xfrm>
            <a:off x="696597" y="5669610"/>
            <a:ext cx="2160000" cy="720000"/>
          </a:xfrm>
          <a:prstGeom prst="roundRect">
            <a:avLst/>
          </a:prstGeom>
          <a:solidFill>
            <a:schemeClr val="tx1"/>
          </a:solidFill>
          <a:ln>
            <a:solidFill>
              <a:schemeClr val="tx1">
                <a:lumMod val="95000"/>
              </a:schemeClr>
            </a:solidFill>
          </a:ln>
          <a:effectLst>
            <a:outerShdw blurRad="165100" sx="102000" sy="102000" algn="ctr" rotWithShape="0">
              <a:prstClr val="black">
                <a:alpha val="24000"/>
              </a:prstClr>
            </a:outerShdw>
          </a:effectLst>
        </p:spPr>
        <p:txBody>
          <a:bodyPr vert="horz" lIns="0" tIns="81638" rIns="0" bIns="81638" rtlCol="0" anchor="ctr">
            <a:noAutofit/>
          </a:bodyPr>
          <a:lstStyle>
            <a:lvl1pPr algn="ctr" defTabSz="1632753" rtl="0" eaLnBrk="1" latinLnBrk="0" hangingPunct="1">
              <a:spcBef>
                <a:spcPct val="0"/>
              </a:spcBef>
              <a:buNone/>
              <a:defRPr kumimoji="1" sz="6600" kern="1200" baseline="0">
                <a:solidFill>
                  <a:schemeClr val="bg1"/>
                </a:solidFill>
                <a:latin typeface="Route 159 UltraLight" pitchFamily="50" charset="0"/>
                <a:ea typeface="+mj-ea"/>
                <a:cs typeface="+mj-cs"/>
              </a:defRPr>
            </a:lvl1pPr>
          </a:lstStyle>
          <a:p>
            <a:r>
              <a:rPr lang="es-CL" altLang="ja-JP" sz="1400" b="1" cap="small" spc="50" dirty="0">
                <a:solidFill>
                  <a:srgbClr val="0064A0"/>
                </a:solidFill>
                <a:latin typeface="+mj-lt"/>
                <a:cs typeface="Calibri" panose="020F0502020204030204" pitchFamily="34" charset="0"/>
              </a:rPr>
              <a:t>Culto</a:t>
            </a:r>
          </a:p>
        </p:txBody>
      </p:sp>
      <p:pic>
        <p:nvPicPr>
          <p:cNvPr id="8" name="Marcador de posición de imagen 31"/>
          <p:cNvPicPr>
            <a:picLocks noChangeAspect="1"/>
          </p:cNvPicPr>
          <p:nvPr/>
        </p:nvPicPr>
        <p:blipFill rotWithShape="1">
          <a:blip r:embed="rId3" cstate="print">
            <a:extLst>
              <a:ext uri="{28A0092B-C50C-407E-A947-70E740481C1C}">
                <a14:useLocalDpi xmlns:a14="http://schemas.microsoft.com/office/drawing/2010/main" val="0"/>
              </a:ext>
            </a:extLst>
          </a:blip>
          <a:srcRect b="19925"/>
          <a:stretch/>
        </p:blipFill>
        <p:spPr>
          <a:xfrm>
            <a:off x="3875238" y="1280502"/>
            <a:ext cx="4308592" cy="5187799"/>
          </a:xfrm>
          <a:prstGeom prst="rect">
            <a:avLst/>
          </a:prstGeom>
          <a:noFill/>
          <a:ln>
            <a:noFill/>
          </a:ln>
          <a:effectLst>
            <a:outerShdw blurRad="50800" dist="38100" dir="2700000" algn="tl" rotWithShape="0">
              <a:prstClr val="black">
                <a:alpha val="40000"/>
              </a:prstClr>
            </a:outerShdw>
          </a:effectLst>
        </p:spPr>
      </p:pic>
      <p:pic>
        <p:nvPicPr>
          <p:cNvPr id="21" name="Marcador de posición de imagen 43"/>
          <p:cNvPicPr>
            <a:picLocks noChangeAspect="1"/>
          </p:cNvPicPr>
          <p:nvPr/>
        </p:nvPicPr>
        <p:blipFill rotWithShape="1">
          <a:blip r:embed="rId4">
            <a:extLst>
              <a:ext uri="{28A0092B-C50C-407E-A947-70E740481C1C}">
                <a14:useLocalDpi xmlns:a14="http://schemas.microsoft.com/office/drawing/2010/main" val="0"/>
              </a:ext>
            </a:extLst>
          </a:blip>
          <a:srcRect l="25708" r="19196"/>
          <a:stretch/>
        </p:blipFill>
        <p:spPr>
          <a:xfrm>
            <a:off x="3887912" y="1280501"/>
            <a:ext cx="3863692" cy="5187800"/>
          </a:xfrm>
          <a:prstGeom prst="rect">
            <a:avLst/>
          </a:prstGeom>
          <a:effectLst>
            <a:outerShdw blurRad="50800" dist="38100" dir="2700000" algn="tl" rotWithShape="0">
              <a:prstClr val="black">
                <a:alpha val="40000"/>
              </a:prstClr>
            </a:outerShdw>
          </a:effectLst>
        </p:spPr>
      </p:pic>
      <p:pic>
        <p:nvPicPr>
          <p:cNvPr id="20" name="Marcador de posición de imagen 38"/>
          <p:cNvPicPr>
            <a:picLocks noChangeAspect="1"/>
          </p:cNvPicPr>
          <p:nvPr/>
        </p:nvPicPr>
        <p:blipFill>
          <a:blip r:embed="rId5">
            <a:extLst>
              <a:ext uri="{28A0092B-C50C-407E-A947-70E740481C1C}">
                <a14:useLocalDpi xmlns:a14="http://schemas.microsoft.com/office/drawing/2010/main" val="0"/>
              </a:ext>
            </a:extLst>
          </a:blip>
          <a:srcRect l="22328" r="22328"/>
          <a:stretch>
            <a:fillRect/>
          </a:stretch>
        </p:blipFill>
        <p:spPr>
          <a:xfrm>
            <a:off x="3875947" y="1280501"/>
            <a:ext cx="4283645" cy="5187800"/>
          </a:xfrm>
          <a:prstGeom prst="rect">
            <a:avLst/>
          </a:prstGeom>
          <a:effectLst>
            <a:outerShdw blurRad="50800" dist="38100" dir="2700000" algn="tl" rotWithShape="0">
              <a:prstClr val="black">
                <a:alpha val="40000"/>
              </a:prstClr>
            </a:outerShdw>
          </a:effectLst>
        </p:spPr>
      </p:pic>
      <p:pic>
        <p:nvPicPr>
          <p:cNvPr id="19" name="Marcador de posición de imagen 36"/>
          <p:cNvPicPr>
            <a:picLocks noChangeAspect="1"/>
          </p:cNvPicPr>
          <p:nvPr/>
        </p:nvPicPr>
        <p:blipFill rotWithShape="1">
          <a:blip r:embed="rId6">
            <a:extLst>
              <a:ext uri="{28A0092B-C50C-407E-A947-70E740481C1C}">
                <a14:useLocalDpi xmlns:a14="http://schemas.microsoft.com/office/drawing/2010/main" val="0"/>
              </a:ext>
            </a:extLst>
          </a:blip>
          <a:srcRect l="22313" r="26455"/>
          <a:stretch/>
        </p:blipFill>
        <p:spPr>
          <a:xfrm>
            <a:off x="3885076" y="1280501"/>
            <a:ext cx="3963226" cy="5187800"/>
          </a:xfrm>
          <a:prstGeom prst="rect">
            <a:avLst/>
          </a:prstGeom>
          <a:effectLst>
            <a:outerShdw blurRad="50800" dist="38100" dir="2700000" algn="tl" rotWithShape="0">
              <a:prstClr val="black">
                <a:alpha val="40000"/>
              </a:prstClr>
            </a:outerShdw>
          </a:effectLst>
        </p:spPr>
      </p:pic>
      <p:pic>
        <p:nvPicPr>
          <p:cNvPr id="18" name="Marcador de posición de imagen 35"/>
          <p:cNvPicPr>
            <a:picLocks noChangeAspect="1"/>
          </p:cNvPicPr>
          <p:nvPr/>
        </p:nvPicPr>
        <p:blipFill>
          <a:blip r:embed="rId7">
            <a:extLst>
              <a:ext uri="{28A0092B-C50C-407E-A947-70E740481C1C}">
                <a14:useLocalDpi xmlns:a14="http://schemas.microsoft.com/office/drawing/2010/main" val="0"/>
              </a:ext>
            </a:extLst>
          </a:blip>
          <a:srcRect l="29246" r="29246"/>
          <a:stretch>
            <a:fillRect/>
          </a:stretch>
        </p:blipFill>
        <p:spPr>
          <a:xfrm>
            <a:off x="3875947" y="1280501"/>
            <a:ext cx="4283645" cy="5187800"/>
          </a:xfrm>
          <a:prstGeom prst="rect">
            <a:avLst/>
          </a:prstGeom>
          <a:effectLst>
            <a:outerShdw blurRad="50800" dist="38100" dir="2700000" algn="tl" rotWithShape="0">
              <a:prstClr val="black">
                <a:alpha val="40000"/>
              </a:prstClr>
            </a:outerShdw>
          </a:effectLst>
        </p:spPr>
      </p:pic>
      <p:pic>
        <p:nvPicPr>
          <p:cNvPr id="17" name="Marcador de posición de imagen 34"/>
          <p:cNvPicPr>
            <a:picLocks noChangeAspect="1"/>
          </p:cNvPicPr>
          <p:nvPr/>
        </p:nvPicPr>
        <p:blipFill rotWithShape="1">
          <a:blip r:embed="rId8" cstate="print">
            <a:extLst>
              <a:ext uri="{28A0092B-C50C-407E-A947-70E740481C1C}">
                <a14:useLocalDpi xmlns:a14="http://schemas.microsoft.com/office/drawing/2010/main" val="0"/>
              </a:ext>
            </a:extLst>
          </a:blip>
          <a:srcRect l="18868" r="22733"/>
          <a:stretch/>
        </p:blipFill>
        <p:spPr>
          <a:xfrm>
            <a:off x="3883520" y="1280501"/>
            <a:ext cx="4017853" cy="5187800"/>
          </a:xfrm>
          <a:prstGeom prst="rect">
            <a:avLst/>
          </a:prstGeom>
          <a:effectLst>
            <a:outerShdw blurRad="50800" dist="38100" dir="2700000" algn="tl" rotWithShape="0">
              <a:prstClr val="black">
                <a:alpha val="40000"/>
              </a:prstClr>
            </a:outerShdw>
          </a:effectLst>
        </p:spPr>
      </p:pic>
      <p:pic>
        <p:nvPicPr>
          <p:cNvPr id="16" name="Marcador de posición de imagen 33"/>
          <p:cNvPicPr>
            <a:picLocks noChangeAspect="1"/>
          </p:cNvPicPr>
          <p:nvPr/>
        </p:nvPicPr>
        <p:blipFill rotWithShape="1">
          <a:blip r:embed="rId9">
            <a:extLst>
              <a:ext uri="{28A0092B-C50C-407E-A947-70E740481C1C}">
                <a14:useLocalDpi xmlns:a14="http://schemas.microsoft.com/office/drawing/2010/main" val="0"/>
              </a:ext>
            </a:extLst>
          </a:blip>
          <a:srcRect l="31314" r="18373" b="16266"/>
          <a:stretch/>
        </p:blipFill>
        <p:spPr>
          <a:xfrm>
            <a:off x="3887119" y="1280501"/>
            <a:ext cx="3891523" cy="5187800"/>
          </a:xfrm>
          <a:prstGeom prst="rect">
            <a:avLst/>
          </a:prstGeom>
          <a:effectLst>
            <a:outerShdw blurRad="50800" dist="38100" dir="2700000" algn="tl" rotWithShape="0">
              <a:prstClr val="black">
                <a:alpha val="40000"/>
              </a:prstClr>
            </a:outerShdw>
          </a:effectLst>
        </p:spPr>
      </p:pic>
      <p:pic>
        <p:nvPicPr>
          <p:cNvPr id="7" name="Marcador de posición de imagen 30"/>
          <p:cNvPicPr>
            <a:picLocks noChangeAspect="1"/>
          </p:cNvPicPr>
          <p:nvPr/>
        </p:nvPicPr>
        <p:blipFill rotWithShape="1">
          <a:blip r:embed="rId10" cstate="print">
            <a:extLst>
              <a:ext uri="{28A0092B-C50C-407E-A947-70E740481C1C}">
                <a14:useLocalDpi xmlns:a14="http://schemas.microsoft.com/office/drawing/2010/main" val="0"/>
              </a:ext>
            </a:extLst>
          </a:blip>
          <a:srcRect l="26947" r="16967"/>
          <a:stretch/>
        </p:blipFill>
        <p:spPr>
          <a:xfrm>
            <a:off x="3873656" y="1280500"/>
            <a:ext cx="4364054" cy="5187801"/>
          </a:xfrm>
          <a:prstGeom prst="rect">
            <a:avLst/>
          </a:prstGeom>
          <a:effectLst>
            <a:outerShdw blurRad="50800" dist="38100" dir="2700000" algn="tl" rotWithShape="0">
              <a:prstClr val="black">
                <a:alpha val="40000"/>
              </a:prstClr>
            </a:outerShdw>
          </a:effectLst>
        </p:spPr>
      </p:pic>
      <p:pic>
        <p:nvPicPr>
          <p:cNvPr id="6" name="Marcador de posición de imagen 29"/>
          <p:cNvPicPr>
            <a:picLocks noChangeAspect="1"/>
          </p:cNvPicPr>
          <p:nvPr/>
        </p:nvPicPr>
        <p:blipFill>
          <a:blip r:embed="rId11" cstate="print">
            <a:extLst>
              <a:ext uri="{28A0092B-C50C-407E-A947-70E740481C1C}">
                <a14:useLocalDpi xmlns:a14="http://schemas.microsoft.com/office/drawing/2010/main" val="0"/>
              </a:ext>
            </a:extLst>
          </a:blip>
          <a:srcRect l="18882" r="18882"/>
          <a:stretch>
            <a:fillRect/>
          </a:stretch>
        </p:blipFill>
        <p:spPr>
          <a:xfrm>
            <a:off x="3875314" y="1280501"/>
            <a:ext cx="4305872" cy="5187800"/>
          </a:xfrm>
          <a:prstGeom prst="rect">
            <a:avLst/>
          </a:prstGeom>
          <a:effectLst>
            <a:outerShdw blurRad="50800" dist="38100" dir="2700000" algn="tl" rotWithShape="0">
              <a:prstClr val="black">
                <a:alpha val="40000"/>
              </a:prstClr>
            </a:outerShdw>
          </a:effectLst>
        </p:spPr>
      </p:pic>
      <p:pic>
        <p:nvPicPr>
          <p:cNvPr id="5" name="Marcador de posición de imagen 28"/>
          <p:cNvPicPr>
            <a:picLocks noChangeAspect="1"/>
          </p:cNvPicPr>
          <p:nvPr/>
        </p:nvPicPr>
        <p:blipFill>
          <a:blip r:embed="rId12" cstate="print">
            <a:extLst>
              <a:ext uri="{28A0092B-C50C-407E-A947-70E740481C1C}">
                <a14:useLocalDpi xmlns:a14="http://schemas.microsoft.com/office/drawing/2010/main" val="0"/>
              </a:ext>
            </a:extLst>
          </a:blip>
          <a:srcRect l="22297" r="22297"/>
          <a:stretch>
            <a:fillRect/>
          </a:stretch>
        </p:blipFill>
        <p:spPr>
          <a:xfrm>
            <a:off x="3875314" y="1280501"/>
            <a:ext cx="4305872" cy="5187800"/>
          </a:xfrm>
          <a:prstGeom prst="rect">
            <a:avLst/>
          </a:prstGeom>
          <a:effectLst>
            <a:outerShdw blurRad="50800" dist="38100" dir="2700000" algn="tl" rotWithShape="0">
              <a:prstClr val="black">
                <a:alpha val="40000"/>
              </a:prstClr>
            </a:outerShdw>
          </a:effectLst>
        </p:spPr>
      </p:pic>
      <p:pic>
        <p:nvPicPr>
          <p:cNvPr id="4" name="Marcador de posición de imagen 27"/>
          <p:cNvPicPr>
            <a:picLocks noChangeAspect="1"/>
          </p:cNvPicPr>
          <p:nvPr/>
        </p:nvPicPr>
        <p:blipFill>
          <a:blip r:embed="rId13">
            <a:extLst>
              <a:ext uri="{28A0092B-C50C-407E-A947-70E740481C1C}">
                <a14:useLocalDpi xmlns:a14="http://schemas.microsoft.com/office/drawing/2010/main" val="0"/>
              </a:ext>
            </a:extLst>
          </a:blip>
          <a:srcRect t="4809" b="4809"/>
          <a:stretch>
            <a:fillRect/>
          </a:stretch>
        </p:blipFill>
        <p:spPr>
          <a:xfrm>
            <a:off x="3875314" y="1280501"/>
            <a:ext cx="4305872" cy="5187800"/>
          </a:xfrm>
          <a:prstGeom prst="rect">
            <a:avLst/>
          </a:prstGeom>
          <a:effectLst>
            <a:outerShdw blurRad="50800" dist="38100" dir="2700000" algn="tl" rotWithShape="0">
              <a:prstClr val="black">
                <a:alpha val="40000"/>
              </a:prstClr>
            </a:outerShdw>
          </a:effectLst>
        </p:spPr>
      </p:pic>
      <p:pic>
        <p:nvPicPr>
          <p:cNvPr id="9" name="Marcador de posición de imagen 26"/>
          <p:cNvPicPr>
            <a:picLocks noChangeAspect="1"/>
          </p:cNvPicPr>
          <p:nvPr/>
        </p:nvPicPr>
        <p:blipFill>
          <a:blip r:embed="rId14">
            <a:extLst>
              <a:ext uri="{28A0092B-C50C-407E-A947-70E740481C1C}">
                <a14:useLocalDpi xmlns:a14="http://schemas.microsoft.com/office/drawing/2010/main" val="0"/>
              </a:ext>
            </a:extLst>
          </a:blip>
          <a:srcRect l="18882" r="18882"/>
          <a:stretch>
            <a:fillRect/>
          </a:stretch>
        </p:blipFill>
        <p:spPr>
          <a:xfrm>
            <a:off x="3875314" y="1280501"/>
            <a:ext cx="4305873" cy="5187800"/>
          </a:xfrm>
          <a:prstGeom prst="rect">
            <a:avLst/>
          </a:prstGeom>
          <a:effectLst>
            <a:outerShdw blurRad="50800" dist="38100" dir="2700000" algn="tl" rotWithShape="0">
              <a:prstClr val="black">
                <a:alpha val="40000"/>
              </a:prstClr>
            </a:outerShdw>
          </a:effectLst>
        </p:spPr>
      </p:pic>
      <p:sp>
        <p:nvSpPr>
          <p:cNvPr id="28" name="Rectángulo 27"/>
          <p:cNvSpPr/>
          <p:nvPr/>
        </p:nvSpPr>
        <p:spPr>
          <a:xfrm>
            <a:off x="0" y="6448220"/>
            <a:ext cx="12213634" cy="400908"/>
          </a:xfrm>
          <a:prstGeom prst="rect">
            <a:avLst/>
          </a:prstGeom>
          <a:solidFill>
            <a:srgbClr val="E6500A"/>
          </a:solidFill>
          <a:ln w="9525">
            <a:solidFill>
              <a:schemeClr val="tx1"/>
            </a:solidFill>
          </a:ln>
          <a:effectLst>
            <a:glow rad="1016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2000" b="1" dirty="0">
                <a:latin typeface="Century Gothic" panose="020B0502020202020204" pitchFamily="34" charset="0"/>
              </a:rPr>
              <a:t>PRINCIPALES EXENCIONES ESTABLECIDAS EN EL CUADRO ANEXO LEY 17.235</a:t>
            </a:r>
          </a:p>
        </p:txBody>
      </p:sp>
    </p:spTree>
    <p:custDataLst>
      <p:tags r:id="rId1"/>
    </p:custDataLst>
    <p:extLst>
      <p:ext uri="{BB962C8B-B14F-4D97-AF65-F5344CB8AC3E}">
        <p14:creationId xmlns:p14="http://schemas.microsoft.com/office/powerpoint/2010/main" val="1271210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9" presetClass="emph" presetSubtype="0" grpId="0" nodeType="withEffect">
                                  <p:stCondLst>
                                    <p:cond delay="0"/>
                                  </p:stCondLst>
                                  <p:endCondLst>
                                    <p:cond evt="onNext" delay="0">
                                      <p:tgtEl>
                                        <p:sldTgt/>
                                      </p:tgtEl>
                                    </p:cond>
                                  </p:endCondLst>
                                  <p:childTnLst>
                                    <p:set>
                                      <p:cBhvr rctx="PPT">
                                        <p:cTn id="9" dur="indefinite"/>
                                        <p:tgtEl>
                                          <p:spTgt spid="11"/>
                                        </p:tgtEl>
                                        <p:attrNameLst>
                                          <p:attrName>style.opacity</p:attrName>
                                        </p:attrNameLst>
                                      </p:cBhvr>
                                      <p:to>
                                        <p:strVal val="0.25"/>
                                      </p:to>
                                    </p:set>
                                    <p:animEffect filter="image" prLst="opacity: 0.25">
                                      <p:cBhvr rctx="IE">
                                        <p:cTn id="10" dur="indefinite"/>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2" fill="hold" nodeType="clickEffect">
                                  <p:stCondLst>
                                    <p:cond delay="0"/>
                                  </p:stCondLst>
                                  <p:childTnLst>
                                    <p:animEffect transition="out" filter="wipe(right)">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9" presetClass="emph" presetSubtype="0" grpId="0" nodeType="withEffect">
                                  <p:stCondLst>
                                    <p:cond delay="0"/>
                                  </p:stCondLst>
                                  <p:endCondLst>
                                    <p:cond evt="onNext" delay="0">
                                      <p:tgtEl>
                                        <p:sldTgt/>
                                      </p:tgtEl>
                                    </p:cond>
                                  </p:endCondLst>
                                  <p:childTnLst>
                                    <p:set>
                                      <p:cBhvr rctx="PPT">
                                        <p:cTn id="20" dur="indefinite"/>
                                        <p:tgtEl>
                                          <p:spTgt spid="10"/>
                                        </p:tgtEl>
                                        <p:attrNameLst>
                                          <p:attrName>style.opacity</p:attrName>
                                        </p:attrNameLst>
                                      </p:cBhvr>
                                      <p:to>
                                        <p:strVal val="0.5"/>
                                      </p:to>
                                    </p:set>
                                    <p:animEffect filter="image" prLst="opacity: 0.5">
                                      <p:cBhvr rctx="IE">
                                        <p:cTn id="21" dur="indefinite"/>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2" fill="hold" nodeType="clickEffect">
                                  <p:stCondLst>
                                    <p:cond delay="0"/>
                                  </p:stCondLst>
                                  <p:childTnLst>
                                    <p:animEffect transition="out" filter="wipe(right)">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22" presetClass="entr" presetSubtype="8"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par>
                                <p:cTn id="30" presetID="9" presetClass="emph" presetSubtype="0" grpId="0" nodeType="withEffect">
                                  <p:stCondLst>
                                    <p:cond delay="0"/>
                                  </p:stCondLst>
                                  <p:endCondLst>
                                    <p:cond evt="onNext" delay="0">
                                      <p:tgtEl>
                                        <p:sldTgt/>
                                      </p:tgtEl>
                                    </p:cond>
                                  </p:endCondLst>
                                  <p:childTnLst>
                                    <p:set>
                                      <p:cBhvr rctx="PPT">
                                        <p:cTn id="31" dur="indefinite"/>
                                        <p:tgtEl>
                                          <p:spTgt spid="12"/>
                                        </p:tgtEl>
                                        <p:attrNameLst>
                                          <p:attrName>style.opacity</p:attrName>
                                        </p:attrNameLst>
                                      </p:cBhvr>
                                      <p:to>
                                        <p:strVal val="0.25"/>
                                      </p:to>
                                    </p:set>
                                    <p:animEffect filter="image" prLst="opacity: 0.25">
                                      <p:cBhvr rctx="IE">
                                        <p:cTn id="32" dur="indefinite"/>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2" fill="hold" nodeType="clickEffect">
                                  <p:stCondLst>
                                    <p:cond delay="0"/>
                                  </p:stCondLst>
                                  <p:childTnLst>
                                    <p:animEffect transition="out" filter="wipe(right)">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22" presetClass="entr" presetSubtype="8"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par>
                                <p:cTn id="41" presetID="9" presetClass="emph" presetSubtype="0" grpId="0" nodeType="withEffect">
                                  <p:stCondLst>
                                    <p:cond delay="0"/>
                                  </p:stCondLst>
                                  <p:endCondLst>
                                    <p:cond evt="onNext" delay="0">
                                      <p:tgtEl>
                                        <p:sldTgt/>
                                      </p:tgtEl>
                                    </p:cond>
                                  </p:endCondLst>
                                  <p:childTnLst>
                                    <p:set>
                                      <p:cBhvr rctx="PPT">
                                        <p:cTn id="42" dur="indefinite"/>
                                        <p:tgtEl>
                                          <p:spTgt spid="14"/>
                                        </p:tgtEl>
                                        <p:attrNameLst>
                                          <p:attrName>style.opacity</p:attrName>
                                        </p:attrNameLst>
                                      </p:cBhvr>
                                      <p:to>
                                        <p:strVal val="0.25"/>
                                      </p:to>
                                    </p:set>
                                    <p:animEffect filter="image" prLst="opacity: 0.25">
                                      <p:cBhvr rctx="IE">
                                        <p:cTn id="43" dur="indefinite"/>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2" fill="hold" nodeType="clickEffect">
                                  <p:stCondLst>
                                    <p:cond delay="0"/>
                                  </p:stCondLst>
                                  <p:childTnLst>
                                    <p:animEffect transition="out" filter="wipe(right)">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2" presetClass="entr" presetSubtype="8"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par>
                                <p:cTn id="52" presetID="9" presetClass="emph" presetSubtype="0" grpId="0" nodeType="withEffect">
                                  <p:stCondLst>
                                    <p:cond delay="0"/>
                                  </p:stCondLst>
                                  <p:endCondLst>
                                    <p:cond evt="onNext" delay="0">
                                      <p:tgtEl>
                                        <p:sldTgt/>
                                      </p:tgtEl>
                                    </p:cond>
                                  </p:endCondLst>
                                  <p:childTnLst>
                                    <p:set>
                                      <p:cBhvr rctx="PPT">
                                        <p:cTn id="53" dur="indefinite"/>
                                        <p:tgtEl>
                                          <p:spTgt spid="13"/>
                                        </p:tgtEl>
                                        <p:attrNameLst>
                                          <p:attrName>style.opacity</p:attrName>
                                        </p:attrNameLst>
                                      </p:cBhvr>
                                      <p:to>
                                        <p:strVal val="0.25"/>
                                      </p:to>
                                    </p:set>
                                    <p:animEffect filter="image" prLst="opacity: 0.25">
                                      <p:cBhvr rctx="IE">
                                        <p:cTn id="54" dur="indefinite"/>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xit" presetSubtype="2" fill="hold" nodeType="clickEffect">
                                  <p:stCondLst>
                                    <p:cond delay="0"/>
                                  </p:stCondLst>
                                  <p:childTnLst>
                                    <p:animEffect transition="out" filter="wipe(right)">
                                      <p:cBhvr>
                                        <p:cTn id="58" dur="500"/>
                                        <p:tgtEl>
                                          <p:spTgt spid="7"/>
                                        </p:tgtEl>
                                      </p:cBhvr>
                                    </p:animEffect>
                                    <p:set>
                                      <p:cBhvr>
                                        <p:cTn id="59" dur="1" fill="hold">
                                          <p:stCondLst>
                                            <p:cond delay="499"/>
                                          </p:stCondLst>
                                        </p:cTn>
                                        <p:tgtEl>
                                          <p:spTgt spid="7"/>
                                        </p:tgtEl>
                                        <p:attrNameLst>
                                          <p:attrName>style.visibility</p:attrName>
                                        </p:attrNameLst>
                                      </p:cBhvr>
                                      <p:to>
                                        <p:strVal val="hidden"/>
                                      </p:to>
                                    </p:set>
                                  </p:childTnLst>
                                </p:cTn>
                              </p:par>
                              <p:par>
                                <p:cTn id="60" presetID="22" presetClass="entr" presetSubtype="8"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par>
                                <p:cTn id="63" presetID="9" presetClass="emph" presetSubtype="0" grpId="0" nodeType="withEffect">
                                  <p:stCondLst>
                                    <p:cond delay="0"/>
                                  </p:stCondLst>
                                  <p:endCondLst>
                                    <p:cond evt="onNext" delay="0">
                                      <p:tgtEl>
                                        <p:sldTgt/>
                                      </p:tgtEl>
                                    </p:cond>
                                  </p:endCondLst>
                                  <p:childTnLst>
                                    <p:set>
                                      <p:cBhvr rctx="PPT">
                                        <p:cTn id="64" dur="indefinite"/>
                                        <p:tgtEl>
                                          <p:spTgt spid="15"/>
                                        </p:tgtEl>
                                        <p:attrNameLst>
                                          <p:attrName>style.opacity</p:attrName>
                                        </p:attrNameLst>
                                      </p:cBhvr>
                                      <p:to>
                                        <p:strVal val="0.25"/>
                                      </p:to>
                                    </p:set>
                                    <p:animEffect filter="image" prLst="opacity: 0.25">
                                      <p:cBhvr rctx="IE">
                                        <p:cTn id="65" dur="indefinite"/>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xit" presetSubtype="2" fill="hold" nodeType="clickEffect">
                                  <p:stCondLst>
                                    <p:cond delay="0"/>
                                  </p:stCondLst>
                                  <p:childTnLst>
                                    <p:animEffect transition="out" filter="wipe(right)">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ntr" presetSubtype="8"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wipe(left)">
                                      <p:cBhvr>
                                        <p:cTn id="73" dur="500"/>
                                        <p:tgtEl>
                                          <p:spTgt spid="16"/>
                                        </p:tgtEl>
                                      </p:cBhvr>
                                    </p:animEffect>
                                  </p:childTnLst>
                                </p:cTn>
                              </p:par>
                              <p:par>
                                <p:cTn id="74" presetID="9" presetClass="emph" presetSubtype="0" grpId="0" nodeType="withEffect">
                                  <p:stCondLst>
                                    <p:cond delay="0"/>
                                  </p:stCondLst>
                                  <p:endCondLst>
                                    <p:cond evt="onNext" delay="0">
                                      <p:tgtEl>
                                        <p:sldTgt/>
                                      </p:tgtEl>
                                    </p:cond>
                                  </p:endCondLst>
                                  <p:childTnLst>
                                    <p:set>
                                      <p:cBhvr rctx="PPT">
                                        <p:cTn id="75" dur="indefinite"/>
                                        <p:tgtEl>
                                          <p:spTgt spid="23"/>
                                        </p:tgtEl>
                                        <p:attrNameLst>
                                          <p:attrName>style.opacity</p:attrName>
                                        </p:attrNameLst>
                                      </p:cBhvr>
                                      <p:to>
                                        <p:strVal val="0.25"/>
                                      </p:to>
                                    </p:set>
                                    <p:animEffect filter="image" prLst="opacity: 0.25">
                                      <p:cBhvr rctx="IE">
                                        <p:cTn id="76" dur="indefinite"/>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2" fill="hold" nodeType="clickEffect">
                                  <p:stCondLst>
                                    <p:cond delay="0"/>
                                  </p:stCondLst>
                                  <p:childTnLst>
                                    <p:animEffect transition="out" filter="wipe(right)">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22" presetClass="entr" presetSubtype="8" fill="hold"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wipe(left)">
                                      <p:cBhvr>
                                        <p:cTn id="84" dur="500"/>
                                        <p:tgtEl>
                                          <p:spTgt spid="17"/>
                                        </p:tgtEl>
                                      </p:cBhvr>
                                    </p:animEffect>
                                  </p:childTnLst>
                                </p:cTn>
                              </p:par>
                              <p:par>
                                <p:cTn id="85" presetID="9" presetClass="emph" presetSubtype="0" grpId="0" nodeType="withEffect">
                                  <p:stCondLst>
                                    <p:cond delay="0"/>
                                  </p:stCondLst>
                                  <p:endCondLst>
                                    <p:cond evt="onNext" delay="0">
                                      <p:tgtEl>
                                        <p:sldTgt/>
                                      </p:tgtEl>
                                    </p:cond>
                                  </p:endCondLst>
                                  <p:childTnLst>
                                    <p:set>
                                      <p:cBhvr rctx="PPT">
                                        <p:cTn id="86" dur="indefinite"/>
                                        <p:tgtEl>
                                          <p:spTgt spid="22"/>
                                        </p:tgtEl>
                                        <p:attrNameLst>
                                          <p:attrName>style.opacity</p:attrName>
                                        </p:attrNameLst>
                                      </p:cBhvr>
                                      <p:to>
                                        <p:strVal val="0.25"/>
                                      </p:to>
                                    </p:set>
                                    <p:animEffect filter="image" prLst="opacity: 0.25">
                                      <p:cBhvr rctx="IE">
                                        <p:cTn id="87" dur="indefinite"/>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xit" presetSubtype="2" fill="hold" nodeType="clickEffect">
                                  <p:stCondLst>
                                    <p:cond delay="0"/>
                                  </p:stCondLst>
                                  <p:childTnLst>
                                    <p:animEffect transition="out" filter="wipe(righ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22" presetClass="entr" presetSubtype="8"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ipe(left)">
                                      <p:cBhvr>
                                        <p:cTn id="95" dur="500"/>
                                        <p:tgtEl>
                                          <p:spTgt spid="18"/>
                                        </p:tgtEl>
                                      </p:cBhvr>
                                    </p:animEffect>
                                  </p:childTnLst>
                                </p:cTn>
                              </p:par>
                              <p:par>
                                <p:cTn id="96" presetID="9" presetClass="emph" presetSubtype="0" grpId="0" nodeType="withEffect">
                                  <p:stCondLst>
                                    <p:cond delay="0"/>
                                  </p:stCondLst>
                                  <p:endCondLst>
                                    <p:cond evt="onNext" delay="0">
                                      <p:tgtEl>
                                        <p:sldTgt/>
                                      </p:tgtEl>
                                    </p:cond>
                                  </p:endCondLst>
                                  <p:childTnLst>
                                    <p:set>
                                      <p:cBhvr rctx="PPT">
                                        <p:cTn id="97" dur="indefinite"/>
                                        <p:tgtEl>
                                          <p:spTgt spid="24"/>
                                        </p:tgtEl>
                                        <p:attrNameLst>
                                          <p:attrName>style.opacity</p:attrName>
                                        </p:attrNameLst>
                                      </p:cBhvr>
                                      <p:to>
                                        <p:strVal val="0.25"/>
                                      </p:to>
                                    </p:set>
                                    <p:animEffect filter="image" prLst="opacity: 0.25">
                                      <p:cBhvr rctx="IE">
                                        <p:cTn id="98" dur="indefinite"/>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xit" presetSubtype="2" fill="hold" nodeType="clickEffect">
                                  <p:stCondLst>
                                    <p:cond delay="0"/>
                                  </p:stCondLst>
                                  <p:childTnLst>
                                    <p:animEffect transition="out" filter="wipe(right)">
                                      <p:cBhvr>
                                        <p:cTn id="102" dur="500"/>
                                        <p:tgtEl>
                                          <p:spTgt spid="18"/>
                                        </p:tgtEl>
                                      </p:cBhvr>
                                    </p:animEffect>
                                    <p:set>
                                      <p:cBhvr>
                                        <p:cTn id="103" dur="1" fill="hold">
                                          <p:stCondLst>
                                            <p:cond delay="499"/>
                                          </p:stCondLst>
                                        </p:cTn>
                                        <p:tgtEl>
                                          <p:spTgt spid="18"/>
                                        </p:tgtEl>
                                        <p:attrNameLst>
                                          <p:attrName>style.visibility</p:attrName>
                                        </p:attrNameLst>
                                      </p:cBhvr>
                                      <p:to>
                                        <p:strVal val="hidden"/>
                                      </p:to>
                                    </p:set>
                                  </p:childTnLst>
                                </p:cTn>
                              </p:par>
                              <p:par>
                                <p:cTn id="104" presetID="22" presetClass="entr" presetSubtype="8" fill="hold"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wipe(left)">
                                      <p:cBhvr>
                                        <p:cTn id="106" dur="500"/>
                                        <p:tgtEl>
                                          <p:spTgt spid="19"/>
                                        </p:tgtEl>
                                      </p:cBhvr>
                                    </p:animEffect>
                                  </p:childTnLst>
                                </p:cTn>
                              </p:par>
                              <p:par>
                                <p:cTn id="107" presetID="9" presetClass="emph" presetSubtype="0" grpId="0" nodeType="withEffect">
                                  <p:stCondLst>
                                    <p:cond delay="0"/>
                                  </p:stCondLst>
                                  <p:endCondLst>
                                    <p:cond evt="onNext" delay="0">
                                      <p:tgtEl>
                                        <p:sldTgt/>
                                      </p:tgtEl>
                                    </p:cond>
                                  </p:endCondLst>
                                  <p:childTnLst>
                                    <p:set>
                                      <p:cBhvr rctx="PPT">
                                        <p:cTn id="108" dur="indefinite"/>
                                        <p:tgtEl>
                                          <p:spTgt spid="26"/>
                                        </p:tgtEl>
                                        <p:attrNameLst>
                                          <p:attrName>style.opacity</p:attrName>
                                        </p:attrNameLst>
                                      </p:cBhvr>
                                      <p:to>
                                        <p:strVal val="0.25"/>
                                      </p:to>
                                    </p:set>
                                    <p:animEffect filter="image" prLst="opacity: 0.25">
                                      <p:cBhvr rctx="IE">
                                        <p:cTn id="109" dur="indefinite"/>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xit" presetSubtype="2" fill="hold" nodeType="clickEffect">
                                  <p:stCondLst>
                                    <p:cond delay="0"/>
                                  </p:stCondLst>
                                  <p:childTnLst>
                                    <p:animEffect transition="out" filter="wipe(right)">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par>
                                <p:cTn id="115" presetID="22" presetClass="entr" presetSubtype="8" fill="hold" nodeType="withEffect">
                                  <p:stCondLst>
                                    <p:cond delay="0"/>
                                  </p:stCondLst>
                                  <p:childTnLst>
                                    <p:set>
                                      <p:cBhvr>
                                        <p:cTn id="116" dur="1" fill="hold">
                                          <p:stCondLst>
                                            <p:cond delay="0"/>
                                          </p:stCondLst>
                                        </p:cTn>
                                        <p:tgtEl>
                                          <p:spTgt spid="20"/>
                                        </p:tgtEl>
                                        <p:attrNameLst>
                                          <p:attrName>style.visibility</p:attrName>
                                        </p:attrNameLst>
                                      </p:cBhvr>
                                      <p:to>
                                        <p:strVal val="visible"/>
                                      </p:to>
                                    </p:set>
                                    <p:animEffect transition="in" filter="wipe(left)">
                                      <p:cBhvr>
                                        <p:cTn id="117" dur="500"/>
                                        <p:tgtEl>
                                          <p:spTgt spid="20"/>
                                        </p:tgtEl>
                                      </p:cBhvr>
                                    </p:animEffect>
                                  </p:childTnLst>
                                </p:cTn>
                              </p:par>
                              <p:par>
                                <p:cTn id="118" presetID="9" presetClass="emph" presetSubtype="0" grpId="0" nodeType="withEffect">
                                  <p:stCondLst>
                                    <p:cond delay="0"/>
                                  </p:stCondLst>
                                  <p:endCondLst>
                                    <p:cond evt="onNext" delay="0">
                                      <p:tgtEl>
                                        <p:sldTgt/>
                                      </p:tgtEl>
                                    </p:cond>
                                  </p:endCondLst>
                                  <p:childTnLst>
                                    <p:set>
                                      <p:cBhvr rctx="PPT">
                                        <p:cTn id="119" dur="indefinite"/>
                                        <p:tgtEl>
                                          <p:spTgt spid="25"/>
                                        </p:tgtEl>
                                        <p:attrNameLst>
                                          <p:attrName>style.opacity</p:attrName>
                                        </p:attrNameLst>
                                      </p:cBhvr>
                                      <p:to>
                                        <p:strVal val="0.25"/>
                                      </p:to>
                                    </p:set>
                                    <p:animEffect filter="image" prLst="opacity: 0.25">
                                      <p:cBhvr rctx="IE">
                                        <p:cTn id="120" dur="indefinite"/>
                                        <p:tgtEl>
                                          <p:spTgt spid="2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xit" presetSubtype="2" fill="hold" nodeType="clickEffect">
                                  <p:stCondLst>
                                    <p:cond delay="0"/>
                                  </p:stCondLst>
                                  <p:childTnLst>
                                    <p:animEffect transition="out" filter="wipe(right)">
                                      <p:cBhvr>
                                        <p:cTn id="124" dur="500"/>
                                        <p:tgtEl>
                                          <p:spTgt spid="20"/>
                                        </p:tgtEl>
                                      </p:cBhvr>
                                    </p:animEffect>
                                    <p:set>
                                      <p:cBhvr>
                                        <p:cTn id="125" dur="1" fill="hold">
                                          <p:stCondLst>
                                            <p:cond delay="499"/>
                                          </p:stCondLst>
                                        </p:cTn>
                                        <p:tgtEl>
                                          <p:spTgt spid="20"/>
                                        </p:tgtEl>
                                        <p:attrNameLst>
                                          <p:attrName>style.visibility</p:attrName>
                                        </p:attrNameLst>
                                      </p:cBhvr>
                                      <p:to>
                                        <p:strVal val="hidden"/>
                                      </p:to>
                                    </p:set>
                                  </p:childTnLst>
                                </p:cTn>
                              </p:par>
                              <p:par>
                                <p:cTn id="126" presetID="22" presetClass="entr" presetSubtype="8"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wipe(left)">
                                      <p:cBhvr>
                                        <p:cTn id="128" dur="500"/>
                                        <p:tgtEl>
                                          <p:spTgt spid="21"/>
                                        </p:tgtEl>
                                      </p:cBhvr>
                                    </p:animEffect>
                                  </p:childTnLst>
                                </p:cTn>
                              </p:par>
                              <p:par>
                                <p:cTn id="129" presetID="9" presetClass="emph" presetSubtype="0" grpId="0" nodeType="withEffect">
                                  <p:stCondLst>
                                    <p:cond delay="0"/>
                                  </p:stCondLst>
                                  <p:endCondLst>
                                    <p:cond evt="onNext" delay="0">
                                      <p:tgtEl>
                                        <p:sldTgt/>
                                      </p:tgtEl>
                                    </p:cond>
                                  </p:endCondLst>
                                  <p:childTnLst>
                                    <p:set>
                                      <p:cBhvr rctx="PPT">
                                        <p:cTn id="130" dur="indefinite"/>
                                        <p:tgtEl>
                                          <p:spTgt spid="27"/>
                                        </p:tgtEl>
                                        <p:attrNameLst>
                                          <p:attrName>style.opacity</p:attrName>
                                        </p:attrNameLst>
                                      </p:cBhvr>
                                      <p:to>
                                        <p:strVal val="0.25"/>
                                      </p:to>
                                    </p:set>
                                    <p:animEffect filter="image" prLst="opacity: 0.25">
                                      <p:cBhvr rctx="IE">
                                        <p:cTn id="131" dur="indefinite"/>
                                        <p:tgtEl>
                                          <p:spTgt spid="27"/>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xit" presetSubtype="2" fill="hold" nodeType="clickEffect">
                                  <p:stCondLst>
                                    <p:cond delay="0"/>
                                  </p:stCondLst>
                                  <p:childTnLst>
                                    <p:animEffect transition="out" filter="wipe(right)">
                                      <p:cBhvr>
                                        <p:cTn id="135" dur="500"/>
                                        <p:tgtEl>
                                          <p:spTgt spid="21"/>
                                        </p:tgtEl>
                                      </p:cBhvr>
                                    </p:animEffect>
                                    <p:set>
                                      <p:cBhvr>
                                        <p:cTn id="13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3" name="Marcador de contenido 2"/>
          <p:cNvSpPr>
            <a:spLocks noGrp="1"/>
          </p:cNvSpPr>
          <p:nvPr>
            <p:ph idx="1"/>
          </p:nvPr>
        </p:nvSpPr>
        <p:spPr>
          <a:xfrm>
            <a:off x="1202919" y="2106168"/>
            <a:ext cx="5401081" cy="4111752"/>
          </a:xfrm>
        </p:spPr>
        <p:txBody>
          <a:bodyPr>
            <a:normAutofit lnSpcReduction="10000"/>
          </a:bodyPr>
          <a:lstStyle/>
          <a:p>
            <a:pPr marL="0" indent="0">
              <a:buClr>
                <a:srgbClr val="737373"/>
              </a:buClr>
              <a:buNone/>
            </a:pPr>
            <a:r>
              <a:rPr lang="es-CL" sz="1800" b="1" i="1" dirty="0">
                <a:solidFill>
                  <a:srgbClr val="E6500A"/>
                </a:solidFill>
              </a:rPr>
              <a:t>Otorga una Exención del 50% sobre el Avalúo Total.</a:t>
            </a:r>
          </a:p>
          <a:p>
            <a:pPr marL="0" indent="0">
              <a:buClr>
                <a:srgbClr val="737373"/>
              </a:buClr>
              <a:buNone/>
            </a:pPr>
            <a:r>
              <a:rPr lang="es-CL" sz="1800" dirty="0">
                <a:solidFill>
                  <a:srgbClr val="0064A0"/>
                </a:solidFill>
              </a:rPr>
              <a:t>Tiene un </a:t>
            </a:r>
            <a:r>
              <a:rPr lang="es-CL" sz="1800" dirty="0">
                <a:solidFill>
                  <a:srgbClr val="E6500A"/>
                </a:solidFill>
              </a:rPr>
              <a:t>límite de dos viviendas </a:t>
            </a:r>
            <a:r>
              <a:rPr lang="es-CL" sz="1800" dirty="0">
                <a:solidFill>
                  <a:srgbClr val="0064A0"/>
                </a:solidFill>
              </a:rPr>
              <a:t>por persona natural.</a:t>
            </a:r>
          </a:p>
          <a:p>
            <a:pPr marL="0" indent="0">
              <a:buClr>
                <a:srgbClr val="737373"/>
              </a:buClr>
              <a:buNone/>
            </a:pPr>
            <a:r>
              <a:rPr lang="es-CL" sz="1800" dirty="0">
                <a:solidFill>
                  <a:srgbClr val="0064A0"/>
                </a:solidFill>
              </a:rPr>
              <a:t>Este beneficio se encuentra </a:t>
            </a:r>
            <a:r>
              <a:rPr lang="es-CL" sz="1800" dirty="0">
                <a:solidFill>
                  <a:srgbClr val="E6500A"/>
                </a:solidFill>
              </a:rPr>
              <a:t>directamente relacionado con la superficie edificada:</a:t>
            </a:r>
            <a:endParaRPr lang="es-CL" sz="1800" dirty="0">
              <a:solidFill>
                <a:srgbClr val="0064A0"/>
              </a:solidFill>
            </a:endParaRPr>
          </a:p>
          <a:p>
            <a:pPr>
              <a:buClr>
                <a:srgbClr val="737373"/>
              </a:buClr>
              <a:buFont typeface="Wingdings" panose="05000000000000000000" pitchFamily="2" charset="2"/>
              <a:buChar char="q"/>
            </a:pPr>
            <a:r>
              <a:rPr lang="es-CL" sz="1800" dirty="0">
                <a:solidFill>
                  <a:srgbClr val="0064A0"/>
                </a:solidFill>
              </a:rPr>
              <a:t>Hasta 70 m</a:t>
            </a:r>
            <a:r>
              <a:rPr lang="es-CL" sz="1800" baseline="30000" dirty="0">
                <a:solidFill>
                  <a:srgbClr val="0064A0"/>
                </a:solidFill>
              </a:rPr>
              <a:t>2</a:t>
            </a:r>
            <a:r>
              <a:rPr lang="es-CL" sz="1800" dirty="0">
                <a:solidFill>
                  <a:srgbClr val="0064A0"/>
                </a:solidFill>
                <a:sym typeface="Webdings" panose="05030102010509060703" pitchFamily="18" charset="2"/>
              </a:rPr>
              <a:t></a:t>
            </a:r>
            <a:r>
              <a:rPr lang="es-CL" sz="1800" b="1" dirty="0">
                <a:solidFill>
                  <a:srgbClr val="0064A0"/>
                </a:solidFill>
              </a:rPr>
              <a:t>20 años</a:t>
            </a:r>
            <a:r>
              <a:rPr lang="es-CL" sz="1800" dirty="0">
                <a:solidFill>
                  <a:srgbClr val="0064A0"/>
                </a:solidFill>
              </a:rPr>
              <a:t>.</a:t>
            </a:r>
          </a:p>
          <a:p>
            <a:pPr>
              <a:buClr>
                <a:srgbClr val="737373"/>
              </a:buClr>
              <a:buFont typeface="Wingdings" panose="05000000000000000000" pitchFamily="2" charset="2"/>
              <a:buChar char="q"/>
            </a:pPr>
            <a:r>
              <a:rPr lang="es-CL" sz="1800" dirty="0">
                <a:solidFill>
                  <a:srgbClr val="0064A0"/>
                </a:solidFill>
              </a:rPr>
              <a:t>Entre 71 m</a:t>
            </a:r>
            <a:r>
              <a:rPr lang="es-CL" sz="1800" baseline="30000" dirty="0">
                <a:solidFill>
                  <a:srgbClr val="0064A0"/>
                </a:solidFill>
              </a:rPr>
              <a:t>2</a:t>
            </a:r>
            <a:r>
              <a:rPr lang="es-CL" sz="1800" dirty="0">
                <a:solidFill>
                  <a:srgbClr val="0064A0"/>
                </a:solidFill>
              </a:rPr>
              <a:t> y 100 m</a:t>
            </a:r>
            <a:r>
              <a:rPr lang="es-CL" sz="1800" baseline="30000" dirty="0">
                <a:solidFill>
                  <a:srgbClr val="0064A0"/>
                </a:solidFill>
              </a:rPr>
              <a:t>2</a:t>
            </a:r>
            <a:r>
              <a:rPr lang="es-CL" sz="1800" dirty="0">
                <a:solidFill>
                  <a:srgbClr val="0064A0"/>
                </a:solidFill>
                <a:sym typeface="Webdings" panose="05030102010509060703" pitchFamily="18" charset="2"/>
              </a:rPr>
              <a:t> </a:t>
            </a:r>
            <a:r>
              <a:rPr lang="es-CL" sz="1800" b="1" dirty="0">
                <a:solidFill>
                  <a:srgbClr val="0064A0"/>
                </a:solidFill>
              </a:rPr>
              <a:t>15 años</a:t>
            </a:r>
            <a:r>
              <a:rPr lang="es-CL" sz="1800" dirty="0">
                <a:solidFill>
                  <a:srgbClr val="0064A0"/>
                </a:solidFill>
              </a:rPr>
              <a:t>.</a:t>
            </a:r>
          </a:p>
          <a:p>
            <a:pPr>
              <a:buClr>
                <a:srgbClr val="737373"/>
              </a:buClr>
              <a:buFont typeface="Wingdings" panose="05000000000000000000" pitchFamily="2" charset="2"/>
              <a:buChar char="q"/>
            </a:pPr>
            <a:r>
              <a:rPr lang="es-CL" sz="1800" dirty="0">
                <a:solidFill>
                  <a:srgbClr val="0064A0"/>
                </a:solidFill>
              </a:rPr>
              <a:t>Entre 101 m</a:t>
            </a:r>
            <a:r>
              <a:rPr lang="es-CL" sz="1800" baseline="30000" dirty="0">
                <a:solidFill>
                  <a:srgbClr val="0064A0"/>
                </a:solidFill>
              </a:rPr>
              <a:t>2</a:t>
            </a:r>
            <a:r>
              <a:rPr lang="es-CL" sz="1800" dirty="0">
                <a:solidFill>
                  <a:srgbClr val="0064A0"/>
                </a:solidFill>
              </a:rPr>
              <a:t> y 140 m</a:t>
            </a:r>
            <a:r>
              <a:rPr lang="es-CL" sz="1800" baseline="30000" dirty="0">
                <a:solidFill>
                  <a:srgbClr val="0064A0"/>
                </a:solidFill>
              </a:rPr>
              <a:t>2</a:t>
            </a:r>
            <a:r>
              <a:rPr lang="es-CL" sz="1800" dirty="0">
                <a:solidFill>
                  <a:srgbClr val="0064A0"/>
                </a:solidFill>
              </a:rPr>
              <a:t> </a:t>
            </a:r>
            <a:r>
              <a:rPr lang="es-CL" sz="1800" dirty="0">
                <a:solidFill>
                  <a:srgbClr val="0064A0"/>
                </a:solidFill>
                <a:sym typeface="Webdings" panose="05030102010509060703" pitchFamily="18" charset="2"/>
              </a:rPr>
              <a:t> </a:t>
            </a:r>
            <a:r>
              <a:rPr lang="es-CL" sz="1800" b="1" dirty="0">
                <a:solidFill>
                  <a:srgbClr val="0064A0"/>
                </a:solidFill>
              </a:rPr>
              <a:t>10 años</a:t>
            </a:r>
            <a:r>
              <a:rPr lang="es-CL" sz="1800" dirty="0">
                <a:solidFill>
                  <a:srgbClr val="0064A0"/>
                </a:solidFill>
              </a:rPr>
              <a:t>.</a:t>
            </a:r>
          </a:p>
          <a:p>
            <a:pPr marL="0" indent="0">
              <a:buClr>
                <a:srgbClr val="737373"/>
              </a:buClr>
              <a:buNone/>
            </a:pPr>
            <a:r>
              <a:rPr lang="es-CL" sz="1800" dirty="0">
                <a:solidFill>
                  <a:srgbClr val="0064A0"/>
                </a:solidFill>
              </a:rPr>
              <a:t>Una vez que este beneficio se extingue, comienza a aplicarse la exención general habitacional.</a:t>
            </a:r>
          </a:p>
          <a:p>
            <a:pPr marL="0" indent="0">
              <a:buClr>
                <a:srgbClr val="737373"/>
              </a:buClr>
              <a:buNone/>
            </a:pPr>
            <a:r>
              <a:rPr lang="es-CL" sz="1800" dirty="0">
                <a:solidFill>
                  <a:srgbClr val="0064A0"/>
                </a:solidFill>
              </a:rPr>
              <a:t>Es importante reiterar que el Servicio de Impuestos Internos </a:t>
            </a:r>
            <a:r>
              <a:rPr lang="es-CL" sz="1800" dirty="0">
                <a:solidFill>
                  <a:srgbClr val="E6500A"/>
                </a:solidFill>
              </a:rPr>
              <a:t>aplica la exención que más favorece al contribuyente</a:t>
            </a:r>
            <a:r>
              <a:rPr lang="es-CL" sz="1800" dirty="0">
                <a:solidFill>
                  <a:srgbClr val="0064A0"/>
                </a:solidFill>
              </a:rPr>
              <a:t>.</a:t>
            </a:r>
          </a:p>
        </p:txBody>
      </p:sp>
      <p:sp>
        <p:nvSpPr>
          <p:cNvPr id="7" name="Pentágono 6"/>
          <p:cNvSpPr/>
          <p:nvPr/>
        </p:nvSpPr>
        <p:spPr>
          <a:xfrm>
            <a:off x="0" y="1389888"/>
            <a:ext cx="3255264"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EXENCIÓN DFL-2</a:t>
            </a:r>
          </a:p>
        </p:txBody>
      </p:sp>
      <p:pic>
        <p:nvPicPr>
          <p:cNvPr id="6" name="Marcador de posición de imagen 2"/>
          <p:cNvPicPr>
            <a:picLocks noChangeAspect="1"/>
          </p:cNvPicPr>
          <p:nvPr/>
        </p:nvPicPr>
        <p:blipFill>
          <a:blip r:embed="rId2">
            <a:extLst>
              <a:ext uri="{28A0092B-C50C-407E-A947-70E740481C1C}">
                <a14:useLocalDpi xmlns:a14="http://schemas.microsoft.com/office/drawing/2010/main" val="0"/>
              </a:ext>
            </a:extLst>
          </a:blip>
          <a:srcRect l="17539" r="17539"/>
          <a:stretch>
            <a:fillRect/>
          </a:stretch>
        </p:blipFill>
        <p:spPr>
          <a:xfrm>
            <a:off x="7327901" y="1301513"/>
            <a:ext cx="4860882" cy="5556487"/>
          </a:xfrm>
          <a:prstGeom prst="rect">
            <a:avLst/>
          </a:prstGeom>
        </p:spPr>
      </p:pic>
    </p:spTree>
    <p:extLst>
      <p:ext uri="{BB962C8B-B14F-4D97-AF65-F5344CB8AC3E}">
        <p14:creationId xmlns:p14="http://schemas.microsoft.com/office/powerpoint/2010/main" val="414391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Quién está obligado al pago del Impuesto Único sobre Inmuebl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6" y="1"/>
            <a:ext cx="12187354"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098971" y="1"/>
            <a:ext cx="4093029" cy="6858000"/>
          </a:xfrm>
          <a:prstGeom prst="rect">
            <a:avLst/>
          </a:prstGeom>
          <a:solidFill>
            <a:srgbClr val="73737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¿Cuáles son las Tasas del Impuesto?​</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9588111" y="250547"/>
            <a:ext cx="2363257" cy="866067"/>
          </a:xfrm>
          <a:prstGeom prst="rect">
            <a:avLst/>
          </a:prstGeom>
        </p:spPr>
      </p:pic>
    </p:spTree>
    <p:extLst>
      <p:ext uri="{BB962C8B-B14F-4D97-AF65-F5344CB8AC3E}">
        <p14:creationId xmlns:p14="http://schemas.microsoft.com/office/powerpoint/2010/main" val="373584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18" name="Pentágono 17"/>
          <p:cNvSpPr/>
          <p:nvPr/>
        </p:nvSpPr>
        <p:spPr>
          <a:xfrm>
            <a:off x="0" y="1389888"/>
            <a:ext cx="3255264"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TASAS DEL IMPUESTO:</a:t>
            </a:r>
          </a:p>
        </p:txBody>
      </p:sp>
      <p:pic>
        <p:nvPicPr>
          <p:cNvPr id="19" name="Picture 2" descr="Resultado de imagen para industria icono"/>
          <p:cNvPicPr>
            <a:picLocks noChangeAspect="1" noChangeArrowheads="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4317229" y="1956255"/>
            <a:ext cx="1335828" cy="13358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esultado de imagen para house icon"/>
          <p:cNvPicPr>
            <a:picLocks noChangeAspect="1" noChangeArrowheads="1"/>
          </p:cNvPicPr>
          <p:nvPr/>
        </p:nvPicPr>
        <p:blipFill>
          <a:blip r:embed="rId4" cstate="print">
            <a:duotone>
              <a:prstClr val="black"/>
              <a:schemeClr val="accent2">
                <a:tint val="45000"/>
                <a:satMod val="400000"/>
              </a:schemeClr>
            </a:duotone>
            <a:extLst>
              <a:ext uri="{28A0092B-C50C-407E-A947-70E740481C1C}">
                <a14:useLocalDpi xmlns:a14="http://schemas.microsoft.com/office/drawing/2010/main" val="0"/>
              </a:ext>
            </a:extLst>
          </a:blip>
          <a:srcRect l="4080" r="4080"/>
          <a:stretch>
            <a:fillRect/>
          </a:stretch>
        </p:blipFill>
        <p:spPr bwMode="auto">
          <a:xfrm>
            <a:off x="8992630" y="1862397"/>
            <a:ext cx="1230916" cy="14070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n relacionada"/>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92248" y="2011680"/>
            <a:ext cx="1300534" cy="1403493"/>
          </a:xfrm>
          <a:prstGeom prst="rect">
            <a:avLst/>
          </a:prstGeom>
          <a:noFill/>
          <a:extLst>
            <a:ext uri="{909E8E84-426E-40DD-AFC4-6F175D3DCCD1}">
              <a14:hiddenFill xmlns:a14="http://schemas.microsoft.com/office/drawing/2010/main">
                <a:solidFill>
                  <a:srgbClr val="FFFFFF"/>
                </a:solidFill>
              </a14:hiddenFill>
            </a:ext>
          </a:extLst>
        </p:spPr>
      </p:pic>
      <p:sp>
        <p:nvSpPr>
          <p:cNvPr id="22" name="Redondear rectángulo de esquina del mismo lado 21"/>
          <p:cNvSpPr/>
          <p:nvPr/>
        </p:nvSpPr>
        <p:spPr bwMode="auto">
          <a:xfrm>
            <a:off x="92041" y="3381595"/>
            <a:ext cx="2998631" cy="828000"/>
          </a:xfrm>
          <a:prstGeom prst="round2SameRect">
            <a:avLst/>
          </a:prstGeom>
          <a:solidFill>
            <a:srgbClr val="FFFFFF"/>
          </a:solidFill>
          <a:ln w="28575" cap="flat" cmpd="sng" algn="ctr">
            <a:solidFill>
              <a:schemeClr val="accent3"/>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algn="ctr" defTabSz="1371600" eaLnBrk="0" fontAlgn="base" hangingPunct="0">
              <a:spcBef>
                <a:spcPct val="0"/>
              </a:spcBef>
              <a:spcAft>
                <a:spcPct val="0"/>
              </a:spcAft>
            </a:pPr>
            <a:r>
              <a:rPr kumimoji="0" lang="es-CL" sz="2000" b="1" dirty="0">
                <a:solidFill>
                  <a:srgbClr val="E6500A"/>
                </a:solidFill>
                <a:latin typeface="Arial" panose="020B0604020202020204" pitchFamily="34" charset="0"/>
                <a:ea typeface="SimSun" panose="02010600030101010101" pitchFamily="2" charset="-122"/>
                <a:cs typeface="Arial" panose="020B0604020202020204" pitchFamily="34" charset="0"/>
              </a:rPr>
              <a:t>BBRR AGRÍCOLAS</a:t>
            </a:r>
          </a:p>
        </p:txBody>
      </p:sp>
      <p:sp>
        <p:nvSpPr>
          <p:cNvPr id="23" name="Redondear rectángulo de esquina del mismo lado 22"/>
          <p:cNvSpPr/>
          <p:nvPr/>
        </p:nvSpPr>
        <p:spPr bwMode="auto">
          <a:xfrm>
            <a:off x="3218689" y="3379748"/>
            <a:ext cx="3291840" cy="828000"/>
          </a:xfrm>
          <a:prstGeom prst="round2SameRect">
            <a:avLst/>
          </a:prstGeom>
          <a:solidFill>
            <a:srgbClr val="FFFFFF"/>
          </a:solidFill>
          <a:ln w="28575" cap="flat" cmpd="sng" algn="ctr">
            <a:solidFill>
              <a:schemeClr val="accent5"/>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algn="ctr" defTabSz="1371600" eaLnBrk="0" fontAlgn="base" hangingPunct="0">
              <a:spcBef>
                <a:spcPct val="0"/>
              </a:spcBef>
              <a:spcAft>
                <a:spcPct val="0"/>
              </a:spcAft>
            </a:pPr>
            <a:r>
              <a:rPr kumimoji="0" lang="es-CL" sz="2000" b="1" dirty="0">
                <a:solidFill>
                  <a:srgbClr val="E6500A"/>
                </a:solidFill>
                <a:latin typeface="Arial" panose="020B0604020202020204" pitchFamily="34" charset="0"/>
                <a:ea typeface="SimSun" panose="02010600030101010101" pitchFamily="2" charset="-122"/>
                <a:cs typeface="Arial" panose="020B0604020202020204" pitchFamily="34" charset="0"/>
              </a:rPr>
              <a:t>BBRR NO AGRÍCOLAS</a:t>
            </a:r>
          </a:p>
          <a:p>
            <a:pPr algn="ctr" defTabSz="1371600" eaLnBrk="0" fontAlgn="base" hangingPunct="0">
              <a:spcBef>
                <a:spcPct val="0"/>
              </a:spcBef>
              <a:spcAft>
                <a:spcPct val="0"/>
              </a:spcAft>
            </a:pPr>
            <a:r>
              <a:rPr lang="es-CL" sz="2000" b="1" dirty="0">
                <a:solidFill>
                  <a:srgbClr val="E6500A"/>
                </a:solidFill>
                <a:latin typeface="Arial" panose="020B0604020202020204" pitchFamily="34" charset="0"/>
                <a:ea typeface="SimSun" panose="02010600030101010101" pitchFamily="2" charset="-122"/>
                <a:cs typeface="Arial" panose="020B0604020202020204" pitchFamily="34" charset="0"/>
              </a:rPr>
              <a:t>NO HABITACIONALES</a:t>
            </a:r>
            <a:endParaRPr kumimoji="0" lang="es-CL" sz="2000" b="1" dirty="0">
              <a:solidFill>
                <a:srgbClr val="E6500A"/>
              </a:solidFill>
              <a:latin typeface="Arial" panose="020B0604020202020204" pitchFamily="34" charset="0"/>
              <a:ea typeface="SimSun" panose="02010600030101010101" pitchFamily="2" charset="-122"/>
              <a:cs typeface="Arial" panose="020B0604020202020204" pitchFamily="34" charset="0"/>
            </a:endParaRPr>
          </a:p>
        </p:txBody>
      </p:sp>
      <p:sp>
        <p:nvSpPr>
          <p:cNvPr id="24" name="Redondear rectángulo de esquina del mismo lado 23"/>
          <p:cNvSpPr/>
          <p:nvPr/>
        </p:nvSpPr>
        <p:spPr bwMode="auto">
          <a:xfrm>
            <a:off x="6638546" y="3381595"/>
            <a:ext cx="5390169" cy="826153"/>
          </a:xfrm>
          <a:prstGeom prst="round2SameRect">
            <a:avLst/>
          </a:prstGeom>
          <a:solidFill>
            <a:srgbClr val="FFFFFF"/>
          </a:solidFill>
          <a:ln w="28575" cap="flat" cmpd="sng" algn="ctr">
            <a:solidFill>
              <a:schemeClr val="accent2"/>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algn="ctr" defTabSz="1371600" eaLnBrk="0" fontAlgn="base" hangingPunct="0">
              <a:spcBef>
                <a:spcPct val="0"/>
              </a:spcBef>
              <a:spcAft>
                <a:spcPct val="0"/>
              </a:spcAft>
            </a:pPr>
            <a:r>
              <a:rPr kumimoji="0" lang="es-CL" sz="2000" b="1" dirty="0">
                <a:solidFill>
                  <a:srgbClr val="E6500A"/>
                </a:solidFill>
                <a:latin typeface="Arial" panose="020B0604020202020204" pitchFamily="34" charset="0"/>
                <a:ea typeface="SimSun" panose="02010600030101010101" pitchFamily="2" charset="-122"/>
                <a:cs typeface="Arial" panose="020B0604020202020204" pitchFamily="34" charset="0"/>
              </a:rPr>
              <a:t>BBRR NO AGRÍCOLAS</a:t>
            </a:r>
          </a:p>
          <a:p>
            <a:pPr algn="ctr" defTabSz="1371600" eaLnBrk="0" fontAlgn="base" hangingPunct="0">
              <a:spcBef>
                <a:spcPct val="0"/>
              </a:spcBef>
              <a:spcAft>
                <a:spcPct val="0"/>
              </a:spcAft>
            </a:pPr>
            <a:r>
              <a:rPr lang="es-CL" sz="2000" b="1" dirty="0">
                <a:solidFill>
                  <a:srgbClr val="E6500A"/>
                </a:solidFill>
                <a:latin typeface="Arial" panose="020B0604020202020204" pitchFamily="34" charset="0"/>
                <a:ea typeface="SimSun" panose="02010600030101010101" pitchFamily="2" charset="-122"/>
                <a:cs typeface="Arial" panose="020B0604020202020204" pitchFamily="34" charset="0"/>
              </a:rPr>
              <a:t>HABITACIONALES</a:t>
            </a:r>
            <a:endParaRPr kumimoji="0" lang="es-CL" sz="2000" b="1" dirty="0">
              <a:solidFill>
                <a:srgbClr val="E6500A"/>
              </a:solidFill>
              <a:latin typeface="Arial" panose="020B0604020202020204" pitchFamily="34" charset="0"/>
              <a:ea typeface="SimSun" panose="02010600030101010101" pitchFamily="2" charset="-122"/>
              <a:cs typeface="Arial" panose="020B0604020202020204" pitchFamily="34" charset="0"/>
            </a:endParaRPr>
          </a:p>
        </p:txBody>
      </p:sp>
      <p:sp>
        <p:nvSpPr>
          <p:cNvPr id="25" name="Rectángulo 24"/>
          <p:cNvSpPr/>
          <p:nvPr/>
        </p:nvSpPr>
        <p:spPr bwMode="auto">
          <a:xfrm>
            <a:off x="92042" y="4316582"/>
            <a:ext cx="2998630" cy="2331868"/>
          </a:xfrm>
          <a:prstGeom prst="rect">
            <a:avLst/>
          </a:prstGeom>
          <a:solidFill>
            <a:srgbClr val="FFFFFF"/>
          </a:solidFill>
          <a:ln w="28575" cap="flat" cmpd="sng" algn="ctr">
            <a:solidFill>
              <a:schemeClr val="accent3"/>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defTabSz="1371600" eaLnBrk="0" fontAlgn="base" hangingPunct="0">
              <a:spcBef>
                <a:spcPct val="0"/>
              </a:spcBef>
              <a:spcAft>
                <a:spcPct val="0"/>
              </a:spcAft>
            </a:pPr>
            <a:r>
              <a:rPr kumimoji="0" lang="es-CL" sz="4000" dirty="0">
                <a:solidFill>
                  <a:srgbClr val="0064A0"/>
                </a:solidFill>
                <a:latin typeface="Arial" panose="020B0604020202020204" pitchFamily="34" charset="0"/>
                <a:ea typeface="SimSun" panose="02010600030101010101" pitchFamily="2" charset="-122"/>
              </a:rPr>
              <a:t>0,514% </a:t>
            </a:r>
          </a:p>
          <a:p>
            <a:pPr algn="ctr" defTabSz="1371600" eaLnBrk="0" fontAlgn="base" hangingPunct="0">
              <a:spcBef>
                <a:spcPct val="0"/>
              </a:spcBef>
              <a:spcAft>
                <a:spcPct val="0"/>
              </a:spcAft>
            </a:pPr>
            <a:r>
              <a:rPr kumimoji="0" lang="es-CL" dirty="0">
                <a:solidFill>
                  <a:srgbClr val="0064A0"/>
                </a:solidFill>
                <a:latin typeface="Arial" panose="020B0604020202020204" pitchFamily="34" charset="0"/>
                <a:ea typeface="SimSun" panose="02010600030101010101" pitchFamily="2" charset="-122"/>
              </a:rPr>
              <a:t>SOBRE EL AVALÚO AFECTO</a:t>
            </a:r>
          </a:p>
        </p:txBody>
      </p:sp>
      <p:sp>
        <p:nvSpPr>
          <p:cNvPr id="26" name="Rectángulo 25"/>
          <p:cNvSpPr/>
          <p:nvPr/>
        </p:nvSpPr>
        <p:spPr bwMode="auto">
          <a:xfrm>
            <a:off x="3218689" y="4295413"/>
            <a:ext cx="3291840" cy="2353037"/>
          </a:xfrm>
          <a:prstGeom prst="rect">
            <a:avLst/>
          </a:prstGeom>
          <a:solidFill>
            <a:srgbClr val="FFFFFF"/>
          </a:solidFill>
          <a:ln w="28575" cap="flat" cmpd="sng" algn="ctr">
            <a:solidFill>
              <a:schemeClr val="accent5"/>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defTabSz="1371600" eaLnBrk="0" fontAlgn="base" hangingPunct="0">
              <a:spcBef>
                <a:spcPct val="0"/>
              </a:spcBef>
              <a:spcAft>
                <a:spcPct val="0"/>
              </a:spcAft>
            </a:pPr>
            <a:r>
              <a:rPr kumimoji="0" lang="es-CL" sz="4000" dirty="0">
                <a:solidFill>
                  <a:srgbClr val="0064A0"/>
                </a:solidFill>
                <a:latin typeface="Arial" panose="020B0604020202020204" pitchFamily="34" charset="0"/>
                <a:ea typeface="SimSun" panose="02010600030101010101" pitchFamily="2" charset="-122"/>
              </a:rPr>
              <a:t>1,042% </a:t>
            </a:r>
          </a:p>
          <a:p>
            <a:pPr algn="ctr" defTabSz="1371600" eaLnBrk="0" fontAlgn="base" hangingPunct="0">
              <a:spcBef>
                <a:spcPct val="0"/>
              </a:spcBef>
              <a:spcAft>
                <a:spcPct val="0"/>
              </a:spcAft>
            </a:pPr>
            <a:r>
              <a:rPr kumimoji="0" lang="es-CL" dirty="0">
                <a:solidFill>
                  <a:srgbClr val="0064A0"/>
                </a:solidFill>
                <a:latin typeface="Arial" panose="020B0604020202020204" pitchFamily="34" charset="0"/>
                <a:ea typeface="SimSun" panose="02010600030101010101" pitchFamily="2" charset="-122"/>
              </a:rPr>
              <a:t>SOBRE EL AVALÚO AFECTO</a:t>
            </a:r>
          </a:p>
        </p:txBody>
      </p:sp>
      <p:sp>
        <p:nvSpPr>
          <p:cNvPr id="27" name="Rectángulo 26"/>
          <p:cNvSpPr/>
          <p:nvPr/>
        </p:nvSpPr>
        <p:spPr bwMode="auto">
          <a:xfrm>
            <a:off x="6638547" y="4295413"/>
            <a:ext cx="2615181" cy="2353037"/>
          </a:xfrm>
          <a:prstGeom prst="rect">
            <a:avLst/>
          </a:prstGeom>
          <a:solidFill>
            <a:srgbClr val="FFFFFF"/>
          </a:solidFill>
          <a:ln w="28575" cap="flat" cmpd="sng" algn="ctr">
            <a:solidFill>
              <a:schemeClr val="accent2"/>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defTabSz="1371600" eaLnBrk="0" fontAlgn="base" hangingPunct="0">
              <a:spcBef>
                <a:spcPct val="0"/>
              </a:spcBef>
              <a:spcAft>
                <a:spcPct val="0"/>
              </a:spcAft>
            </a:pPr>
            <a:r>
              <a:rPr kumimoji="0" lang="es-CL" sz="4000" dirty="0">
                <a:solidFill>
                  <a:srgbClr val="0064A0"/>
                </a:solidFill>
                <a:latin typeface="Arial" panose="020B0604020202020204" pitchFamily="34" charset="0"/>
                <a:ea typeface="SimSun" panose="02010600030101010101" pitchFamily="2" charset="-122"/>
              </a:rPr>
              <a:t>0,893% </a:t>
            </a:r>
          </a:p>
          <a:p>
            <a:pPr algn="ctr" defTabSz="1371600" eaLnBrk="0" fontAlgn="base" hangingPunct="0">
              <a:spcBef>
                <a:spcPct val="0"/>
              </a:spcBef>
              <a:spcAft>
                <a:spcPct val="0"/>
              </a:spcAft>
            </a:pPr>
            <a:r>
              <a:rPr kumimoji="0" lang="es-CL" dirty="0">
                <a:solidFill>
                  <a:srgbClr val="0064A0"/>
                </a:solidFill>
                <a:latin typeface="Arial" panose="020B0604020202020204" pitchFamily="34" charset="0"/>
                <a:ea typeface="SimSun" panose="02010600030101010101" pitchFamily="2" charset="-122"/>
              </a:rPr>
              <a:t>EN LA PARTE DEL AVALÚO ENTRE  </a:t>
            </a:r>
          </a:p>
          <a:p>
            <a:pPr algn="ctr" defTabSz="1371600" eaLnBrk="0" fontAlgn="base" hangingPunct="0">
              <a:spcBef>
                <a:spcPct val="0"/>
              </a:spcBef>
              <a:spcAft>
                <a:spcPct val="0"/>
              </a:spcAft>
            </a:pPr>
            <a:r>
              <a:rPr kumimoji="0" lang="es-CL" dirty="0">
                <a:solidFill>
                  <a:srgbClr val="0064A0"/>
                </a:solidFill>
                <a:latin typeface="Arial" panose="020B0604020202020204" pitchFamily="34" charset="0"/>
                <a:ea typeface="SimSun" panose="02010600030101010101" pitchFamily="2" charset="-122"/>
              </a:rPr>
              <a:t> </a:t>
            </a:r>
            <a:r>
              <a:rPr lang="es-CL" dirty="0">
                <a:solidFill>
                  <a:srgbClr val="0064A0"/>
                </a:solidFill>
                <a:latin typeface="Arial" panose="020B0604020202020204" pitchFamily="34" charset="0"/>
                <a:ea typeface="SimSun" panose="02010600030101010101" pitchFamily="2" charset="-122"/>
              </a:rPr>
              <a:t>$</a:t>
            </a:r>
            <a:r>
              <a:rPr lang="es-ES" dirty="0">
                <a:solidFill>
                  <a:srgbClr val="0064A0"/>
                </a:solidFill>
                <a:latin typeface="Arial" panose="020B0604020202020204" pitchFamily="34" charset="0"/>
                <a:ea typeface="SimSun" panose="02010600030101010101" pitchFamily="2" charset="-122"/>
              </a:rPr>
              <a:t>53.411.409</a:t>
            </a:r>
            <a:endParaRPr lang="es-CL" dirty="0">
              <a:solidFill>
                <a:srgbClr val="0064A0"/>
              </a:solidFill>
              <a:latin typeface="Arial" panose="020B0604020202020204" pitchFamily="34" charset="0"/>
              <a:ea typeface="SimSun" panose="02010600030101010101" pitchFamily="2" charset="-122"/>
            </a:endParaRPr>
          </a:p>
          <a:p>
            <a:pPr algn="ctr" defTabSz="1371600" eaLnBrk="0" fontAlgn="base" hangingPunct="0">
              <a:spcBef>
                <a:spcPct val="0"/>
              </a:spcBef>
              <a:spcAft>
                <a:spcPct val="0"/>
              </a:spcAft>
            </a:pPr>
            <a:r>
              <a:rPr kumimoji="0" lang="es-CL" dirty="0">
                <a:solidFill>
                  <a:srgbClr val="0064A0"/>
                </a:solidFill>
                <a:latin typeface="Arial" panose="020B0604020202020204" pitchFamily="34" charset="0"/>
                <a:ea typeface="SimSun" panose="02010600030101010101" pitchFamily="2" charset="-122"/>
              </a:rPr>
              <a:t>Y $181.153.851</a:t>
            </a:r>
          </a:p>
        </p:txBody>
      </p:sp>
      <p:sp>
        <p:nvSpPr>
          <p:cNvPr id="28" name="Rectángulo 27"/>
          <p:cNvSpPr/>
          <p:nvPr/>
        </p:nvSpPr>
        <p:spPr bwMode="auto">
          <a:xfrm>
            <a:off x="9381746" y="4295413"/>
            <a:ext cx="2646969" cy="2353037"/>
          </a:xfrm>
          <a:prstGeom prst="rect">
            <a:avLst/>
          </a:prstGeom>
          <a:solidFill>
            <a:srgbClr val="FFFFFF"/>
          </a:solidFill>
          <a:ln w="28575" cap="flat" cmpd="sng" algn="ctr">
            <a:solidFill>
              <a:schemeClr val="accent2"/>
            </a:solidFill>
            <a:prstDash val="solid"/>
            <a:round/>
            <a:headEnd type="none" w="med" len="med"/>
            <a:tailEnd type="none" w="med" len="med"/>
          </a:ln>
          <a:effectLst/>
        </p:spPr>
        <p:txBody>
          <a:bodyPr vert="horz" wrap="square" lIns="137160" tIns="68580" rIns="137160" bIns="68580" numCol="1" rtlCol="0" anchor="ctr" anchorCtr="0" compatLnSpc="1">
            <a:prstTxWarp prst="textNoShape">
              <a:avLst/>
            </a:prstTxWarp>
          </a:bodyPr>
          <a:lstStyle/>
          <a:p>
            <a:pPr algn="ctr" defTabSz="1371600" eaLnBrk="0" fontAlgn="base" hangingPunct="0">
              <a:spcBef>
                <a:spcPct val="0"/>
              </a:spcBef>
              <a:spcAft>
                <a:spcPct val="0"/>
              </a:spcAft>
            </a:pPr>
            <a:r>
              <a:rPr kumimoji="0" lang="es-CL" sz="4000" dirty="0">
                <a:solidFill>
                  <a:srgbClr val="0064A0"/>
                </a:solidFill>
                <a:latin typeface="Arial" panose="020B0604020202020204" pitchFamily="34" charset="0"/>
                <a:ea typeface="SimSun" panose="02010600030101010101" pitchFamily="2" charset="-122"/>
              </a:rPr>
              <a:t>1,042% </a:t>
            </a:r>
          </a:p>
          <a:p>
            <a:pPr algn="ctr" defTabSz="1371600" eaLnBrk="0" fontAlgn="base" hangingPunct="0">
              <a:spcBef>
                <a:spcPct val="0"/>
              </a:spcBef>
              <a:spcAft>
                <a:spcPct val="0"/>
              </a:spcAft>
            </a:pPr>
            <a:r>
              <a:rPr kumimoji="0" lang="es-CL" dirty="0">
                <a:solidFill>
                  <a:srgbClr val="0064A0"/>
                </a:solidFill>
                <a:latin typeface="Arial" panose="020B0604020202020204" pitchFamily="34" charset="0"/>
                <a:ea typeface="SimSun" panose="02010600030101010101" pitchFamily="2" charset="-122"/>
              </a:rPr>
              <a:t>EN LA PARTE DEL AVALÚO QUE SUPERA LOS </a:t>
            </a:r>
            <a:r>
              <a:rPr lang="es-CL" dirty="0">
                <a:solidFill>
                  <a:srgbClr val="0064A0"/>
                </a:solidFill>
                <a:latin typeface="Arial" panose="020B0604020202020204" pitchFamily="34" charset="0"/>
                <a:ea typeface="SimSun" panose="02010600030101010101" pitchFamily="2" charset="-122"/>
              </a:rPr>
              <a:t>$181.153.585</a:t>
            </a:r>
          </a:p>
        </p:txBody>
      </p:sp>
    </p:spTree>
    <p:custDataLst>
      <p:tags r:id="rId1"/>
    </p:custDataLst>
    <p:extLst>
      <p:ext uri="{BB962C8B-B14F-4D97-AF65-F5344CB8AC3E}">
        <p14:creationId xmlns:p14="http://schemas.microsoft.com/office/powerpoint/2010/main" val="284880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grpId="1" nodeType="clickEffect">
                                  <p:stCondLst>
                                    <p:cond delay="0"/>
                                  </p:stCondLst>
                                  <p:childTnLst>
                                    <p:animClr clrSpc="hsl" dir="cw">
                                      <p:cBhvr override="childStyle">
                                        <p:cTn id="14" dur="500" fill="hold"/>
                                        <p:tgtEl>
                                          <p:spTgt spid="22"/>
                                        </p:tgtEl>
                                        <p:attrNameLst>
                                          <p:attrName>style.color</p:attrName>
                                        </p:attrNameLst>
                                      </p:cBhvr>
                                      <p:by>
                                        <p:hsl h="0" s="-12549" l="-25098"/>
                                      </p:by>
                                    </p:animClr>
                                    <p:animClr clrSpc="hsl" dir="cw">
                                      <p:cBhvr>
                                        <p:cTn id="15" dur="500" fill="hold"/>
                                        <p:tgtEl>
                                          <p:spTgt spid="22"/>
                                        </p:tgtEl>
                                        <p:attrNameLst>
                                          <p:attrName>fillcolor</p:attrName>
                                        </p:attrNameLst>
                                      </p:cBhvr>
                                      <p:by>
                                        <p:hsl h="0" s="-12549" l="-25098"/>
                                      </p:by>
                                    </p:animClr>
                                    <p:animClr clrSpc="hsl" dir="cw">
                                      <p:cBhvr>
                                        <p:cTn id="16" dur="500" fill="hold"/>
                                        <p:tgtEl>
                                          <p:spTgt spid="22"/>
                                        </p:tgtEl>
                                        <p:attrNameLst>
                                          <p:attrName>stroke.color</p:attrName>
                                        </p:attrNameLst>
                                      </p:cBhvr>
                                      <p:by>
                                        <p:hsl h="0" s="-12549" l="-25098"/>
                                      </p:by>
                                    </p:animClr>
                                    <p:set>
                                      <p:cBhvr>
                                        <p:cTn id="17" dur="500" fill="hold"/>
                                        <p:tgtEl>
                                          <p:spTgt spid="22"/>
                                        </p:tgtEl>
                                        <p:attrNameLst>
                                          <p:attrName>fill.type</p:attrName>
                                        </p:attrNameLst>
                                      </p:cBhvr>
                                      <p:to>
                                        <p:strVal val="solid"/>
                                      </p:to>
                                    </p:set>
                                  </p:childTnLst>
                                </p:cTn>
                              </p:par>
                              <p:par>
                                <p:cTn id="18" presetID="24" presetClass="emph" presetSubtype="0" fill="hold" grpId="1" nodeType="withEffect">
                                  <p:stCondLst>
                                    <p:cond delay="0"/>
                                  </p:stCondLst>
                                  <p:childTnLst>
                                    <p:animClr clrSpc="hsl" dir="cw">
                                      <p:cBhvr override="childStyle">
                                        <p:cTn id="19" dur="500" fill="hold"/>
                                        <p:tgtEl>
                                          <p:spTgt spid="25"/>
                                        </p:tgtEl>
                                        <p:attrNameLst>
                                          <p:attrName>style.color</p:attrName>
                                        </p:attrNameLst>
                                      </p:cBhvr>
                                      <p:by>
                                        <p:hsl h="0" s="-12549" l="-25098"/>
                                      </p:by>
                                    </p:animClr>
                                    <p:animClr clrSpc="hsl" dir="cw">
                                      <p:cBhvr>
                                        <p:cTn id="20" dur="500" fill="hold"/>
                                        <p:tgtEl>
                                          <p:spTgt spid="25"/>
                                        </p:tgtEl>
                                        <p:attrNameLst>
                                          <p:attrName>fillcolor</p:attrName>
                                        </p:attrNameLst>
                                      </p:cBhvr>
                                      <p:by>
                                        <p:hsl h="0" s="-12549" l="-25098"/>
                                      </p:by>
                                    </p:animClr>
                                    <p:animClr clrSpc="hsl" dir="cw">
                                      <p:cBhvr>
                                        <p:cTn id="21" dur="500" fill="hold"/>
                                        <p:tgtEl>
                                          <p:spTgt spid="25"/>
                                        </p:tgtEl>
                                        <p:attrNameLst>
                                          <p:attrName>stroke.color</p:attrName>
                                        </p:attrNameLst>
                                      </p:cBhvr>
                                      <p:by>
                                        <p:hsl h="0" s="-12549" l="-25098"/>
                                      </p:by>
                                    </p:animClr>
                                    <p:set>
                                      <p:cBhvr>
                                        <p:cTn id="22" dur="500" fill="hold"/>
                                        <p:tgtEl>
                                          <p:spTgt spid="25"/>
                                        </p:tgtEl>
                                        <p:attrNameLst>
                                          <p:attrName>fill.type</p:attrName>
                                        </p:attrNameLst>
                                      </p:cBhvr>
                                      <p:to>
                                        <p:strVal val="solid"/>
                                      </p:to>
                                    </p:se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3"/>
                                        </p:tgtEl>
                                        <p:attrNameLst>
                                          <p:attrName>style.color</p:attrName>
                                        </p:attrNameLst>
                                      </p:cBhvr>
                                      <p:by>
                                        <p:hsl h="0" s="-12549" l="-25098"/>
                                      </p:by>
                                    </p:animClr>
                                    <p:animClr clrSpc="hsl" dir="cw">
                                      <p:cBhvr>
                                        <p:cTn id="33" dur="500" fill="hold"/>
                                        <p:tgtEl>
                                          <p:spTgt spid="23"/>
                                        </p:tgtEl>
                                        <p:attrNameLst>
                                          <p:attrName>fillcolor</p:attrName>
                                        </p:attrNameLst>
                                      </p:cBhvr>
                                      <p:by>
                                        <p:hsl h="0" s="-12549" l="-25098"/>
                                      </p:by>
                                    </p:animClr>
                                    <p:animClr clrSpc="hsl" dir="cw">
                                      <p:cBhvr>
                                        <p:cTn id="34" dur="500" fill="hold"/>
                                        <p:tgtEl>
                                          <p:spTgt spid="23"/>
                                        </p:tgtEl>
                                        <p:attrNameLst>
                                          <p:attrName>stroke.color</p:attrName>
                                        </p:attrNameLst>
                                      </p:cBhvr>
                                      <p:by>
                                        <p:hsl h="0" s="-12549" l="-25098"/>
                                      </p:by>
                                    </p:animClr>
                                    <p:set>
                                      <p:cBhvr>
                                        <p:cTn id="35" dur="500" fill="hold"/>
                                        <p:tgtEl>
                                          <p:spTgt spid="23"/>
                                        </p:tgtEl>
                                        <p:attrNameLst>
                                          <p:attrName>fill.type</p:attrName>
                                        </p:attrNameLst>
                                      </p:cBhvr>
                                      <p:to>
                                        <p:strVal val="solid"/>
                                      </p:to>
                                    </p:set>
                                  </p:childTnLst>
                                </p:cTn>
                              </p:par>
                              <p:par>
                                <p:cTn id="36" presetID="24" presetClass="emph" presetSubtype="0" fill="hold" grpId="1" nodeType="withEffect">
                                  <p:stCondLst>
                                    <p:cond delay="0"/>
                                  </p:stCondLst>
                                  <p:childTnLst>
                                    <p:animClr clrSpc="hsl" dir="cw">
                                      <p:cBhvr override="childStyle">
                                        <p:cTn id="37" dur="500" fill="hold"/>
                                        <p:tgtEl>
                                          <p:spTgt spid="26"/>
                                        </p:tgtEl>
                                        <p:attrNameLst>
                                          <p:attrName>style.color</p:attrName>
                                        </p:attrNameLst>
                                      </p:cBhvr>
                                      <p:by>
                                        <p:hsl h="0" s="-12549" l="-25098"/>
                                      </p:by>
                                    </p:animClr>
                                    <p:animClr clrSpc="hsl" dir="cw">
                                      <p:cBhvr>
                                        <p:cTn id="38" dur="500" fill="hold"/>
                                        <p:tgtEl>
                                          <p:spTgt spid="26"/>
                                        </p:tgtEl>
                                        <p:attrNameLst>
                                          <p:attrName>fillcolor</p:attrName>
                                        </p:attrNameLst>
                                      </p:cBhvr>
                                      <p:by>
                                        <p:hsl h="0" s="-12549" l="-25098"/>
                                      </p:by>
                                    </p:animClr>
                                    <p:animClr clrSpc="hsl" dir="cw">
                                      <p:cBhvr>
                                        <p:cTn id="39" dur="500" fill="hold"/>
                                        <p:tgtEl>
                                          <p:spTgt spid="26"/>
                                        </p:tgtEl>
                                        <p:attrNameLst>
                                          <p:attrName>stroke.color</p:attrName>
                                        </p:attrNameLst>
                                      </p:cBhvr>
                                      <p:by>
                                        <p:hsl h="0" s="-12549" l="-25098"/>
                                      </p:by>
                                    </p:animClr>
                                    <p:set>
                                      <p:cBhvr>
                                        <p:cTn id="40" dur="500" fill="hold"/>
                                        <p:tgtEl>
                                          <p:spTgt spid="26"/>
                                        </p:tgtEl>
                                        <p:attrNameLst>
                                          <p:attrName>fill.type</p:attrName>
                                        </p:attrNameLst>
                                      </p:cBhvr>
                                      <p:to>
                                        <p:strVal val="solid"/>
                                      </p:to>
                                    </p:se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5" grpId="0" animBg="1"/>
      <p:bldP spid="25" grpId="1" animBg="1"/>
      <p:bldP spid="26" grpId="0" animBg="1"/>
      <p:bldP spid="26" grpId="1"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gue creciendo el basural clandestino del Paseo Peatonal"/>
          <p:cNvPicPr>
            <a:picLocks noChangeAspect="1" noChangeArrowheads="1"/>
          </p:cNvPicPr>
          <p:nvPr/>
        </p:nvPicPr>
        <p:blipFill rotWithShape="1">
          <a:blip r:embed="rId2">
            <a:extLst>
              <a:ext uri="{28A0092B-C50C-407E-A947-70E740481C1C}">
                <a14:useLocalDpi xmlns:a14="http://schemas.microsoft.com/office/drawing/2010/main" val="0"/>
              </a:ext>
            </a:extLst>
          </a:blip>
          <a:srcRect l="8554" t="-144" r="15677"/>
          <a:stretch/>
        </p:blipFill>
        <p:spPr bwMode="auto">
          <a:xfrm>
            <a:off x="5399313" y="1295400"/>
            <a:ext cx="6778171" cy="5562600"/>
          </a:xfrm>
          <a:prstGeom prst="rect">
            <a:avLst/>
          </a:prstGeom>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CL" dirty="0"/>
              <a:t>ASPECTOS GENERALES DEL IMPUESTO TERRITORIAL </a:t>
            </a:r>
          </a:p>
        </p:txBody>
      </p:sp>
      <p:sp>
        <p:nvSpPr>
          <p:cNvPr id="7" name="Pentágono 6"/>
          <p:cNvSpPr/>
          <p:nvPr/>
        </p:nvSpPr>
        <p:spPr>
          <a:xfrm>
            <a:off x="0" y="1636636"/>
            <a:ext cx="4732421"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Sobretasa de beneficio municipal </a:t>
            </a:r>
            <a:br>
              <a:rPr lang="es-CL" b="1" dirty="0">
                <a:solidFill>
                  <a:srgbClr val="E6500A"/>
                </a:solidFill>
              </a:rPr>
            </a:br>
            <a:r>
              <a:rPr lang="es-CL" b="1" dirty="0">
                <a:solidFill>
                  <a:srgbClr val="E6500A"/>
                </a:solidFill>
              </a:rPr>
              <a:t>Artículo 8° Ley 17.235:</a:t>
            </a:r>
          </a:p>
        </p:txBody>
      </p:sp>
      <p:sp>
        <p:nvSpPr>
          <p:cNvPr id="4" name="Marcador de contenido 3"/>
          <p:cNvSpPr>
            <a:spLocks noGrp="1"/>
          </p:cNvSpPr>
          <p:nvPr>
            <p:ph idx="1"/>
          </p:nvPr>
        </p:nvSpPr>
        <p:spPr>
          <a:xfrm>
            <a:off x="498764" y="3034145"/>
            <a:ext cx="4653807" cy="3579578"/>
          </a:xfrm>
        </p:spPr>
        <p:txBody>
          <a:bodyPr vert="horz" lIns="91440" tIns="45720" rIns="91440" bIns="45720" rtlCol="0">
            <a:normAutofit/>
          </a:bodyPr>
          <a:lstStyle/>
          <a:p>
            <a:pPr algn="just"/>
            <a:r>
              <a:rPr lang="es-CL" sz="1800" dirty="0">
                <a:solidFill>
                  <a:srgbClr val="0064A0"/>
                </a:solidFill>
              </a:rPr>
              <a:t>Se contempla la aplicación de una sobretasa de contribuciones de carácter permanente, de un 100% de la tasa vigente del impuesto, a las propiedades que correspondan a: </a:t>
            </a:r>
          </a:p>
          <a:p>
            <a:pPr algn="just">
              <a:buClr>
                <a:srgbClr val="E6500A"/>
              </a:buClr>
              <a:buFont typeface="Wingdings" panose="05000000000000000000" pitchFamily="2" charset="2"/>
              <a:buChar char="q"/>
            </a:pPr>
            <a:r>
              <a:rPr lang="es-CL" sz="1800" b="1" dirty="0">
                <a:solidFill>
                  <a:srgbClr val="0064A0"/>
                </a:solidFill>
              </a:rPr>
              <a:t>Sitios no edificados, </a:t>
            </a:r>
          </a:p>
          <a:p>
            <a:pPr algn="just">
              <a:buClr>
                <a:srgbClr val="E6500A"/>
              </a:buClr>
              <a:buFont typeface="Wingdings" panose="05000000000000000000" pitchFamily="2" charset="2"/>
              <a:buChar char="q"/>
            </a:pPr>
            <a:r>
              <a:rPr lang="es-CL" sz="1800" b="1" dirty="0">
                <a:solidFill>
                  <a:srgbClr val="0064A0"/>
                </a:solidFill>
              </a:rPr>
              <a:t>Propiedades abandonadas o </a:t>
            </a:r>
          </a:p>
          <a:p>
            <a:pPr algn="just">
              <a:buClr>
                <a:srgbClr val="E6500A"/>
              </a:buClr>
              <a:buFont typeface="Wingdings" panose="05000000000000000000" pitchFamily="2" charset="2"/>
              <a:buChar char="q"/>
            </a:pPr>
            <a:r>
              <a:rPr lang="es-CL" sz="1800" b="1" dirty="0">
                <a:solidFill>
                  <a:srgbClr val="0064A0"/>
                </a:solidFill>
              </a:rPr>
              <a:t>Pozos lastreros </a:t>
            </a:r>
          </a:p>
          <a:p>
            <a:pPr algn="just"/>
            <a:r>
              <a:rPr lang="es-CL" sz="1800" dirty="0">
                <a:solidFill>
                  <a:srgbClr val="0064A0"/>
                </a:solidFill>
              </a:rPr>
              <a:t>Que se ubican únicamente en el área urbana.</a:t>
            </a:r>
          </a:p>
        </p:txBody>
      </p:sp>
    </p:spTree>
    <p:extLst>
      <p:ext uri="{BB962C8B-B14F-4D97-AF65-F5344CB8AC3E}">
        <p14:creationId xmlns:p14="http://schemas.microsoft.com/office/powerpoint/2010/main" val="355440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500"/>
                                        <p:tgtEl>
                                          <p:spTgt spid="4">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os bordes de la ciudad | elcuadernodelgeogra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1"/>
            <a:ext cx="4298623" cy="6858001"/>
          </a:xfrm>
          <a:prstGeom prst="rect">
            <a:avLst/>
          </a:prstGeom>
          <a:solidFill>
            <a:srgbClr val="EF7D3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¿Cuotas…cuántas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cuotas hay y cómo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se identifican?​</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178095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clrChange>
              <a:clrFrom>
                <a:srgbClr val="FFFFFF"/>
              </a:clrFrom>
              <a:clrTo>
                <a:srgbClr val="FFFFFF">
                  <a:alpha val="0"/>
                </a:srgbClr>
              </a:clrTo>
            </a:clrChange>
          </a:blip>
          <a:stretch>
            <a:fillRect/>
          </a:stretch>
        </p:blipFill>
        <p:spPr>
          <a:xfrm>
            <a:off x="4912782" y="280903"/>
            <a:ext cx="2363257" cy="866067"/>
          </a:xfrm>
          <a:prstGeom prst="rect">
            <a:avLst/>
          </a:prstGeom>
        </p:spPr>
      </p:pic>
      <p:sp>
        <p:nvSpPr>
          <p:cNvPr id="7" name="6 CuadroTexto"/>
          <p:cNvSpPr txBox="1"/>
          <p:nvPr/>
        </p:nvSpPr>
        <p:spPr>
          <a:xfrm>
            <a:off x="1943286" y="1351508"/>
            <a:ext cx="8302247" cy="4154984"/>
          </a:xfrm>
          <a:prstGeom prst="rect">
            <a:avLst/>
          </a:prstGeom>
          <a:noFill/>
        </p:spPr>
        <p:txBody>
          <a:bodyPr wrap="square" rtlCol="0">
            <a:spAutoFit/>
          </a:bodyPr>
          <a:lstStyle/>
          <a:p>
            <a:pPr algn="ctr"/>
            <a:r>
              <a:rPr lang="es-CL" sz="2400" b="1" dirty="0">
                <a:solidFill>
                  <a:srgbClr val="0064A0"/>
                </a:solidFill>
              </a:rPr>
              <a:t>Objetivo</a:t>
            </a:r>
          </a:p>
          <a:p>
            <a:pPr algn="ctr"/>
            <a:endParaRPr lang="es-CL" sz="2400" b="1" dirty="0">
              <a:solidFill>
                <a:srgbClr val="737373"/>
              </a:solidFill>
            </a:endParaRPr>
          </a:p>
          <a:p>
            <a:pPr algn="just">
              <a:lnSpc>
                <a:spcPct val="150000"/>
              </a:lnSpc>
            </a:pPr>
            <a:r>
              <a:rPr lang="es-CL" dirty="0">
                <a:solidFill>
                  <a:srgbClr val="737373"/>
                </a:solidFill>
              </a:rPr>
              <a:t>El propósito de esta actividad es que los ciudadanos y contribuyentes entiendan qué es el Impuesto Territorial o contribuciones de bienes raíces, quién lo administra y cómo se clasifican los predios para el cálculo del impuesto.</a:t>
            </a:r>
          </a:p>
          <a:p>
            <a:pPr algn="just">
              <a:lnSpc>
                <a:spcPct val="150000"/>
              </a:lnSpc>
            </a:pPr>
            <a:endParaRPr lang="es-CL" dirty="0">
              <a:solidFill>
                <a:srgbClr val="737373"/>
              </a:solidFill>
            </a:endParaRPr>
          </a:p>
          <a:p>
            <a:pPr algn="just">
              <a:lnSpc>
                <a:spcPct val="150000"/>
              </a:lnSpc>
            </a:pPr>
            <a:r>
              <a:rPr lang="es-CL" dirty="0">
                <a:solidFill>
                  <a:srgbClr val="737373"/>
                </a:solidFill>
              </a:rPr>
              <a:t>Conocerán también, los cambios al Impuesto Territorial, introducidos por la Modernización Tributaria (Ley 21.210),  los beneficios asociados a las contribuciones, las exenciones, cómo se determina el </a:t>
            </a:r>
            <a:r>
              <a:rPr lang="es-CL" dirty="0" err="1">
                <a:solidFill>
                  <a:srgbClr val="737373"/>
                </a:solidFill>
              </a:rPr>
              <a:t>reavalúo</a:t>
            </a:r>
            <a:r>
              <a:rPr lang="es-CL" dirty="0">
                <a:solidFill>
                  <a:srgbClr val="737373"/>
                </a:solidFill>
              </a:rPr>
              <a:t> y el procedimiento de impugnaciones, entre otros.</a:t>
            </a:r>
          </a:p>
        </p:txBody>
      </p:sp>
    </p:spTree>
    <p:extLst>
      <p:ext uri="{BB962C8B-B14F-4D97-AF65-F5344CB8AC3E}">
        <p14:creationId xmlns:p14="http://schemas.microsoft.com/office/powerpoint/2010/main" val="1755997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4" name="Pentágono 3"/>
          <p:cNvSpPr/>
          <p:nvPr/>
        </p:nvSpPr>
        <p:spPr>
          <a:xfrm>
            <a:off x="1" y="1389888"/>
            <a:ext cx="3272588"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sz="2000" b="1" cap="small" dirty="0">
                <a:solidFill>
                  <a:srgbClr val="E6500A"/>
                </a:solidFill>
              </a:rPr>
              <a:t>Cuotas Normales:</a:t>
            </a:r>
          </a:p>
        </p:txBody>
      </p:sp>
      <p:sp>
        <p:nvSpPr>
          <p:cNvPr id="5" name="Marcador de contenido 2"/>
          <p:cNvSpPr txBox="1">
            <a:spLocks/>
          </p:cNvSpPr>
          <p:nvPr/>
        </p:nvSpPr>
        <p:spPr>
          <a:xfrm>
            <a:off x="0" y="2106168"/>
            <a:ext cx="9016141" cy="3978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s-CL" sz="2000" dirty="0">
                <a:solidFill>
                  <a:srgbClr val="0064A0"/>
                </a:solidFill>
              </a:rPr>
              <a:t>Las contribuciones se giran trimestralmente, es decir, 4 cuotas al año.</a:t>
            </a:r>
          </a:p>
        </p:txBody>
      </p:sp>
      <p:sp>
        <p:nvSpPr>
          <p:cNvPr id="6" name="Cheurón 5"/>
          <p:cNvSpPr/>
          <p:nvPr/>
        </p:nvSpPr>
        <p:spPr>
          <a:xfrm>
            <a:off x="96250" y="2804480"/>
            <a:ext cx="2695073" cy="1010652"/>
          </a:xfrm>
          <a:prstGeom prst="chevron">
            <a:avLst>
              <a:gd name="adj" fmla="val 23016"/>
            </a:avLst>
          </a:prstGeom>
          <a:ln>
            <a:solidFill>
              <a:schemeClr val="tx1"/>
            </a:solidFill>
          </a:ln>
          <a:effectLst>
            <a:glow rad="152400">
              <a:srgbClr val="0064A0">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rgbClr val="0064A0"/>
                </a:solidFill>
              </a:rPr>
              <a:t>Cuota N° 1</a:t>
            </a:r>
            <a:br>
              <a:rPr lang="es-CL" sz="2000" dirty="0"/>
            </a:br>
            <a:r>
              <a:rPr lang="es-CL" sz="2000" dirty="0">
                <a:solidFill>
                  <a:srgbClr val="737373"/>
                </a:solidFill>
              </a:rPr>
              <a:t>vence: 30 de Abril</a:t>
            </a:r>
          </a:p>
        </p:txBody>
      </p:sp>
      <p:sp>
        <p:nvSpPr>
          <p:cNvPr id="7" name="Cheurón 6"/>
          <p:cNvSpPr/>
          <p:nvPr/>
        </p:nvSpPr>
        <p:spPr>
          <a:xfrm>
            <a:off x="2884902" y="2804480"/>
            <a:ext cx="2671013" cy="1010652"/>
          </a:xfrm>
          <a:prstGeom prst="chevron">
            <a:avLst>
              <a:gd name="adj" fmla="val 23016"/>
            </a:avLst>
          </a:prstGeom>
          <a:ln>
            <a:solidFill>
              <a:schemeClr val="tx1"/>
            </a:solidFill>
          </a:ln>
          <a:effectLst>
            <a:glow rad="152400">
              <a:srgbClr val="0064A0">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rgbClr val="0064A0"/>
                </a:solidFill>
              </a:rPr>
              <a:t>Cuota N° 2</a:t>
            </a:r>
            <a:br>
              <a:rPr lang="es-CL" sz="2000" dirty="0"/>
            </a:br>
            <a:r>
              <a:rPr lang="es-CL" sz="2000" dirty="0">
                <a:solidFill>
                  <a:srgbClr val="737373"/>
                </a:solidFill>
              </a:rPr>
              <a:t>vence: 30 de Junio</a:t>
            </a:r>
          </a:p>
        </p:txBody>
      </p:sp>
      <p:sp>
        <p:nvSpPr>
          <p:cNvPr id="8" name="Cheurón 7"/>
          <p:cNvSpPr/>
          <p:nvPr/>
        </p:nvSpPr>
        <p:spPr>
          <a:xfrm>
            <a:off x="5649494" y="2804480"/>
            <a:ext cx="3176339" cy="1010652"/>
          </a:xfrm>
          <a:prstGeom prst="chevron">
            <a:avLst>
              <a:gd name="adj" fmla="val 23016"/>
            </a:avLst>
          </a:prstGeom>
          <a:ln>
            <a:solidFill>
              <a:schemeClr val="tx1"/>
            </a:solidFill>
          </a:ln>
          <a:effectLst>
            <a:glow rad="152400">
              <a:srgbClr val="0064A0">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rgbClr val="0064A0"/>
                </a:solidFill>
              </a:rPr>
              <a:t>Cuota N° 3</a:t>
            </a:r>
            <a:br>
              <a:rPr lang="es-CL" sz="2000" dirty="0"/>
            </a:br>
            <a:r>
              <a:rPr lang="es-CL" sz="2000" dirty="0">
                <a:solidFill>
                  <a:srgbClr val="737373"/>
                </a:solidFill>
              </a:rPr>
              <a:t>vence: 30 de Septiembre</a:t>
            </a:r>
          </a:p>
        </p:txBody>
      </p:sp>
      <p:sp>
        <p:nvSpPr>
          <p:cNvPr id="9" name="Cheurón 8"/>
          <p:cNvSpPr/>
          <p:nvPr/>
        </p:nvSpPr>
        <p:spPr>
          <a:xfrm>
            <a:off x="8919411" y="2804480"/>
            <a:ext cx="3176339" cy="1010652"/>
          </a:xfrm>
          <a:prstGeom prst="chevron">
            <a:avLst>
              <a:gd name="adj" fmla="val 23016"/>
            </a:avLst>
          </a:prstGeom>
          <a:ln>
            <a:solidFill>
              <a:schemeClr val="tx1"/>
            </a:solidFill>
          </a:ln>
          <a:effectLst>
            <a:glow rad="152400">
              <a:srgbClr val="0064A0">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rgbClr val="0064A0"/>
                </a:solidFill>
              </a:rPr>
              <a:t>Cuota N° 4</a:t>
            </a:r>
            <a:br>
              <a:rPr lang="es-CL" sz="2000" dirty="0"/>
            </a:br>
            <a:r>
              <a:rPr lang="es-CL" sz="2000" dirty="0">
                <a:solidFill>
                  <a:srgbClr val="737373"/>
                </a:solidFill>
              </a:rPr>
              <a:t>vence: 30 de Noviembre</a:t>
            </a:r>
          </a:p>
        </p:txBody>
      </p:sp>
      <p:sp>
        <p:nvSpPr>
          <p:cNvPr id="11" name="Marcador de contenido 2"/>
          <p:cNvSpPr txBox="1">
            <a:spLocks/>
          </p:cNvSpPr>
          <p:nvPr/>
        </p:nvSpPr>
        <p:spPr>
          <a:xfrm>
            <a:off x="6717800" y="4522269"/>
            <a:ext cx="5021418" cy="2335731"/>
          </a:xfrm>
          <a:prstGeom prst="round2SameRect">
            <a:avLst/>
          </a:prstGeom>
          <a:solidFill>
            <a:srgbClr val="0064A0"/>
          </a:solidFill>
          <a:ln w="38100">
            <a:solidFill>
              <a:schemeClr val="tx1"/>
            </a:solidFill>
          </a:ln>
          <a:effectLst>
            <a:outerShdw blurRad="101600" dist="127000" dir="2700000" sx="102000" sy="102000" algn="tl" rotWithShape="0">
              <a:prstClr val="black">
                <a:alpha val="38000"/>
              </a:prstClr>
            </a:outerShdw>
          </a:effectLst>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s-CL" sz="2400" dirty="0" err="1"/>
              <a:t>N°cuota</a:t>
            </a:r>
            <a:r>
              <a:rPr lang="es-CL" sz="2400" dirty="0"/>
              <a:t> - año</a:t>
            </a:r>
          </a:p>
          <a:p>
            <a:pPr marL="0" indent="0" algn="ctr">
              <a:buNone/>
            </a:pPr>
            <a:r>
              <a:rPr lang="es-CL" sz="2400" dirty="0"/>
              <a:t>2  - 2020</a:t>
            </a:r>
          </a:p>
          <a:p>
            <a:pPr marL="0" indent="0" algn="ctr">
              <a:buNone/>
            </a:pPr>
            <a:r>
              <a:rPr lang="es-CL" sz="2400" dirty="0"/>
              <a:t>Corresponde a la segunda cuota del año 2020, con vencimiento el 30 de Junio de ese año.</a:t>
            </a:r>
          </a:p>
        </p:txBody>
      </p:sp>
    </p:spTree>
    <p:custDataLst>
      <p:tags r:id="rId1"/>
    </p:custDataLst>
    <p:extLst>
      <p:ext uri="{BB962C8B-B14F-4D97-AF65-F5344CB8AC3E}">
        <p14:creationId xmlns:p14="http://schemas.microsoft.com/office/powerpoint/2010/main" val="9862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50" fill="hold"/>
                                        <p:tgtEl>
                                          <p:spTgt spid="11"/>
                                        </p:tgtEl>
                                        <p:attrNameLst>
                                          <p:attrName>ppt_x</p:attrName>
                                        </p:attrNameLst>
                                      </p:cBhvr>
                                      <p:tavLst>
                                        <p:tav tm="0">
                                          <p:val>
                                            <p:strVal val="#ppt_x"/>
                                          </p:val>
                                        </p:tav>
                                        <p:tav tm="100000">
                                          <p:val>
                                            <p:strVal val="#ppt_x"/>
                                          </p:val>
                                        </p:tav>
                                      </p:tavLst>
                                    </p:anim>
                                    <p:anim calcmode="lin" valueType="num">
                                      <p:cBhvr additive="base">
                                        <p:cTn id="25"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4" name="Pentágono 3"/>
          <p:cNvSpPr/>
          <p:nvPr/>
        </p:nvSpPr>
        <p:spPr>
          <a:xfrm>
            <a:off x="1" y="1389888"/>
            <a:ext cx="3992136"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sz="2000" b="1" cap="small" dirty="0">
                <a:solidFill>
                  <a:srgbClr val="E6500A"/>
                </a:solidFill>
              </a:rPr>
              <a:t>Cuotas Suplementarias:</a:t>
            </a:r>
          </a:p>
        </p:txBody>
      </p:sp>
      <p:sp>
        <p:nvSpPr>
          <p:cNvPr id="5" name="Marcador de contenido 2"/>
          <p:cNvSpPr txBox="1">
            <a:spLocks/>
          </p:cNvSpPr>
          <p:nvPr/>
        </p:nvSpPr>
        <p:spPr>
          <a:xfrm>
            <a:off x="0" y="2106168"/>
            <a:ext cx="10615961" cy="3978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s-CL" sz="2000" dirty="0">
                <a:solidFill>
                  <a:srgbClr val="0064A0"/>
                </a:solidFill>
              </a:rPr>
              <a:t>Generadas en caso de Modificación del Avalúo que implique una mayor contribución</a:t>
            </a:r>
          </a:p>
        </p:txBody>
      </p:sp>
      <p:sp>
        <p:nvSpPr>
          <p:cNvPr id="6" name="Cheurón 5"/>
          <p:cNvSpPr/>
          <p:nvPr/>
        </p:nvSpPr>
        <p:spPr>
          <a:xfrm>
            <a:off x="96250" y="2804480"/>
            <a:ext cx="5459666" cy="1010652"/>
          </a:xfrm>
          <a:prstGeom prst="chevron">
            <a:avLst>
              <a:gd name="adj" fmla="val 23016"/>
            </a:avLst>
          </a:prstGeom>
          <a:ln>
            <a:solidFill>
              <a:schemeClr val="tx1"/>
            </a:solidFill>
          </a:ln>
          <a:effectLst>
            <a:glow rad="152400">
              <a:srgbClr val="E6500A">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rgbClr val="E6500A"/>
                </a:solidFill>
              </a:rPr>
              <a:t>Cuota N° 9</a:t>
            </a:r>
            <a:br>
              <a:rPr lang="es-CL" sz="2000" dirty="0">
                <a:solidFill>
                  <a:srgbClr val="E6500A"/>
                </a:solidFill>
              </a:rPr>
            </a:br>
            <a:r>
              <a:rPr lang="es-CL" sz="2000" dirty="0">
                <a:solidFill>
                  <a:srgbClr val="737373"/>
                </a:solidFill>
              </a:rPr>
              <a:t>vence: 30 de Junio / 31 de Diciembre</a:t>
            </a:r>
          </a:p>
        </p:txBody>
      </p:sp>
      <p:sp>
        <p:nvSpPr>
          <p:cNvPr id="8" name="Cheurón 7"/>
          <p:cNvSpPr/>
          <p:nvPr/>
        </p:nvSpPr>
        <p:spPr>
          <a:xfrm>
            <a:off x="5649494" y="2804480"/>
            <a:ext cx="6539288" cy="1010652"/>
          </a:xfrm>
          <a:prstGeom prst="chevron">
            <a:avLst>
              <a:gd name="adj" fmla="val 23016"/>
            </a:avLst>
          </a:prstGeom>
          <a:ln>
            <a:solidFill>
              <a:schemeClr val="tx1"/>
            </a:solidFill>
          </a:ln>
          <a:effectLst>
            <a:glow rad="152400">
              <a:srgbClr val="E6500A">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rgbClr val="E6500A"/>
                </a:solidFill>
              </a:rPr>
              <a:t>Cuota N° 0</a:t>
            </a:r>
            <a:br>
              <a:rPr lang="es-CL" sz="2000" dirty="0">
                <a:solidFill>
                  <a:srgbClr val="E6500A"/>
                </a:solidFill>
              </a:rPr>
            </a:br>
            <a:r>
              <a:rPr lang="es-CL" sz="2000" dirty="0">
                <a:solidFill>
                  <a:srgbClr val="737373"/>
                </a:solidFill>
              </a:rPr>
              <a:t>vence: 30 de Junio / 31 de Diciembre</a:t>
            </a:r>
          </a:p>
        </p:txBody>
      </p:sp>
      <p:sp>
        <p:nvSpPr>
          <p:cNvPr id="11" name="Marcador de contenido 2"/>
          <p:cNvSpPr txBox="1">
            <a:spLocks/>
          </p:cNvSpPr>
          <p:nvPr/>
        </p:nvSpPr>
        <p:spPr>
          <a:xfrm>
            <a:off x="6703732" y="4522269"/>
            <a:ext cx="5021418" cy="2335731"/>
          </a:xfrm>
          <a:prstGeom prst="round2SameRect">
            <a:avLst/>
          </a:prstGeom>
          <a:solidFill>
            <a:srgbClr val="E6500A"/>
          </a:solidFill>
          <a:ln w="38100">
            <a:solidFill>
              <a:schemeClr val="tx1"/>
            </a:solidFill>
          </a:ln>
          <a:effectLst>
            <a:outerShdw blurRad="101600" dist="127000" dir="2700000" sx="102000" sy="102000" algn="tl" rotWithShape="0">
              <a:prstClr val="black">
                <a:alpha val="38000"/>
              </a:prstClr>
            </a:outerShdw>
          </a:effectLst>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s-CL" sz="2400" dirty="0" err="1"/>
              <a:t>N°cuota</a:t>
            </a:r>
            <a:r>
              <a:rPr lang="es-CL" sz="2400" dirty="0"/>
              <a:t> - año</a:t>
            </a:r>
          </a:p>
          <a:p>
            <a:pPr marL="0" indent="0" algn="ctr">
              <a:buNone/>
            </a:pPr>
            <a:r>
              <a:rPr lang="es-CL" sz="2400" dirty="0"/>
              <a:t>0  - 2017</a:t>
            </a:r>
          </a:p>
          <a:p>
            <a:pPr marL="0" indent="0" algn="ctr">
              <a:buNone/>
            </a:pPr>
            <a:r>
              <a:rPr lang="es-CL" sz="2400" dirty="0"/>
              <a:t>Cuota suplementaria de contribuciones correspondiente al segundo semestre del año 2017, con vencimiento de acuerdo a fecha de notificación.</a:t>
            </a:r>
          </a:p>
        </p:txBody>
      </p:sp>
      <p:sp>
        <p:nvSpPr>
          <p:cNvPr id="12" name="Marcador de contenido 2"/>
          <p:cNvSpPr txBox="1">
            <a:spLocks/>
          </p:cNvSpPr>
          <p:nvPr/>
        </p:nvSpPr>
        <p:spPr>
          <a:xfrm>
            <a:off x="363879" y="4522269"/>
            <a:ext cx="6054850" cy="2146160"/>
          </a:xfrm>
          <a:prstGeom prst="round2SameRect">
            <a:avLst/>
          </a:prstGeom>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buClr>
                <a:srgbClr val="737373"/>
              </a:buClr>
              <a:buSzPct val="100000"/>
              <a:buFont typeface="Wingdings" panose="05000000000000000000" pitchFamily="2" charset="2"/>
              <a:buChar char="q"/>
            </a:pPr>
            <a:r>
              <a:rPr lang="es-CL" sz="2400" dirty="0">
                <a:solidFill>
                  <a:srgbClr val="737373"/>
                </a:solidFill>
              </a:rPr>
              <a:t>Corresponde a la diferencia entre la cuota normal y el nuevo valor a cobrar </a:t>
            </a:r>
          </a:p>
          <a:p>
            <a:pPr>
              <a:buClr>
                <a:srgbClr val="737373"/>
              </a:buClr>
              <a:buSzPct val="100000"/>
              <a:buFont typeface="Wingdings" panose="05000000000000000000" pitchFamily="2" charset="2"/>
              <a:buChar char="q"/>
            </a:pPr>
            <a:r>
              <a:rPr lang="es-CL" sz="2400" dirty="0">
                <a:solidFill>
                  <a:srgbClr val="737373"/>
                </a:solidFill>
              </a:rPr>
              <a:t>Son semestrales</a:t>
            </a:r>
          </a:p>
          <a:p>
            <a:pPr>
              <a:buClr>
                <a:srgbClr val="737373"/>
              </a:buClr>
              <a:buSzPct val="100000"/>
              <a:buFont typeface="Wingdings" panose="05000000000000000000" pitchFamily="2" charset="2"/>
              <a:buChar char="q"/>
            </a:pPr>
            <a:r>
              <a:rPr lang="es-CL" sz="2400" dirty="0">
                <a:solidFill>
                  <a:srgbClr val="737373"/>
                </a:solidFill>
              </a:rPr>
              <a:t>Pueden girarse retroactivamente hasta por un período de 3 años, excluyendo el actual.</a:t>
            </a:r>
          </a:p>
        </p:txBody>
      </p:sp>
      <p:cxnSp>
        <p:nvCxnSpPr>
          <p:cNvPr id="7" name="Conector recto 6"/>
          <p:cNvCxnSpPr/>
          <p:nvPr/>
        </p:nvCxnSpPr>
        <p:spPr>
          <a:xfrm>
            <a:off x="6880045" y="2463070"/>
            <a:ext cx="2124000" cy="0"/>
          </a:xfrm>
          <a:prstGeom prst="line">
            <a:avLst/>
          </a:prstGeom>
          <a:ln w="38100">
            <a:solidFill>
              <a:srgbClr val="E6500A">
                <a:alpha val="69000"/>
              </a:srgbClr>
            </a:solidFill>
          </a:ln>
          <a:effectLst>
            <a:glow rad="76200">
              <a:srgbClr val="E6500A">
                <a:alpha val="37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8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4" name="Pentágono 3"/>
          <p:cNvSpPr/>
          <p:nvPr/>
        </p:nvSpPr>
        <p:spPr>
          <a:xfrm>
            <a:off x="1" y="1389888"/>
            <a:ext cx="3992136"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sz="2000" b="1" cap="small" dirty="0">
                <a:solidFill>
                  <a:srgbClr val="E6500A"/>
                </a:solidFill>
              </a:rPr>
              <a:t>Cuotas de Reemplazo:</a:t>
            </a:r>
          </a:p>
        </p:txBody>
      </p:sp>
      <p:sp>
        <p:nvSpPr>
          <p:cNvPr id="5" name="Marcador de contenido 2"/>
          <p:cNvSpPr txBox="1">
            <a:spLocks/>
          </p:cNvSpPr>
          <p:nvPr/>
        </p:nvSpPr>
        <p:spPr>
          <a:xfrm>
            <a:off x="0" y="2106168"/>
            <a:ext cx="10615961" cy="397846"/>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s-CL" sz="2000" dirty="0">
                <a:solidFill>
                  <a:srgbClr val="0064A0"/>
                </a:solidFill>
              </a:rPr>
              <a:t>Generadas en caso de Modificación del Avalúo que implique una menor contribución</a:t>
            </a:r>
          </a:p>
        </p:txBody>
      </p:sp>
      <p:sp>
        <p:nvSpPr>
          <p:cNvPr id="6" name="Cheurón 5"/>
          <p:cNvSpPr/>
          <p:nvPr/>
        </p:nvSpPr>
        <p:spPr>
          <a:xfrm>
            <a:off x="96250" y="2804480"/>
            <a:ext cx="5459666" cy="1010652"/>
          </a:xfrm>
          <a:prstGeom prst="chevron">
            <a:avLst>
              <a:gd name="adj" fmla="val 23016"/>
            </a:avLst>
          </a:prstGeom>
          <a:ln>
            <a:solidFill>
              <a:schemeClr val="tx1"/>
            </a:solidFill>
          </a:ln>
          <a:effectLst>
            <a:glow rad="152400">
              <a:srgbClr val="737373">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chemeClr val="bg1">
                    <a:lumMod val="65000"/>
                    <a:lumOff val="35000"/>
                  </a:schemeClr>
                </a:solidFill>
              </a:rPr>
              <a:t>Cuota N° 6</a:t>
            </a:r>
            <a:br>
              <a:rPr lang="es-CL" sz="2000" dirty="0">
                <a:solidFill>
                  <a:schemeClr val="bg1">
                    <a:lumMod val="65000"/>
                    <a:lumOff val="35000"/>
                  </a:schemeClr>
                </a:solidFill>
              </a:rPr>
            </a:br>
            <a:r>
              <a:rPr lang="es-CL" sz="2000" dirty="0">
                <a:solidFill>
                  <a:srgbClr val="737373"/>
                </a:solidFill>
              </a:rPr>
              <a:t>vence: 30 de Junio / 31 de Diciembre</a:t>
            </a:r>
          </a:p>
        </p:txBody>
      </p:sp>
      <p:sp>
        <p:nvSpPr>
          <p:cNvPr id="8" name="Cheurón 7"/>
          <p:cNvSpPr/>
          <p:nvPr/>
        </p:nvSpPr>
        <p:spPr>
          <a:xfrm>
            <a:off x="5649494" y="2804480"/>
            <a:ext cx="6539288" cy="1010652"/>
          </a:xfrm>
          <a:prstGeom prst="chevron">
            <a:avLst>
              <a:gd name="adj" fmla="val 23016"/>
            </a:avLst>
          </a:prstGeom>
          <a:ln>
            <a:solidFill>
              <a:schemeClr val="tx1"/>
            </a:solidFill>
          </a:ln>
          <a:effectLst>
            <a:glow rad="152400">
              <a:srgbClr val="737373">
                <a:alpha val="36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dirty="0">
                <a:solidFill>
                  <a:schemeClr val="bg1">
                    <a:lumMod val="65000"/>
                    <a:lumOff val="35000"/>
                  </a:schemeClr>
                </a:solidFill>
              </a:rPr>
              <a:t>Cuota N° 7</a:t>
            </a:r>
            <a:br>
              <a:rPr lang="es-CL" sz="2000" dirty="0">
                <a:solidFill>
                  <a:srgbClr val="E6500A"/>
                </a:solidFill>
              </a:rPr>
            </a:br>
            <a:r>
              <a:rPr lang="es-CL" sz="2000" dirty="0">
                <a:solidFill>
                  <a:srgbClr val="737373"/>
                </a:solidFill>
              </a:rPr>
              <a:t>vence: 30 de Junio / 31 de Diciembre</a:t>
            </a:r>
          </a:p>
        </p:txBody>
      </p:sp>
      <p:sp>
        <p:nvSpPr>
          <p:cNvPr id="11" name="Marcador de contenido 2"/>
          <p:cNvSpPr txBox="1">
            <a:spLocks/>
          </p:cNvSpPr>
          <p:nvPr/>
        </p:nvSpPr>
        <p:spPr>
          <a:xfrm>
            <a:off x="6703732" y="4522269"/>
            <a:ext cx="5021418" cy="2335731"/>
          </a:xfrm>
          <a:prstGeom prst="round2SameRect">
            <a:avLst/>
          </a:prstGeom>
          <a:solidFill>
            <a:srgbClr val="737373"/>
          </a:solidFill>
          <a:ln w="38100">
            <a:solidFill>
              <a:schemeClr val="tx1"/>
            </a:solidFill>
          </a:ln>
          <a:effectLst>
            <a:outerShdw blurRad="101600" dist="127000" dir="2700000" sx="102000" sy="102000" algn="tl" rotWithShape="0">
              <a:prstClr val="black">
                <a:alpha val="38000"/>
              </a:prstClr>
            </a:outerShdw>
          </a:effectLst>
        </p:spPr>
        <p:txBody>
          <a:bodyPr vert="horz" lIns="91440" tIns="45720" rIns="91440" bIns="45720" rtlCol="0">
            <a:normAutofit fontScale="92500" lnSpcReduction="10000"/>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marL="0" indent="0" algn="ctr">
              <a:buNone/>
            </a:pPr>
            <a:r>
              <a:rPr lang="es-CL" sz="2400" dirty="0" err="1"/>
              <a:t>N°cuota</a:t>
            </a:r>
            <a:r>
              <a:rPr lang="es-CL" sz="2400" dirty="0"/>
              <a:t> - año</a:t>
            </a:r>
          </a:p>
          <a:p>
            <a:pPr marL="0" indent="0" algn="ctr">
              <a:buNone/>
            </a:pPr>
            <a:r>
              <a:rPr lang="es-CL" sz="2400" dirty="0"/>
              <a:t>6  - 2017</a:t>
            </a:r>
          </a:p>
          <a:p>
            <a:pPr marL="0" indent="0" algn="ctr">
              <a:buNone/>
            </a:pPr>
            <a:r>
              <a:rPr lang="es-CL" sz="2400" dirty="0"/>
              <a:t>Cuota reemplazo de contribuciones correspondiente al primer semestre del año 2017, con vencimiento de acuerdo a fecha de notificación.</a:t>
            </a:r>
          </a:p>
        </p:txBody>
      </p:sp>
      <p:sp>
        <p:nvSpPr>
          <p:cNvPr id="12" name="Marcador de contenido 2"/>
          <p:cNvSpPr txBox="1">
            <a:spLocks/>
          </p:cNvSpPr>
          <p:nvPr/>
        </p:nvSpPr>
        <p:spPr>
          <a:xfrm>
            <a:off x="363879" y="4522268"/>
            <a:ext cx="6003970" cy="2335731"/>
          </a:xfrm>
          <a:prstGeom prst="round2SameRect">
            <a:avLst/>
          </a:prstGeom>
          <a:ln>
            <a:noFill/>
          </a:ln>
        </p:spPr>
        <p:style>
          <a:lnRef idx="2">
            <a:schemeClr val="accent5"/>
          </a:lnRef>
          <a:fillRef idx="1">
            <a:schemeClr val="lt1"/>
          </a:fillRef>
          <a:effectRef idx="0">
            <a:schemeClr val="accent5"/>
          </a:effectRef>
          <a:fontRef idx="minor">
            <a:schemeClr val="dk1"/>
          </a:fontRef>
        </p:style>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buClr>
                <a:srgbClr val="737373"/>
              </a:buClr>
              <a:buFont typeface="Wingdings" panose="05000000000000000000" pitchFamily="2" charset="2"/>
              <a:buChar char="q"/>
            </a:pPr>
            <a:r>
              <a:rPr lang="es-CL" sz="2400" dirty="0">
                <a:solidFill>
                  <a:srgbClr val="737373"/>
                </a:solidFill>
              </a:rPr>
              <a:t>Corresponde al total del nuevo monto a cobrar</a:t>
            </a:r>
          </a:p>
          <a:p>
            <a:pPr>
              <a:buClr>
                <a:srgbClr val="737373"/>
              </a:buClr>
              <a:buFont typeface="Wingdings" panose="05000000000000000000" pitchFamily="2" charset="2"/>
              <a:buChar char="q"/>
            </a:pPr>
            <a:r>
              <a:rPr lang="es-CL" sz="2400" dirty="0">
                <a:solidFill>
                  <a:srgbClr val="737373"/>
                </a:solidFill>
              </a:rPr>
              <a:t>Son semestrales </a:t>
            </a:r>
          </a:p>
          <a:p>
            <a:pPr>
              <a:buClr>
                <a:srgbClr val="737373"/>
              </a:buClr>
              <a:buFont typeface="Wingdings" panose="05000000000000000000" pitchFamily="2" charset="2"/>
              <a:buChar char="q"/>
            </a:pPr>
            <a:r>
              <a:rPr lang="es-CL" sz="2400" dirty="0">
                <a:solidFill>
                  <a:srgbClr val="737373"/>
                </a:solidFill>
              </a:rPr>
              <a:t>Pueden girarse retroactivamente hasta por un período de 3 años, excluyendo el actual.</a:t>
            </a:r>
          </a:p>
          <a:p>
            <a:pPr>
              <a:buClr>
                <a:srgbClr val="737373"/>
              </a:buClr>
              <a:buFont typeface="Wingdings" panose="05000000000000000000" pitchFamily="2" charset="2"/>
              <a:buChar char="q"/>
            </a:pPr>
            <a:endParaRPr lang="es-CL" sz="2400" dirty="0">
              <a:solidFill>
                <a:srgbClr val="737373"/>
              </a:solidFill>
            </a:endParaRPr>
          </a:p>
        </p:txBody>
      </p:sp>
      <p:cxnSp>
        <p:nvCxnSpPr>
          <p:cNvPr id="9" name="Conector recto 8"/>
          <p:cNvCxnSpPr/>
          <p:nvPr/>
        </p:nvCxnSpPr>
        <p:spPr>
          <a:xfrm>
            <a:off x="6880045" y="2463070"/>
            <a:ext cx="2160000" cy="0"/>
          </a:xfrm>
          <a:prstGeom prst="line">
            <a:avLst/>
          </a:prstGeom>
          <a:ln w="38100">
            <a:solidFill>
              <a:srgbClr val="737373">
                <a:alpha val="69000"/>
              </a:srgbClr>
            </a:solidFill>
          </a:ln>
          <a:effectLst>
            <a:glow rad="76200">
              <a:srgbClr val="737373">
                <a:alpha val="37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2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pic>
        <p:nvPicPr>
          <p:cNvPr id="5" name="Imagen 1" descr="image00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355"/>
          <a:stretch/>
        </p:blipFill>
        <p:spPr bwMode="auto">
          <a:xfrm>
            <a:off x="2628661" y="1398798"/>
            <a:ext cx="3501482" cy="5300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Marcador de contenido 2"/>
          <p:cNvSpPr txBox="1">
            <a:spLocks/>
          </p:cNvSpPr>
          <p:nvPr/>
        </p:nvSpPr>
        <p:spPr>
          <a:xfrm>
            <a:off x="8195733" y="2082800"/>
            <a:ext cx="3759201" cy="3787778"/>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just"/>
            <a:r>
              <a:rPr lang="es-CL" sz="2000" dirty="0">
                <a:solidFill>
                  <a:srgbClr val="0064A0"/>
                </a:solidFill>
              </a:rPr>
              <a:t>El boletín de contribuciones incluye, a petición del municipio, el cobro de aseo municipal (cuando corresponda). </a:t>
            </a:r>
          </a:p>
          <a:p>
            <a:pPr algn="just"/>
            <a:r>
              <a:rPr lang="es-CL" sz="2000" dirty="0">
                <a:solidFill>
                  <a:srgbClr val="0064A0"/>
                </a:solidFill>
              </a:rPr>
              <a:t>Ese cobro no es imputable al SII, ya que dicho valor es informado a este Servicio por los mismos Municipios anualmente. </a:t>
            </a:r>
          </a:p>
          <a:p>
            <a:pPr algn="just"/>
            <a:r>
              <a:rPr lang="es-CL" sz="2000" dirty="0">
                <a:solidFill>
                  <a:srgbClr val="0064A0"/>
                </a:solidFill>
              </a:rPr>
              <a:t>Para reclamos respecto a dicho cobro, el contribuyente debe dirigirse al Municipio correspondiente.</a:t>
            </a:r>
          </a:p>
        </p:txBody>
      </p:sp>
      <p:pic>
        <p:nvPicPr>
          <p:cNvPr id="3" name="Imagen 2"/>
          <p:cNvPicPr>
            <a:picLocks noChangeAspect="1"/>
          </p:cNvPicPr>
          <p:nvPr/>
        </p:nvPicPr>
        <p:blipFill>
          <a:blip r:embed="rId4"/>
          <a:stretch>
            <a:fillRect/>
          </a:stretch>
        </p:blipFill>
        <p:spPr>
          <a:xfrm>
            <a:off x="375355" y="2086992"/>
            <a:ext cx="7696200" cy="3924300"/>
          </a:xfrm>
          <a:prstGeom prst="rect">
            <a:avLst/>
          </a:prstGeom>
          <a:ln w="19050">
            <a:solidFill>
              <a:srgbClr val="0064A0"/>
            </a:solidFill>
          </a:ln>
          <a:effectLst>
            <a:outerShdw blurRad="50800" dist="1524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9533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d2jljza7x0a5yy.cloudfront.net/media/k2/items/cache/64a9a40e86dd872e81a14f23e32473e6_XL.jpg"/>
          <p:cNvPicPr>
            <a:picLocks noChangeAspect="1" noChangeArrowheads="1"/>
          </p:cNvPicPr>
          <p:nvPr/>
        </p:nvPicPr>
        <p:blipFill rotWithShape="1">
          <a:blip r:embed="rId2">
            <a:extLst>
              <a:ext uri="{28A0092B-C50C-407E-A947-70E740481C1C}">
                <a14:useLocalDpi xmlns:a14="http://schemas.microsoft.com/office/drawing/2010/main" val="0"/>
              </a:ext>
            </a:extLst>
          </a:blip>
          <a:srcRect r="535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EF7D3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¿Cómo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llegan las contribuciones y ​dónde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se pagan?​</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425244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p:cNvSpPr/>
          <p:nvPr/>
        </p:nvSpPr>
        <p:spPr>
          <a:xfrm>
            <a:off x="8945739" y="2200869"/>
            <a:ext cx="1980000" cy="1980000"/>
          </a:xfrm>
          <a:prstGeom prst="ellipse">
            <a:avLst/>
          </a:prstGeom>
          <a:solidFill>
            <a:schemeClr val="tx1"/>
          </a:solidFill>
          <a:ln w="76200">
            <a:solidFill>
              <a:srgbClr val="E6500A"/>
            </a:solidFill>
          </a:ln>
          <a:effectLst>
            <a:glow rad="101600">
              <a:srgbClr val="E6500A">
                <a:alpha val="1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p:cNvSpPr/>
          <p:nvPr/>
        </p:nvSpPr>
        <p:spPr>
          <a:xfrm>
            <a:off x="4955809" y="2200869"/>
            <a:ext cx="1980000" cy="1980000"/>
          </a:xfrm>
          <a:prstGeom prst="ellipse">
            <a:avLst/>
          </a:prstGeom>
          <a:solidFill>
            <a:schemeClr val="tx1"/>
          </a:solidFill>
          <a:ln w="76200">
            <a:solidFill>
              <a:srgbClr val="E6500A"/>
            </a:solidFill>
          </a:ln>
          <a:effectLst>
            <a:glow rad="101600">
              <a:srgbClr val="E6500A">
                <a:alpha val="1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p:cNvSpPr/>
          <p:nvPr/>
        </p:nvSpPr>
        <p:spPr>
          <a:xfrm>
            <a:off x="1092494" y="2200869"/>
            <a:ext cx="1980000" cy="1980000"/>
          </a:xfrm>
          <a:prstGeom prst="ellipse">
            <a:avLst/>
          </a:prstGeom>
          <a:solidFill>
            <a:schemeClr val="tx1"/>
          </a:solidFill>
          <a:ln w="76200">
            <a:solidFill>
              <a:srgbClr val="E6500A"/>
            </a:solidFill>
          </a:ln>
          <a:effectLst>
            <a:glow rad="101600">
              <a:srgbClr val="E6500A">
                <a:alpha val="18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p:txBody>
          <a:bodyPr/>
          <a:lstStyle/>
          <a:p>
            <a:r>
              <a:rPr lang="es-CL" dirty="0"/>
              <a:t>ASPECTOS GENERALES DEL IMPUESTO TERRITORIAL </a:t>
            </a:r>
          </a:p>
        </p:txBody>
      </p:sp>
      <p:sp>
        <p:nvSpPr>
          <p:cNvPr id="3" name="Marcador de contenido 2"/>
          <p:cNvSpPr>
            <a:spLocks noGrp="1"/>
          </p:cNvSpPr>
          <p:nvPr>
            <p:ph idx="1"/>
          </p:nvPr>
        </p:nvSpPr>
        <p:spPr>
          <a:xfrm>
            <a:off x="3218" y="1509522"/>
            <a:ext cx="12188782" cy="1002868"/>
          </a:xfrm>
        </p:spPr>
        <p:txBody>
          <a:bodyPr/>
          <a:lstStyle/>
          <a:p>
            <a:pPr marL="0" indent="0" algn="ctr">
              <a:buClr>
                <a:srgbClr val="737373"/>
              </a:buClr>
              <a:buNone/>
            </a:pPr>
            <a:r>
              <a:rPr lang="es-CL" dirty="0">
                <a:solidFill>
                  <a:srgbClr val="0064A0"/>
                </a:solidFill>
              </a:rPr>
              <a:t>Las contribuciones de bienes raíces son notificadas por:</a:t>
            </a:r>
          </a:p>
        </p:txBody>
      </p:sp>
      <p:sp>
        <p:nvSpPr>
          <p:cNvPr id="5" name="テキスト プレースホルダー 12"/>
          <p:cNvSpPr txBox="1">
            <a:spLocks/>
          </p:cNvSpPr>
          <p:nvPr/>
        </p:nvSpPr>
        <p:spPr>
          <a:xfrm>
            <a:off x="623316" y="4428573"/>
            <a:ext cx="2904520" cy="414112"/>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altLang="ja-JP" sz="2000" b="1" dirty="0" err="1">
                <a:solidFill>
                  <a:srgbClr val="E6500A"/>
                </a:solidFill>
              </a:rPr>
              <a:t>Correo</a:t>
            </a:r>
            <a:r>
              <a:rPr kumimoji="1" lang="en-US" altLang="ja-JP" dirty="0">
                <a:solidFill>
                  <a:srgbClr val="737373"/>
                </a:solidFill>
              </a:rPr>
              <a:t> </a:t>
            </a:r>
            <a:r>
              <a:rPr lang="en-US" altLang="ja-JP" sz="2000" b="1" dirty="0" err="1">
                <a:solidFill>
                  <a:srgbClr val="E6500A"/>
                </a:solidFill>
              </a:rPr>
              <a:t>Electrónico</a:t>
            </a:r>
            <a:endParaRPr lang="ja-JP" altLang="en-US" sz="2000" b="1" dirty="0">
              <a:solidFill>
                <a:srgbClr val="E6500A"/>
              </a:solidFill>
            </a:endParaRPr>
          </a:p>
        </p:txBody>
      </p:sp>
      <p:sp>
        <p:nvSpPr>
          <p:cNvPr id="6" name="テキスト プレースホルダー 13"/>
          <p:cNvSpPr txBox="1">
            <a:spLocks/>
          </p:cNvSpPr>
          <p:nvPr/>
        </p:nvSpPr>
        <p:spPr>
          <a:xfrm>
            <a:off x="4665747" y="4428573"/>
            <a:ext cx="2763753" cy="414112"/>
          </a:xfrm>
          <a:prstGeom prst="rect">
            <a:avLst/>
          </a:prstGeom>
          <a:ln>
            <a:noFill/>
          </a:ln>
        </p:spPr>
        <p:txBody>
          <a:bodyPr>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altLang="ja-JP" sz="2000" b="1" dirty="0">
                <a:solidFill>
                  <a:srgbClr val="E6500A"/>
                </a:solidFill>
              </a:rPr>
              <a:t>Aviso Postal simple</a:t>
            </a:r>
          </a:p>
        </p:txBody>
      </p:sp>
      <p:sp>
        <p:nvSpPr>
          <p:cNvPr id="7" name="テキスト プレースホルダー 14"/>
          <p:cNvSpPr txBox="1">
            <a:spLocks/>
          </p:cNvSpPr>
          <p:nvPr/>
        </p:nvSpPr>
        <p:spPr>
          <a:xfrm>
            <a:off x="9053739" y="4407663"/>
            <a:ext cx="2366383" cy="414112"/>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kumimoji="1" lang="en-US" altLang="ja-JP" b="1" dirty="0">
                <a:solidFill>
                  <a:srgbClr val="E6500A"/>
                </a:solidFill>
              </a:rPr>
              <a:t>Se </a:t>
            </a:r>
            <a:r>
              <a:rPr kumimoji="1" lang="en-US" altLang="ja-JP" b="1" dirty="0" err="1">
                <a:solidFill>
                  <a:srgbClr val="E6500A"/>
                </a:solidFill>
              </a:rPr>
              <a:t>paga</a:t>
            </a:r>
            <a:r>
              <a:rPr kumimoji="1" lang="en-US" altLang="ja-JP" b="1" dirty="0">
                <a:solidFill>
                  <a:srgbClr val="E6500A"/>
                </a:solidFill>
              </a:rPr>
              <a:t> </a:t>
            </a:r>
            <a:r>
              <a:rPr kumimoji="1" lang="en-US" altLang="ja-JP" b="1" dirty="0" err="1">
                <a:solidFill>
                  <a:srgbClr val="E6500A"/>
                </a:solidFill>
              </a:rPr>
              <a:t>en</a:t>
            </a:r>
            <a:r>
              <a:rPr kumimoji="1" lang="en-US" altLang="ja-JP" b="1" dirty="0">
                <a:solidFill>
                  <a:srgbClr val="E6500A"/>
                </a:solidFill>
              </a:rPr>
              <a:t>:</a:t>
            </a:r>
          </a:p>
        </p:txBody>
      </p:sp>
      <p:sp>
        <p:nvSpPr>
          <p:cNvPr id="8" name="テキスト プレースホルダー 15"/>
          <p:cNvSpPr txBox="1">
            <a:spLocks/>
          </p:cNvSpPr>
          <p:nvPr/>
        </p:nvSpPr>
        <p:spPr>
          <a:xfrm>
            <a:off x="623316" y="4829001"/>
            <a:ext cx="2904520" cy="1493736"/>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r>
              <a:rPr lang="es-CL" altLang="ja-JP" sz="2000" dirty="0">
                <a:solidFill>
                  <a:srgbClr val="737373"/>
                </a:solidFill>
              </a:rPr>
              <a:t>A contribuyentes que en forma recurrente han cancelado sus contribuciones a través de www.sii.cl</a:t>
            </a:r>
          </a:p>
        </p:txBody>
      </p:sp>
      <p:sp>
        <p:nvSpPr>
          <p:cNvPr id="9" name="テキスト プレースホルダー 16"/>
          <p:cNvSpPr txBox="1">
            <a:spLocks/>
          </p:cNvSpPr>
          <p:nvPr/>
        </p:nvSpPr>
        <p:spPr>
          <a:xfrm>
            <a:off x="4294890" y="4829001"/>
            <a:ext cx="3301837" cy="1023836"/>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r>
              <a:rPr lang="es-CL" altLang="ja-JP" sz="2000" dirty="0">
                <a:solidFill>
                  <a:srgbClr val="737373"/>
                </a:solidFill>
              </a:rPr>
              <a:t>Dirección predial.</a:t>
            </a:r>
          </a:p>
          <a:p>
            <a:pPr algn="ctr"/>
            <a:r>
              <a:rPr lang="es-CL" altLang="ja-JP" sz="2000" dirty="0">
                <a:solidFill>
                  <a:srgbClr val="737373"/>
                </a:solidFill>
              </a:rPr>
              <a:t>Dirección postal si se encuentra registrada en el catastro de bienes raíces </a:t>
            </a:r>
          </a:p>
        </p:txBody>
      </p:sp>
      <p:sp>
        <p:nvSpPr>
          <p:cNvPr id="10" name="テキスト プレースホルダー 17"/>
          <p:cNvSpPr txBox="1">
            <a:spLocks/>
          </p:cNvSpPr>
          <p:nvPr/>
        </p:nvSpPr>
        <p:spPr>
          <a:xfrm>
            <a:off x="7912100" y="4791533"/>
            <a:ext cx="4063999" cy="1660067"/>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lnSpc>
                <a:spcPct val="100000"/>
              </a:lnSpc>
              <a:spcBef>
                <a:spcPts val="0"/>
              </a:spcBef>
              <a:spcAft>
                <a:spcPts val="600"/>
              </a:spcAft>
            </a:pPr>
            <a:r>
              <a:rPr lang="es-CL" altLang="ja-JP" sz="2000" dirty="0">
                <a:solidFill>
                  <a:srgbClr val="737373"/>
                </a:solidFill>
              </a:rPr>
              <a:t>Páginas web del SII y T.G.R.</a:t>
            </a:r>
          </a:p>
          <a:p>
            <a:pPr algn="ctr">
              <a:lnSpc>
                <a:spcPct val="100000"/>
              </a:lnSpc>
              <a:spcBef>
                <a:spcPts val="0"/>
              </a:spcBef>
              <a:spcAft>
                <a:spcPts val="0"/>
              </a:spcAft>
            </a:pPr>
            <a:r>
              <a:rPr lang="es-CL" altLang="ja-JP" sz="2000" dirty="0">
                <a:solidFill>
                  <a:srgbClr val="737373"/>
                </a:solidFill>
              </a:rPr>
              <a:t>Cualquier institución financiera disponible para dicho pago o Servipag.</a:t>
            </a:r>
          </a:p>
          <a:p>
            <a:pPr algn="ctr">
              <a:lnSpc>
                <a:spcPct val="100000"/>
              </a:lnSpc>
              <a:spcBef>
                <a:spcPts val="0"/>
              </a:spcBef>
              <a:spcAft>
                <a:spcPts val="600"/>
              </a:spcAft>
            </a:pPr>
            <a:r>
              <a:rPr lang="es-CL" altLang="ja-JP" sz="2000" dirty="0">
                <a:solidFill>
                  <a:srgbClr val="737373"/>
                </a:solidFill>
              </a:rPr>
              <a:t>Pago Automático de Cuentas (PAC)</a:t>
            </a:r>
          </a:p>
        </p:txBody>
      </p:sp>
      <p:pic>
        <p:nvPicPr>
          <p:cNvPr id="3074" name="Picture 2" descr="Resultado de imagen para smartphone pc icon"/>
          <p:cNvPicPr>
            <a:picLocks noChangeAspect="1" noChangeArrowheads="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7552" y="2512390"/>
            <a:ext cx="2656048" cy="13944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postman icon"/>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2424" y="2326062"/>
            <a:ext cx="1729613" cy="1729613"/>
          </a:xfrm>
          <a:prstGeom prst="rect">
            <a:avLst/>
          </a:prstGeom>
          <a:extLst>
            <a:ext uri="{909E8E84-426E-40DD-AFC4-6F175D3DCCD1}">
              <a14:hiddenFill xmlns:a14="http://schemas.microsoft.com/office/drawing/2010/main">
                <a:solidFill>
                  <a:srgbClr val="FFFFFF"/>
                </a:solidFill>
              </a14:hiddenFill>
            </a:ext>
          </a:extLst>
        </p:spPr>
      </p:pic>
      <p:pic>
        <p:nvPicPr>
          <p:cNvPr id="19" name="Marcador de posición de imagen 22"/>
          <p:cNvPicPr>
            <a:picLocks noChangeAspect="1"/>
          </p:cNvPicPr>
          <p:nvPr/>
        </p:nvPicPr>
        <p:blipFill>
          <a:blip r:embed="rId4"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04784" y="2472586"/>
            <a:ext cx="1462300" cy="1462300"/>
          </a:xfrm>
          <a:prstGeom prst="rect">
            <a:avLst/>
          </a:prstGeom>
          <a:noFill/>
          <a:ln>
            <a:noFill/>
          </a:ln>
        </p:spPr>
      </p:pic>
    </p:spTree>
    <p:extLst>
      <p:ext uri="{BB962C8B-B14F-4D97-AF65-F5344CB8AC3E}">
        <p14:creationId xmlns:p14="http://schemas.microsoft.com/office/powerpoint/2010/main" val="324993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anim calcmode="lin" valueType="num">
                                      <p:cBhvr>
                                        <p:cTn id="13" dur="2000" fill="hold"/>
                                        <p:tgtEl>
                                          <p:spTgt spid="3074"/>
                                        </p:tgtEl>
                                        <p:attrNameLst>
                                          <p:attrName>ppt_x</p:attrName>
                                        </p:attrNameLst>
                                      </p:cBhvr>
                                      <p:tavLst>
                                        <p:tav tm="0">
                                          <p:val>
                                            <p:strVal val="#ppt_x"/>
                                          </p:val>
                                        </p:tav>
                                        <p:tav tm="100000">
                                          <p:val>
                                            <p:strVal val="#ppt_x"/>
                                          </p:val>
                                        </p:tav>
                                      </p:tavLst>
                                    </p:anim>
                                    <p:anim calcmode="lin" valueType="num">
                                      <p:cBhvr>
                                        <p:cTn id="14" dur="2000" fill="hold"/>
                                        <p:tgtEl>
                                          <p:spTgt spid="3074"/>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2000"/>
                                        <p:tgtEl>
                                          <p:spTgt spid="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anim calcmode="lin" valueType="num">
                                      <p:cBhvr>
                                        <p:cTn id="22" dur="2000" fill="hold"/>
                                        <p:tgtEl>
                                          <p:spTgt spid="16"/>
                                        </p:tgtEl>
                                        <p:attrNameLst>
                                          <p:attrName>ppt_x</p:attrName>
                                        </p:attrNameLst>
                                      </p:cBhvr>
                                      <p:tavLst>
                                        <p:tav tm="0">
                                          <p:val>
                                            <p:strVal val="#ppt_x"/>
                                          </p:val>
                                        </p:tav>
                                        <p:tav tm="100000">
                                          <p:val>
                                            <p:strVal val="#ppt_x"/>
                                          </p:val>
                                        </p:tav>
                                      </p:tavLst>
                                    </p:anim>
                                    <p:anim calcmode="lin" valueType="num">
                                      <p:cBhvr>
                                        <p:cTn id="23" dur="2000" fill="hold"/>
                                        <p:tgtEl>
                                          <p:spTgt spid="1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fade">
                                      <p:cBhvr>
                                        <p:cTn id="26" dur="2000"/>
                                        <p:tgtEl>
                                          <p:spTgt spid="3076"/>
                                        </p:tgtEl>
                                      </p:cBhvr>
                                    </p:animEffect>
                                    <p:anim calcmode="lin" valueType="num">
                                      <p:cBhvr>
                                        <p:cTn id="27" dur="2000" fill="hold"/>
                                        <p:tgtEl>
                                          <p:spTgt spid="3076"/>
                                        </p:tgtEl>
                                        <p:attrNameLst>
                                          <p:attrName>ppt_x</p:attrName>
                                        </p:attrNameLst>
                                      </p:cBhvr>
                                      <p:tavLst>
                                        <p:tav tm="0">
                                          <p:val>
                                            <p:strVal val="#ppt_x"/>
                                          </p:val>
                                        </p:tav>
                                        <p:tav tm="100000">
                                          <p:val>
                                            <p:strVal val="#ppt_x"/>
                                          </p:val>
                                        </p:tav>
                                      </p:tavLst>
                                    </p:anim>
                                    <p:anim calcmode="lin" valueType="num">
                                      <p:cBhvr>
                                        <p:cTn id="28" dur="2000" fill="hold"/>
                                        <p:tgtEl>
                                          <p:spTgt spid="3076"/>
                                        </p:tgtEl>
                                        <p:attrNameLst>
                                          <p:attrName>ppt_y</p:attrName>
                                        </p:attrNameLst>
                                      </p:cBhvr>
                                      <p:tavLst>
                                        <p:tav tm="0">
                                          <p:val>
                                            <p:strVal val="#ppt_y+.1"/>
                                          </p:val>
                                        </p:tav>
                                        <p:tav tm="100000">
                                          <p:val>
                                            <p:strVal val="#ppt_y"/>
                                          </p:val>
                                        </p:tav>
                                      </p:tavLst>
                                    </p:anim>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2000"/>
                                        <p:tgtEl>
                                          <p:spTgt spid="9"/>
                                        </p:tgtEl>
                                      </p:cBhvr>
                                    </p:animEffect>
                                  </p:childTnLst>
                                </p:cTn>
                              </p:par>
                            </p:childTnLst>
                          </p:cTn>
                        </p:par>
                        <p:par>
                          <p:cTn id="32" fill="hold">
                            <p:stCondLst>
                              <p:cond delay="4000"/>
                            </p:stCondLst>
                            <p:childTnLst>
                              <p:par>
                                <p:cTn id="33" presetID="42"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2000"/>
                                        <p:tgtEl>
                                          <p:spTgt spid="19"/>
                                        </p:tgtEl>
                                      </p:cBhvr>
                                    </p:animEffect>
                                    <p:anim calcmode="lin" valueType="num">
                                      <p:cBhvr>
                                        <p:cTn id="36" dur="2000" fill="hold"/>
                                        <p:tgtEl>
                                          <p:spTgt spid="19"/>
                                        </p:tgtEl>
                                        <p:attrNameLst>
                                          <p:attrName>ppt_x</p:attrName>
                                        </p:attrNameLst>
                                      </p:cBhvr>
                                      <p:tavLst>
                                        <p:tav tm="0">
                                          <p:val>
                                            <p:strVal val="#ppt_x"/>
                                          </p:val>
                                        </p:tav>
                                        <p:tav tm="100000">
                                          <p:val>
                                            <p:strVal val="#ppt_x"/>
                                          </p:val>
                                        </p:tav>
                                      </p:tavLst>
                                    </p:anim>
                                    <p:anim calcmode="lin" valueType="num">
                                      <p:cBhvr>
                                        <p:cTn id="37" dur="2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000"/>
                                        <p:tgtEl>
                                          <p:spTgt spid="17"/>
                                        </p:tgtEl>
                                      </p:cBhvr>
                                    </p:animEffect>
                                    <p:anim calcmode="lin" valueType="num">
                                      <p:cBhvr>
                                        <p:cTn id="41" dur="2000" fill="hold"/>
                                        <p:tgtEl>
                                          <p:spTgt spid="17"/>
                                        </p:tgtEl>
                                        <p:attrNameLst>
                                          <p:attrName>ppt_x</p:attrName>
                                        </p:attrNameLst>
                                      </p:cBhvr>
                                      <p:tavLst>
                                        <p:tav tm="0">
                                          <p:val>
                                            <p:strVal val="#ppt_x"/>
                                          </p:val>
                                        </p:tav>
                                        <p:tav tm="100000">
                                          <p:val>
                                            <p:strVal val="#ppt_x"/>
                                          </p:val>
                                        </p:tav>
                                      </p:tavLst>
                                    </p:anim>
                                    <p:anim calcmode="lin" valueType="num">
                                      <p:cBhvr>
                                        <p:cTn id="42" dur="2000" fill="hold"/>
                                        <p:tgtEl>
                                          <p:spTgt spid="17"/>
                                        </p:tgtEl>
                                        <p:attrNameLst>
                                          <p:attrName>ppt_y</p:attrName>
                                        </p:attrNameLst>
                                      </p:cBhvr>
                                      <p:tavLst>
                                        <p:tav tm="0">
                                          <p:val>
                                            <p:strVal val="#ppt_y+.1"/>
                                          </p:val>
                                        </p:tav>
                                        <p:tav tm="100000">
                                          <p:val>
                                            <p:strVal val="#ppt_y"/>
                                          </p:val>
                                        </p:tav>
                                      </p:tavLst>
                                    </p:anim>
                                  </p:childTnLst>
                                </p:cTn>
                              </p:par>
                              <p:par>
                                <p:cTn id="43" presetID="14" presetClass="entr" presetSubtype="1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randombar(horizontal)">
                                      <p:cBhvr>
                                        <p:cTn id="4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indent="-514350"/>
            <a:r>
              <a:rPr lang="es-CL" dirty="0"/>
              <a:t>2</a:t>
            </a:r>
            <a:br>
              <a:rPr lang="es-CL" dirty="0"/>
            </a:br>
            <a:br>
              <a:rPr lang="es-CL" dirty="0"/>
            </a:br>
            <a:r>
              <a:rPr lang="es-CL" dirty="0"/>
              <a:t>Catastro de bienes raíces</a:t>
            </a:r>
          </a:p>
        </p:txBody>
      </p:sp>
    </p:spTree>
    <p:extLst>
      <p:ext uri="{BB962C8B-B14F-4D97-AF65-F5344CB8AC3E}">
        <p14:creationId xmlns:p14="http://schemas.microsoft.com/office/powerpoint/2010/main" val="256370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Catastro de bienes raíces</a:t>
            </a:r>
          </a:p>
        </p:txBody>
      </p:sp>
      <p:sp>
        <p:nvSpPr>
          <p:cNvPr id="3" name="Marcador de contenido 2"/>
          <p:cNvSpPr>
            <a:spLocks noGrp="1"/>
          </p:cNvSpPr>
          <p:nvPr>
            <p:ph idx="1"/>
          </p:nvPr>
        </p:nvSpPr>
        <p:spPr>
          <a:xfrm>
            <a:off x="636813" y="2234935"/>
            <a:ext cx="5356800" cy="4111752"/>
          </a:xfrm>
        </p:spPr>
        <p:txBody>
          <a:bodyPr>
            <a:normAutofit/>
          </a:bodyPr>
          <a:lstStyle/>
          <a:p>
            <a:pPr marL="0" indent="0" algn="just">
              <a:buClr>
                <a:srgbClr val="737373"/>
              </a:buClr>
              <a:buNone/>
            </a:pPr>
            <a:r>
              <a:rPr lang="es-CL" sz="2400" dirty="0">
                <a:solidFill>
                  <a:srgbClr val="0064A0"/>
                </a:solidFill>
              </a:rPr>
              <a:t>El catastro de bienes raíces, administrado por el SII, es el </a:t>
            </a:r>
            <a:r>
              <a:rPr lang="es-CL" sz="2400" dirty="0">
                <a:solidFill>
                  <a:srgbClr val="E6500A"/>
                </a:solidFill>
              </a:rPr>
              <a:t>conjunto de datos necesarios</a:t>
            </a:r>
            <a:r>
              <a:rPr lang="es-CL" sz="2400" dirty="0">
                <a:solidFill>
                  <a:srgbClr val="0064A0"/>
                </a:solidFill>
              </a:rPr>
              <a:t> para la determinación del impuesto territorial de cada una de las propiedades del país.</a:t>
            </a:r>
          </a:p>
          <a:p>
            <a:pPr marL="0" indent="0" algn="just">
              <a:buClr>
                <a:srgbClr val="737373"/>
              </a:buClr>
              <a:buNone/>
            </a:pPr>
            <a:r>
              <a:rPr lang="es-CL" sz="2400" dirty="0">
                <a:solidFill>
                  <a:srgbClr val="0064A0"/>
                </a:solidFill>
              </a:rPr>
              <a:t>Se clasifica en: </a:t>
            </a:r>
          </a:p>
          <a:p>
            <a:pPr lvl="1" algn="just">
              <a:buClr>
                <a:srgbClr val="737373"/>
              </a:buClr>
              <a:buFont typeface="Wingdings" panose="05000000000000000000" pitchFamily="2" charset="2"/>
              <a:buChar char="q"/>
            </a:pPr>
            <a:r>
              <a:rPr lang="es-CL" sz="2200" dirty="0">
                <a:solidFill>
                  <a:srgbClr val="0064A0"/>
                </a:solidFill>
              </a:rPr>
              <a:t>Legal</a:t>
            </a:r>
          </a:p>
          <a:p>
            <a:pPr lvl="1" algn="just">
              <a:buClr>
                <a:srgbClr val="737373"/>
              </a:buClr>
              <a:buFont typeface="Wingdings" panose="05000000000000000000" pitchFamily="2" charset="2"/>
              <a:buChar char="q"/>
            </a:pPr>
            <a:r>
              <a:rPr lang="es-CL" sz="2200" dirty="0">
                <a:solidFill>
                  <a:srgbClr val="0064A0"/>
                </a:solidFill>
              </a:rPr>
              <a:t>Físico</a:t>
            </a:r>
          </a:p>
          <a:p>
            <a:pPr lvl="1" algn="just">
              <a:buClr>
                <a:srgbClr val="737373"/>
              </a:buClr>
              <a:buFont typeface="Wingdings" panose="05000000000000000000" pitchFamily="2" charset="2"/>
              <a:buChar char="q"/>
            </a:pPr>
            <a:r>
              <a:rPr lang="es-CL" sz="2200" dirty="0">
                <a:solidFill>
                  <a:srgbClr val="0064A0"/>
                </a:solidFill>
              </a:rPr>
              <a:t>Valorizado</a:t>
            </a:r>
          </a:p>
          <a:p>
            <a:pPr lvl="1" algn="just">
              <a:buClr>
                <a:srgbClr val="737373"/>
              </a:buClr>
              <a:buFont typeface="Wingdings" panose="05000000000000000000" pitchFamily="2" charset="2"/>
              <a:buChar char="q"/>
            </a:pPr>
            <a:r>
              <a:rPr lang="es-CL" sz="2200" dirty="0">
                <a:solidFill>
                  <a:srgbClr val="0064A0"/>
                </a:solidFill>
              </a:rPr>
              <a:t>Gráfico</a:t>
            </a:r>
          </a:p>
        </p:txBody>
      </p:sp>
      <p:sp>
        <p:nvSpPr>
          <p:cNvPr id="7" name="Pentágono 6"/>
          <p:cNvSpPr/>
          <p:nvPr/>
        </p:nvSpPr>
        <p:spPr>
          <a:xfrm>
            <a:off x="0" y="1389888"/>
            <a:ext cx="411480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CATASTRO DE BIENES RAÍCES:</a:t>
            </a:r>
          </a:p>
        </p:txBody>
      </p:sp>
      <p:graphicFrame>
        <p:nvGraphicFramePr>
          <p:cNvPr id="6" name="Diagrama 5"/>
          <p:cNvGraphicFramePr/>
          <p:nvPr>
            <p:extLst>
              <p:ext uri="{D42A27DB-BD31-4B8C-83A1-F6EECF244321}">
                <p14:modId xmlns:p14="http://schemas.microsoft.com/office/powerpoint/2010/main" val="2308432375"/>
              </p:ext>
            </p:extLst>
          </p:nvPr>
        </p:nvGraphicFramePr>
        <p:xfrm>
          <a:off x="5807243" y="1636295"/>
          <a:ext cx="6145272" cy="4710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625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o 16"/>
          <p:cNvGrpSpPr/>
          <p:nvPr/>
        </p:nvGrpSpPr>
        <p:grpSpPr>
          <a:xfrm>
            <a:off x="6028772" y="2282979"/>
            <a:ext cx="6133289" cy="4111752"/>
            <a:chOff x="4859111" y="1863460"/>
            <a:chExt cx="6133289" cy="4111752"/>
          </a:xfrm>
        </p:grpSpPr>
        <p:pic>
          <p:nvPicPr>
            <p:cNvPr id="19" name="Imagen 18"/>
            <p:cNvPicPr>
              <a:picLocks noChangeAspect="1"/>
            </p:cNvPicPr>
            <p:nvPr/>
          </p:nvPicPr>
          <p:blipFill rotWithShape="1">
            <a:blip r:embed="rId3"/>
            <a:srcRect l="5900" r="6235"/>
            <a:stretch/>
          </p:blipFill>
          <p:spPr>
            <a:xfrm>
              <a:off x="4859111" y="1863460"/>
              <a:ext cx="3270132" cy="4111752"/>
            </a:xfrm>
            <a:prstGeom prst="rect">
              <a:avLst/>
            </a:prstGeom>
          </p:spPr>
        </p:pic>
        <p:pic>
          <p:nvPicPr>
            <p:cNvPr id="20" name="Imagen 19"/>
            <p:cNvPicPr>
              <a:picLocks noChangeAspect="1"/>
            </p:cNvPicPr>
            <p:nvPr/>
          </p:nvPicPr>
          <p:blipFill rotWithShape="1">
            <a:blip r:embed="rId4"/>
            <a:srcRect l="5582" r="5216"/>
            <a:stretch/>
          </p:blipFill>
          <p:spPr>
            <a:xfrm>
              <a:off x="8129243" y="1863460"/>
              <a:ext cx="2863157" cy="4111752"/>
            </a:xfrm>
            <a:prstGeom prst="rect">
              <a:avLst/>
            </a:prstGeom>
          </p:spPr>
        </p:pic>
        <p:pic>
          <p:nvPicPr>
            <p:cNvPr id="21" name="Imagen 20"/>
            <p:cNvPicPr>
              <a:picLocks noChangeAspect="1"/>
            </p:cNvPicPr>
            <p:nvPr/>
          </p:nvPicPr>
          <p:blipFill rotWithShape="1">
            <a:blip r:embed="rId5"/>
            <a:srcRect l="47579" t="15141" r="22734" b="72118"/>
            <a:stretch/>
          </p:blipFill>
          <p:spPr>
            <a:xfrm>
              <a:off x="6410325" y="2486024"/>
              <a:ext cx="1104900" cy="523875"/>
            </a:xfrm>
            <a:prstGeom prst="rect">
              <a:avLst/>
            </a:prstGeom>
          </p:spPr>
        </p:pic>
        <p:pic>
          <p:nvPicPr>
            <p:cNvPr id="23" name="Imagen 22"/>
            <p:cNvPicPr>
              <a:picLocks noChangeAspect="1"/>
            </p:cNvPicPr>
            <p:nvPr/>
          </p:nvPicPr>
          <p:blipFill rotWithShape="1">
            <a:blip r:embed="rId6"/>
            <a:srcRect l="47880" t="11434" r="27193" b="81384"/>
            <a:stretch/>
          </p:blipFill>
          <p:spPr>
            <a:xfrm>
              <a:off x="9486900" y="2333625"/>
              <a:ext cx="800100" cy="295275"/>
            </a:xfrm>
            <a:prstGeom prst="rect">
              <a:avLst/>
            </a:prstGeom>
          </p:spPr>
        </p:pic>
      </p:grpSp>
      <p:sp>
        <p:nvSpPr>
          <p:cNvPr id="3" name="Marcador de contenido 2"/>
          <p:cNvSpPr>
            <a:spLocks noGrp="1"/>
          </p:cNvSpPr>
          <p:nvPr>
            <p:ph idx="1"/>
          </p:nvPr>
        </p:nvSpPr>
        <p:spPr>
          <a:xfrm>
            <a:off x="636814" y="2234935"/>
            <a:ext cx="5355772" cy="4111752"/>
          </a:xfrm>
        </p:spPr>
        <p:txBody>
          <a:bodyPr>
            <a:normAutofit/>
          </a:bodyPr>
          <a:lstStyle/>
          <a:p>
            <a:pPr marL="0" indent="0" algn="just">
              <a:buClr>
                <a:srgbClr val="737373"/>
              </a:buClr>
              <a:buNone/>
            </a:pPr>
            <a:r>
              <a:rPr lang="es-CL" sz="2400" dirty="0">
                <a:solidFill>
                  <a:srgbClr val="0064A0"/>
                </a:solidFill>
              </a:rPr>
              <a:t>El catastro de bienes raíces, administrado por el SII, es el </a:t>
            </a:r>
            <a:r>
              <a:rPr lang="es-CL" sz="2400" dirty="0">
                <a:solidFill>
                  <a:srgbClr val="E6500A"/>
                </a:solidFill>
              </a:rPr>
              <a:t>conjunto de datos necesarios</a:t>
            </a:r>
            <a:r>
              <a:rPr lang="es-CL" sz="2400" dirty="0">
                <a:solidFill>
                  <a:srgbClr val="0064A0"/>
                </a:solidFill>
              </a:rPr>
              <a:t> para la determinación del impuesto territorial de cada una de las propiedades del país.</a:t>
            </a:r>
          </a:p>
          <a:p>
            <a:pPr marL="0" indent="0" algn="just">
              <a:buClr>
                <a:srgbClr val="737373"/>
              </a:buClr>
              <a:buNone/>
            </a:pPr>
            <a:r>
              <a:rPr lang="es-CL" sz="2400" dirty="0">
                <a:solidFill>
                  <a:srgbClr val="0064A0"/>
                </a:solidFill>
              </a:rPr>
              <a:t>Se clasifica en: </a:t>
            </a:r>
          </a:p>
          <a:p>
            <a:pPr lvl="1" algn="just">
              <a:buClr>
                <a:srgbClr val="737373"/>
              </a:buClr>
              <a:buFont typeface="Wingdings" panose="05000000000000000000" pitchFamily="2" charset="2"/>
              <a:buChar char="q"/>
            </a:pPr>
            <a:r>
              <a:rPr lang="es-CL" sz="2200" dirty="0">
                <a:solidFill>
                  <a:srgbClr val="0064A0"/>
                </a:solidFill>
              </a:rPr>
              <a:t>Legal</a:t>
            </a:r>
          </a:p>
          <a:p>
            <a:pPr lvl="1" algn="just">
              <a:buClr>
                <a:srgbClr val="737373"/>
              </a:buClr>
              <a:buFont typeface="Wingdings" panose="05000000000000000000" pitchFamily="2" charset="2"/>
              <a:buChar char="q"/>
            </a:pPr>
            <a:r>
              <a:rPr lang="es-CL" sz="2200" dirty="0">
                <a:solidFill>
                  <a:srgbClr val="0064A0"/>
                </a:solidFill>
              </a:rPr>
              <a:t>Físico</a:t>
            </a:r>
          </a:p>
          <a:p>
            <a:pPr lvl="1" algn="just">
              <a:buClr>
                <a:srgbClr val="737373"/>
              </a:buClr>
              <a:buFont typeface="Wingdings" panose="05000000000000000000" pitchFamily="2" charset="2"/>
              <a:buChar char="q"/>
            </a:pPr>
            <a:r>
              <a:rPr lang="es-CL" sz="2200" dirty="0">
                <a:solidFill>
                  <a:srgbClr val="0064A0"/>
                </a:solidFill>
              </a:rPr>
              <a:t>Valorizado</a:t>
            </a:r>
          </a:p>
          <a:p>
            <a:pPr lvl="1" algn="just">
              <a:buClr>
                <a:srgbClr val="737373"/>
              </a:buClr>
              <a:buFont typeface="Wingdings" panose="05000000000000000000" pitchFamily="2" charset="2"/>
              <a:buChar char="q"/>
            </a:pPr>
            <a:r>
              <a:rPr lang="es-CL" sz="2200" dirty="0">
                <a:solidFill>
                  <a:srgbClr val="0064A0"/>
                </a:solidFill>
              </a:rPr>
              <a:t>Gráfico</a:t>
            </a:r>
          </a:p>
        </p:txBody>
      </p:sp>
      <p:cxnSp>
        <p:nvCxnSpPr>
          <p:cNvPr id="28" name="Conector angular 27"/>
          <p:cNvCxnSpPr>
            <a:endCxn id="15" idx="1"/>
          </p:cNvCxnSpPr>
          <p:nvPr/>
        </p:nvCxnSpPr>
        <p:spPr>
          <a:xfrm flipV="1">
            <a:off x="2298700" y="4505705"/>
            <a:ext cx="2869920" cy="1325419"/>
          </a:xfrm>
          <a:prstGeom prst="bentConnector3">
            <a:avLst>
              <a:gd name="adj1" fmla="val 50000"/>
            </a:avLst>
          </a:prstGeom>
          <a:ln w="38100">
            <a:solidFill>
              <a:srgbClr val="E6500A"/>
            </a:solidFill>
            <a:prstDash val="sysDash"/>
            <a:headEnd type="none"/>
            <a:tailEnd type="oval" w="med" len="sm"/>
          </a:ln>
          <a:effectLst>
            <a:glow rad="190500">
              <a:schemeClr val="tx1">
                <a:alpha val="84000"/>
              </a:schemeClr>
            </a:glow>
          </a:effectLst>
        </p:spPr>
        <p:style>
          <a:lnRef idx="1">
            <a:schemeClr val="accent1"/>
          </a:lnRef>
          <a:fillRef idx="0">
            <a:schemeClr val="accent1"/>
          </a:fillRef>
          <a:effectRef idx="0">
            <a:schemeClr val="accent1"/>
          </a:effectRef>
          <a:fontRef idx="minor">
            <a:schemeClr val="tx1"/>
          </a:fontRef>
        </p:style>
      </p:cxnSp>
      <p:cxnSp>
        <p:nvCxnSpPr>
          <p:cNvPr id="18" name="Conector angular 17"/>
          <p:cNvCxnSpPr/>
          <p:nvPr/>
        </p:nvCxnSpPr>
        <p:spPr>
          <a:xfrm flipV="1">
            <a:off x="2095500" y="3181350"/>
            <a:ext cx="5181600" cy="1447800"/>
          </a:xfrm>
          <a:prstGeom prst="bentConnector3">
            <a:avLst>
              <a:gd name="adj1" fmla="val 87500"/>
            </a:avLst>
          </a:prstGeom>
          <a:ln w="38100">
            <a:solidFill>
              <a:srgbClr val="E6500A"/>
            </a:solidFill>
            <a:prstDash val="sysDash"/>
            <a:headEnd type="none"/>
            <a:tailEnd type="oval" w="med" len="sm"/>
          </a:ln>
          <a:effectLst>
            <a:glow rad="190500">
              <a:schemeClr val="tx1">
                <a:alpha val="84000"/>
              </a:schemeClr>
            </a:glow>
          </a:effectLst>
        </p:spPr>
        <p:style>
          <a:lnRef idx="1">
            <a:schemeClr val="accent1"/>
          </a:lnRef>
          <a:fillRef idx="0">
            <a:schemeClr val="accent1"/>
          </a:fillRef>
          <a:effectRef idx="0">
            <a:schemeClr val="accent1"/>
          </a:effectRef>
          <a:fontRef idx="minor">
            <a:schemeClr val="tx1"/>
          </a:fontRef>
        </p:style>
      </p:cxnSp>
      <p:cxnSp>
        <p:nvCxnSpPr>
          <p:cNvPr id="22" name="Conector angular 21"/>
          <p:cNvCxnSpPr/>
          <p:nvPr/>
        </p:nvCxnSpPr>
        <p:spPr>
          <a:xfrm flipV="1">
            <a:off x="2089031" y="3695700"/>
            <a:ext cx="8388469" cy="1319011"/>
          </a:xfrm>
          <a:prstGeom prst="bentConnector3">
            <a:avLst>
              <a:gd name="adj1" fmla="val 90878"/>
            </a:avLst>
          </a:prstGeom>
          <a:ln w="38100">
            <a:solidFill>
              <a:srgbClr val="E6500A"/>
            </a:solidFill>
            <a:prstDash val="sysDash"/>
            <a:headEnd type="none"/>
            <a:tailEnd type="oval" w="med" len="sm"/>
          </a:ln>
          <a:effectLst>
            <a:glow rad="190500">
              <a:schemeClr val="tx1">
                <a:alpha val="84000"/>
              </a:schemeClr>
            </a:glow>
          </a:effectLst>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flipV="1">
            <a:off x="2622539" y="3905250"/>
            <a:ext cx="5939370" cy="1535050"/>
          </a:xfrm>
          <a:prstGeom prst="bentConnector3">
            <a:avLst>
              <a:gd name="adj1" fmla="val 50000"/>
            </a:avLst>
          </a:prstGeom>
          <a:ln w="38100">
            <a:solidFill>
              <a:srgbClr val="E6500A"/>
            </a:solidFill>
            <a:prstDash val="sysDash"/>
            <a:headEnd type="none"/>
            <a:tailEnd type="oval" w="med" len="sm"/>
          </a:ln>
          <a:effectLst>
            <a:glow rad="190500">
              <a:schemeClr val="tx1">
                <a:alpha val="84000"/>
              </a:schemeClr>
            </a:glow>
          </a:effectLst>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p:txBody>
          <a:bodyPr/>
          <a:lstStyle/>
          <a:p>
            <a:r>
              <a:rPr lang="es-CL" dirty="0"/>
              <a:t>Catastro de bienes raíces</a:t>
            </a:r>
          </a:p>
        </p:txBody>
      </p:sp>
      <p:sp>
        <p:nvSpPr>
          <p:cNvPr id="7" name="Pentágono 6"/>
          <p:cNvSpPr/>
          <p:nvPr/>
        </p:nvSpPr>
        <p:spPr>
          <a:xfrm>
            <a:off x="0" y="1389888"/>
            <a:ext cx="411480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CATASTRO DE BIENES RAÍCES:</a:t>
            </a:r>
          </a:p>
        </p:txBody>
      </p:sp>
      <p:pic>
        <p:nvPicPr>
          <p:cNvPr id="15" name="Imagen 14"/>
          <p:cNvPicPr>
            <a:picLocks noChangeAspect="1"/>
          </p:cNvPicPr>
          <p:nvPr/>
        </p:nvPicPr>
        <p:blipFill rotWithShape="1">
          <a:blip r:embed="rId7"/>
          <a:srcRect r="28184"/>
          <a:stretch/>
        </p:blipFill>
        <p:spPr>
          <a:xfrm>
            <a:off x="5168620" y="2282979"/>
            <a:ext cx="6892544" cy="4445452"/>
          </a:xfrm>
          <a:prstGeom prst="rect">
            <a:avLst/>
          </a:prstGeom>
          <a:ln w="28575">
            <a:solidFill>
              <a:srgbClr val="E6500A"/>
            </a:solidFill>
          </a:ln>
          <a:effectLst>
            <a:outerShdw blurRad="50800" dist="38100" dir="2700000" algn="tl" rotWithShape="0">
              <a:prstClr val="black">
                <a:alpha val="40000"/>
              </a:prstClr>
            </a:outerShdw>
          </a:effectLst>
        </p:spPr>
      </p:pic>
      <p:pic>
        <p:nvPicPr>
          <p:cNvPr id="14" name="Imagen 13"/>
          <p:cNvPicPr>
            <a:picLocks noChangeAspect="1"/>
          </p:cNvPicPr>
          <p:nvPr/>
        </p:nvPicPr>
        <p:blipFill>
          <a:blip r:embed="rId8"/>
          <a:stretch>
            <a:fillRect/>
          </a:stretch>
        </p:blipFill>
        <p:spPr>
          <a:xfrm>
            <a:off x="5271624" y="4062067"/>
            <a:ext cx="6746658" cy="1405900"/>
          </a:xfrm>
          <a:prstGeom prst="rect">
            <a:avLst/>
          </a:prstGeom>
          <a:ln w="57150">
            <a:solidFill>
              <a:srgbClr val="E6500A"/>
            </a:solidFill>
          </a:ln>
        </p:spPr>
      </p:pic>
      <p:pic>
        <p:nvPicPr>
          <p:cNvPr id="13" name="Imagen 12"/>
          <p:cNvPicPr>
            <a:picLocks noChangeAspect="1"/>
          </p:cNvPicPr>
          <p:nvPr/>
        </p:nvPicPr>
        <p:blipFill>
          <a:blip r:embed="rId9"/>
          <a:stretch>
            <a:fillRect/>
          </a:stretch>
        </p:blipFill>
        <p:spPr>
          <a:xfrm>
            <a:off x="5324607" y="3009900"/>
            <a:ext cx="6726797" cy="3622775"/>
          </a:xfrm>
          <a:prstGeom prst="rect">
            <a:avLst/>
          </a:prstGeom>
          <a:ln w="57150">
            <a:solidFill>
              <a:srgbClr val="E6500A"/>
            </a:solidFill>
          </a:ln>
          <a:effectLst>
            <a:outerShdw blurRad="292100" dist="139700" dir="2700000" algn="tl" rotWithShape="0">
              <a:srgbClr val="333333">
                <a:alpha val="65000"/>
              </a:srgbClr>
            </a:outerShdw>
          </a:effectLst>
        </p:spPr>
      </p:pic>
      <p:grpSp>
        <p:nvGrpSpPr>
          <p:cNvPr id="4" name="Grupo 3"/>
          <p:cNvGrpSpPr/>
          <p:nvPr/>
        </p:nvGrpSpPr>
        <p:grpSpPr>
          <a:xfrm>
            <a:off x="5271624" y="4062067"/>
            <a:ext cx="6812011" cy="1863484"/>
            <a:chOff x="5271624" y="4062067"/>
            <a:chExt cx="6812011" cy="1863484"/>
          </a:xfrm>
        </p:grpSpPr>
        <p:grpSp>
          <p:nvGrpSpPr>
            <p:cNvPr id="10" name="Grupo 9"/>
            <p:cNvGrpSpPr/>
            <p:nvPr/>
          </p:nvGrpSpPr>
          <p:grpSpPr>
            <a:xfrm>
              <a:off x="5271624" y="4062067"/>
              <a:ext cx="6812011" cy="1863484"/>
              <a:chOff x="608569" y="1529277"/>
              <a:chExt cx="7658100" cy="1933575"/>
            </a:xfrm>
          </p:grpSpPr>
          <p:pic>
            <p:nvPicPr>
              <p:cNvPr id="11" name="Imagen 10"/>
              <p:cNvPicPr>
                <a:picLocks noChangeAspect="1"/>
              </p:cNvPicPr>
              <p:nvPr/>
            </p:nvPicPr>
            <p:blipFill>
              <a:blip r:embed="rId10"/>
              <a:stretch>
                <a:fillRect/>
              </a:stretch>
            </p:blipFill>
            <p:spPr>
              <a:xfrm>
                <a:off x="608569" y="1529277"/>
                <a:ext cx="7658100" cy="1933575"/>
              </a:xfrm>
              <a:prstGeom prst="rect">
                <a:avLst/>
              </a:prstGeom>
              <a:ln w="38100">
                <a:solidFill>
                  <a:srgbClr val="E6500A"/>
                </a:solidFill>
              </a:ln>
              <a:effectLst>
                <a:outerShdw blurRad="292100" dist="139700" dir="2700000" algn="tl" rotWithShape="0">
                  <a:srgbClr val="333333">
                    <a:alpha val="65000"/>
                  </a:srgbClr>
                </a:outerShdw>
              </a:effectLst>
            </p:spPr>
          </p:pic>
          <p:pic>
            <p:nvPicPr>
              <p:cNvPr id="12" name="Imagen 11"/>
              <p:cNvPicPr>
                <a:picLocks noChangeAspect="1"/>
              </p:cNvPicPr>
              <p:nvPr/>
            </p:nvPicPr>
            <p:blipFill rotWithShape="1">
              <a:blip r:embed="rId11">
                <a:extLst>
                  <a:ext uri="{BEBA8EAE-BF5A-486C-A8C5-ECC9F3942E4B}">
                    <a14:imgProps xmlns:a14="http://schemas.microsoft.com/office/drawing/2010/main">
                      <a14:imgLayer r:embed="rId12">
                        <a14:imgEffect>
                          <a14:artisticBlur/>
                        </a14:imgEffect>
                      </a14:imgLayer>
                    </a14:imgProps>
                  </a:ext>
                </a:extLst>
              </a:blip>
              <a:srcRect l="46904" t="75295" r="17026" b="1552"/>
              <a:stretch/>
            </p:blipFill>
            <p:spPr>
              <a:xfrm>
                <a:off x="4200525" y="3009900"/>
                <a:ext cx="2762250" cy="447675"/>
              </a:xfrm>
              <a:prstGeom prst="rect">
                <a:avLst/>
              </a:prstGeom>
              <a:ln w="38100">
                <a:noFill/>
              </a:ln>
            </p:spPr>
          </p:pic>
        </p:grpSp>
        <p:grpSp>
          <p:nvGrpSpPr>
            <p:cNvPr id="24" name="Grupo 23"/>
            <p:cNvGrpSpPr/>
            <p:nvPr/>
          </p:nvGrpSpPr>
          <p:grpSpPr>
            <a:xfrm>
              <a:off x="5392355" y="4684067"/>
              <a:ext cx="6591300" cy="1200150"/>
              <a:chOff x="1328393" y="352028"/>
              <a:chExt cx="6591300" cy="1200150"/>
            </a:xfrm>
            <a:effectLst/>
          </p:grpSpPr>
          <p:pic>
            <p:nvPicPr>
              <p:cNvPr id="26" name="Imagen 25"/>
              <p:cNvPicPr>
                <a:picLocks noChangeAspect="1"/>
              </p:cNvPicPr>
              <p:nvPr/>
            </p:nvPicPr>
            <p:blipFill>
              <a:blip r:embed="rId13"/>
              <a:stretch>
                <a:fillRect/>
              </a:stretch>
            </p:blipFill>
            <p:spPr>
              <a:xfrm>
                <a:off x="1328393" y="352028"/>
                <a:ext cx="6591300" cy="1200150"/>
              </a:xfrm>
              <a:prstGeom prst="rect">
                <a:avLst/>
              </a:prstGeom>
              <a:ln w="38100">
                <a:noFill/>
              </a:ln>
              <a:effectLst/>
            </p:spPr>
          </p:pic>
          <p:pic>
            <p:nvPicPr>
              <p:cNvPr id="27" name="Imagen 26"/>
              <p:cNvPicPr>
                <a:picLocks noChangeAspect="1"/>
              </p:cNvPicPr>
              <p:nvPr/>
            </p:nvPicPr>
            <p:blipFill rotWithShape="1">
              <a:blip r:embed="rId14">
                <a:extLst>
                  <a:ext uri="{BEBA8EAE-BF5A-486C-A8C5-ECC9F3942E4B}">
                    <a14:imgProps xmlns:a14="http://schemas.microsoft.com/office/drawing/2010/main">
                      <a14:imgLayer r:embed="rId15">
                        <a14:imgEffect>
                          <a14:artisticBlur/>
                        </a14:imgEffect>
                      </a14:imgLayer>
                    </a14:imgProps>
                  </a:ext>
                </a:extLst>
              </a:blip>
              <a:srcRect l="49018" t="64848" r="10135"/>
              <a:stretch/>
            </p:blipFill>
            <p:spPr>
              <a:xfrm>
                <a:off x="4559299" y="1130300"/>
                <a:ext cx="2692401" cy="421878"/>
              </a:xfrm>
              <a:prstGeom prst="rect">
                <a:avLst/>
              </a:prstGeom>
              <a:ln w="38100">
                <a:noFill/>
              </a:ln>
              <a:effectLst/>
            </p:spPr>
          </p:pic>
        </p:grpSp>
      </p:grpSp>
    </p:spTree>
    <p:custDataLst>
      <p:tags r:id="rId1"/>
    </p:custDataLst>
    <p:extLst>
      <p:ext uri="{BB962C8B-B14F-4D97-AF65-F5344CB8AC3E}">
        <p14:creationId xmlns:p14="http://schemas.microsoft.com/office/powerpoint/2010/main" val="361483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250"/>
                                        <p:tgtEl>
                                          <p:spTgt spid="18"/>
                                        </p:tgtEl>
                                      </p:cBhvr>
                                    </p:animEffect>
                                  </p:childTnLst>
                                </p:cTn>
                              </p:par>
                            </p:childTnLst>
                          </p:cTn>
                        </p:par>
                        <p:par>
                          <p:cTn id="8" fill="hold">
                            <p:stCondLst>
                              <p:cond delay="1250"/>
                            </p:stCondLst>
                            <p:childTnLst>
                              <p:par>
                                <p:cTn id="9" presetID="10" presetClass="entr" presetSubtype="0" fill="hold"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22" presetClass="entr" presetSubtype="8"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1250"/>
                                        <p:tgtEl>
                                          <p:spTgt spid="22"/>
                                        </p:tgtEl>
                                      </p:cBhvr>
                                    </p:animEffect>
                                  </p:childTnLst>
                                </p:cTn>
                              </p:par>
                            </p:childTnLst>
                          </p:cTn>
                        </p:par>
                        <p:par>
                          <p:cTn id="23" fill="hold">
                            <p:stCondLst>
                              <p:cond delay="1250"/>
                            </p:stCondLst>
                            <p:childTnLst>
                              <p:par>
                                <p:cTn id="24" presetID="10" presetClass="entr" presetSubtype="0" fill="hold" nodeType="afterEffect">
                                  <p:stCondLst>
                                    <p:cond delay="75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8"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left)">
                                      <p:cBhvr>
                                        <p:cTn id="37" dur="1250"/>
                                        <p:tgtEl>
                                          <p:spTgt spid="25"/>
                                        </p:tgtEl>
                                      </p:cBhvr>
                                    </p:animEffect>
                                  </p:childTnLst>
                                </p:cTn>
                              </p:par>
                            </p:childTnLst>
                          </p:cTn>
                        </p:par>
                        <p:par>
                          <p:cTn id="38" fill="hold">
                            <p:stCondLst>
                              <p:cond delay="1250"/>
                            </p:stCondLst>
                            <p:childTnLst>
                              <p:par>
                                <p:cTn id="39" presetID="10" presetClass="entr" presetSubtype="0" fill="hold" nodeType="afterEffect">
                                  <p:stCondLst>
                                    <p:cond delay="75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4"/>
                                        </p:tgtEl>
                                      </p:cBhvr>
                                    </p:animEffect>
                                    <p:set>
                                      <p:cBhvr>
                                        <p:cTn id="49" dur="1" fill="hold">
                                          <p:stCondLst>
                                            <p:cond delay="499"/>
                                          </p:stCondLst>
                                        </p:cTn>
                                        <p:tgtEl>
                                          <p:spTgt spid="14"/>
                                        </p:tgtEl>
                                        <p:attrNameLst>
                                          <p:attrName>style.visibility</p:attrName>
                                        </p:attrNameLst>
                                      </p:cBhvr>
                                      <p:to>
                                        <p:strVal val="hidden"/>
                                      </p:to>
                                    </p:set>
                                  </p:childTnLst>
                                </p:cTn>
                              </p:par>
                              <p:par>
                                <p:cTn id="50" presetID="22" presetClass="entr" presetSubtype="8"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left)">
                                      <p:cBhvr>
                                        <p:cTn id="52" dur="1250"/>
                                        <p:tgtEl>
                                          <p:spTgt spid="28"/>
                                        </p:tgtEl>
                                      </p:cBhvr>
                                    </p:animEffect>
                                  </p:childTnLst>
                                </p:cTn>
                              </p:par>
                            </p:childTnLst>
                          </p:cTn>
                        </p:par>
                        <p:par>
                          <p:cTn id="53" fill="hold">
                            <p:stCondLst>
                              <p:cond delay="1250"/>
                            </p:stCondLst>
                            <p:childTnLst>
                              <p:par>
                                <p:cTn id="54" presetID="10" presetClass="entr" presetSubtype="0" fill="hold"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3</a:t>
            </a:r>
            <a:br>
              <a:rPr lang="es-CL" dirty="0"/>
            </a:br>
            <a:br>
              <a:rPr lang="es-CL" dirty="0"/>
            </a:br>
            <a:r>
              <a:rPr lang="es-CL" dirty="0"/>
              <a:t>Beneficios</a:t>
            </a:r>
          </a:p>
        </p:txBody>
      </p:sp>
    </p:spTree>
    <p:extLst>
      <p:ext uri="{BB962C8B-B14F-4D97-AF65-F5344CB8AC3E}">
        <p14:creationId xmlns:p14="http://schemas.microsoft.com/office/powerpoint/2010/main" val="29404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indent="-514350"/>
            <a:r>
              <a:rPr lang="es-CL" dirty="0"/>
              <a:t>1 </a:t>
            </a:r>
            <a:br>
              <a:rPr lang="es-CL" dirty="0"/>
            </a:br>
            <a:r>
              <a:rPr lang="es-CL" dirty="0"/>
              <a:t>Aspectos Generales del Impuesto Territorial</a:t>
            </a:r>
          </a:p>
        </p:txBody>
      </p:sp>
      <p:sp>
        <p:nvSpPr>
          <p:cNvPr id="5" name="Rectángulo 11"/>
          <p:cNvSpPr/>
          <p:nvPr/>
        </p:nvSpPr>
        <p:spPr>
          <a:xfrm>
            <a:off x="9377705" y="6541127"/>
            <a:ext cx="2055371" cy="207749"/>
          </a:xfrm>
          <a:prstGeom prst="rect">
            <a:avLst/>
          </a:prstGeom>
        </p:spPr>
        <p:txBody>
          <a:bodyPr wrap="none">
            <a:spAutoFit/>
          </a:bodyPr>
          <a:lstStyle/>
          <a:p>
            <a:r>
              <a:rPr lang="es-ES" sz="750" dirty="0">
                <a:solidFill>
                  <a:schemeClr val="accent5">
                    <a:lumMod val="40000"/>
                    <a:lumOff val="60000"/>
                  </a:schemeClr>
                </a:solidFill>
                <a:latin typeface="Arial" panose="020B0604020202020204" pitchFamily="34" charset="0"/>
                <a:cs typeface="Arial" panose="020B0604020202020204" pitchFamily="34" charset="0"/>
              </a:rPr>
              <a:t>Subdirección de Asistencia al Contribuyente</a:t>
            </a:r>
            <a:endParaRPr lang="es-CL" sz="750" dirty="0">
              <a:solidFill>
                <a:schemeClr val="accent5">
                  <a:lumMod val="40000"/>
                  <a:lumOff val="60000"/>
                </a:schemeClr>
              </a:solidFill>
            </a:endParaRPr>
          </a:p>
        </p:txBody>
      </p:sp>
    </p:spTree>
    <p:extLst>
      <p:ext uri="{BB962C8B-B14F-4D97-AF65-F5344CB8AC3E}">
        <p14:creationId xmlns:p14="http://schemas.microsoft.com/office/powerpoint/2010/main" val="393219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es toca elegir a quién salvar y no suele ser a los adultos mayo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0064A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¿Qué beneficios contempla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la Ley para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el pago de contribuciones?​</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418881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Beneficios</a:t>
            </a:r>
          </a:p>
        </p:txBody>
      </p:sp>
      <p:sp>
        <p:nvSpPr>
          <p:cNvPr id="7" name="Pentágono 6"/>
          <p:cNvSpPr/>
          <p:nvPr/>
        </p:nvSpPr>
        <p:spPr>
          <a:xfrm>
            <a:off x="0" y="1389888"/>
            <a:ext cx="4732421"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BENEFICIO ADULTO MAYOR – B.A.M.</a:t>
            </a:r>
          </a:p>
        </p:txBody>
      </p:sp>
      <p:sp>
        <p:nvSpPr>
          <p:cNvPr id="4" name="Marcador de contenido 3"/>
          <p:cNvSpPr>
            <a:spLocks noGrp="1"/>
          </p:cNvSpPr>
          <p:nvPr>
            <p:ph idx="1"/>
          </p:nvPr>
        </p:nvSpPr>
        <p:spPr>
          <a:xfrm>
            <a:off x="4732421" y="2165828"/>
            <a:ext cx="6814712" cy="1049063"/>
          </a:xfrm>
        </p:spPr>
        <p:txBody>
          <a:bodyPr vert="horz" lIns="91440" tIns="45720" rIns="91440" bIns="45720" rtlCol="0">
            <a:noAutofit/>
          </a:bodyPr>
          <a:lstStyle/>
          <a:p>
            <a:r>
              <a:rPr lang="es-CL" sz="1800" b="1" dirty="0">
                <a:solidFill>
                  <a:srgbClr val="E6500A"/>
                </a:solidFill>
              </a:rPr>
              <a:t>Su objetivo: </a:t>
            </a:r>
          </a:p>
          <a:p>
            <a:r>
              <a:rPr lang="es-ES" sz="1800" dirty="0">
                <a:solidFill>
                  <a:schemeClr val="bg1">
                    <a:lumMod val="65000"/>
                    <a:lumOff val="35000"/>
                  </a:schemeClr>
                </a:solidFill>
              </a:rPr>
              <a:t>El beneficio para el adulto mayor vulnerable consiste en una </a:t>
            </a:r>
            <a:r>
              <a:rPr lang="es-ES" sz="1800" b="1" dirty="0">
                <a:solidFill>
                  <a:srgbClr val="E6500A"/>
                </a:solidFill>
              </a:rPr>
              <a:t>rebaja del pago de contribuciones</a:t>
            </a:r>
            <a:r>
              <a:rPr lang="es-ES" sz="1800" dirty="0">
                <a:solidFill>
                  <a:schemeClr val="bg1">
                    <a:lumMod val="65000"/>
                    <a:lumOff val="35000"/>
                  </a:schemeClr>
                </a:solidFill>
              </a:rPr>
              <a:t> dependiendo de su nivel de ingresos:</a:t>
            </a:r>
          </a:p>
          <a:p>
            <a:endParaRPr lang="es-ES" sz="1800" dirty="0">
              <a:solidFill>
                <a:schemeClr val="bg1">
                  <a:lumMod val="65000"/>
                  <a:lumOff val="35000"/>
                </a:schemeClr>
              </a:solidFill>
            </a:endParaRPr>
          </a:p>
        </p:txBody>
      </p:sp>
      <p:pic>
        <p:nvPicPr>
          <p:cNvPr id="8" name="Imagen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8774" y="2342607"/>
            <a:ext cx="2814872" cy="4184525"/>
          </a:xfrm>
          <a:prstGeom prst="rect">
            <a:avLst/>
          </a:prstGeom>
        </p:spPr>
      </p:pic>
      <p:sp>
        <p:nvSpPr>
          <p:cNvPr id="15" name="Llamada de flecha hacia abajo 14"/>
          <p:cNvSpPr/>
          <p:nvPr/>
        </p:nvSpPr>
        <p:spPr>
          <a:xfrm>
            <a:off x="4972623" y="3296688"/>
            <a:ext cx="2870200" cy="1268853"/>
          </a:xfrm>
          <a:prstGeom prst="downArrowCallout">
            <a:avLst>
              <a:gd name="adj1" fmla="val 8986"/>
              <a:gd name="adj2" fmla="val 15992"/>
              <a:gd name="adj3" fmla="val 14991"/>
              <a:gd name="adj4" fmla="val 77989"/>
            </a:avLst>
          </a:prstGeom>
          <a:solidFill>
            <a:schemeClr val="tx1"/>
          </a:solidFill>
          <a:ln w="12700" cap="flat" cmpd="sng" algn="ctr">
            <a:solidFill>
              <a:schemeClr val="tx1">
                <a:lumMod val="65000"/>
              </a:schemeClr>
            </a:solidFill>
            <a:prstDash val="sysDash"/>
            <a:miter lim="800000"/>
          </a:ln>
          <a:effectLst>
            <a:glow rad="127000">
              <a:srgbClr val="737373">
                <a:alpha val="1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INGRESOS AÑO ANTERIOR </a:t>
            </a:r>
            <a:b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EN EL TRAMO EXENTO IGC</a:t>
            </a:r>
          </a:p>
        </p:txBody>
      </p:sp>
      <p:sp>
        <p:nvSpPr>
          <p:cNvPr id="17" name="Rectángulo redondeado 16"/>
          <p:cNvSpPr/>
          <p:nvPr/>
        </p:nvSpPr>
        <p:spPr>
          <a:xfrm>
            <a:off x="4972623" y="4760444"/>
            <a:ext cx="2870200" cy="947571"/>
          </a:xfrm>
          <a:prstGeom prst="roundRect">
            <a:avLst/>
          </a:prstGeom>
          <a:noFill/>
          <a:ln w="3175" cap="flat" cmpd="sng" algn="ctr">
            <a:solidFill>
              <a:schemeClr val="tx1">
                <a:lumMod val="65000"/>
              </a:schemeClr>
            </a:solidFill>
            <a:prstDash val="solid"/>
            <a:miter lim="800000"/>
          </a:ln>
          <a:effectLst>
            <a:glow rad="127000">
              <a:srgbClr val="737373">
                <a:alpha val="1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2000" b="1" i="0" u="none" strike="noStrike" kern="0" cap="small" spc="0" normalizeH="0" baseline="0" noProof="0" dirty="0">
                <a:ln>
                  <a:noFill/>
                </a:ln>
                <a:solidFill>
                  <a:srgbClr val="E6500A"/>
                </a:solidFill>
                <a:effectLst/>
                <a:uLnTx/>
                <a:uFillTx/>
                <a:latin typeface="Calibri" panose="020F0502020204030204" pitchFamily="34" charset="0"/>
                <a:cs typeface="Calibri" panose="020F0502020204030204" pitchFamily="34" charset="0"/>
              </a:rPr>
              <a:t>REBAJA 100%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1400" b="1" i="0" u="none" strike="noStrike" kern="0" cap="small" spc="0" normalizeH="0" baseline="0" noProof="0" dirty="0">
                <a:ln>
                  <a:noFill/>
                </a:ln>
                <a:solidFill>
                  <a:srgbClr val="E6500A"/>
                </a:solidFill>
                <a:effectLst/>
                <a:uLnTx/>
                <a:uFillTx/>
                <a:latin typeface="Calibri" panose="020F0502020204030204" pitchFamily="34" charset="0"/>
                <a:cs typeface="Calibri" panose="020F0502020204030204" pitchFamily="34" charset="0"/>
              </a:rPr>
              <a:t>DEL IMPUESTO TERRITORIAL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1400" b="1" i="0" u="none" strike="noStrike" kern="0" cap="small" spc="0" normalizeH="0" baseline="0" noProof="0" dirty="0">
                <a:ln>
                  <a:noFill/>
                </a:ln>
                <a:solidFill>
                  <a:srgbClr val="E6500A"/>
                </a:solidFill>
                <a:effectLst/>
                <a:uLnTx/>
                <a:uFillTx/>
                <a:latin typeface="Calibri" panose="020F0502020204030204" pitchFamily="34" charset="0"/>
                <a:cs typeface="Calibri" panose="020F0502020204030204" pitchFamily="34" charset="0"/>
              </a:rPr>
              <a:t>CUOTAS 3 – 4  1 – 2</a:t>
            </a:r>
          </a:p>
        </p:txBody>
      </p:sp>
      <p:sp>
        <p:nvSpPr>
          <p:cNvPr id="18" name="Rectángulo redondeado 17"/>
          <p:cNvSpPr/>
          <p:nvPr/>
        </p:nvSpPr>
        <p:spPr>
          <a:xfrm>
            <a:off x="8688534" y="4760444"/>
            <a:ext cx="2870200" cy="947571"/>
          </a:xfrm>
          <a:prstGeom prst="roundRect">
            <a:avLst/>
          </a:prstGeom>
          <a:noFill/>
          <a:ln w="3175" cap="flat" cmpd="sng" algn="ctr">
            <a:solidFill>
              <a:schemeClr val="tx1">
                <a:lumMod val="65000"/>
              </a:schemeClr>
            </a:solidFill>
            <a:prstDash val="solid"/>
            <a:miter lim="800000"/>
          </a:ln>
          <a:effectLst>
            <a:glow rad="127000">
              <a:srgbClr val="737373">
                <a:alpha val="1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2000" b="1" i="0" u="none" strike="noStrike" kern="0" cap="small" spc="0" normalizeH="0" baseline="0" noProof="0" dirty="0">
                <a:ln>
                  <a:noFill/>
                </a:ln>
                <a:solidFill>
                  <a:srgbClr val="E6500A"/>
                </a:solidFill>
                <a:effectLst/>
                <a:uLnTx/>
                <a:uFillTx/>
                <a:latin typeface="Calibri" panose="020F0502020204030204" pitchFamily="34" charset="0"/>
                <a:cs typeface="Calibri" panose="020F0502020204030204" pitchFamily="34" charset="0"/>
              </a:rPr>
              <a:t>REBAJA 50%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1400" b="1" i="0" u="none" strike="noStrike" kern="0" cap="small" spc="0" normalizeH="0" baseline="0" noProof="0" dirty="0">
                <a:ln>
                  <a:noFill/>
                </a:ln>
                <a:solidFill>
                  <a:srgbClr val="E6500A"/>
                </a:solidFill>
                <a:effectLst/>
                <a:uLnTx/>
                <a:uFillTx/>
                <a:latin typeface="Calibri" panose="020F0502020204030204" pitchFamily="34" charset="0"/>
                <a:cs typeface="Calibri" panose="020F0502020204030204" pitchFamily="34" charset="0"/>
              </a:rPr>
              <a:t>DEL IMPUESTO TERRITORIAL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1400" b="1" i="0" u="none" strike="noStrike" kern="0" cap="small" spc="0" normalizeH="0" baseline="0" noProof="0" dirty="0">
                <a:ln>
                  <a:noFill/>
                </a:ln>
                <a:solidFill>
                  <a:srgbClr val="E6500A"/>
                </a:solidFill>
                <a:effectLst/>
                <a:uLnTx/>
                <a:uFillTx/>
                <a:latin typeface="Calibri" panose="020F0502020204030204" pitchFamily="34" charset="0"/>
                <a:cs typeface="Calibri" panose="020F0502020204030204" pitchFamily="34" charset="0"/>
              </a:rPr>
              <a:t>CUOTAS 3 – 4  1 – 2</a:t>
            </a:r>
          </a:p>
        </p:txBody>
      </p:sp>
      <p:sp>
        <p:nvSpPr>
          <p:cNvPr id="19" name="Llamada de flecha hacia abajo 18"/>
          <p:cNvSpPr/>
          <p:nvPr/>
        </p:nvSpPr>
        <p:spPr>
          <a:xfrm>
            <a:off x="8676934" y="3296688"/>
            <a:ext cx="2870200" cy="1268853"/>
          </a:xfrm>
          <a:prstGeom prst="downArrowCallout">
            <a:avLst>
              <a:gd name="adj1" fmla="val 8986"/>
              <a:gd name="adj2" fmla="val 15992"/>
              <a:gd name="adj3" fmla="val 14991"/>
              <a:gd name="adj4" fmla="val 77989"/>
            </a:avLst>
          </a:prstGeom>
          <a:solidFill>
            <a:schemeClr val="tx1"/>
          </a:solidFill>
          <a:ln w="12700" cap="flat" cmpd="sng" algn="ctr">
            <a:solidFill>
              <a:schemeClr val="tx1">
                <a:lumMod val="65000"/>
              </a:schemeClr>
            </a:solidFill>
            <a:prstDash val="sysDash"/>
            <a:miter lim="800000"/>
          </a:ln>
          <a:effectLst>
            <a:glow rad="127000">
              <a:srgbClr val="737373">
                <a:alpha val="13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INGRESOS AÑO ANTERIOR </a:t>
            </a:r>
            <a:b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br>
            <a: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EN EL 1° TRAMO </a:t>
            </a:r>
            <a:r>
              <a:rPr lang="es-CL" sz="1600" b="1" kern="0" dirty="0">
                <a:solidFill>
                  <a:srgbClr val="0070C0"/>
                </a:solidFill>
                <a:latin typeface="Calibri" panose="020F0502020204030204" pitchFamily="34" charset="0"/>
                <a:cs typeface="Calibri" panose="020F0502020204030204" pitchFamily="34" charset="0"/>
              </a:rPr>
              <a:t>AFECTO </a:t>
            </a:r>
            <a:r>
              <a:rPr kumimoji="0" lang="es-CL" sz="1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IGC</a:t>
            </a:r>
          </a:p>
        </p:txBody>
      </p:sp>
      <p:sp>
        <p:nvSpPr>
          <p:cNvPr id="3" name="Rectángulo 2"/>
          <p:cNvSpPr/>
          <p:nvPr/>
        </p:nvSpPr>
        <p:spPr>
          <a:xfrm>
            <a:off x="4732421" y="5925643"/>
            <a:ext cx="6814714" cy="535531"/>
          </a:xfrm>
          <a:prstGeom prst="rect">
            <a:avLst/>
          </a:prstGeom>
        </p:spPr>
        <p:txBody>
          <a:bodyPr vert="horz" lIns="91440" tIns="45720" rIns="91440" bIns="45720" rtlCol="0">
            <a:noAutofit/>
          </a:bodyPr>
          <a:lstStyle/>
          <a:p>
            <a:pPr marL="182880" indent="-182880" defTabSz="914400">
              <a:lnSpc>
                <a:spcPct val="90000"/>
              </a:lnSpc>
              <a:spcBef>
                <a:spcPts val="1200"/>
              </a:spcBef>
              <a:spcAft>
                <a:spcPts val="200"/>
              </a:spcAft>
              <a:buClr>
                <a:schemeClr val="tx1"/>
              </a:buClr>
              <a:buFont typeface="Wingdings" pitchFamily="2" charset="2"/>
              <a:buChar char=""/>
            </a:pPr>
            <a:r>
              <a:rPr lang="es-CL" sz="1600" dirty="0">
                <a:solidFill>
                  <a:schemeClr val="bg1">
                    <a:lumMod val="65000"/>
                    <a:lumOff val="35000"/>
                  </a:schemeClr>
                </a:solidFill>
              </a:rPr>
              <a:t>Proceso regulado por Ley N°20.732 del año 2014 y sus modificaciones contenidas en la Ley N° 21.210 del año 2020.</a:t>
            </a:r>
          </a:p>
        </p:txBody>
      </p:sp>
    </p:spTree>
    <p:custDataLst>
      <p:tags r:id="rId1"/>
    </p:custDataLst>
    <p:extLst>
      <p:ext uri="{BB962C8B-B14F-4D97-AF65-F5344CB8AC3E}">
        <p14:creationId xmlns:p14="http://schemas.microsoft.com/office/powerpoint/2010/main" val="362747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up)">
                                      <p:cBhvr>
                                        <p:cTn id="16" dur="500"/>
                                        <p:tgtEl>
                                          <p:spTgt spid="19"/>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514350" indent="-514350"/>
            <a:r>
              <a:rPr lang="es-CL" dirty="0"/>
              <a:t>4</a:t>
            </a:r>
            <a:br>
              <a:rPr lang="es-CL" dirty="0"/>
            </a:br>
            <a:br>
              <a:rPr lang="es-CL" dirty="0"/>
            </a:br>
            <a:r>
              <a:rPr lang="es-CL" dirty="0" err="1"/>
              <a:t>Reavalúo</a:t>
            </a:r>
            <a:r>
              <a:rPr lang="es-CL" dirty="0"/>
              <a:t> de bienes raíces</a:t>
            </a:r>
          </a:p>
        </p:txBody>
      </p:sp>
    </p:spTree>
    <p:extLst>
      <p:ext uri="{BB962C8B-B14F-4D97-AF65-F5344CB8AC3E}">
        <p14:creationId xmlns:p14="http://schemas.microsoft.com/office/powerpoint/2010/main" val="18089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2.acop.cl/wp-content/uploads/noticia_tasaci%C3%B3n_abogado_06-03-16-700x300.png"/>
          <p:cNvPicPr>
            <a:picLocks noChangeAspect="1" noChangeArrowheads="1"/>
          </p:cNvPicPr>
          <p:nvPr/>
        </p:nvPicPr>
        <p:blipFill rotWithShape="1">
          <a:blip r:embed="rId2">
            <a:extLst>
              <a:ext uri="{28A0092B-C50C-407E-A947-70E740481C1C}">
                <a14:useLocalDpi xmlns:a14="http://schemas.microsoft.com/office/drawing/2010/main" val="0"/>
              </a:ext>
            </a:extLst>
          </a:blip>
          <a:srcRect l="10068" r="13923"/>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098971" y="0"/>
            <a:ext cx="4093029" cy="6858000"/>
          </a:xfrm>
          <a:prstGeom prst="rect">
            <a:avLst/>
          </a:prstGeom>
          <a:solidFill>
            <a:srgbClr val="0064A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¿Qué es un Reavalúo?​</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9698115" y="212352"/>
            <a:ext cx="2363257" cy="866067"/>
          </a:xfrm>
          <a:prstGeom prst="rect">
            <a:avLst/>
          </a:prstGeom>
        </p:spPr>
      </p:pic>
    </p:spTree>
    <p:extLst>
      <p:ext uri="{BB962C8B-B14F-4D97-AF65-F5344CB8AC3E}">
        <p14:creationId xmlns:p14="http://schemas.microsoft.com/office/powerpoint/2010/main" val="124557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Reavalúo de bienes raíces</a:t>
            </a:r>
          </a:p>
        </p:txBody>
      </p:sp>
      <p:sp>
        <p:nvSpPr>
          <p:cNvPr id="5" name="CuadroTexto 4"/>
          <p:cNvSpPr txBox="1"/>
          <p:nvPr/>
        </p:nvSpPr>
        <p:spPr>
          <a:xfrm>
            <a:off x="576028" y="2785386"/>
            <a:ext cx="2776772" cy="707886"/>
          </a:xfrm>
          <a:prstGeom prst="rect">
            <a:avLst/>
          </a:prstGeom>
          <a:no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2000" i="1" dirty="0">
                <a:solidFill>
                  <a:srgbClr val="0064A0"/>
                </a:solidFill>
                <a:latin typeface="+mj-lt"/>
                <a:ea typeface="SimSun"/>
              </a:rPr>
              <a:t>Proceso de </a:t>
            </a:r>
            <a:br>
              <a:rPr lang="es-CL" sz="2000" i="1" dirty="0">
                <a:solidFill>
                  <a:srgbClr val="0064A0"/>
                </a:solidFill>
                <a:latin typeface="+mj-lt"/>
                <a:ea typeface="SimSun"/>
              </a:rPr>
            </a:br>
            <a:r>
              <a:rPr lang="es-CL" sz="2000" i="1" dirty="0">
                <a:solidFill>
                  <a:srgbClr val="0064A0"/>
                </a:solidFill>
                <a:latin typeface="+mj-lt"/>
                <a:ea typeface="SimSun"/>
              </a:rPr>
              <a:t>Tasación Masiva</a:t>
            </a:r>
          </a:p>
        </p:txBody>
      </p:sp>
      <p:cxnSp>
        <p:nvCxnSpPr>
          <p:cNvPr id="6" name="カギ線コネクタ 53"/>
          <p:cNvCxnSpPr>
            <a:stCxn id="9" idx="2"/>
            <a:endCxn id="5" idx="1"/>
          </p:cNvCxnSpPr>
          <p:nvPr/>
        </p:nvCxnSpPr>
        <p:spPr>
          <a:xfrm rot="5400000">
            <a:off x="795359" y="2035249"/>
            <a:ext cx="884750" cy="1323411"/>
          </a:xfrm>
          <a:prstGeom prst="bentConnector4">
            <a:avLst>
              <a:gd name="adj1" fmla="val 29998"/>
              <a:gd name="adj2" fmla="val 117274"/>
            </a:avLst>
          </a:prstGeom>
          <a:ln w="28575">
            <a:solidFill>
              <a:srgbClr val="0064A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587747" y="4033147"/>
            <a:ext cx="2765053" cy="707886"/>
          </a:xfrm>
          <a:prstGeom prst="rect">
            <a:avLst/>
          </a:prstGeom>
          <a:no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2000" i="1" dirty="0">
                <a:solidFill>
                  <a:srgbClr val="0064A0"/>
                </a:solidFill>
                <a:latin typeface="+mj-lt"/>
                <a:ea typeface="SimSun"/>
              </a:rPr>
              <a:t>Regulado en la </a:t>
            </a:r>
            <a:br>
              <a:rPr lang="es-CL" sz="2000" i="1" dirty="0">
                <a:solidFill>
                  <a:srgbClr val="0064A0"/>
                </a:solidFill>
                <a:latin typeface="+mj-lt"/>
                <a:ea typeface="SimSun"/>
              </a:rPr>
            </a:br>
            <a:r>
              <a:rPr lang="es-CL" sz="2000" i="1" dirty="0">
                <a:solidFill>
                  <a:srgbClr val="0064A0"/>
                </a:solidFill>
                <a:latin typeface="+mj-lt"/>
                <a:ea typeface="SimSun"/>
              </a:rPr>
              <a:t>Ley 17.235</a:t>
            </a:r>
          </a:p>
        </p:txBody>
      </p:sp>
      <p:cxnSp>
        <p:nvCxnSpPr>
          <p:cNvPr id="8" name="カギ線コネクタ 53"/>
          <p:cNvCxnSpPr>
            <a:stCxn id="5" idx="3"/>
            <a:endCxn id="7" idx="1"/>
          </p:cNvCxnSpPr>
          <p:nvPr/>
        </p:nvCxnSpPr>
        <p:spPr>
          <a:xfrm flipH="1">
            <a:off x="587747" y="3139329"/>
            <a:ext cx="2765053" cy="1247761"/>
          </a:xfrm>
          <a:prstGeom prst="bentConnector5">
            <a:avLst>
              <a:gd name="adj1" fmla="val -8267"/>
              <a:gd name="adj2" fmla="val 50000"/>
              <a:gd name="adj3" fmla="val 108267"/>
            </a:avLst>
          </a:prstGeom>
          <a:ln w="28575">
            <a:solidFill>
              <a:srgbClr val="0064A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446078" y="1669804"/>
            <a:ext cx="2906722" cy="584775"/>
          </a:xfrm>
          <a:prstGeom prst="rect">
            <a:avLst/>
          </a:prstGeom>
          <a:solidFill>
            <a:srgbClr val="E6500A"/>
          </a:solid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3200" dirty="0">
                <a:latin typeface="+mj-lt"/>
                <a:ea typeface="SimSun"/>
              </a:rPr>
              <a:t>REAVALÚO</a:t>
            </a:r>
          </a:p>
        </p:txBody>
      </p:sp>
      <p:sp>
        <p:nvSpPr>
          <p:cNvPr id="17" name="CuadroTexto 16"/>
          <p:cNvSpPr txBox="1"/>
          <p:nvPr/>
        </p:nvSpPr>
        <p:spPr>
          <a:xfrm>
            <a:off x="576028" y="5499116"/>
            <a:ext cx="2776772" cy="707886"/>
          </a:xfrm>
          <a:prstGeom prst="rect">
            <a:avLst/>
          </a:prstGeom>
          <a:no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2000" i="1" dirty="0">
                <a:solidFill>
                  <a:srgbClr val="0064A0"/>
                </a:solidFill>
                <a:latin typeface="+mj-lt"/>
                <a:ea typeface="SimSun"/>
              </a:rPr>
              <a:t>Se actualizan los valores fiscales de las propiedades </a:t>
            </a:r>
          </a:p>
        </p:txBody>
      </p:sp>
      <p:cxnSp>
        <p:nvCxnSpPr>
          <p:cNvPr id="18" name="カギ線コネクタ 53"/>
          <p:cNvCxnSpPr>
            <a:stCxn id="7" idx="3"/>
            <a:endCxn id="17" idx="1"/>
          </p:cNvCxnSpPr>
          <p:nvPr/>
        </p:nvCxnSpPr>
        <p:spPr>
          <a:xfrm flipH="1">
            <a:off x="576028" y="4387090"/>
            <a:ext cx="2776772" cy="1465969"/>
          </a:xfrm>
          <a:prstGeom prst="bentConnector5">
            <a:avLst>
              <a:gd name="adj1" fmla="val -8233"/>
              <a:gd name="adj2" fmla="val 50000"/>
              <a:gd name="adj3" fmla="val 108233"/>
            </a:avLst>
          </a:prstGeom>
          <a:ln w="28575">
            <a:solidFill>
              <a:srgbClr val="0064A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CuadroTexto 18"/>
          <p:cNvSpPr txBox="1"/>
          <p:nvPr/>
        </p:nvSpPr>
        <p:spPr>
          <a:xfrm>
            <a:off x="5192486" y="1746747"/>
            <a:ext cx="6531107" cy="707886"/>
          </a:xfrm>
          <a:prstGeom prst="rect">
            <a:avLst/>
          </a:prstGeom>
          <a:no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2000" i="1" dirty="0">
                <a:solidFill>
                  <a:srgbClr val="0064A0"/>
                </a:solidFill>
                <a:latin typeface="+mj-lt"/>
                <a:ea typeface="SimSun"/>
              </a:rPr>
              <a:t>Recoge las plusvalías o minusvalías </a:t>
            </a:r>
            <a:br>
              <a:rPr lang="es-CL" sz="2000" i="1" dirty="0">
                <a:solidFill>
                  <a:srgbClr val="0064A0"/>
                </a:solidFill>
                <a:latin typeface="+mj-lt"/>
                <a:ea typeface="SimSun"/>
              </a:rPr>
            </a:br>
            <a:r>
              <a:rPr lang="es-CL" sz="2000" i="1" dirty="0">
                <a:solidFill>
                  <a:srgbClr val="0064A0"/>
                </a:solidFill>
                <a:latin typeface="+mj-lt"/>
                <a:ea typeface="SimSun"/>
              </a:rPr>
              <a:t>del mercado durante un período de tiempo</a:t>
            </a:r>
          </a:p>
        </p:txBody>
      </p:sp>
      <p:cxnSp>
        <p:nvCxnSpPr>
          <p:cNvPr id="20" name="カギ線コネクタ 53"/>
          <p:cNvCxnSpPr>
            <a:stCxn id="17" idx="3"/>
            <a:endCxn id="19" idx="1"/>
          </p:cNvCxnSpPr>
          <p:nvPr/>
        </p:nvCxnSpPr>
        <p:spPr>
          <a:xfrm flipV="1">
            <a:off x="3352800" y="2100690"/>
            <a:ext cx="1839686" cy="3752369"/>
          </a:xfrm>
          <a:prstGeom prst="bentConnector3">
            <a:avLst>
              <a:gd name="adj1" fmla="val 50000"/>
            </a:avLst>
          </a:prstGeom>
          <a:ln w="28575">
            <a:solidFill>
              <a:srgbClr val="0064A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CuadroTexto 26"/>
          <p:cNvSpPr txBox="1"/>
          <p:nvPr/>
        </p:nvSpPr>
        <p:spPr>
          <a:xfrm>
            <a:off x="5192486" y="3259923"/>
            <a:ext cx="6531106" cy="1015663"/>
          </a:xfrm>
          <a:prstGeom prst="rect">
            <a:avLst/>
          </a:prstGeom>
          <a:no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2000" i="1" dirty="0">
                <a:solidFill>
                  <a:srgbClr val="0064A0"/>
                </a:solidFill>
                <a:latin typeface="+mj-lt"/>
                <a:ea typeface="SimSun"/>
              </a:rPr>
              <a:t>Se realiza cada 4 años </a:t>
            </a:r>
            <a:br>
              <a:rPr lang="es-CL" sz="2000" i="1" dirty="0">
                <a:solidFill>
                  <a:srgbClr val="0064A0"/>
                </a:solidFill>
                <a:latin typeface="+mj-lt"/>
                <a:ea typeface="SimSun"/>
              </a:rPr>
            </a:br>
            <a:r>
              <a:rPr lang="es-CL" sz="2000" i="1" dirty="0">
                <a:solidFill>
                  <a:srgbClr val="0064A0"/>
                </a:solidFill>
                <a:latin typeface="+mj-lt"/>
                <a:ea typeface="SimSun"/>
              </a:rPr>
              <a:t>para predios clasificados </a:t>
            </a:r>
            <a:br>
              <a:rPr lang="es-CL" sz="2000" i="1" dirty="0">
                <a:solidFill>
                  <a:srgbClr val="0064A0"/>
                </a:solidFill>
                <a:latin typeface="+mj-lt"/>
                <a:ea typeface="SimSun"/>
              </a:rPr>
            </a:br>
            <a:r>
              <a:rPr lang="es-CL" sz="2000" i="1" dirty="0">
                <a:solidFill>
                  <a:srgbClr val="0064A0"/>
                </a:solidFill>
                <a:latin typeface="+mj-lt"/>
                <a:ea typeface="SimSun"/>
              </a:rPr>
              <a:t>en las series agrícolas y no agrícolas. </a:t>
            </a:r>
          </a:p>
        </p:txBody>
      </p:sp>
      <p:cxnSp>
        <p:nvCxnSpPr>
          <p:cNvPr id="28" name="カギ線コネクタ 53"/>
          <p:cNvCxnSpPr>
            <a:stCxn id="19" idx="2"/>
            <a:endCxn id="27" idx="1"/>
          </p:cNvCxnSpPr>
          <p:nvPr/>
        </p:nvCxnSpPr>
        <p:spPr>
          <a:xfrm rot="5400000">
            <a:off x="6168702" y="1478417"/>
            <a:ext cx="1313122" cy="3265554"/>
          </a:xfrm>
          <a:prstGeom prst="bentConnector4">
            <a:avLst>
              <a:gd name="adj1" fmla="val 30663"/>
              <a:gd name="adj2" fmla="val 107000"/>
            </a:avLst>
          </a:prstGeom>
          <a:ln w="28575">
            <a:solidFill>
              <a:srgbClr val="0064A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a:off x="5192486" y="5213238"/>
            <a:ext cx="6531105" cy="707886"/>
          </a:xfrm>
          <a:prstGeom prst="rect">
            <a:avLst/>
          </a:prstGeom>
          <a:noFill/>
          <a:ln w="6350">
            <a:solidFill>
              <a:schemeClr val="tx1"/>
            </a:solidFill>
          </a:ln>
          <a:effectLst>
            <a:glow rad="101600">
              <a:schemeClr val="tx1">
                <a:lumMod val="75000"/>
                <a:alpha val="60000"/>
              </a:schemeClr>
            </a:glow>
          </a:effectLst>
        </p:spPr>
        <p:txBody>
          <a:bodyPr wrap="square" rtlCol="0">
            <a:spAutoFit/>
          </a:bodyPr>
          <a:lstStyle/>
          <a:p>
            <a:pPr algn="ctr" defTabSz="914400" eaLnBrk="0" fontAlgn="base" hangingPunct="0">
              <a:spcBef>
                <a:spcPct val="0"/>
              </a:spcBef>
              <a:spcAft>
                <a:spcPct val="0"/>
              </a:spcAft>
            </a:pPr>
            <a:r>
              <a:rPr lang="es-CL" sz="2000" i="1" dirty="0">
                <a:solidFill>
                  <a:srgbClr val="0064A0"/>
                </a:solidFill>
                <a:latin typeface="+mj-lt"/>
                <a:ea typeface="SimSun"/>
              </a:rPr>
              <a:t>Anual para los predios no agrícolas correspondientes a </a:t>
            </a:r>
            <a:br>
              <a:rPr lang="es-CL" sz="2000" i="1" dirty="0">
                <a:solidFill>
                  <a:srgbClr val="0064A0"/>
                </a:solidFill>
                <a:latin typeface="+mj-lt"/>
                <a:ea typeface="SimSun"/>
              </a:rPr>
            </a:br>
            <a:r>
              <a:rPr lang="es-CL" sz="2000" i="1" dirty="0">
                <a:solidFill>
                  <a:srgbClr val="0064A0"/>
                </a:solidFill>
                <a:latin typeface="+mj-lt"/>
                <a:ea typeface="SimSun"/>
              </a:rPr>
              <a:t>sitios no edificados, propiedades abandonadas y pozos lastreros.</a:t>
            </a:r>
          </a:p>
        </p:txBody>
      </p:sp>
      <p:cxnSp>
        <p:nvCxnSpPr>
          <p:cNvPr id="34" name="カギ線コネクタ 53"/>
          <p:cNvCxnSpPr>
            <a:stCxn id="27" idx="3"/>
            <a:endCxn id="33" idx="1"/>
          </p:cNvCxnSpPr>
          <p:nvPr/>
        </p:nvCxnSpPr>
        <p:spPr>
          <a:xfrm flipH="1">
            <a:off x="5192486" y="3767755"/>
            <a:ext cx="6531106" cy="1799426"/>
          </a:xfrm>
          <a:prstGeom prst="bentConnector5">
            <a:avLst>
              <a:gd name="adj1" fmla="val -3500"/>
              <a:gd name="adj2" fmla="val 54276"/>
              <a:gd name="adj3" fmla="val 103500"/>
            </a:avLst>
          </a:prstGeom>
          <a:ln w="28575">
            <a:solidFill>
              <a:srgbClr val="0064A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1532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outVertical)">
                                      <p:cBhvr>
                                        <p:cTn id="7" dur="500"/>
                                        <p:tgtEl>
                                          <p:spTgt spid="9">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1000"/>
                                        <p:tgtEl>
                                          <p:spTgt spid="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1000"/>
                                        <p:tgtEl>
                                          <p:spTgt spid="18"/>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1000"/>
                                        <p:tgtEl>
                                          <p:spTgt spid="20"/>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1000"/>
                                        <p:tgtEl>
                                          <p:spTgt spid="28"/>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right)">
                                      <p:cBhvr>
                                        <p:cTn id="55" dur="1000"/>
                                        <p:tgtEl>
                                          <p:spTgt spid="34"/>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build="allAtOnce"/>
      <p:bldP spid="17" grpId="0" animBg="1"/>
      <p:bldP spid="19" grpId="0" animBg="1"/>
      <p:bldP spid="27" grpId="0" animBg="1"/>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Reavalúo de bienes raíces</a:t>
            </a:r>
          </a:p>
        </p:txBody>
      </p:sp>
      <p:cxnSp>
        <p:nvCxnSpPr>
          <p:cNvPr id="8" name="Conector recto de flecha 7"/>
          <p:cNvCxnSpPr/>
          <p:nvPr/>
        </p:nvCxnSpPr>
        <p:spPr>
          <a:xfrm>
            <a:off x="480060" y="3605501"/>
            <a:ext cx="11448000" cy="6687"/>
          </a:xfrm>
          <a:prstGeom prst="straightConnector1">
            <a:avLst/>
          </a:prstGeom>
          <a:ln w="38100">
            <a:solidFill>
              <a:schemeClr val="accent5">
                <a:lumMod val="75000"/>
              </a:schemeClr>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856380" y="4302647"/>
            <a:ext cx="697627" cy="400110"/>
          </a:xfrm>
          <a:prstGeom prst="rect">
            <a:avLst/>
          </a:prstGeom>
          <a:noFill/>
        </p:spPr>
        <p:txBody>
          <a:bodyPr wrap="none" rtlCol="0">
            <a:spAutoFit/>
          </a:bodyPr>
          <a:lstStyle/>
          <a:p>
            <a:r>
              <a:rPr lang="es-CL" sz="2000" dirty="0">
                <a:solidFill>
                  <a:srgbClr val="E6500A"/>
                </a:solidFill>
              </a:rPr>
              <a:t>1980</a:t>
            </a:r>
          </a:p>
        </p:txBody>
      </p:sp>
      <p:sp>
        <p:nvSpPr>
          <p:cNvPr id="39" name="Pentágono 38"/>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REAVALÚOS HISTÓRICOS</a:t>
            </a:r>
          </a:p>
        </p:txBody>
      </p:sp>
      <p:cxnSp>
        <p:nvCxnSpPr>
          <p:cNvPr id="70" name="Conector recto 69"/>
          <p:cNvCxnSpPr>
            <a:stCxn id="17" idx="0"/>
          </p:cNvCxnSpPr>
          <p:nvPr/>
        </p:nvCxnSpPr>
        <p:spPr>
          <a:xfrm flipV="1">
            <a:off x="1205194" y="3605501"/>
            <a:ext cx="9651" cy="697146"/>
          </a:xfrm>
          <a:prstGeom prst="line">
            <a:avLst/>
          </a:prstGeom>
          <a:ln w="38100">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78" name="CuadroTexto 77"/>
          <p:cNvSpPr txBox="1"/>
          <p:nvPr/>
        </p:nvSpPr>
        <p:spPr>
          <a:xfrm>
            <a:off x="3392662" y="4310878"/>
            <a:ext cx="697627" cy="400110"/>
          </a:xfrm>
          <a:prstGeom prst="rect">
            <a:avLst/>
          </a:prstGeom>
          <a:noFill/>
        </p:spPr>
        <p:txBody>
          <a:bodyPr wrap="none" rtlCol="0">
            <a:spAutoFit/>
          </a:bodyPr>
          <a:lstStyle/>
          <a:p>
            <a:r>
              <a:rPr lang="es-CL" sz="2000" dirty="0">
                <a:solidFill>
                  <a:srgbClr val="E6500A"/>
                </a:solidFill>
              </a:rPr>
              <a:t>2004</a:t>
            </a:r>
          </a:p>
        </p:txBody>
      </p:sp>
      <p:cxnSp>
        <p:nvCxnSpPr>
          <p:cNvPr id="79" name="Conector recto 78"/>
          <p:cNvCxnSpPr>
            <a:stCxn id="78" idx="0"/>
          </p:cNvCxnSpPr>
          <p:nvPr/>
        </p:nvCxnSpPr>
        <p:spPr>
          <a:xfrm flipV="1">
            <a:off x="3741476" y="3613732"/>
            <a:ext cx="9651" cy="697146"/>
          </a:xfrm>
          <a:prstGeom prst="line">
            <a:avLst/>
          </a:prstGeom>
          <a:ln w="38100">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80" name="CuadroTexto 79"/>
          <p:cNvSpPr txBox="1"/>
          <p:nvPr/>
        </p:nvSpPr>
        <p:spPr>
          <a:xfrm>
            <a:off x="5653646" y="4302647"/>
            <a:ext cx="697627" cy="400110"/>
          </a:xfrm>
          <a:prstGeom prst="rect">
            <a:avLst/>
          </a:prstGeom>
          <a:noFill/>
        </p:spPr>
        <p:txBody>
          <a:bodyPr wrap="none" rtlCol="0">
            <a:spAutoFit/>
          </a:bodyPr>
          <a:lstStyle/>
          <a:p>
            <a:r>
              <a:rPr lang="es-CL" sz="2000" dirty="0">
                <a:solidFill>
                  <a:srgbClr val="E6500A"/>
                </a:solidFill>
              </a:rPr>
              <a:t>2009</a:t>
            </a:r>
          </a:p>
        </p:txBody>
      </p:sp>
      <p:cxnSp>
        <p:nvCxnSpPr>
          <p:cNvPr id="81" name="Conector recto 80"/>
          <p:cNvCxnSpPr>
            <a:stCxn id="80" idx="0"/>
          </p:cNvCxnSpPr>
          <p:nvPr/>
        </p:nvCxnSpPr>
        <p:spPr>
          <a:xfrm flipV="1">
            <a:off x="6002460" y="3612188"/>
            <a:ext cx="0" cy="690459"/>
          </a:xfrm>
          <a:prstGeom prst="line">
            <a:avLst/>
          </a:prstGeom>
          <a:ln w="38100">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82" name="CuadroTexto 81"/>
          <p:cNvSpPr txBox="1"/>
          <p:nvPr/>
        </p:nvSpPr>
        <p:spPr>
          <a:xfrm>
            <a:off x="8465423" y="4302647"/>
            <a:ext cx="697627" cy="400110"/>
          </a:xfrm>
          <a:prstGeom prst="rect">
            <a:avLst/>
          </a:prstGeom>
          <a:noFill/>
        </p:spPr>
        <p:txBody>
          <a:bodyPr wrap="none" rtlCol="0">
            <a:spAutoFit/>
          </a:bodyPr>
          <a:lstStyle/>
          <a:p>
            <a:r>
              <a:rPr lang="es-CL" sz="2000" dirty="0">
                <a:solidFill>
                  <a:srgbClr val="E6500A"/>
                </a:solidFill>
              </a:rPr>
              <a:t>2016</a:t>
            </a:r>
          </a:p>
        </p:txBody>
      </p:sp>
      <p:cxnSp>
        <p:nvCxnSpPr>
          <p:cNvPr id="83" name="Conector recto 82"/>
          <p:cNvCxnSpPr>
            <a:stCxn id="82" idx="0"/>
          </p:cNvCxnSpPr>
          <p:nvPr/>
        </p:nvCxnSpPr>
        <p:spPr>
          <a:xfrm flipH="1" flipV="1">
            <a:off x="8804585" y="3612188"/>
            <a:ext cx="9652" cy="690459"/>
          </a:xfrm>
          <a:prstGeom prst="line">
            <a:avLst/>
          </a:prstGeom>
          <a:ln w="38100">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84" name="CuadroTexto 83"/>
          <p:cNvSpPr txBox="1"/>
          <p:nvPr/>
        </p:nvSpPr>
        <p:spPr>
          <a:xfrm>
            <a:off x="10748779" y="4324860"/>
            <a:ext cx="697627" cy="400110"/>
          </a:xfrm>
          <a:prstGeom prst="rect">
            <a:avLst/>
          </a:prstGeom>
          <a:noFill/>
          <a:ln>
            <a:noFill/>
          </a:ln>
        </p:spPr>
        <p:txBody>
          <a:bodyPr wrap="none" rtlCol="0">
            <a:spAutoFit/>
          </a:bodyPr>
          <a:lstStyle/>
          <a:p>
            <a:r>
              <a:rPr lang="es-CL" sz="2000" dirty="0">
                <a:solidFill>
                  <a:srgbClr val="E6500A"/>
                </a:solidFill>
              </a:rPr>
              <a:t>2020</a:t>
            </a:r>
          </a:p>
        </p:txBody>
      </p:sp>
      <p:cxnSp>
        <p:nvCxnSpPr>
          <p:cNvPr id="85" name="Conector recto 84"/>
          <p:cNvCxnSpPr>
            <a:stCxn id="84" idx="0"/>
          </p:cNvCxnSpPr>
          <p:nvPr/>
        </p:nvCxnSpPr>
        <p:spPr>
          <a:xfrm flipV="1">
            <a:off x="11097593" y="3627714"/>
            <a:ext cx="9651" cy="697146"/>
          </a:xfrm>
          <a:prstGeom prst="line">
            <a:avLst/>
          </a:prstGeom>
          <a:ln w="38100">
            <a:solidFill>
              <a:srgbClr val="E6500A"/>
            </a:solidFill>
            <a:prstDash val="sysDot"/>
            <a:headEnd type="diamond"/>
            <a:tailEnd type="diamond"/>
          </a:ln>
          <a:effectLst>
            <a:glow rad="76200">
              <a:srgbClr val="E6500A">
                <a:alpha val="24000"/>
              </a:srgbClr>
            </a:glow>
          </a:effectLst>
        </p:spPr>
        <p:style>
          <a:lnRef idx="1">
            <a:schemeClr val="accent1"/>
          </a:lnRef>
          <a:fillRef idx="0">
            <a:schemeClr val="accent1"/>
          </a:fillRef>
          <a:effectRef idx="0">
            <a:schemeClr val="accent1"/>
          </a:effectRef>
          <a:fontRef idx="minor">
            <a:schemeClr val="tx1"/>
          </a:fontRef>
        </p:style>
      </p:cxnSp>
      <p:sp>
        <p:nvSpPr>
          <p:cNvPr id="89" name="CuadroTexto 88"/>
          <p:cNvSpPr txBox="1"/>
          <p:nvPr/>
        </p:nvSpPr>
        <p:spPr>
          <a:xfrm>
            <a:off x="394696" y="5585313"/>
            <a:ext cx="697627" cy="400110"/>
          </a:xfrm>
          <a:prstGeom prst="rect">
            <a:avLst/>
          </a:prstGeom>
          <a:noFill/>
          <a:ln>
            <a:noFill/>
          </a:ln>
        </p:spPr>
        <p:txBody>
          <a:bodyPr wrap="none" rtlCol="0">
            <a:spAutoFit/>
          </a:bodyPr>
          <a:lstStyle/>
          <a:p>
            <a:r>
              <a:rPr lang="es-CL" sz="2000" dirty="0">
                <a:solidFill>
                  <a:srgbClr val="0064A0"/>
                </a:solidFill>
              </a:rPr>
              <a:t>1975</a:t>
            </a:r>
          </a:p>
        </p:txBody>
      </p:sp>
      <p:cxnSp>
        <p:nvCxnSpPr>
          <p:cNvPr id="90" name="Conector recto 89"/>
          <p:cNvCxnSpPr>
            <a:stCxn id="89" idx="0"/>
          </p:cNvCxnSpPr>
          <p:nvPr/>
        </p:nvCxnSpPr>
        <p:spPr>
          <a:xfrm flipH="1" flipV="1">
            <a:off x="743509" y="3612188"/>
            <a:ext cx="1" cy="1973125"/>
          </a:xfrm>
          <a:prstGeom prst="line">
            <a:avLst/>
          </a:prstGeom>
          <a:ln w="38100">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97" name="CuadroTexto 96"/>
          <p:cNvSpPr txBox="1"/>
          <p:nvPr/>
        </p:nvSpPr>
        <p:spPr>
          <a:xfrm>
            <a:off x="2056517" y="5585313"/>
            <a:ext cx="697627" cy="400110"/>
          </a:xfrm>
          <a:prstGeom prst="rect">
            <a:avLst/>
          </a:prstGeom>
          <a:noFill/>
          <a:ln>
            <a:noFill/>
          </a:ln>
        </p:spPr>
        <p:txBody>
          <a:bodyPr wrap="none" rtlCol="0">
            <a:spAutoFit/>
          </a:bodyPr>
          <a:lstStyle/>
          <a:p>
            <a:r>
              <a:rPr lang="es-CL" sz="2000" dirty="0">
                <a:solidFill>
                  <a:srgbClr val="0064A0"/>
                </a:solidFill>
              </a:rPr>
              <a:t>1995</a:t>
            </a:r>
          </a:p>
        </p:txBody>
      </p:sp>
      <p:cxnSp>
        <p:nvCxnSpPr>
          <p:cNvPr id="98" name="Conector recto 97"/>
          <p:cNvCxnSpPr>
            <a:stCxn id="97" idx="0"/>
          </p:cNvCxnSpPr>
          <p:nvPr/>
        </p:nvCxnSpPr>
        <p:spPr>
          <a:xfrm flipV="1">
            <a:off x="2405331" y="3612189"/>
            <a:ext cx="0" cy="1973124"/>
          </a:xfrm>
          <a:prstGeom prst="line">
            <a:avLst/>
          </a:prstGeom>
          <a:ln w="38100">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00" name="CuadroTexto 99"/>
          <p:cNvSpPr txBox="1"/>
          <p:nvPr/>
        </p:nvSpPr>
        <p:spPr>
          <a:xfrm>
            <a:off x="4090306" y="5585313"/>
            <a:ext cx="697627" cy="400110"/>
          </a:xfrm>
          <a:prstGeom prst="rect">
            <a:avLst/>
          </a:prstGeom>
          <a:noFill/>
          <a:ln>
            <a:noFill/>
          </a:ln>
        </p:spPr>
        <p:txBody>
          <a:bodyPr wrap="none" rtlCol="0">
            <a:spAutoFit/>
          </a:bodyPr>
          <a:lstStyle/>
          <a:p>
            <a:r>
              <a:rPr lang="es-CL" sz="2000" dirty="0">
                <a:solidFill>
                  <a:srgbClr val="0064A0"/>
                </a:solidFill>
              </a:rPr>
              <a:t>2006</a:t>
            </a:r>
          </a:p>
        </p:txBody>
      </p:sp>
      <p:cxnSp>
        <p:nvCxnSpPr>
          <p:cNvPr id="101" name="Conector recto 100"/>
          <p:cNvCxnSpPr>
            <a:stCxn id="100" idx="0"/>
          </p:cNvCxnSpPr>
          <p:nvPr/>
        </p:nvCxnSpPr>
        <p:spPr>
          <a:xfrm flipV="1">
            <a:off x="4439120" y="3612189"/>
            <a:ext cx="0" cy="1973124"/>
          </a:xfrm>
          <a:prstGeom prst="line">
            <a:avLst/>
          </a:prstGeom>
          <a:ln w="38100">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02" name="CuadroTexto 101"/>
          <p:cNvSpPr txBox="1"/>
          <p:nvPr/>
        </p:nvSpPr>
        <p:spPr>
          <a:xfrm>
            <a:off x="6602262" y="5585313"/>
            <a:ext cx="697627" cy="400110"/>
          </a:xfrm>
          <a:prstGeom prst="rect">
            <a:avLst/>
          </a:prstGeom>
          <a:noFill/>
          <a:ln>
            <a:noFill/>
          </a:ln>
        </p:spPr>
        <p:txBody>
          <a:bodyPr wrap="none" rtlCol="0">
            <a:spAutoFit/>
          </a:bodyPr>
          <a:lstStyle/>
          <a:p>
            <a:r>
              <a:rPr lang="es-CL" sz="2000" dirty="0">
                <a:solidFill>
                  <a:srgbClr val="0064A0"/>
                </a:solidFill>
              </a:rPr>
              <a:t>2013</a:t>
            </a:r>
          </a:p>
        </p:txBody>
      </p:sp>
      <p:cxnSp>
        <p:nvCxnSpPr>
          <p:cNvPr id="103" name="Conector recto 102"/>
          <p:cNvCxnSpPr>
            <a:stCxn id="102" idx="0"/>
          </p:cNvCxnSpPr>
          <p:nvPr/>
        </p:nvCxnSpPr>
        <p:spPr>
          <a:xfrm flipV="1">
            <a:off x="6951076" y="3612189"/>
            <a:ext cx="0" cy="1973124"/>
          </a:xfrm>
          <a:prstGeom prst="line">
            <a:avLst/>
          </a:prstGeom>
          <a:ln w="38100">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04" name="CuadroTexto 103"/>
          <p:cNvSpPr txBox="1"/>
          <p:nvPr/>
        </p:nvSpPr>
        <p:spPr>
          <a:xfrm>
            <a:off x="9611926" y="5585313"/>
            <a:ext cx="697627" cy="400110"/>
          </a:xfrm>
          <a:prstGeom prst="rect">
            <a:avLst/>
          </a:prstGeom>
          <a:noFill/>
          <a:ln>
            <a:noFill/>
          </a:ln>
        </p:spPr>
        <p:txBody>
          <a:bodyPr wrap="none" rtlCol="0">
            <a:spAutoFit/>
          </a:bodyPr>
          <a:lstStyle/>
          <a:p>
            <a:r>
              <a:rPr lang="es-CL" sz="2000" dirty="0">
                <a:solidFill>
                  <a:srgbClr val="0064A0"/>
                </a:solidFill>
              </a:rPr>
              <a:t>2018</a:t>
            </a:r>
          </a:p>
        </p:txBody>
      </p:sp>
      <p:cxnSp>
        <p:nvCxnSpPr>
          <p:cNvPr id="105" name="Conector recto 104"/>
          <p:cNvCxnSpPr>
            <a:stCxn id="104" idx="0"/>
          </p:cNvCxnSpPr>
          <p:nvPr/>
        </p:nvCxnSpPr>
        <p:spPr>
          <a:xfrm flipV="1">
            <a:off x="9960740" y="3612189"/>
            <a:ext cx="0" cy="1973124"/>
          </a:xfrm>
          <a:prstGeom prst="line">
            <a:avLst/>
          </a:prstGeom>
          <a:ln w="38100">
            <a:solidFill>
              <a:srgbClr val="0064A0"/>
            </a:solidFill>
            <a:prstDash val="sysDot"/>
            <a:headEnd type="diamond"/>
            <a:tailEnd type="diamond"/>
          </a:ln>
          <a:effectLst>
            <a:glow rad="101600">
              <a:srgbClr val="0064A0">
                <a:alpha val="13000"/>
              </a:srgbClr>
            </a:glow>
          </a:effectLst>
        </p:spPr>
        <p:style>
          <a:lnRef idx="1">
            <a:schemeClr val="accent1"/>
          </a:lnRef>
          <a:fillRef idx="0">
            <a:schemeClr val="accent1"/>
          </a:fillRef>
          <a:effectRef idx="0">
            <a:schemeClr val="accent1"/>
          </a:effectRef>
          <a:fontRef idx="minor">
            <a:schemeClr val="tx1"/>
          </a:fontRef>
        </p:style>
      </p:cxnSp>
      <p:sp>
        <p:nvSpPr>
          <p:cNvPr id="106" name="CuadroTexto 105"/>
          <p:cNvSpPr txBox="1"/>
          <p:nvPr/>
        </p:nvSpPr>
        <p:spPr>
          <a:xfrm>
            <a:off x="7333190" y="5585313"/>
            <a:ext cx="697627" cy="400110"/>
          </a:xfrm>
          <a:prstGeom prst="rect">
            <a:avLst/>
          </a:prstGeom>
          <a:noFill/>
          <a:ln>
            <a:noFill/>
          </a:ln>
        </p:spPr>
        <p:txBody>
          <a:bodyPr wrap="none" rtlCol="0">
            <a:spAutoFit/>
          </a:bodyPr>
          <a:lstStyle/>
          <a:p>
            <a:r>
              <a:rPr lang="es-CL" sz="2000" dirty="0">
                <a:solidFill>
                  <a:srgbClr val="0064A0"/>
                </a:solidFill>
              </a:rPr>
              <a:t>2014</a:t>
            </a:r>
          </a:p>
        </p:txBody>
      </p:sp>
      <p:cxnSp>
        <p:nvCxnSpPr>
          <p:cNvPr id="107" name="Conector recto 106"/>
          <p:cNvCxnSpPr>
            <a:stCxn id="106" idx="0"/>
          </p:cNvCxnSpPr>
          <p:nvPr/>
        </p:nvCxnSpPr>
        <p:spPr>
          <a:xfrm flipV="1">
            <a:off x="7682004" y="3612189"/>
            <a:ext cx="0" cy="1973124"/>
          </a:xfrm>
          <a:prstGeom prst="line">
            <a:avLst/>
          </a:prstGeom>
          <a:ln w="38100">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08" name="CuadroTexto 107"/>
          <p:cNvSpPr txBox="1"/>
          <p:nvPr/>
        </p:nvSpPr>
        <p:spPr>
          <a:xfrm>
            <a:off x="4869736" y="2622819"/>
            <a:ext cx="697627" cy="369332"/>
          </a:xfrm>
          <a:prstGeom prst="rect">
            <a:avLst/>
          </a:prstGeom>
          <a:noFill/>
          <a:ln>
            <a:noFill/>
          </a:ln>
        </p:spPr>
        <p:txBody>
          <a:bodyPr wrap="square" rtlCol="0">
            <a:spAutoFit/>
          </a:bodyPr>
          <a:lstStyle/>
          <a:p>
            <a:r>
              <a:rPr lang="es-CL" dirty="0">
                <a:solidFill>
                  <a:srgbClr val="737373"/>
                </a:solidFill>
              </a:rPr>
              <a:t>2007</a:t>
            </a:r>
          </a:p>
        </p:txBody>
      </p:sp>
      <p:cxnSp>
        <p:nvCxnSpPr>
          <p:cNvPr id="109" name="Conector recto 108"/>
          <p:cNvCxnSpPr>
            <a:stCxn id="108" idx="2"/>
          </p:cNvCxnSpPr>
          <p:nvPr/>
        </p:nvCxnSpPr>
        <p:spPr>
          <a:xfrm flipH="1">
            <a:off x="4808550" y="2992151"/>
            <a:ext cx="410000" cy="603349"/>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19" name="CuadroTexto 118"/>
          <p:cNvSpPr txBox="1"/>
          <p:nvPr/>
        </p:nvSpPr>
        <p:spPr>
          <a:xfrm>
            <a:off x="5446171" y="2631276"/>
            <a:ext cx="697627" cy="369332"/>
          </a:xfrm>
          <a:prstGeom prst="rect">
            <a:avLst/>
          </a:prstGeom>
          <a:noFill/>
          <a:ln>
            <a:noFill/>
          </a:ln>
        </p:spPr>
        <p:txBody>
          <a:bodyPr wrap="square" rtlCol="0">
            <a:spAutoFit/>
          </a:bodyPr>
          <a:lstStyle/>
          <a:p>
            <a:r>
              <a:rPr lang="es-CL" dirty="0">
                <a:solidFill>
                  <a:srgbClr val="737373"/>
                </a:solidFill>
              </a:rPr>
              <a:t>2008</a:t>
            </a:r>
          </a:p>
        </p:txBody>
      </p:sp>
      <p:cxnSp>
        <p:nvCxnSpPr>
          <p:cNvPr id="120" name="Conector recto 119"/>
          <p:cNvCxnSpPr>
            <a:stCxn id="119" idx="2"/>
          </p:cNvCxnSpPr>
          <p:nvPr/>
        </p:nvCxnSpPr>
        <p:spPr>
          <a:xfrm flipH="1">
            <a:off x="5384985" y="3000608"/>
            <a:ext cx="410000" cy="603349"/>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21" name="CuadroTexto 120"/>
          <p:cNvSpPr txBox="1"/>
          <p:nvPr/>
        </p:nvSpPr>
        <p:spPr>
          <a:xfrm>
            <a:off x="6067805" y="2614439"/>
            <a:ext cx="697627" cy="369332"/>
          </a:xfrm>
          <a:prstGeom prst="rect">
            <a:avLst/>
          </a:prstGeom>
          <a:noFill/>
          <a:ln>
            <a:noFill/>
          </a:ln>
        </p:spPr>
        <p:txBody>
          <a:bodyPr wrap="square" rtlCol="0">
            <a:spAutoFit/>
          </a:bodyPr>
          <a:lstStyle/>
          <a:p>
            <a:r>
              <a:rPr lang="es-CL" dirty="0">
                <a:solidFill>
                  <a:srgbClr val="737373"/>
                </a:solidFill>
              </a:rPr>
              <a:t>2009</a:t>
            </a:r>
          </a:p>
        </p:txBody>
      </p:sp>
      <p:cxnSp>
        <p:nvCxnSpPr>
          <p:cNvPr id="122" name="Conector recto 121"/>
          <p:cNvCxnSpPr>
            <a:stCxn id="121" idx="2"/>
          </p:cNvCxnSpPr>
          <p:nvPr/>
        </p:nvCxnSpPr>
        <p:spPr>
          <a:xfrm flipH="1">
            <a:off x="6006619" y="2983771"/>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23" name="CuadroTexto 122"/>
          <p:cNvSpPr txBox="1"/>
          <p:nvPr/>
        </p:nvSpPr>
        <p:spPr>
          <a:xfrm>
            <a:off x="8290333" y="2610118"/>
            <a:ext cx="697627" cy="369332"/>
          </a:xfrm>
          <a:prstGeom prst="rect">
            <a:avLst/>
          </a:prstGeom>
          <a:noFill/>
          <a:ln>
            <a:noFill/>
          </a:ln>
        </p:spPr>
        <p:txBody>
          <a:bodyPr wrap="square" rtlCol="0">
            <a:spAutoFit/>
          </a:bodyPr>
          <a:lstStyle/>
          <a:p>
            <a:r>
              <a:rPr lang="es-CL" dirty="0">
                <a:solidFill>
                  <a:srgbClr val="737373"/>
                </a:solidFill>
              </a:rPr>
              <a:t>2015</a:t>
            </a:r>
          </a:p>
        </p:txBody>
      </p:sp>
      <p:cxnSp>
        <p:nvCxnSpPr>
          <p:cNvPr id="124" name="Conector recto 123"/>
          <p:cNvCxnSpPr>
            <a:stCxn id="123" idx="2"/>
          </p:cNvCxnSpPr>
          <p:nvPr/>
        </p:nvCxnSpPr>
        <p:spPr>
          <a:xfrm flipH="1">
            <a:off x="8229147" y="2979450"/>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25" name="CuadroTexto 124"/>
          <p:cNvSpPr txBox="1"/>
          <p:nvPr/>
        </p:nvSpPr>
        <p:spPr>
          <a:xfrm>
            <a:off x="8875423" y="2618364"/>
            <a:ext cx="697627" cy="369332"/>
          </a:xfrm>
          <a:prstGeom prst="rect">
            <a:avLst/>
          </a:prstGeom>
          <a:noFill/>
          <a:ln>
            <a:noFill/>
          </a:ln>
        </p:spPr>
        <p:txBody>
          <a:bodyPr wrap="square" rtlCol="0">
            <a:spAutoFit/>
          </a:bodyPr>
          <a:lstStyle/>
          <a:p>
            <a:r>
              <a:rPr lang="es-CL" dirty="0">
                <a:solidFill>
                  <a:srgbClr val="737373"/>
                </a:solidFill>
              </a:rPr>
              <a:t>2016</a:t>
            </a:r>
          </a:p>
        </p:txBody>
      </p:sp>
      <p:cxnSp>
        <p:nvCxnSpPr>
          <p:cNvPr id="126" name="Conector recto 125"/>
          <p:cNvCxnSpPr>
            <a:stCxn id="125" idx="2"/>
          </p:cNvCxnSpPr>
          <p:nvPr/>
        </p:nvCxnSpPr>
        <p:spPr>
          <a:xfrm flipH="1">
            <a:off x="8814237" y="2987696"/>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27" name="CuadroTexto 126"/>
          <p:cNvSpPr txBox="1"/>
          <p:nvPr/>
        </p:nvSpPr>
        <p:spPr>
          <a:xfrm>
            <a:off x="9480638" y="2618364"/>
            <a:ext cx="697627" cy="369332"/>
          </a:xfrm>
          <a:prstGeom prst="rect">
            <a:avLst/>
          </a:prstGeom>
          <a:noFill/>
          <a:ln>
            <a:noFill/>
          </a:ln>
        </p:spPr>
        <p:txBody>
          <a:bodyPr wrap="square" rtlCol="0">
            <a:spAutoFit/>
          </a:bodyPr>
          <a:lstStyle/>
          <a:p>
            <a:r>
              <a:rPr lang="es-CL" dirty="0">
                <a:solidFill>
                  <a:srgbClr val="737373"/>
                </a:solidFill>
              </a:rPr>
              <a:t>2017</a:t>
            </a:r>
          </a:p>
        </p:txBody>
      </p:sp>
      <p:cxnSp>
        <p:nvCxnSpPr>
          <p:cNvPr id="128" name="Conector recto 127"/>
          <p:cNvCxnSpPr>
            <a:stCxn id="127" idx="2"/>
          </p:cNvCxnSpPr>
          <p:nvPr/>
        </p:nvCxnSpPr>
        <p:spPr>
          <a:xfrm flipH="1">
            <a:off x="9419452" y="2987696"/>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29" name="CuadroTexto 128"/>
          <p:cNvSpPr txBox="1"/>
          <p:nvPr/>
        </p:nvSpPr>
        <p:spPr>
          <a:xfrm>
            <a:off x="10025352" y="2609907"/>
            <a:ext cx="697627" cy="369332"/>
          </a:xfrm>
          <a:prstGeom prst="rect">
            <a:avLst/>
          </a:prstGeom>
          <a:noFill/>
          <a:ln>
            <a:noFill/>
          </a:ln>
        </p:spPr>
        <p:txBody>
          <a:bodyPr wrap="square" rtlCol="0">
            <a:spAutoFit/>
          </a:bodyPr>
          <a:lstStyle/>
          <a:p>
            <a:r>
              <a:rPr lang="es-CL" dirty="0">
                <a:solidFill>
                  <a:srgbClr val="737373"/>
                </a:solidFill>
              </a:rPr>
              <a:t>2018</a:t>
            </a:r>
          </a:p>
        </p:txBody>
      </p:sp>
      <p:cxnSp>
        <p:nvCxnSpPr>
          <p:cNvPr id="130" name="Conector recto 129"/>
          <p:cNvCxnSpPr>
            <a:stCxn id="129" idx="2"/>
          </p:cNvCxnSpPr>
          <p:nvPr/>
        </p:nvCxnSpPr>
        <p:spPr>
          <a:xfrm flipH="1">
            <a:off x="9964166" y="2979239"/>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31" name="CuadroTexto 130"/>
          <p:cNvSpPr txBox="1"/>
          <p:nvPr/>
        </p:nvSpPr>
        <p:spPr>
          <a:xfrm>
            <a:off x="10593891" y="2615706"/>
            <a:ext cx="697627" cy="369332"/>
          </a:xfrm>
          <a:prstGeom prst="rect">
            <a:avLst/>
          </a:prstGeom>
          <a:noFill/>
          <a:ln>
            <a:noFill/>
          </a:ln>
        </p:spPr>
        <p:txBody>
          <a:bodyPr wrap="square" rtlCol="0">
            <a:spAutoFit/>
          </a:bodyPr>
          <a:lstStyle/>
          <a:p>
            <a:r>
              <a:rPr lang="es-CL" dirty="0">
                <a:solidFill>
                  <a:srgbClr val="737373"/>
                </a:solidFill>
              </a:rPr>
              <a:t>2019</a:t>
            </a:r>
          </a:p>
        </p:txBody>
      </p:sp>
      <p:cxnSp>
        <p:nvCxnSpPr>
          <p:cNvPr id="132" name="Conector recto 131"/>
          <p:cNvCxnSpPr>
            <a:stCxn id="131" idx="2"/>
          </p:cNvCxnSpPr>
          <p:nvPr/>
        </p:nvCxnSpPr>
        <p:spPr>
          <a:xfrm flipH="1">
            <a:off x="10532705" y="2985038"/>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133" name="CuadroTexto 132"/>
          <p:cNvSpPr txBox="1"/>
          <p:nvPr/>
        </p:nvSpPr>
        <p:spPr>
          <a:xfrm>
            <a:off x="11178052" y="2615706"/>
            <a:ext cx="697627" cy="369332"/>
          </a:xfrm>
          <a:prstGeom prst="rect">
            <a:avLst/>
          </a:prstGeom>
          <a:noFill/>
          <a:ln>
            <a:noFill/>
          </a:ln>
        </p:spPr>
        <p:txBody>
          <a:bodyPr wrap="square" rtlCol="0">
            <a:spAutoFit/>
          </a:bodyPr>
          <a:lstStyle/>
          <a:p>
            <a:r>
              <a:rPr lang="es-CL" dirty="0">
                <a:solidFill>
                  <a:srgbClr val="737373"/>
                </a:solidFill>
              </a:rPr>
              <a:t>2020</a:t>
            </a:r>
          </a:p>
        </p:txBody>
      </p:sp>
      <p:cxnSp>
        <p:nvCxnSpPr>
          <p:cNvPr id="134" name="Conector recto 133"/>
          <p:cNvCxnSpPr>
            <a:stCxn id="133" idx="2"/>
          </p:cNvCxnSpPr>
          <p:nvPr/>
        </p:nvCxnSpPr>
        <p:spPr>
          <a:xfrm flipH="1">
            <a:off x="11116866" y="2985038"/>
            <a:ext cx="410000" cy="630615"/>
          </a:xfrm>
          <a:prstGeom prst="line">
            <a:avLst/>
          </a:prstGeom>
          <a:ln w="38100">
            <a:solidFill>
              <a:srgbClr val="737373"/>
            </a:solidFill>
            <a:prstDash val="sysDot"/>
            <a:headEnd type="diamond"/>
            <a:tailEnd type="diamond"/>
          </a:ln>
          <a:effectLst>
            <a:glow rad="76200">
              <a:srgbClr val="737373">
                <a:alpha val="24000"/>
              </a:srgbClr>
            </a:glow>
          </a:effectLst>
        </p:spPr>
        <p:style>
          <a:lnRef idx="1">
            <a:schemeClr val="accent1"/>
          </a:lnRef>
          <a:fillRef idx="0">
            <a:schemeClr val="accent1"/>
          </a:fillRef>
          <a:effectRef idx="0">
            <a:schemeClr val="accent1"/>
          </a:effectRef>
          <a:fontRef idx="minor">
            <a:schemeClr val="tx1"/>
          </a:fontRef>
        </p:style>
      </p:cxnSp>
      <p:sp>
        <p:nvSpPr>
          <p:cNvPr id="135" name="CuadroTexto 134"/>
          <p:cNvSpPr txBox="1"/>
          <p:nvPr/>
        </p:nvSpPr>
        <p:spPr>
          <a:xfrm>
            <a:off x="553553" y="6014162"/>
            <a:ext cx="1077539" cy="523220"/>
          </a:xfrm>
          <a:prstGeom prst="rect">
            <a:avLst/>
          </a:prstGeom>
          <a:noFill/>
          <a:ln>
            <a:noFill/>
          </a:ln>
        </p:spPr>
        <p:txBody>
          <a:bodyPr wrap="none" rtlCol="0">
            <a:spAutoFit/>
          </a:bodyPr>
          <a:lstStyle/>
          <a:p>
            <a:pPr algn="ctr"/>
            <a:r>
              <a:rPr lang="es-CL" sz="1400" b="1" cap="small" dirty="0">
                <a:solidFill>
                  <a:srgbClr val="0064A0"/>
                </a:solidFill>
                <a:latin typeface="Calibri" panose="020F0502020204030204" pitchFamily="34" charset="0"/>
                <a:cs typeface="Arial" panose="020B0604020202020204" pitchFamily="34" charset="0"/>
              </a:rPr>
              <a:t>Reavalúo </a:t>
            </a:r>
            <a:br>
              <a:rPr lang="es-CL" sz="1400" b="1" cap="small" dirty="0">
                <a:solidFill>
                  <a:srgbClr val="0064A0"/>
                </a:solidFill>
                <a:latin typeface="Calibri" panose="020F0502020204030204" pitchFamily="34" charset="0"/>
                <a:cs typeface="Arial" panose="020B0604020202020204" pitchFamily="34" charset="0"/>
              </a:rPr>
            </a:br>
            <a:r>
              <a:rPr lang="es-CL" sz="1400" b="1" cap="small" dirty="0">
                <a:solidFill>
                  <a:srgbClr val="0064A0"/>
                </a:solidFill>
                <a:latin typeface="Calibri" panose="020F0502020204030204" pitchFamily="34" charset="0"/>
                <a:cs typeface="Arial" panose="020B0604020202020204" pitchFamily="34" charset="0"/>
              </a:rPr>
              <a:t>No Agrícola</a:t>
            </a:r>
          </a:p>
        </p:txBody>
      </p:sp>
      <p:sp>
        <p:nvSpPr>
          <p:cNvPr id="136" name="CuadroTexto 135"/>
          <p:cNvSpPr txBox="1"/>
          <p:nvPr/>
        </p:nvSpPr>
        <p:spPr>
          <a:xfrm>
            <a:off x="1037136" y="4621403"/>
            <a:ext cx="885755" cy="523220"/>
          </a:xfrm>
          <a:prstGeom prst="rect">
            <a:avLst/>
          </a:prstGeom>
          <a:noFill/>
          <a:ln>
            <a:noFill/>
          </a:ln>
        </p:spPr>
        <p:txBody>
          <a:bodyPr wrap="none" rtlCol="0">
            <a:spAutoFit/>
          </a:bodyPr>
          <a:lstStyle/>
          <a:p>
            <a:pPr algn="ctr"/>
            <a:r>
              <a:rPr lang="es-CL" sz="1400" b="1" cap="small" dirty="0">
                <a:solidFill>
                  <a:srgbClr val="E6500A"/>
                </a:solidFill>
                <a:latin typeface="Calibri" panose="020F0502020204030204" pitchFamily="34" charset="0"/>
                <a:cs typeface="Arial" panose="020B0604020202020204" pitchFamily="34" charset="0"/>
              </a:rPr>
              <a:t>Reavalúo </a:t>
            </a:r>
            <a:br>
              <a:rPr lang="es-CL" sz="1400" b="1" cap="small" dirty="0">
                <a:solidFill>
                  <a:srgbClr val="E6500A"/>
                </a:solidFill>
                <a:latin typeface="Calibri" panose="020F0502020204030204" pitchFamily="34" charset="0"/>
                <a:cs typeface="Arial" panose="020B0604020202020204" pitchFamily="34" charset="0"/>
              </a:rPr>
            </a:br>
            <a:r>
              <a:rPr lang="es-CL" sz="1400" b="1" cap="small" dirty="0">
                <a:solidFill>
                  <a:srgbClr val="E6500A"/>
                </a:solidFill>
                <a:latin typeface="Calibri" panose="020F0502020204030204" pitchFamily="34" charset="0"/>
                <a:cs typeface="Arial" panose="020B0604020202020204" pitchFamily="34" charset="0"/>
              </a:rPr>
              <a:t>Agrícola</a:t>
            </a:r>
          </a:p>
        </p:txBody>
      </p:sp>
      <p:sp>
        <p:nvSpPr>
          <p:cNvPr id="137" name="CuadroTexto 136"/>
          <p:cNvSpPr txBox="1"/>
          <p:nvPr/>
        </p:nvSpPr>
        <p:spPr>
          <a:xfrm>
            <a:off x="4450575" y="1981695"/>
            <a:ext cx="1178529" cy="738664"/>
          </a:xfrm>
          <a:prstGeom prst="rect">
            <a:avLst/>
          </a:prstGeom>
          <a:noFill/>
          <a:ln>
            <a:noFill/>
          </a:ln>
        </p:spPr>
        <p:txBody>
          <a:bodyPr wrap="none" rtlCol="0">
            <a:spAutoFit/>
          </a:bodyPr>
          <a:lstStyle/>
          <a:p>
            <a:pPr algn="ctr"/>
            <a:r>
              <a:rPr lang="es-CL" sz="1400" b="1" cap="small" dirty="0">
                <a:solidFill>
                  <a:srgbClr val="737373"/>
                </a:solidFill>
                <a:latin typeface="Calibri" panose="020F0502020204030204" pitchFamily="34" charset="0"/>
                <a:cs typeface="Arial" panose="020B0604020202020204" pitchFamily="34" charset="0"/>
              </a:rPr>
              <a:t>Reavalúo </a:t>
            </a:r>
            <a:br>
              <a:rPr lang="es-CL" sz="1400" b="1" cap="small" dirty="0">
                <a:solidFill>
                  <a:srgbClr val="737373"/>
                </a:solidFill>
                <a:latin typeface="Calibri" panose="020F0502020204030204" pitchFamily="34" charset="0"/>
                <a:cs typeface="Arial" panose="020B0604020202020204" pitchFamily="34" charset="0"/>
              </a:rPr>
            </a:br>
            <a:r>
              <a:rPr lang="es-CL" sz="1400" b="1" cap="small" dirty="0">
                <a:solidFill>
                  <a:srgbClr val="737373"/>
                </a:solidFill>
                <a:latin typeface="Calibri" panose="020F0502020204030204" pitchFamily="34" charset="0"/>
                <a:cs typeface="Arial" panose="020B0604020202020204" pitchFamily="34" charset="0"/>
              </a:rPr>
              <a:t>Sitios </a:t>
            </a:r>
            <a:br>
              <a:rPr lang="es-CL" sz="1400" b="1" cap="small" dirty="0">
                <a:solidFill>
                  <a:srgbClr val="737373"/>
                </a:solidFill>
                <a:latin typeface="Calibri" panose="020F0502020204030204" pitchFamily="34" charset="0"/>
                <a:cs typeface="Arial" panose="020B0604020202020204" pitchFamily="34" charset="0"/>
              </a:rPr>
            </a:br>
            <a:r>
              <a:rPr lang="es-CL" sz="1400" b="1" cap="small" dirty="0">
                <a:solidFill>
                  <a:srgbClr val="737373"/>
                </a:solidFill>
                <a:latin typeface="Calibri" panose="020F0502020204030204" pitchFamily="34" charset="0"/>
                <a:cs typeface="Arial" panose="020B0604020202020204" pitchFamily="34" charset="0"/>
              </a:rPr>
              <a:t>No Edificados</a:t>
            </a:r>
          </a:p>
        </p:txBody>
      </p:sp>
      <p:sp>
        <p:nvSpPr>
          <p:cNvPr id="138" name="CuadroTexto 137"/>
          <p:cNvSpPr txBox="1"/>
          <p:nvPr/>
        </p:nvSpPr>
        <p:spPr>
          <a:xfrm>
            <a:off x="6522177" y="5952500"/>
            <a:ext cx="918841" cy="430887"/>
          </a:xfrm>
          <a:prstGeom prst="rect">
            <a:avLst/>
          </a:prstGeom>
          <a:noFill/>
          <a:ln>
            <a:noFill/>
          </a:ln>
        </p:spPr>
        <p:txBody>
          <a:bodyPr wrap="none" rtlCol="0">
            <a:spAutoFit/>
          </a:bodyPr>
          <a:lstStyle/>
          <a:p>
            <a:pPr algn="ctr"/>
            <a:r>
              <a:rPr lang="es-CL" sz="1100" b="1" cap="small" dirty="0">
                <a:solidFill>
                  <a:srgbClr val="0064A0"/>
                </a:solidFill>
                <a:latin typeface="Calibri" panose="020F0502020204030204" pitchFamily="34" charset="0"/>
                <a:cs typeface="Arial" panose="020B0604020202020204" pitchFamily="34" charset="0"/>
              </a:rPr>
              <a:t>No</a:t>
            </a:r>
            <a:br>
              <a:rPr lang="es-CL" sz="1100" b="1" cap="small" dirty="0">
                <a:solidFill>
                  <a:srgbClr val="0064A0"/>
                </a:solidFill>
                <a:latin typeface="Calibri" panose="020F0502020204030204" pitchFamily="34" charset="0"/>
                <a:cs typeface="Arial" panose="020B0604020202020204" pitchFamily="34" charset="0"/>
              </a:rPr>
            </a:br>
            <a:r>
              <a:rPr lang="es-CL" sz="1100" b="1" cap="small" dirty="0">
                <a:solidFill>
                  <a:srgbClr val="0064A0"/>
                </a:solidFill>
                <a:latin typeface="Calibri" panose="020F0502020204030204" pitchFamily="34" charset="0"/>
                <a:cs typeface="Arial" panose="020B0604020202020204" pitchFamily="34" charset="0"/>
              </a:rPr>
              <a:t>Habitacional</a:t>
            </a:r>
          </a:p>
        </p:txBody>
      </p:sp>
      <p:sp>
        <p:nvSpPr>
          <p:cNvPr id="139" name="CuadroTexto 138"/>
          <p:cNvSpPr txBox="1"/>
          <p:nvPr/>
        </p:nvSpPr>
        <p:spPr>
          <a:xfrm>
            <a:off x="7294224" y="5906334"/>
            <a:ext cx="918841" cy="261610"/>
          </a:xfrm>
          <a:prstGeom prst="rect">
            <a:avLst/>
          </a:prstGeom>
          <a:noFill/>
          <a:ln>
            <a:noFill/>
          </a:ln>
        </p:spPr>
        <p:txBody>
          <a:bodyPr wrap="none" rtlCol="0">
            <a:spAutoFit/>
          </a:bodyPr>
          <a:lstStyle/>
          <a:p>
            <a:pPr algn="ctr"/>
            <a:r>
              <a:rPr lang="es-CL" sz="1100" b="1" cap="small" dirty="0">
                <a:solidFill>
                  <a:srgbClr val="0064A0"/>
                </a:solidFill>
                <a:latin typeface="Calibri" panose="020F0502020204030204" pitchFamily="34" charset="0"/>
                <a:cs typeface="Arial" panose="020B0604020202020204" pitchFamily="34" charset="0"/>
              </a:rPr>
              <a:t>Habitacional</a:t>
            </a:r>
          </a:p>
        </p:txBody>
      </p:sp>
      <p:sp>
        <p:nvSpPr>
          <p:cNvPr id="140" name="CuadroTexto 139"/>
          <p:cNvSpPr txBox="1"/>
          <p:nvPr/>
        </p:nvSpPr>
        <p:spPr>
          <a:xfrm>
            <a:off x="7733980" y="2613220"/>
            <a:ext cx="697627" cy="369332"/>
          </a:xfrm>
          <a:prstGeom prst="rect">
            <a:avLst/>
          </a:prstGeom>
          <a:noFill/>
          <a:ln>
            <a:noFill/>
          </a:ln>
        </p:spPr>
        <p:txBody>
          <a:bodyPr wrap="square" rtlCol="0">
            <a:spAutoFit/>
          </a:bodyPr>
          <a:lstStyle/>
          <a:p>
            <a:r>
              <a:rPr lang="es-CL" dirty="0">
                <a:solidFill>
                  <a:srgbClr val="737373"/>
                </a:solidFill>
              </a:rPr>
              <a:t>2014</a:t>
            </a:r>
          </a:p>
        </p:txBody>
      </p:sp>
      <p:cxnSp>
        <p:nvCxnSpPr>
          <p:cNvPr id="141" name="Conector recto 140"/>
          <p:cNvCxnSpPr>
            <a:stCxn id="140" idx="2"/>
          </p:cNvCxnSpPr>
          <p:nvPr/>
        </p:nvCxnSpPr>
        <p:spPr>
          <a:xfrm flipH="1">
            <a:off x="7672794" y="2982552"/>
            <a:ext cx="410000" cy="630615"/>
          </a:xfrm>
          <a:prstGeom prst="line">
            <a:avLst/>
          </a:prstGeom>
          <a:ln w="38100">
            <a:solidFill>
              <a:srgbClr val="737373"/>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20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wipe(up)">
                                      <p:cBhvr>
                                        <p:cTn id="7" dur="750"/>
                                        <p:tgtEl>
                                          <p:spTgt spid="9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9"/>
                                        </p:tgtEl>
                                        <p:attrNameLst>
                                          <p:attrName>style.visibility</p:attrName>
                                        </p:attrNameLst>
                                      </p:cBhvr>
                                      <p:to>
                                        <p:strVal val="visible"/>
                                      </p:to>
                                    </p:set>
                                    <p:animEffect transition="in" filter="wipe(up)">
                                      <p:cBhvr>
                                        <p:cTn id="10" dur="750"/>
                                        <p:tgtEl>
                                          <p:spTgt spid="8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animEffect transition="in" filter="wipe(up)">
                                      <p:cBhvr>
                                        <p:cTn id="13" dur="750"/>
                                        <p:tgtEl>
                                          <p:spTgt spid="135"/>
                                        </p:tgtEl>
                                      </p:cBhvr>
                                    </p:animEffect>
                                  </p:childTnLst>
                                </p:cTn>
                              </p:par>
                            </p:childTnLst>
                          </p:cTn>
                        </p:par>
                        <p:par>
                          <p:cTn id="14" fill="hold">
                            <p:stCondLst>
                              <p:cond delay="750"/>
                            </p:stCondLst>
                            <p:childTnLst>
                              <p:par>
                                <p:cTn id="15" presetID="22" presetClass="entr" presetSubtype="1"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up)">
                                      <p:cBhvr>
                                        <p:cTn id="17" dur="750"/>
                                        <p:tgtEl>
                                          <p:spTgt spid="70"/>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750"/>
                                        <p:tgtEl>
                                          <p:spTgt spid="1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6"/>
                                        </p:tgtEl>
                                        <p:attrNameLst>
                                          <p:attrName>style.visibility</p:attrName>
                                        </p:attrNameLst>
                                      </p:cBhvr>
                                      <p:to>
                                        <p:strVal val="visible"/>
                                      </p:to>
                                    </p:set>
                                    <p:animEffect transition="in" filter="wipe(up)">
                                      <p:cBhvr>
                                        <p:cTn id="23" dur="750"/>
                                        <p:tgtEl>
                                          <p:spTgt spid="136"/>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wipe(up)">
                                      <p:cBhvr>
                                        <p:cTn id="27" dur="750"/>
                                        <p:tgtEl>
                                          <p:spTgt spid="98"/>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wipe(up)">
                                      <p:cBhvr>
                                        <p:cTn id="30" dur="750"/>
                                        <p:tgtEl>
                                          <p:spTgt spid="97"/>
                                        </p:tgtEl>
                                      </p:cBhvr>
                                    </p:animEffect>
                                  </p:childTnLst>
                                </p:cTn>
                              </p:par>
                            </p:childTnLst>
                          </p:cTn>
                        </p:par>
                        <p:par>
                          <p:cTn id="31" fill="hold">
                            <p:stCondLst>
                              <p:cond delay="2250"/>
                            </p:stCondLst>
                            <p:childTnLst>
                              <p:par>
                                <p:cTn id="32" presetID="22" presetClass="entr" presetSubtype="1"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wipe(up)">
                                      <p:cBhvr>
                                        <p:cTn id="34" dur="750"/>
                                        <p:tgtEl>
                                          <p:spTgt spid="7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wipe(up)">
                                      <p:cBhvr>
                                        <p:cTn id="37" dur="750"/>
                                        <p:tgtEl>
                                          <p:spTgt spid="78"/>
                                        </p:tgtEl>
                                      </p:cBhvr>
                                    </p:animEffect>
                                  </p:childTnLst>
                                </p:cTn>
                              </p:par>
                            </p:childTnLst>
                          </p:cTn>
                        </p:par>
                        <p:par>
                          <p:cTn id="38" fill="hold">
                            <p:stCondLst>
                              <p:cond delay="3000"/>
                            </p:stCondLst>
                            <p:childTnLst>
                              <p:par>
                                <p:cTn id="39" presetID="22" presetClass="entr" presetSubtype="1" fill="hold" nodeType="after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wipe(up)">
                                      <p:cBhvr>
                                        <p:cTn id="41" dur="750"/>
                                        <p:tgtEl>
                                          <p:spTgt spid="10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wipe(up)">
                                      <p:cBhvr>
                                        <p:cTn id="44" dur="750"/>
                                        <p:tgtEl>
                                          <p:spTgt spid="100"/>
                                        </p:tgtEl>
                                      </p:cBhvr>
                                    </p:animEffect>
                                  </p:childTnLst>
                                </p:cTn>
                              </p:par>
                            </p:childTnLst>
                          </p:cTn>
                        </p:par>
                        <p:par>
                          <p:cTn id="45" fill="hold">
                            <p:stCondLst>
                              <p:cond delay="3750"/>
                            </p:stCondLst>
                            <p:childTnLst>
                              <p:par>
                                <p:cTn id="46" presetID="22" presetClass="entr" presetSubtype="4" fill="hold" nodeType="after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wipe(down)">
                                      <p:cBhvr>
                                        <p:cTn id="48" dur="750"/>
                                        <p:tgtEl>
                                          <p:spTgt spid="10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08"/>
                                        </p:tgtEl>
                                        <p:attrNameLst>
                                          <p:attrName>style.visibility</p:attrName>
                                        </p:attrNameLst>
                                      </p:cBhvr>
                                      <p:to>
                                        <p:strVal val="visible"/>
                                      </p:to>
                                    </p:set>
                                    <p:animEffect transition="in" filter="wipe(down)">
                                      <p:cBhvr>
                                        <p:cTn id="51" dur="750"/>
                                        <p:tgtEl>
                                          <p:spTgt spid="108"/>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up)">
                                      <p:cBhvr>
                                        <p:cTn id="54" dur="750"/>
                                        <p:tgtEl>
                                          <p:spTgt spid="137"/>
                                        </p:tgtEl>
                                      </p:cBhvr>
                                    </p:animEffect>
                                  </p:childTnLst>
                                </p:cTn>
                              </p:par>
                            </p:childTnLst>
                          </p:cTn>
                        </p:par>
                        <p:par>
                          <p:cTn id="55" fill="hold">
                            <p:stCondLst>
                              <p:cond delay="4500"/>
                            </p:stCondLst>
                            <p:childTnLst>
                              <p:par>
                                <p:cTn id="56" presetID="22" presetClass="entr" presetSubtype="4" fill="hold" nodeType="afterEffect">
                                  <p:stCondLst>
                                    <p:cond delay="0"/>
                                  </p:stCondLst>
                                  <p:childTnLst>
                                    <p:set>
                                      <p:cBhvr>
                                        <p:cTn id="57" dur="1" fill="hold">
                                          <p:stCondLst>
                                            <p:cond delay="0"/>
                                          </p:stCondLst>
                                        </p:cTn>
                                        <p:tgtEl>
                                          <p:spTgt spid="120"/>
                                        </p:tgtEl>
                                        <p:attrNameLst>
                                          <p:attrName>style.visibility</p:attrName>
                                        </p:attrNameLst>
                                      </p:cBhvr>
                                      <p:to>
                                        <p:strVal val="visible"/>
                                      </p:to>
                                    </p:set>
                                    <p:animEffect transition="in" filter="wipe(down)">
                                      <p:cBhvr>
                                        <p:cTn id="58" dur="750"/>
                                        <p:tgtEl>
                                          <p:spTgt spid="12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119"/>
                                        </p:tgtEl>
                                        <p:attrNameLst>
                                          <p:attrName>style.visibility</p:attrName>
                                        </p:attrNameLst>
                                      </p:cBhvr>
                                      <p:to>
                                        <p:strVal val="visible"/>
                                      </p:to>
                                    </p:set>
                                    <p:animEffect transition="in" filter="wipe(down)">
                                      <p:cBhvr>
                                        <p:cTn id="61" dur="750"/>
                                        <p:tgtEl>
                                          <p:spTgt spid="119"/>
                                        </p:tgtEl>
                                      </p:cBhvr>
                                    </p:animEffect>
                                  </p:childTnLst>
                                </p:cTn>
                              </p:par>
                            </p:childTnLst>
                          </p:cTn>
                        </p:par>
                        <p:par>
                          <p:cTn id="62" fill="hold">
                            <p:stCondLst>
                              <p:cond delay="5250"/>
                            </p:stCondLst>
                            <p:childTnLst>
                              <p:par>
                                <p:cTn id="63" presetID="22" presetClass="entr" presetSubtype="4" fill="hold" nodeType="afterEffect">
                                  <p:stCondLst>
                                    <p:cond delay="0"/>
                                  </p:stCondLst>
                                  <p:childTnLst>
                                    <p:set>
                                      <p:cBhvr>
                                        <p:cTn id="64" dur="1" fill="hold">
                                          <p:stCondLst>
                                            <p:cond delay="0"/>
                                          </p:stCondLst>
                                        </p:cTn>
                                        <p:tgtEl>
                                          <p:spTgt spid="122"/>
                                        </p:tgtEl>
                                        <p:attrNameLst>
                                          <p:attrName>style.visibility</p:attrName>
                                        </p:attrNameLst>
                                      </p:cBhvr>
                                      <p:to>
                                        <p:strVal val="visible"/>
                                      </p:to>
                                    </p:set>
                                    <p:animEffect transition="in" filter="wipe(down)">
                                      <p:cBhvr>
                                        <p:cTn id="65" dur="750"/>
                                        <p:tgtEl>
                                          <p:spTgt spid="12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121"/>
                                        </p:tgtEl>
                                        <p:attrNameLst>
                                          <p:attrName>style.visibility</p:attrName>
                                        </p:attrNameLst>
                                      </p:cBhvr>
                                      <p:to>
                                        <p:strVal val="visible"/>
                                      </p:to>
                                    </p:set>
                                    <p:animEffect transition="in" filter="wipe(down)">
                                      <p:cBhvr>
                                        <p:cTn id="68" dur="750"/>
                                        <p:tgtEl>
                                          <p:spTgt spid="121"/>
                                        </p:tgtEl>
                                      </p:cBhvr>
                                    </p:animEffect>
                                  </p:childTnLst>
                                </p:cTn>
                              </p:par>
                              <p:par>
                                <p:cTn id="69" presetID="22" presetClass="entr" presetSubtype="1" fill="hold"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wipe(up)">
                                      <p:cBhvr>
                                        <p:cTn id="71" dur="750"/>
                                        <p:tgtEl>
                                          <p:spTgt spid="8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wipe(up)">
                                      <p:cBhvr>
                                        <p:cTn id="74" dur="750"/>
                                        <p:tgtEl>
                                          <p:spTgt spid="80"/>
                                        </p:tgtEl>
                                      </p:cBhvr>
                                    </p:animEffect>
                                  </p:childTnLst>
                                </p:cTn>
                              </p:par>
                            </p:childTnLst>
                          </p:cTn>
                        </p:par>
                        <p:par>
                          <p:cTn id="75" fill="hold">
                            <p:stCondLst>
                              <p:cond delay="6000"/>
                            </p:stCondLst>
                            <p:childTnLst>
                              <p:par>
                                <p:cTn id="76" presetID="22" presetClass="entr" presetSubtype="1" fill="hold" nodeType="afterEffect">
                                  <p:stCondLst>
                                    <p:cond delay="0"/>
                                  </p:stCondLst>
                                  <p:childTnLst>
                                    <p:set>
                                      <p:cBhvr>
                                        <p:cTn id="77" dur="1" fill="hold">
                                          <p:stCondLst>
                                            <p:cond delay="0"/>
                                          </p:stCondLst>
                                        </p:cTn>
                                        <p:tgtEl>
                                          <p:spTgt spid="103"/>
                                        </p:tgtEl>
                                        <p:attrNameLst>
                                          <p:attrName>style.visibility</p:attrName>
                                        </p:attrNameLst>
                                      </p:cBhvr>
                                      <p:to>
                                        <p:strVal val="visible"/>
                                      </p:to>
                                    </p:set>
                                    <p:animEffect transition="in" filter="wipe(up)">
                                      <p:cBhvr>
                                        <p:cTn id="78" dur="750"/>
                                        <p:tgtEl>
                                          <p:spTgt spid="103"/>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02"/>
                                        </p:tgtEl>
                                        <p:attrNameLst>
                                          <p:attrName>style.visibility</p:attrName>
                                        </p:attrNameLst>
                                      </p:cBhvr>
                                      <p:to>
                                        <p:strVal val="visible"/>
                                      </p:to>
                                    </p:set>
                                    <p:animEffect transition="in" filter="wipe(up)">
                                      <p:cBhvr>
                                        <p:cTn id="81" dur="750"/>
                                        <p:tgtEl>
                                          <p:spTgt spid="102"/>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138"/>
                                        </p:tgtEl>
                                        <p:attrNameLst>
                                          <p:attrName>style.visibility</p:attrName>
                                        </p:attrNameLst>
                                      </p:cBhvr>
                                      <p:to>
                                        <p:strVal val="visible"/>
                                      </p:to>
                                    </p:set>
                                    <p:animEffect transition="in" filter="wipe(up)">
                                      <p:cBhvr>
                                        <p:cTn id="84" dur="750"/>
                                        <p:tgtEl>
                                          <p:spTgt spid="138"/>
                                        </p:tgtEl>
                                      </p:cBhvr>
                                    </p:animEffect>
                                  </p:childTnLst>
                                </p:cTn>
                              </p:par>
                            </p:childTnLst>
                          </p:cTn>
                        </p:par>
                        <p:par>
                          <p:cTn id="85" fill="hold">
                            <p:stCondLst>
                              <p:cond delay="6750"/>
                            </p:stCondLst>
                            <p:childTnLst>
                              <p:par>
                                <p:cTn id="86" presetID="22" presetClass="entr" presetSubtype="4" fill="hold" nodeType="afterEffect">
                                  <p:stCondLst>
                                    <p:cond delay="0"/>
                                  </p:stCondLst>
                                  <p:childTnLst>
                                    <p:set>
                                      <p:cBhvr>
                                        <p:cTn id="87" dur="1" fill="hold">
                                          <p:stCondLst>
                                            <p:cond delay="0"/>
                                          </p:stCondLst>
                                        </p:cTn>
                                        <p:tgtEl>
                                          <p:spTgt spid="141"/>
                                        </p:tgtEl>
                                        <p:attrNameLst>
                                          <p:attrName>style.visibility</p:attrName>
                                        </p:attrNameLst>
                                      </p:cBhvr>
                                      <p:to>
                                        <p:strVal val="visible"/>
                                      </p:to>
                                    </p:set>
                                    <p:animEffect transition="in" filter="wipe(down)">
                                      <p:cBhvr>
                                        <p:cTn id="88" dur="750"/>
                                        <p:tgtEl>
                                          <p:spTgt spid="141"/>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140"/>
                                        </p:tgtEl>
                                        <p:attrNameLst>
                                          <p:attrName>style.visibility</p:attrName>
                                        </p:attrNameLst>
                                      </p:cBhvr>
                                      <p:to>
                                        <p:strVal val="visible"/>
                                      </p:to>
                                    </p:set>
                                    <p:animEffect transition="in" filter="wipe(down)">
                                      <p:cBhvr>
                                        <p:cTn id="91" dur="750"/>
                                        <p:tgtEl>
                                          <p:spTgt spid="140"/>
                                        </p:tgtEl>
                                      </p:cBhvr>
                                    </p:animEffect>
                                  </p:childTnLst>
                                </p:cTn>
                              </p:par>
                              <p:par>
                                <p:cTn id="92" presetID="22" presetClass="entr" presetSubtype="1" fill="hold" nodeType="withEffect">
                                  <p:stCondLst>
                                    <p:cond delay="0"/>
                                  </p:stCondLst>
                                  <p:childTnLst>
                                    <p:set>
                                      <p:cBhvr>
                                        <p:cTn id="93" dur="1" fill="hold">
                                          <p:stCondLst>
                                            <p:cond delay="0"/>
                                          </p:stCondLst>
                                        </p:cTn>
                                        <p:tgtEl>
                                          <p:spTgt spid="107"/>
                                        </p:tgtEl>
                                        <p:attrNameLst>
                                          <p:attrName>style.visibility</p:attrName>
                                        </p:attrNameLst>
                                      </p:cBhvr>
                                      <p:to>
                                        <p:strVal val="visible"/>
                                      </p:to>
                                    </p:set>
                                    <p:animEffect transition="in" filter="wipe(up)">
                                      <p:cBhvr>
                                        <p:cTn id="94" dur="750"/>
                                        <p:tgtEl>
                                          <p:spTgt spid="107"/>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wipe(up)">
                                      <p:cBhvr>
                                        <p:cTn id="97" dur="750"/>
                                        <p:tgtEl>
                                          <p:spTgt spid="106"/>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139"/>
                                        </p:tgtEl>
                                        <p:attrNameLst>
                                          <p:attrName>style.visibility</p:attrName>
                                        </p:attrNameLst>
                                      </p:cBhvr>
                                      <p:to>
                                        <p:strVal val="visible"/>
                                      </p:to>
                                    </p:set>
                                    <p:animEffect transition="in" filter="wipe(up)">
                                      <p:cBhvr>
                                        <p:cTn id="100" dur="750"/>
                                        <p:tgtEl>
                                          <p:spTgt spid="139"/>
                                        </p:tgtEl>
                                      </p:cBhvr>
                                    </p:animEffect>
                                  </p:childTnLst>
                                </p:cTn>
                              </p:par>
                            </p:childTnLst>
                          </p:cTn>
                        </p:par>
                        <p:par>
                          <p:cTn id="101" fill="hold">
                            <p:stCondLst>
                              <p:cond delay="7500"/>
                            </p:stCondLst>
                            <p:childTnLst>
                              <p:par>
                                <p:cTn id="102" presetID="22" presetClass="entr" presetSubtype="4" fill="hold" nodeType="afterEffect">
                                  <p:stCondLst>
                                    <p:cond delay="0"/>
                                  </p:stCondLst>
                                  <p:childTnLst>
                                    <p:set>
                                      <p:cBhvr>
                                        <p:cTn id="103" dur="1" fill="hold">
                                          <p:stCondLst>
                                            <p:cond delay="0"/>
                                          </p:stCondLst>
                                        </p:cTn>
                                        <p:tgtEl>
                                          <p:spTgt spid="124"/>
                                        </p:tgtEl>
                                        <p:attrNameLst>
                                          <p:attrName>style.visibility</p:attrName>
                                        </p:attrNameLst>
                                      </p:cBhvr>
                                      <p:to>
                                        <p:strVal val="visible"/>
                                      </p:to>
                                    </p:set>
                                    <p:animEffect transition="in" filter="wipe(down)">
                                      <p:cBhvr>
                                        <p:cTn id="104" dur="750"/>
                                        <p:tgtEl>
                                          <p:spTgt spid="124"/>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123"/>
                                        </p:tgtEl>
                                        <p:attrNameLst>
                                          <p:attrName>style.visibility</p:attrName>
                                        </p:attrNameLst>
                                      </p:cBhvr>
                                      <p:to>
                                        <p:strVal val="visible"/>
                                      </p:to>
                                    </p:set>
                                    <p:animEffect transition="in" filter="wipe(down)">
                                      <p:cBhvr>
                                        <p:cTn id="107" dur="750"/>
                                        <p:tgtEl>
                                          <p:spTgt spid="123"/>
                                        </p:tgtEl>
                                      </p:cBhvr>
                                    </p:animEffect>
                                  </p:childTnLst>
                                </p:cTn>
                              </p:par>
                            </p:childTnLst>
                          </p:cTn>
                        </p:par>
                        <p:par>
                          <p:cTn id="108" fill="hold">
                            <p:stCondLst>
                              <p:cond delay="8250"/>
                            </p:stCondLst>
                            <p:childTnLst>
                              <p:par>
                                <p:cTn id="109" presetID="22" presetClass="entr" presetSubtype="4" fill="hold" nodeType="afterEffect">
                                  <p:stCondLst>
                                    <p:cond delay="0"/>
                                  </p:stCondLst>
                                  <p:childTnLst>
                                    <p:set>
                                      <p:cBhvr>
                                        <p:cTn id="110" dur="1" fill="hold">
                                          <p:stCondLst>
                                            <p:cond delay="0"/>
                                          </p:stCondLst>
                                        </p:cTn>
                                        <p:tgtEl>
                                          <p:spTgt spid="126"/>
                                        </p:tgtEl>
                                        <p:attrNameLst>
                                          <p:attrName>style.visibility</p:attrName>
                                        </p:attrNameLst>
                                      </p:cBhvr>
                                      <p:to>
                                        <p:strVal val="visible"/>
                                      </p:to>
                                    </p:set>
                                    <p:animEffect transition="in" filter="wipe(down)">
                                      <p:cBhvr>
                                        <p:cTn id="111" dur="750"/>
                                        <p:tgtEl>
                                          <p:spTgt spid="126"/>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125"/>
                                        </p:tgtEl>
                                        <p:attrNameLst>
                                          <p:attrName>style.visibility</p:attrName>
                                        </p:attrNameLst>
                                      </p:cBhvr>
                                      <p:to>
                                        <p:strVal val="visible"/>
                                      </p:to>
                                    </p:set>
                                    <p:animEffect transition="in" filter="wipe(down)">
                                      <p:cBhvr>
                                        <p:cTn id="114" dur="750"/>
                                        <p:tgtEl>
                                          <p:spTgt spid="125"/>
                                        </p:tgtEl>
                                      </p:cBhvr>
                                    </p:animEffect>
                                  </p:childTnLst>
                                </p:cTn>
                              </p:par>
                              <p:par>
                                <p:cTn id="115" presetID="22" presetClass="entr" presetSubtype="1" fill="hold" nodeType="withEffect">
                                  <p:stCondLst>
                                    <p:cond delay="0"/>
                                  </p:stCondLst>
                                  <p:childTnLst>
                                    <p:set>
                                      <p:cBhvr>
                                        <p:cTn id="116" dur="1" fill="hold">
                                          <p:stCondLst>
                                            <p:cond delay="0"/>
                                          </p:stCondLst>
                                        </p:cTn>
                                        <p:tgtEl>
                                          <p:spTgt spid="83"/>
                                        </p:tgtEl>
                                        <p:attrNameLst>
                                          <p:attrName>style.visibility</p:attrName>
                                        </p:attrNameLst>
                                      </p:cBhvr>
                                      <p:to>
                                        <p:strVal val="visible"/>
                                      </p:to>
                                    </p:set>
                                    <p:animEffect transition="in" filter="wipe(up)">
                                      <p:cBhvr>
                                        <p:cTn id="117" dur="750"/>
                                        <p:tgtEl>
                                          <p:spTgt spid="83"/>
                                        </p:tgtEl>
                                      </p:cBhvr>
                                    </p:animEffect>
                                  </p:childTnLst>
                                </p:cTn>
                              </p:par>
                              <p:par>
                                <p:cTn id="118" presetID="22" presetClass="entr" presetSubtype="1" fill="hold" grpId="0" nodeType="withEffect">
                                  <p:stCondLst>
                                    <p:cond delay="0"/>
                                  </p:stCondLst>
                                  <p:childTnLst>
                                    <p:set>
                                      <p:cBhvr>
                                        <p:cTn id="119" dur="1" fill="hold">
                                          <p:stCondLst>
                                            <p:cond delay="0"/>
                                          </p:stCondLst>
                                        </p:cTn>
                                        <p:tgtEl>
                                          <p:spTgt spid="82"/>
                                        </p:tgtEl>
                                        <p:attrNameLst>
                                          <p:attrName>style.visibility</p:attrName>
                                        </p:attrNameLst>
                                      </p:cBhvr>
                                      <p:to>
                                        <p:strVal val="visible"/>
                                      </p:to>
                                    </p:set>
                                    <p:animEffect transition="in" filter="wipe(up)">
                                      <p:cBhvr>
                                        <p:cTn id="120" dur="750"/>
                                        <p:tgtEl>
                                          <p:spTgt spid="82"/>
                                        </p:tgtEl>
                                      </p:cBhvr>
                                    </p:animEffect>
                                  </p:childTnLst>
                                </p:cTn>
                              </p:par>
                            </p:childTnLst>
                          </p:cTn>
                        </p:par>
                        <p:par>
                          <p:cTn id="121" fill="hold">
                            <p:stCondLst>
                              <p:cond delay="9000"/>
                            </p:stCondLst>
                            <p:childTnLst>
                              <p:par>
                                <p:cTn id="122" presetID="22" presetClass="entr" presetSubtype="4" fill="hold" nodeType="afterEffect">
                                  <p:stCondLst>
                                    <p:cond delay="0"/>
                                  </p:stCondLst>
                                  <p:childTnLst>
                                    <p:set>
                                      <p:cBhvr>
                                        <p:cTn id="123" dur="1" fill="hold">
                                          <p:stCondLst>
                                            <p:cond delay="0"/>
                                          </p:stCondLst>
                                        </p:cTn>
                                        <p:tgtEl>
                                          <p:spTgt spid="128"/>
                                        </p:tgtEl>
                                        <p:attrNameLst>
                                          <p:attrName>style.visibility</p:attrName>
                                        </p:attrNameLst>
                                      </p:cBhvr>
                                      <p:to>
                                        <p:strVal val="visible"/>
                                      </p:to>
                                    </p:set>
                                    <p:animEffect transition="in" filter="wipe(down)">
                                      <p:cBhvr>
                                        <p:cTn id="124" dur="750"/>
                                        <p:tgtEl>
                                          <p:spTgt spid="128"/>
                                        </p:tgtEl>
                                      </p:cBhvr>
                                    </p:animEffect>
                                  </p:childTnLst>
                                </p:cTn>
                              </p:par>
                              <p:par>
                                <p:cTn id="125" presetID="22" presetClass="entr" presetSubtype="4" fill="hold" grpId="0" nodeType="withEffect">
                                  <p:stCondLst>
                                    <p:cond delay="0"/>
                                  </p:stCondLst>
                                  <p:childTnLst>
                                    <p:set>
                                      <p:cBhvr>
                                        <p:cTn id="126" dur="1" fill="hold">
                                          <p:stCondLst>
                                            <p:cond delay="0"/>
                                          </p:stCondLst>
                                        </p:cTn>
                                        <p:tgtEl>
                                          <p:spTgt spid="127"/>
                                        </p:tgtEl>
                                        <p:attrNameLst>
                                          <p:attrName>style.visibility</p:attrName>
                                        </p:attrNameLst>
                                      </p:cBhvr>
                                      <p:to>
                                        <p:strVal val="visible"/>
                                      </p:to>
                                    </p:set>
                                    <p:animEffect transition="in" filter="wipe(down)">
                                      <p:cBhvr>
                                        <p:cTn id="127" dur="750"/>
                                        <p:tgtEl>
                                          <p:spTgt spid="127"/>
                                        </p:tgtEl>
                                      </p:cBhvr>
                                    </p:animEffect>
                                  </p:childTnLst>
                                </p:cTn>
                              </p:par>
                            </p:childTnLst>
                          </p:cTn>
                        </p:par>
                        <p:par>
                          <p:cTn id="128" fill="hold">
                            <p:stCondLst>
                              <p:cond delay="9750"/>
                            </p:stCondLst>
                            <p:childTnLst>
                              <p:par>
                                <p:cTn id="129" presetID="22" presetClass="entr" presetSubtype="4" fill="hold" nodeType="afterEffect">
                                  <p:stCondLst>
                                    <p:cond delay="0"/>
                                  </p:stCondLst>
                                  <p:childTnLst>
                                    <p:set>
                                      <p:cBhvr>
                                        <p:cTn id="130" dur="1" fill="hold">
                                          <p:stCondLst>
                                            <p:cond delay="0"/>
                                          </p:stCondLst>
                                        </p:cTn>
                                        <p:tgtEl>
                                          <p:spTgt spid="130"/>
                                        </p:tgtEl>
                                        <p:attrNameLst>
                                          <p:attrName>style.visibility</p:attrName>
                                        </p:attrNameLst>
                                      </p:cBhvr>
                                      <p:to>
                                        <p:strVal val="visible"/>
                                      </p:to>
                                    </p:set>
                                    <p:animEffect transition="in" filter="wipe(down)">
                                      <p:cBhvr>
                                        <p:cTn id="131" dur="750"/>
                                        <p:tgtEl>
                                          <p:spTgt spid="130"/>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wipe(down)">
                                      <p:cBhvr>
                                        <p:cTn id="134" dur="750"/>
                                        <p:tgtEl>
                                          <p:spTgt spid="129"/>
                                        </p:tgtEl>
                                      </p:cBhvr>
                                    </p:animEffect>
                                  </p:childTnLst>
                                </p:cTn>
                              </p:par>
                              <p:par>
                                <p:cTn id="135" presetID="22" presetClass="entr" presetSubtype="1" fill="hold" nodeType="withEffect">
                                  <p:stCondLst>
                                    <p:cond delay="0"/>
                                  </p:stCondLst>
                                  <p:childTnLst>
                                    <p:set>
                                      <p:cBhvr>
                                        <p:cTn id="136" dur="1" fill="hold">
                                          <p:stCondLst>
                                            <p:cond delay="0"/>
                                          </p:stCondLst>
                                        </p:cTn>
                                        <p:tgtEl>
                                          <p:spTgt spid="105"/>
                                        </p:tgtEl>
                                        <p:attrNameLst>
                                          <p:attrName>style.visibility</p:attrName>
                                        </p:attrNameLst>
                                      </p:cBhvr>
                                      <p:to>
                                        <p:strVal val="visible"/>
                                      </p:to>
                                    </p:set>
                                    <p:animEffect transition="in" filter="wipe(up)">
                                      <p:cBhvr>
                                        <p:cTn id="137" dur="750"/>
                                        <p:tgtEl>
                                          <p:spTgt spid="105"/>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104"/>
                                        </p:tgtEl>
                                        <p:attrNameLst>
                                          <p:attrName>style.visibility</p:attrName>
                                        </p:attrNameLst>
                                      </p:cBhvr>
                                      <p:to>
                                        <p:strVal val="visible"/>
                                      </p:to>
                                    </p:set>
                                    <p:animEffect transition="in" filter="wipe(up)">
                                      <p:cBhvr>
                                        <p:cTn id="140" dur="750"/>
                                        <p:tgtEl>
                                          <p:spTgt spid="104"/>
                                        </p:tgtEl>
                                      </p:cBhvr>
                                    </p:animEffect>
                                  </p:childTnLst>
                                </p:cTn>
                              </p:par>
                            </p:childTnLst>
                          </p:cTn>
                        </p:par>
                        <p:par>
                          <p:cTn id="141" fill="hold">
                            <p:stCondLst>
                              <p:cond delay="10500"/>
                            </p:stCondLst>
                            <p:childTnLst>
                              <p:par>
                                <p:cTn id="142" presetID="22" presetClass="entr" presetSubtype="4" fill="hold" nodeType="afterEffect">
                                  <p:stCondLst>
                                    <p:cond delay="0"/>
                                  </p:stCondLst>
                                  <p:childTnLst>
                                    <p:set>
                                      <p:cBhvr>
                                        <p:cTn id="143" dur="1" fill="hold">
                                          <p:stCondLst>
                                            <p:cond delay="0"/>
                                          </p:stCondLst>
                                        </p:cTn>
                                        <p:tgtEl>
                                          <p:spTgt spid="132"/>
                                        </p:tgtEl>
                                        <p:attrNameLst>
                                          <p:attrName>style.visibility</p:attrName>
                                        </p:attrNameLst>
                                      </p:cBhvr>
                                      <p:to>
                                        <p:strVal val="visible"/>
                                      </p:to>
                                    </p:set>
                                    <p:animEffect transition="in" filter="wipe(down)">
                                      <p:cBhvr>
                                        <p:cTn id="144" dur="750"/>
                                        <p:tgtEl>
                                          <p:spTgt spid="132"/>
                                        </p:tgtEl>
                                      </p:cBhvr>
                                    </p:animEffect>
                                  </p:childTnLst>
                                </p:cTn>
                              </p:par>
                              <p:par>
                                <p:cTn id="145" presetID="22" presetClass="entr" presetSubtype="4" fill="hold" grpId="0" nodeType="withEffect">
                                  <p:stCondLst>
                                    <p:cond delay="0"/>
                                  </p:stCondLst>
                                  <p:childTnLst>
                                    <p:set>
                                      <p:cBhvr>
                                        <p:cTn id="146" dur="1" fill="hold">
                                          <p:stCondLst>
                                            <p:cond delay="0"/>
                                          </p:stCondLst>
                                        </p:cTn>
                                        <p:tgtEl>
                                          <p:spTgt spid="131"/>
                                        </p:tgtEl>
                                        <p:attrNameLst>
                                          <p:attrName>style.visibility</p:attrName>
                                        </p:attrNameLst>
                                      </p:cBhvr>
                                      <p:to>
                                        <p:strVal val="visible"/>
                                      </p:to>
                                    </p:set>
                                    <p:animEffect transition="in" filter="wipe(down)">
                                      <p:cBhvr>
                                        <p:cTn id="147" dur="750"/>
                                        <p:tgtEl>
                                          <p:spTgt spid="131"/>
                                        </p:tgtEl>
                                      </p:cBhvr>
                                    </p:animEffect>
                                  </p:childTnLst>
                                </p:cTn>
                              </p:par>
                            </p:childTnLst>
                          </p:cTn>
                        </p:par>
                        <p:par>
                          <p:cTn id="148" fill="hold">
                            <p:stCondLst>
                              <p:cond delay="11250"/>
                            </p:stCondLst>
                            <p:childTnLst>
                              <p:par>
                                <p:cTn id="149" presetID="22" presetClass="entr" presetSubtype="4" fill="hold" nodeType="afterEffect">
                                  <p:stCondLst>
                                    <p:cond delay="0"/>
                                  </p:stCondLst>
                                  <p:childTnLst>
                                    <p:set>
                                      <p:cBhvr>
                                        <p:cTn id="150" dur="1" fill="hold">
                                          <p:stCondLst>
                                            <p:cond delay="0"/>
                                          </p:stCondLst>
                                        </p:cTn>
                                        <p:tgtEl>
                                          <p:spTgt spid="134"/>
                                        </p:tgtEl>
                                        <p:attrNameLst>
                                          <p:attrName>style.visibility</p:attrName>
                                        </p:attrNameLst>
                                      </p:cBhvr>
                                      <p:to>
                                        <p:strVal val="visible"/>
                                      </p:to>
                                    </p:set>
                                    <p:animEffect transition="in" filter="wipe(down)">
                                      <p:cBhvr>
                                        <p:cTn id="151" dur="750"/>
                                        <p:tgtEl>
                                          <p:spTgt spid="134"/>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133"/>
                                        </p:tgtEl>
                                        <p:attrNameLst>
                                          <p:attrName>style.visibility</p:attrName>
                                        </p:attrNameLst>
                                      </p:cBhvr>
                                      <p:to>
                                        <p:strVal val="visible"/>
                                      </p:to>
                                    </p:set>
                                    <p:animEffect transition="in" filter="wipe(down)">
                                      <p:cBhvr>
                                        <p:cTn id="154" dur="750"/>
                                        <p:tgtEl>
                                          <p:spTgt spid="133"/>
                                        </p:tgtEl>
                                      </p:cBhvr>
                                    </p:animEffect>
                                  </p:childTnLst>
                                </p:cTn>
                              </p:par>
                              <p:par>
                                <p:cTn id="155" presetID="22" presetClass="entr" presetSubtype="1" fill="hold" nodeType="withEffect">
                                  <p:stCondLst>
                                    <p:cond delay="0"/>
                                  </p:stCondLst>
                                  <p:childTnLst>
                                    <p:set>
                                      <p:cBhvr>
                                        <p:cTn id="156" dur="1" fill="hold">
                                          <p:stCondLst>
                                            <p:cond delay="0"/>
                                          </p:stCondLst>
                                        </p:cTn>
                                        <p:tgtEl>
                                          <p:spTgt spid="85"/>
                                        </p:tgtEl>
                                        <p:attrNameLst>
                                          <p:attrName>style.visibility</p:attrName>
                                        </p:attrNameLst>
                                      </p:cBhvr>
                                      <p:to>
                                        <p:strVal val="visible"/>
                                      </p:to>
                                    </p:set>
                                    <p:animEffect transition="in" filter="wipe(up)">
                                      <p:cBhvr>
                                        <p:cTn id="157" dur="750"/>
                                        <p:tgtEl>
                                          <p:spTgt spid="85"/>
                                        </p:tgtEl>
                                      </p:cBhvr>
                                    </p:animEffect>
                                  </p:childTnLst>
                                </p:cTn>
                              </p:par>
                              <p:par>
                                <p:cTn id="158" presetID="22" presetClass="entr" presetSubtype="1" fill="hold" grpId="0" nodeType="withEffect">
                                  <p:stCondLst>
                                    <p:cond delay="0"/>
                                  </p:stCondLst>
                                  <p:childTnLst>
                                    <p:set>
                                      <p:cBhvr>
                                        <p:cTn id="159" dur="1" fill="hold">
                                          <p:stCondLst>
                                            <p:cond delay="0"/>
                                          </p:stCondLst>
                                        </p:cTn>
                                        <p:tgtEl>
                                          <p:spTgt spid="84"/>
                                        </p:tgtEl>
                                        <p:attrNameLst>
                                          <p:attrName>style.visibility</p:attrName>
                                        </p:attrNameLst>
                                      </p:cBhvr>
                                      <p:to>
                                        <p:strVal val="visible"/>
                                      </p:to>
                                    </p:set>
                                    <p:animEffect transition="in" filter="wipe(up)">
                                      <p:cBhvr>
                                        <p:cTn id="160" dur="7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8" grpId="0"/>
      <p:bldP spid="80" grpId="0"/>
      <p:bldP spid="82" grpId="0"/>
      <p:bldP spid="84" grpId="0"/>
      <p:bldP spid="89" grpId="0"/>
      <p:bldP spid="97" grpId="0"/>
      <p:bldP spid="100" grpId="0"/>
      <p:bldP spid="102" grpId="0"/>
      <p:bldP spid="104" grpId="0"/>
      <p:bldP spid="106" grpId="0"/>
      <p:bldP spid="108" grpId="0"/>
      <p:bldP spid="119" grpId="0"/>
      <p:bldP spid="121" grpId="0"/>
      <p:bldP spid="123" grpId="0"/>
      <p:bldP spid="125" grpId="0"/>
      <p:bldP spid="127" grpId="0"/>
      <p:bldP spid="129" grpId="0"/>
      <p:bldP spid="131" grpId="0"/>
      <p:bldP spid="133" grpId="0"/>
      <p:bldP spid="135" grpId="0"/>
      <p:bldP spid="136" grpId="0"/>
      <p:bldP spid="137" grpId="0"/>
      <p:bldP spid="138" grpId="0"/>
      <p:bldP spid="139" grpId="0"/>
      <p:bldP spid="14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a:t>Reavalúo de bienes raíces</a:t>
            </a:r>
          </a:p>
        </p:txBody>
      </p:sp>
      <p:sp>
        <p:nvSpPr>
          <p:cNvPr id="4" name="Marcador de contenido 3"/>
          <p:cNvSpPr>
            <a:spLocks noGrp="1"/>
          </p:cNvSpPr>
          <p:nvPr>
            <p:ph sz="half" idx="1"/>
          </p:nvPr>
        </p:nvSpPr>
        <p:spPr>
          <a:xfrm>
            <a:off x="1205344" y="2428772"/>
            <a:ext cx="3375745" cy="3175455"/>
          </a:xfrm>
          <a:ln w="28575">
            <a:solidFill>
              <a:srgbClr val="E6500A"/>
            </a:solidFill>
            <a:prstDash val="sysDash"/>
          </a:ln>
        </p:spPr>
        <p:txBody>
          <a:bodyPr/>
          <a:lstStyle/>
          <a:p>
            <a:pPr algn="ctr"/>
            <a:r>
              <a:rPr lang="es-CL" b="1" dirty="0">
                <a:solidFill>
                  <a:srgbClr val="737373"/>
                </a:solidFill>
              </a:rPr>
              <a:t>LÍMITE NACIONAL:</a:t>
            </a:r>
          </a:p>
          <a:p>
            <a:pPr algn="ctr"/>
            <a:r>
              <a:rPr lang="es-CL" dirty="0">
                <a:solidFill>
                  <a:srgbClr val="0064A0"/>
                </a:solidFill>
              </a:rPr>
              <a:t>El incremento de giro a nivel país se encuentra limitado:</a:t>
            </a:r>
          </a:p>
          <a:p>
            <a:pPr algn="ctr"/>
            <a:r>
              <a:rPr lang="es-CL" dirty="0">
                <a:solidFill>
                  <a:srgbClr val="0064A0"/>
                </a:solidFill>
              </a:rPr>
              <a:t>Máximo 10% respecto al semestre anterior.</a:t>
            </a:r>
          </a:p>
        </p:txBody>
      </p:sp>
      <p:sp>
        <p:nvSpPr>
          <p:cNvPr id="5" name="Marcador de contenido 4"/>
          <p:cNvSpPr>
            <a:spLocks noGrp="1"/>
          </p:cNvSpPr>
          <p:nvPr>
            <p:ph sz="half" idx="2"/>
          </p:nvPr>
        </p:nvSpPr>
        <p:spPr>
          <a:xfrm>
            <a:off x="7166409" y="2428772"/>
            <a:ext cx="3818861" cy="3175455"/>
          </a:xfrm>
          <a:ln w="28575">
            <a:solidFill>
              <a:srgbClr val="E6500A"/>
            </a:solidFill>
            <a:prstDash val="sysDash"/>
          </a:ln>
        </p:spPr>
        <p:txBody>
          <a:bodyPr/>
          <a:lstStyle/>
          <a:p>
            <a:pPr algn="ctr"/>
            <a:r>
              <a:rPr lang="es-CL" b="1" dirty="0">
                <a:solidFill>
                  <a:srgbClr val="737373"/>
                </a:solidFill>
              </a:rPr>
              <a:t>LÍMITE INDIVIDUAL:</a:t>
            </a:r>
          </a:p>
          <a:p>
            <a:pPr algn="ctr"/>
            <a:r>
              <a:rPr lang="es-CL" dirty="0">
                <a:solidFill>
                  <a:srgbClr val="0064A0"/>
                </a:solidFill>
              </a:rPr>
              <a:t>El incremento de giro a nivel individual se norma a través del beneficio de alza gradual de contribuciones.</a:t>
            </a:r>
          </a:p>
        </p:txBody>
      </p:sp>
      <p:pic>
        <p:nvPicPr>
          <p:cNvPr id="10" name="Picture 10" descr="Resultado de imagen para maxima velocidad 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31" t="2151" r="14062" b="2922"/>
          <a:stretch/>
        </p:blipFill>
        <p:spPr bwMode="auto">
          <a:xfrm>
            <a:off x="2298700" y="4840287"/>
            <a:ext cx="1206500" cy="1612900"/>
          </a:xfrm>
          <a:prstGeom prst="rect">
            <a:avLst/>
          </a:prstGeom>
          <a:noFill/>
          <a:extLst>
            <a:ext uri="{909E8E84-426E-40DD-AFC4-6F175D3DCCD1}">
              <a14:hiddenFill xmlns:a14="http://schemas.microsoft.com/office/drawing/2010/main">
                <a:solidFill>
                  <a:srgbClr val="FFFFFF"/>
                </a:solidFill>
              </a14:hiddenFill>
            </a:ext>
          </a:extLst>
        </p:spPr>
      </p:pic>
      <p:sp>
        <p:nvSpPr>
          <p:cNvPr id="11" name="Elipse 10"/>
          <p:cNvSpPr/>
          <p:nvPr/>
        </p:nvSpPr>
        <p:spPr bwMode="auto">
          <a:xfrm>
            <a:off x="2666511" y="5604227"/>
            <a:ext cx="450725" cy="185737"/>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L" sz="1100" b="1" i="0" u="none" strike="noStrike" kern="0" cap="none" spc="0" normalizeH="0" baseline="0" noProof="0" dirty="0">
                <a:ln>
                  <a:noFill/>
                </a:ln>
                <a:solidFill>
                  <a:srgbClr val="000000"/>
                </a:solidFill>
                <a:effectLst/>
                <a:uLnTx/>
                <a:uFillTx/>
                <a:latin typeface="Arial Black" panose="020B0A04020102020204" pitchFamily="34" charset="0"/>
                <a:ea typeface="SimSun" panose="02010600030101010101" pitchFamily="2" charset="-122"/>
              </a:rPr>
              <a:t>%</a:t>
            </a:r>
          </a:p>
        </p:txBody>
      </p:sp>
      <p:pic>
        <p:nvPicPr>
          <p:cNvPr id="19" name="Picture 10" descr="Resultado de imagen para maxima velocidad 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31" t="2151" r="14062" b="2922"/>
          <a:stretch/>
        </p:blipFill>
        <p:spPr bwMode="auto">
          <a:xfrm>
            <a:off x="7908528" y="4927247"/>
            <a:ext cx="1206500" cy="1612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ángulo 9"/>
          <p:cNvSpPr/>
          <p:nvPr/>
        </p:nvSpPr>
        <p:spPr bwMode="auto">
          <a:xfrm>
            <a:off x="8229313" y="5271734"/>
            <a:ext cx="564929" cy="409221"/>
          </a:xfrm>
          <a:custGeom>
            <a:avLst/>
            <a:gdLst>
              <a:gd name="connsiteX0" fmla="*/ 0 w 579218"/>
              <a:gd name="connsiteY0" fmla="*/ 0 h 575910"/>
              <a:gd name="connsiteX1" fmla="*/ 579218 w 579218"/>
              <a:gd name="connsiteY1" fmla="*/ 0 h 575910"/>
              <a:gd name="connsiteX2" fmla="*/ 579218 w 579218"/>
              <a:gd name="connsiteY2" fmla="*/ 575910 h 575910"/>
              <a:gd name="connsiteX3" fmla="*/ 0 w 579218"/>
              <a:gd name="connsiteY3" fmla="*/ 575910 h 575910"/>
              <a:gd name="connsiteX4" fmla="*/ 0 w 579218"/>
              <a:gd name="connsiteY4" fmla="*/ 0 h 575910"/>
              <a:gd name="connsiteX0" fmla="*/ 2382 w 579218"/>
              <a:gd name="connsiteY0" fmla="*/ 107156 h 575910"/>
              <a:gd name="connsiteX1" fmla="*/ 579218 w 579218"/>
              <a:gd name="connsiteY1" fmla="*/ 0 h 575910"/>
              <a:gd name="connsiteX2" fmla="*/ 579218 w 579218"/>
              <a:gd name="connsiteY2" fmla="*/ 575910 h 575910"/>
              <a:gd name="connsiteX3" fmla="*/ 0 w 579218"/>
              <a:gd name="connsiteY3" fmla="*/ 575910 h 575910"/>
              <a:gd name="connsiteX4" fmla="*/ 2382 w 579218"/>
              <a:gd name="connsiteY4" fmla="*/ 107156 h 575910"/>
              <a:gd name="connsiteX0" fmla="*/ 2382 w 579218"/>
              <a:gd name="connsiteY0" fmla="*/ 0 h 468754"/>
              <a:gd name="connsiteX1" fmla="*/ 557786 w 579218"/>
              <a:gd name="connsiteY1" fmla="*/ 2382 h 468754"/>
              <a:gd name="connsiteX2" fmla="*/ 579218 w 579218"/>
              <a:gd name="connsiteY2" fmla="*/ 468754 h 468754"/>
              <a:gd name="connsiteX3" fmla="*/ 0 w 579218"/>
              <a:gd name="connsiteY3" fmla="*/ 468754 h 468754"/>
              <a:gd name="connsiteX4" fmla="*/ 2382 w 579218"/>
              <a:gd name="connsiteY4" fmla="*/ 0 h 468754"/>
              <a:gd name="connsiteX0" fmla="*/ 2382 w 557786"/>
              <a:gd name="connsiteY0" fmla="*/ 0 h 468754"/>
              <a:gd name="connsiteX1" fmla="*/ 557786 w 557786"/>
              <a:gd name="connsiteY1" fmla="*/ 2382 h 468754"/>
              <a:gd name="connsiteX2" fmla="*/ 557786 w 557786"/>
              <a:gd name="connsiteY2" fmla="*/ 425891 h 468754"/>
              <a:gd name="connsiteX3" fmla="*/ 0 w 557786"/>
              <a:gd name="connsiteY3" fmla="*/ 468754 h 468754"/>
              <a:gd name="connsiteX4" fmla="*/ 2382 w 557786"/>
              <a:gd name="connsiteY4" fmla="*/ 0 h 468754"/>
              <a:gd name="connsiteX0" fmla="*/ 9525 w 564929"/>
              <a:gd name="connsiteY0" fmla="*/ 0 h 425891"/>
              <a:gd name="connsiteX1" fmla="*/ 564929 w 564929"/>
              <a:gd name="connsiteY1" fmla="*/ 2382 h 425891"/>
              <a:gd name="connsiteX2" fmla="*/ 564929 w 564929"/>
              <a:gd name="connsiteY2" fmla="*/ 425891 h 425891"/>
              <a:gd name="connsiteX3" fmla="*/ 0 w 564929"/>
              <a:gd name="connsiteY3" fmla="*/ 418748 h 425891"/>
              <a:gd name="connsiteX4" fmla="*/ 9525 w 564929"/>
              <a:gd name="connsiteY4" fmla="*/ 0 h 425891"/>
              <a:gd name="connsiteX0" fmla="*/ 9525 w 564929"/>
              <a:gd name="connsiteY0" fmla="*/ 33337 h 423509"/>
              <a:gd name="connsiteX1" fmla="*/ 564929 w 564929"/>
              <a:gd name="connsiteY1" fmla="*/ 0 h 423509"/>
              <a:gd name="connsiteX2" fmla="*/ 564929 w 564929"/>
              <a:gd name="connsiteY2" fmla="*/ 423509 h 423509"/>
              <a:gd name="connsiteX3" fmla="*/ 0 w 564929"/>
              <a:gd name="connsiteY3" fmla="*/ 416366 h 423509"/>
              <a:gd name="connsiteX4" fmla="*/ 9525 w 564929"/>
              <a:gd name="connsiteY4" fmla="*/ 33337 h 423509"/>
              <a:gd name="connsiteX0" fmla="*/ 9525 w 564929"/>
              <a:gd name="connsiteY0" fmla="*/ 0 h 390172"/>
              <a:gd name="connsiteX1" fmla="*/ 555404 w 564929"/>
              <a:gd name="connsiteY1" fmla="*/ 9526 h 390172"/>
              <a:gd name="connsiteX2" fmla="*/ 564929 w 564929"/>
              <a:gd name="connsiteY2" fmla="*/ 390172 h 390172"/>
              <a:gd name="connsiteX3" fmla="*/ 0 w 564929"/>
              <a:gd name="connsiteY3" fmla="*/ 383029 h 390172"/>
              <a:gd name="connsiteX4" fmla="*/ 9525 w 564929"/>
              <a:gd name="connsiteY4" fmla="*/ 0 h 390172"/>
              <a:gd name="connsiteX0" fmla="*/ 9525 w 564929"/>
              <a:gd name="connsiteY0" fmla="*/ 19049 h 409221"/>
              <a:gd name="connsiteX1" fmla="*/ 552229 w 564929"/>
              <a:gd name="connsiteY1" fmla="*/ 0 h 409221"/>
              <a:gd name="connsiteX2" fmla="*/ 564929 w 564929"/>
              <a:gd name="connsiteY2" fmla="*/ 409221 h 409221"/>
              <a:gd name="connsiteX3" fmla="*/ 0 w 564929"/>
              <a:gd name="connsiteY3" fmla="*/ 402078 h 409221"/>
              <a:gd name="connsiteX4" fmla="*/ 9525 w 564929"/>
              <a:gd name="connsiteY4" fmla="*/ 19049 h 40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29" h="409221">
                <a:moveTo>
                  <a:pt x="9525" y="19049"/>
                </a:moveTo>
                <a:lnTo>
                  <a:pt x="552229" y="0"/>
                </a:lnTo>
                <a:lnTo>
                  <a:pt x="564929" y="409221"/>
                </a:lnTo>
                <a:lnTo>
                  <a:pt x="0" y="402078"/>
                </a:lnTo>
                <a:lnTo>
                  <a:pt x="9525" y="19049"/>
                </a:lnTo>
                <a:close/>
              </a:path>
            </a:pathLst>
          </a:cu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L" sz="3600" b="1" i="0" u="none" strike="noStrike" kern="0" cap="none" spc="0" normalizeH="0" baseline="0" noProof="0" dirty="0">
                <a:ln>
                  <a:noFill/>
                </a:ln>
                <a:solidFill>
                  <a:srgbClr val="000000">
                    <a:lumMod val="85000"/>
                    <a:lumOff val="15000"/>
                  </a:srgbClr>
                </a:solidFill>
                <a:effectLst/>
                <a:uLnTx/>
                <a:uFillTx/>
                <a:latin typeface="Franklin Gothic Heavy" panose="020B0903020102020204" pitchFamily="34" charset="0"/>
                <a:ea typeface="SimSun" panose="02010600030101010101" pitchFamily="2" charset="-122"/>
              </a:rPr>
              <a:t>25</a:t>
            </a:r>
            <a:endParaRPr kumimoji="0" lang="es-CL" sz="2400" b="1" i="0" u="none" strike="noStrike" kern="0" cap="none" spc="0" normalizeH="0" baseline="0" noProof="0" dirty="0">
              <a:ln>
                <a:noFill/>
              </a:ln>
              <a:solidFill>
                <a:srgbClr val="000000">
                  <a:lumMod val="85000"/>
                  <a:lumOff val="15000"/>
                </a:srgbClr>
              </a:solidFill>
              <a:effectLst/>
              <a:uLnTx/>
              <a:uFillTx/>
              <a:latin typeface="Franklin Gothic Heavy" panose="020B0903020102020204" pitchFamily="34" charset="0"/>
              <a:ea typeface="SimSun" panose="02010600030101010101" pitchFamily="2" charset="-122"/>
            </a:endParaRPr>
          </a:p>
        </p:txBody>
      </p:sp>
      <p:sp>
        <p:nvSpPr>
          <p:cNvPr id="21" name="Elipse 20"/>
          <p:cNvSpPr/>
          <p:nvPr/>
        </p:nvSpPr>
        <p:spPr bwMode="auto">
          <a:xfrm>
            <a:off x="8275213" y="5683338"/>
            <a:ext cx="450725" cy="185737"/>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L" sz="1100" b="1" i="0" u="none" strike="noStrike" kern="0" cap="none" spc="0" normalizeH="0" baseline="0" noProof="0" dirty="0">
                <a:ln>
                  <a:noFill/>
                </a:ln>
                <a:solidFill>
                  <a:srgbClr val="000000">
                    <a:lumMod val="85000"/>
                    <a:lumOff val="15000"/>
                  </a:srgbClr>
                </a:solidFill>
                <a:effectLst/>
                <a:uLnTx/>
                <a:uFillTx/>
                <a:latin typeface="Arial Black" panose="020B0A04020102020204" pitchFamily="34" charset="0"/>
                <a:ea typeface="SimSun" panose="02010600030101010101" pitchFamily="2" charset="-122"/>
              </a:rPr>
              <a:t>%</a:t>
            </a:r>
          </a:p>
        </p:txBody>
      </p:sp>
      <p:pic>
        <p:nvPicPr>
          <p:cNvPr id="22" name="Picture 10" descr="Resultado de imagen para maxima velocidad 1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931" t="2151" r="14062" b="2922"/>
          <a:stretch/>
        </p:blipFill>
        <p:spPr bwMode="auto">
          <a:xfrm>
            <a:off x="9319112" y="4927247"/>
            <a:ext cx="1206500" cy="1612900"/>
          </a:xfrm>
          <a:prstGeom prst="rect">
            <a:avLst/>
          </a:prstGeom>
          <a:noFill/>
          <a:extLst>
            <a:ext uri="{909E8E84-426E-40DD-AFC4-6F175D3DCCD1}">
              <a14:hiddenFill xmlns:a14="http://schemas.microsoft.com/office/drawing/2010/main">
                <a:solidFill>
                  <a:srgbClr val="FFFFFF"/>
                </a:solidFill>
              </a14:hiddenFill>
            </a:ext>
          </a:extLst>
        </p:spPr>
      </p:pic>
      <p:sp>
        <p:nvSpPr>
          <p:cNvPr id="23" name="Elipse 22"/>
          <p:cNvSpPr/>
          <p:nvPr/>
        </p:nvSpPr>
        <p:spPr bwMode="auto">
          <a:xfrm>
            <a:off x="9686923" y="5691187"/>
            <a:ext cx="450725" cy="185737"/>
          </a:xfrm>
          <a:prstGeom prst="ellipse">
            <a:avLst/>
          </a:prstGeom>
          <a:solidFill>
            <a:sysClr val="window" lastClr="FFFFFF"/>
          </a:solidFill>
          <a:ln w="9525" cap="flat" cmpd="sng" algn="ctr">
            <a:solidFill>
              <a:sysClr val="window" lastClr="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L" sz="1100" b="1" i="0" u="none" strike="noStrike" kern="0" cap="none" spc="0" normalizeH="0" baseline="0" noProof="0" dirty="0">
                <a:ln>
                  <a:noFill/>
                </a:ln>
                <a:solidFill>
                  <a:srgbClr val="000000"/>
                </a:solidFill>
                <a:effectLst/>
                <a:uLnTx/>
                <a:uFillTx/>
                <a:latin typeface="Arial Black" panose="020B0A04020102020204" pitchFamily="34" charset="0"/>
                <a:ea typeface="SimSun" panose="02010600030101010101" pitchFamily="2" charset="-122"/>
              </a:rPr>
              <a:t>%</a:t>
            </a:r>
          </a:p>
        </p:txBody>
      </p:sp>
      <p:pic>
        <p:nvPicPr>
          <p:cNvPr id="24" name="Picture 12" descr="Resultado de imagen para SEÃALETICA NO AVANZA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5173" y="2060866"/>
            <a:ext cx="2177153" cy="1823366"/>
          </a:xfrm>
          <a:prstGeom prst="rect">
            <a:avLst/>
          </a:prstGeom>
          <a:noFill/>
          <a:extLst>
            <a:ext uri="{909E8E84-426E-40DD-AFC4-6F175D3DCCD1}">
              <a14:hiddenFill xmlns:a14="http://schemas.microsoft.com/office/drawing/2010/main">
                <a:solidFill>
                  <a:srgbClr val="FFFFFF"/>
                </a:solidFill>
              </a14:hiddenFill>
            </a:ext>
          </a:extLst>
        </p:spPr>
      </p:pic>
      <p:sp>
        <p:nvSpPr>
          <p:cNvPr id="13" name="Pentágono 12"/>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CARACTERÍSTICAS</a:t>
            </a:r>
          </a:p>
        </p:txBody>
      </p:sp>
    </p:spTree>
    <p:extLst>
      <p:ext uri="{BB962C8B-B14F-4D97-AF65-F5344CB8AC3E}">
        <p14:creationId xmlns:p14="http://schemas.microsoft.com/office/powerpoint/2010/main" val="422162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outVertical)">
                                      <p:cBhvr>
                                        <p:cTn id="7" dur="1000"/>
                                        <p:tgtEl>
                                          <p:spTgt spid="4">
                                            <p:bg/>
                                          </p:spTgt>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barn(outVertical)">
                                      <p:cBhvr>
                                        <p:cTn id="10" dur="1000"/>
                                        <p:tgtEl>
                                          <p:spTgt spid="4">
                                            <p:txEl>
                                              <p:pRg st="0" end="0"/>
                                            </p:txEl>
                                          </p:spTgt>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barn(outVertical)">
                                      <p:cBhvr>
                                        <p:cTn id="13" dur="1000"/>
                                        <p:tgtEl>
                                          <p:spTgt spid="4">
                                            <p:txEl>
                                              <p:pRg st="1" end="1"/>
                                            </p:txEl>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barn(outVertical)">
                                      <p:cBhvr>
                                        <p:cTn id="16" dur="1000"/>
                                        <p:tgtEl>
                                          <p:spTgt spid="4">
                                            <p:txEl>
                                              <p:pRg st="2" end="2"/>
                                            </p:txEl>
                                          </p:spTgt>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Beneficios</a:t>
            </a:r>
          </a:p>
        </p:txBody>
      </p:sp>
      <p:graphicFrame>
        <p:nvGraphicFramePr>
          <p:cNvPr id="45" name="Gráfico 44"/>
          <p:cNvGraphicFramePr>
            <a:graphicFrameLocks/>
          </p:cNvGraphicFramePr>
          <p:nvPr/>
        </p:nvGraphicFramePr>
        <p:xfrm>
          <a:off x="533727" y="1667521"/>
          <a:ext cx="9144000" cy="4841588"/>
        </p:xfrm>
        <a:graphic>
          <a:graphicData uri="http://schemas.openxmlformats.org/drawingml/2006/chart">
            <c:chart xmlns:c="http://schemas.openxmlformats.org/drawingml/2006/chart" xmlns:r="http://schemas.openxmlformats.org/officeDocument/2006/relationships" r:id="rId3"/>
          </a:graphicData>
        </a:graphic>
      </p:graphicFrame>
      <p:grpSp>
        <p:nvGrpSpPr>
          <p:cNvPr id="46" name="Grupo 45"/>
          <p:cNvGrpSpPr/>
          <p:nvPr/>
        </p:nvGrpSpPr>
        <p:grpSpPr>
          <a:xfrm>
            <a:off x="1328863" y="4088315"/>
            <a:ext cx="1930400" cy="512474"/>
            <a:chOff x="895927" y="2420794"/>
            <a:chExt cx="1930400" cy="512474"/>
          </a:xfrm>
        </p:grpSpPr>
        <p:cxnSp>
          <p:nvCxnSpPr>
            <p:cNvPr id="47" name="Conector recto de flecha 46"/>
            <p:cNvCxnSpPr/>
            <p:nvPr/>
          </p:nvCxnSpPr>
          <p:spPr bwMode="auto">
            <a:xfrm flipV="1">
              <a:off x="895927" y="2665414"/>
              <a:ext cx="1930400" cy="267854"/>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8" name="CuadroTexto 3"/>
            <p:cNvSpPr txBox="1"/>
            <p:nvPr/>
          </p:nvSpPr>
          <p:spPr>
            <a:xfrm>
              <a:off x="1505527" y="2420794"/>
              <a:ext cx="600364"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800" dirty="0">
                  <a:solidFill>
                    <a:srgbClr val="0064A0"/>
                  </a:solidFill>
                  <a:effectLst/>
                </a:rPr>
                <a:t>25%</a:t>
              </a:r>
            </a:p>
          </p:txBody>
        </p:sp>
      </p:grpSp>
      <p:grpSp>
        <p:nvGrpSpPr>
          <p:cNvPr id="49" name="Grupo 48"/>
          <p:cNvGrpSpPr/>
          <p:nvPr/>
        </p:nvGrpSpPr>
        <p:grpSpPr>
          <a:xfrm>
            <a:off x="3259263" y="3926535"/>
            <a:ext cx="789710" cy="406400"/>
            <a:chOff x="895927" y="2526868"/>
            <a:chExt cx="1692813" cy="406400"/>
          </a:xfrm>
        </p:grpSpPr>
        <p:cxnSp>
          <p:nvCxnSpPr>
            <p:cNvPr id="50" name="Conector recto de flecha 49"/>
            <p:cNvCxnSpPr/>
            <p:nvPr/>
          </p:nvCxnSpPr>
          <p:spPr bwMode="auto">
            <a:xfrm flipV="1">
              <a:off x="895927" y="2827194"/>
              <a:ext cx="1692813" cy="106074"/>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1"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grpSp>
        <p:nvGrpSpPr>
          <p:cNvPr id="52" name="Grupo 51"/>
          <p:cNvGrpSpPr/>
          <p:nvPr/>
        </p:nvGrpSpPr>
        <p:grpSpPr>
          <a:xfrm>
            <a:off x="4094114" y="3820461"/>
            <a:ext cx="805874" cy="406400"/>
            <a:chOff x="796930" y="2526868"/>
            <a:chExt cx="1727462" cy="406400"/>
          </a:xfrm>
        </p:grpSpPr>
        <p:cxnSp>
          <p:nvCxnSpPr>
            <p:cNvPr id="53" name="Conector recto de flecha 52"/>
            <p:cNvCxnSpPr/>
            <p:nvPr/>
          </p:nvCxnSpPr>
          <p:spPr bwMode="auto">
            <a:xfrm flipV="1">
              <a:off x="796930" y="2794722"/>
              <a:ext cx="1727462" cy="138546"/>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4"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grpSp>
        <p:nvGrpSpPr>
          <p:cNvPr id="55" name="Grupo 54"/>
          <p:cNvGrpSpPr/>
          <p:nvPr/>
        </p:nvGrpSpPr>
        <p:grpSpPr>
          <a:xfrm>
            <a:off x="4975148" y="3688778"/>
            <a:ext cx="840508" cy="406400"/>
            <a:chOff x="895927" y="2526868"/>
            <a:chExt cx="1801703" cy="406400"/>
          </a:xfrm>
        </p:grpSpPr>
        <p:cxnSp>
          <p:nvCxnSpPr>
            <p:cNvPr id="56" name="Conector recto de flecha 55"/>
            <p:cNvCxnSpPr/>
            <p:nvPr/>
          </p:nvCxnSpPr>
          <p:spPr bwMode="auto">
            <a:xfrm flipV="1">
              <a:off x="895927" y="2730068"/>
              <a:ext cx="1801703" cy="203200"/>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7"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grpSp>
        <p:nvGrpSpPr>
          <p:cNvPr id="58" name="Grupo 57"/>
          <p:cNvGrpSpPr/>
          <p:nvPr/>
        </p:nvGrpSpPr>
        <p:grpSpPr>
          <a:xfrm>
            <a:off x="5815656" y="3520135"/>
            <a:ext cx="840508" cy="406400"/>
            <a:chOff x="895927" y="2526868"/>
            <a:chExt cx="1801703" cy="406400"/>
          </a:xfrm>
        </p:grpSpPr>
        <p:cxnSp>
          <p:nvCxnSpPr>
            <p:cNvPr id="59" name="Conector recto de flecha 58"/>
            <p:cNvCxnSpPr/>
            <p:nvPr/>
          </p:nvCxnSpPr>
          <p:spPr bwMode="auto">
            <a:xfrm flipV="1">
              <a:off x="895927" y="2730068"/>
              <a:ext cx="1801703" cy="203200"/>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0"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grpSp>
        <p:nvGrpSpPr>
          <p:cNvPr id="61" name="Grupo 60"/>
          <p:cNvGrpSpPr/>
          <p:nvPr/>
        </p:nvGrpSpPr>
        <p:grpSpPr>
          <a:xfrm>
            <a:off x="6645890" y="3328272"/>
            <a:ext cx="840508" cy="406400"/>
            <a:chOff x="895927" y="2526868"/>
            <a:chExt cx="1801703" cy="406400"/>
          </a:xfrm>
        </p:grpSpPr>
        <p:cxnSp>
          <p:nvCxnSpPr>
            <p:cNvPr id="62" name="Conector recto de flecha 61"/>
            <p:cNvCxnSpPr/>
            <p:nvPr/>
          </p:nvCxnSpPr>
          <p:spPr bwMode="auto">
            <a:xfrm flipV="1">
              <a:off x="895927" y="2730068"/>
              <a:ext cx="1801703" cy="203200"/>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3"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grpSp>
        <p:nvGrpSpPr>
          <p:cNvPr id="64" name="Grupo 63"/>
          <p:cNvGrpSpPr/>
          <p:nvPr/>
        </p:nvGrpSpPr>
        <p:grpSpPr>
          <a:xfrm>
            <a:off x="7493732" y="3125072"/>
            <a:ext cx="840508" cy="406400"/>
            <a:chOff x="895927" y="2526868"/>
            <a:chExt cx="1801703" cy="406400"/>
          </a:xfrm>
        </p:grpSpPr>
        <p:cxnSp>
          <p:nvCxnSpPr>
            <p:cNvPr id="65" name="Conector recto de flecha 64"/>
            <p:cNvCxnSpPr/>
            <p:nvPr/>
          </p:nvCxnSpPr>
          <p:spPr bwMode="auto">
            <a:xfrm flipV="1">
              <a:off x="895927" y="2730068"/>
              <a:ext cx="1801703" cy="203200"/>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6"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grpSp>
        <p:nvGrpSpPr>
          <p:cNvPr id="67" name="Grupo 66"/>
          <p:cNvGrpSpPr/>
          <p:nvPr/>
        </p:nvGrpSpPr>
        <p:grpSpPr>
          <a:xfrm>
            <a:off x="8341574" y="2907601"/>
            <a:ext cx="840508" cy="406400"/>
            <a:chOff x="895927" y="2526868"/>
            <a:chExt cx="1801703" cy="406400"/>
          </a:xfrm>
        </p:grpSpPr>
        <p:cxnSp>
          <p:nvCxnSpPr>
            <p:cNvPr id="68" name="Conector recto de flecha 67"/>
            <p:cNvCxnSpPr/>
            <p:nvPr/>
          </p:nvCxnSpPr>
          <p:spPr bwMode="auto">
            <a:xfrm flipV="1">
              <a:off x="895927" y="2730068"/>
              <a:ext cx="1801703" cy="203200"/>
            </a:xfrm>
            <a:prstGeom prst="straightConnector1">
              <a:avLst/>
            </a:prstGeom>
            <a:ln w="28575" cap="flat" cmpd="sng" algn="ctr">
              <a:solidFill>
                <a:srgbClr val="0064A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9" name="CuadroTexto 3"/>
            <p:cNvSpPr txBox="1"/>
            <p:nvPr/>
          </p:nvSpPr>
          <p:spPr>
            <a:xfrm>
              <a:off x="1175835" y="2526868"/>
              <a:ext cx="685292" cy="406400"/>
            </a:xfrm>
            <a:prstGeom prst="rect">
              <a:avLst/>
            </a:prstGeom>
            <a:ln>
              <a:noFill/>
            </a:ln>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L" sz="1600" dirty="0">
                  <a:solidFill>
                    <a:srgbClr val="0064A0"/>
                  </a:solidFill>
                </a:rPr>
                <a:t>10</a:t>
              </a:r>
              <a:r>
                <a:rPr lang="es-CL" sz="1600" dirty="0">
                  <a:solidFill>
                    <a:srgbClr val="0064A0"/>
                  </a:solidFill>
                  <a:effectLst/>
                </a:rPr>
                <a:t>%</a:t>
              </a:r>
            </a:p>
          </p:txBody>
        </p:sp>
      </p:grpSp>
      <p:sp>
        <p:nvSpPr>
          <p:cNvPr id="72" name="CuadroTexto 71"/>
          <p:cNvSpPr txBox="1"/>
          <p:nvPr/>
        </p:nvSpPr>
        <p:spPr>
          <a:xfrm>
            <a:off x="9677727" y="2857781"/>
            <a:ext cx="2392427" cy="1477328"/>
          </a:xfrm>
          <a:prstGeom prst="rect">
            <a:avLst/>
          </a:prstGeom>
          <a:noFill/>
        </p:spPr>
        <p:txBody>
          <a:bodyPr wrap="square" rtlCol="0">
            <a:spAutoFit/>
          </a:bodyPr>
          <a:lstStyle/>
          <a:p>
            <a:pPr algn="ctr"/>
            <a:r>
              <a:rPr lang="es-CL" b="1" cap="small" dirty="0">
                <a:solidFill>
                  <a:srgbClr val="737373"/>
                </a:solidFill>
                <a:latin typeface="Calibri" panose="020F0502020204030204" pitchFamily="34" charset="0"/>
                <a:cs typeface="Calibri" panose="020F0502020204030204" pitchFamily="34" charset="0"/>
              </a:rPr>
              <a:t>Total contribuciones a pagar</a:t>
            </a:r>
            <a:br>
              <a:rPr lang="es-CL" b="1" cap="small" dirty="0">
                <a:solidFill>
                  <a:srgbClr val="737373"/>
                </a:solidFill>
                <a:latin typeface="Calibri" panose="020F0502020204030204" pitchFamily="34" charset="0"/>
                <a:cs typeface="Calibri" panose="020F0502020204030204" pitchFamily="34" charset="0"/>
              </a:rPr>
            </a:br>
            <a:r>
              <a:rPr lang="es-CL" b="1" cap="small" dirty="0">
                <a:solidFill>
                  <a:srgbClr val="737373"/>
                </a:solidFill>
                <a:latin typeface="Calibri" panose="020F0502020204030204" pitchFamily="34" charset="0"/>
                <a:cs typeface="Calibri" panose="020F0502020204030204" pitchFamily="34" charset="0"/>
              </a:rPr>
              <a:t>Sin Beneficio </a:t>
            </a:r>
            <a:br>
              <a:rPr lang="es-CL" b="1" cap="small" dirty="0">
                <a:solidFill>
                  <a:srgbClr val="737373"/>
                </a:solidFill>
                <a:latin typeface="Calibri" panose="020F0502020204030204" pitchFamily="34" charset="0"/>
                <a:cs typeface="Calibri" panose="020F0502020204030204" pitchFamily="34" charset="0"/>
              </a:rPr>
            </a:br>
            <a:r>
              <a:rPr lang="es-CL" b="1" cap="small" dirty="0">
                <a:solidFill>
                  <a:srgbClr val="737373"/>
                </a:solidFill>
                <a:latin typeface="Calibri" panose="020F0502020204030204" pitchFamily="34" charset="0"/>
                <a:cs typeface="Calibri" panose="020F0502020204030204" pitchFamily="34" charset="0"/>
              </a:rPr>
              <a:t>Alza Gradual:</a:t>
            </a:r>
          </a:p>
          <a:p>
            <a:pPr algn="ctr"/>
            <a:r>
              <a:rPr lang="es-CL" b="1" cap="small" dirty="0">
                <a:solidFill>
                  <a:srgbClr val="737373"/>
                </a:solidFill>
                <a:latin typeface="Calibri" panose="020F0502020204030204" pitchFamily="34" charset="0"/>
                <a:cs typeface="Calibri" panose="020F0502020204030204" pitchFamily="34" charset="0"/>
              </a:rPr>
              <a:t>$ 240.000 </a:t>
            </a:r>
          </a:p>
        </p:txBody>
      </p:sp>
      <p:sp>
        <p:nvSpPr>
          <p:cNvPr id="73" name="CuadroTexto 72"/>
          <p:cNvSpPr txBox="1"/>
          <p:nvPr/>
        </p:nvSpPr>
        <p:spPr>
          <a:xfrm>
            <a:off x="9677727" y="4835660"/>
            <a:ext cx="2392427" cy="1477328"/>
          </a:xfrm>
          <a:prstGeom prst="rect">
            <a:avLst/>
          </a:prstGeom>
          <a:noFill/>
        </p:spPr>
        <p:txBody>
          <a:bodyPr wrap="square" rtlCol="0">
            <a:spAutoFit/>
          </a:bodyPr>
          <a:lstStyle/>
          <a:p>
            <a:pPr algn="ctr"/>
            <a:r>
              <a:rPr lang="es-CL" b="1" cap="small" dirty="0">
                <a:solidFill>
                  <a:srgbClr val="E6500A"/>
                </a:solidFill>
                <a:latin typeface="Calibri" panose="020F0502020204030204" pitchFamily="34" charset="0"/>
                <a:cs typeface="Calibri" panose="020F0502020204030204" pitchFamily="34" charset="0"/>
              </a:rPr>
              <a:t>Total contribuciones a pagar </a:t>
            </a:r>
            <a:br>
              <a:rPr lang="es-CL" b="1" cap="small" dirty="0">
                <a:solidFill>
                  <a:srgbClr val="E6500A"/>
                </a:solidFill>
                <a:latin typeface="Calibri" panose="020F0502020204030204" pitchFamily="34" charset="0"/>
                <a:cs typeface="Calibri" panose="020F0502020204030204" pitchFamily="34" charset="0"/>
              </a:rPr>
            </a:br>
            <a:r>
              <a:rPr lang="es-CL" b="1" cap="small" dirty="0">
                <a:solidFill>
                  <a:srgbClr val="E6500A"/>
                </a:solidFill>
                <a:latin typeface="Calibri" panose="020F0502020204030204" pitchFamily="34" charset="0"/>
                <a:cs typeface="Calibri" panose="020F0502020204030204" pitchFamily="34" charset="0"/>
              </a:rPr>
              <a:t>Con Beneficio </a:t>
            </a:r>
            <a:br>
              <a:rPr lang="es-CL" b="1" cap="small" dirty="0">
                <a:solidFill>
                  <a:srgbClr val="E6500A"/>
                </a:solidFill>
                <a:latin typeface="Calibri" panose="020F0502020204030204" pitchFamily="34" charset="0"/>
                <a:cs typeface="Calibri" panose="020F0502020204030204" pitchFamily="34" charset="0"/>
              </a:rPr>
            </a:br>
            <a:r>
              <a:rPr lang="es-CL" b="1" cap="small" dirty="0">
                <a:solidFill>
                  <a:srgbClr val="E6500A"/>
                </a:solidFill>
                <a:latin typeface="Calibri" panose="020F0502020204030204" pitchFamily="34" charset="0"/>
                <a:cs typeface="Calibri" panose="020F0502020204030204" pitchFamily="34" charset="0"/>
              </a:rPr>
              <a:t>Alza Gradual:</a:t>
            </a:r>
          </a:p>
          <a:p>
            <a:pPr algn="ctr"/>
            <a:r>
              <a:rPr lang="es-CL" b="1" cap="small" dirty="0">
                <a:solidFill>
                  <a:srgbClr val="E6500A"/>
                </a:solidFill>
                <a:latin typeface="Calibri" panose="020F0502020204030204" pitchFamily="34" charset="0"/>
                <a:cs typeface="Calibri" panose="020F0502020204030204" pitchFamily="34" charset="0"/>
              </a:rPr>
              <a:t>$ 142.952 </a:t>
            </a:r>
          </a:p>
        </p:txBody>
      </p:sp>
    </p:spTree>
    <p:custDataLst>
      <p:tags r:id="rId1"/>
    </p:custDataLst>
    <p:extLst>
      <p:ext uri="{BB962C8B-B14F-4D97-AF65-F5344CB8AC3E}">
        <p14:creationId xmlns:p14="http://schemas.microsoft.com/office/powerpoint/2010/main" val="3971488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graphicEl>
                                              <a:chart seriesIdx="-3" categoryIdx="-3" bldStep="gridLegend"/>
                                            </p:graphicEl>
                                          </p:spTgt>
                                        </p:tgtEl>
                                        <p:attrNameLst>
                                          <p:attrName>style.visibility</p:attrName>
                                        </p:attrNameLst>
                                      </p:cBhvr>
                                      <p:to>
                                        <p:strVal val="visible"/>
                                      </p:to>
                                    </p:set>
                                    <p:animEffect transition="in" filter="wipe(down)">
                                      <p:cBhvr>
                                        <p:cTn id="7" dur="500"/>
                                        <p:tgtEl>
                                          <p:spTgt spid="45">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graphicEl>
                                              <a:chart seriesIdx="0" categoryIdx="0" bldStep="ptInSeries"/>
                                            </p:graphicEl>
                                          </p:spTgt>
                                        </p:tgtEl>
                                        <p:attrNameLst>
                                          <p:attrName>style.visibility</p:attrName>
                                        </p:attrNameLst>
                                      </p:cBhvr>
                                      <p:to>
                                        <p:strVal val="visible"/>
                                      </p:to>
                                    </p:set>
                                    <p:animEffect transition="in" filter="wipe(down)">
                                      <p:cBhvr>
                                        <p:cTn id="11" dur="500"/>
                                        <p:tgtEl>
                                          <p:spTgt spid="45">
                                            <p:graphicEl>
                                              <a:chart seriesIdx="0" categoryIdx="0" bldStep="ptInSeries"/>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5">
                                            <p:graphicEl>
                                              <a:chart seriesIdx="0" categoryIdx="1" bldStep="ptInSeries"/>
                                            </p:graphicEl>
                                          </p:spTgt>
                                        </p:tgtEl>
                                        <p:attrNameLst>
                                          <p:attrName>style.visibility</p:attrName>
                                        </p:attrNameLst>
                                      </p:cBhvr>
                                      <p:to>
                                        <p:strVal val="visible"/>
                                      </p:to>
                                    </p:set>
                                    <p:animEffect transition="in" filter="wipe(down)">
                                      <p:cBhvr>
                                        <p:cTn id="15" dur="500"/>
                                        <p:tgtEl>
                                          <p:spTgt spid="45">
                                            <p:graphicEl>
                                              <a:chart seriesIdx="0" categoryIdx="1" bldStep="ptInSeries"/>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5">
                                            <p:graphicEl>
                                              <a:chart seriesIdx="0" categoryIdx="2" bldStep="ptInSeries"/>
                                            </p:graphicEl>
                                          </p:spTgt>
                                        </p:tgtEl>
                                        <p:attrNameLst>
                                          <p:attrName>style.visibility</p:attrName>
                                        </p:attrNameLst>
                                      </p:cBhvr>
                                      <p:to>
                                        <p:strVal val="visible"/>
                                      </p:to>
                                    </p:set>
                                    <p:animEffect transition="in" filter="wipe(down)">
                                      <p:cBhvr>
                                        <p:cTn id="19" dur="500"/>
                                        <p:tgtEl>
                                          <p:spTgt spid="45">
                                            <p:graphicEl>
                                              <a:chart seriesIdx="0" categoryIdx="2" bldStep="ptInSeries"/>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5">
                                            <p:graphicEl>
                                              <a:chart seriesIdx="0" categoryIdx="3" bldStep="ptInSeries"/>
                                            </p:graphicEl>
                                          </p:spTgt>
                                        </p:tgtEl>
                                        <p:attrNameLst>
                                          <p:attrName>style.visibility</p:attrName>
                                        </p:attrNameLst>
                                      </p:cBhvr>
                                      <p:to>
                                        <p:strVal val="visible"/>
                                      </p:to>
                                    </p:set>
                                    <p:animEffect transition="in" filter="wipe(down)">
                                      <p:cBhvr>
                                        <p:cTn id="23" dur="500"/>
                                        <p:tgtEl>
                                          <p:spTgt spid="45">
                                            <p:graphicEl>
                                              <a:chart seriesIdx="0" categoryIdx="3" bldStep="ptInSeries"/>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5">
                                            <p:graphicEl>
                                              <a:chart seriesIdx="0" categoryIdx="4" bldStep="ptInSeries"/>
                                            </p:graphicEl>
                                          </p:spTgt>
                                        </p:tgtEl>
                                        <p:attrNameLst>
                                          <p:attrName>style.visibility</p:attrName>
                                        </p:attrNameLst>
                                      </p:cBhvr>
                                      <p:to>
                                        <p:strVal val="visible"/>
                                      </p:to>
                                    </p:set>
                                    <p:animEffect transition="in" filter="wipe(down)">
                                      <p:cBhvr>
                                        <p:cTn id="27" dur="500"/>
                                        <p:tgtEl>
                                          <p:spTgt spid="45">
                                            <p:graphicEl>
                                              <a:chart seriesIdx="0" categoryIdx="4" bldStep="ptInSeries"/>
                                            </p:graphic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45">
                                            <p:graphicEl>
                                              <a:chart seriesIdx="0" categoryIdx="5" bldStep="ptInSeries"/>
                                            </p:graphicEl>
                                          </p:spTgt>
                                        </p:tgtEl>
                                        <p:attrNameLst>
                                          <p:attrName>style.visibility</p:attrName>
                                        </p:attrNameLst>
                                      </p:cBhvr>
                                      <p:to>
                                        <p:strVal val="visible"/>
                                      </p:to>
                                    </p:set>
                                    <p:animEffect transition="in" filter="wipe(down)">
                                      <p:cBhvr>
                                        <p:cTn id="31" dur="500"/>
                                        <p:tgtEl>
                                          <p:spTgt spid="45">
                                            <p:graphicEl>
                                              <a:chart seriesIdx="0" categoryIdx="5" bldStep="ptInSeries"/>
                                            </p:graphic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45">
                                            <p:graphicEl>
                                              <a:chart seriesIdx="0" categoryIdx="6" bldStep="ptInSeries"/>
                                            </p:graphicEl>
                                          </p:spTgt>
                                        </p:tgtEl>
                                        <p:attrNameLst>
                                          <p:attrName>style.visibility</p:attrName>
                                        </p:attrNameLst>
                                      </p:cBhvr>
                                      <p:to>
                                        <p:strVal val="visible"/>
                                      </p:to>
                                    </p:set>
                                    <p:animEffect transition="in" filter="wipe(down)">
                                      <p:cBhvr>
                                        <p:cTn id="35" dur="500"/>
                                        <p:tgtEl>
                                          <p:spTgt spid="45">
                                            <p:graphicEl>
                                              <a:chart seriesIdx="0" categoryIdx="6" bldStep="ptInSeries"/>
                                            </p:graphic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45">
                                            <p:graphicEl>
                                              <a:chart seriesIdx="0" categoryIdx="7" bldStep="ptInSeries"/>
                                            </p:graphicEl>
                                          </p:spTgt>
                                        </p:tgtEl>
                                        <p:attrNameLst>
                                          <p:attrName>style.visibility</p:attrName>
                                        </p:attrNameLst>
                                      </p:cBhvr>
                                      <p:to>
                                        <p:strVal val="visible"/>
                                      </p:to>
                                    </p:set>
                                    <p:animEffect transition="in" filter="wipe(down)">
                                      <p:cBhvr>
                                        <p:cTn id="39" dur="500"/>
                                        <p:tgtEl>
                                          <p:spTgt spid="45">
                                            <p:graphicEl>
                                              <a:chart seriesIdx="0" categoryIdx="7" bldStep="ptInSeries"/>
                                            </p:graphic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45">
                                            <p:graphicEl>
                                              <a:chart seriesIdx="0" categoryIdx="8" bldStep="ptInSeries"/>
                                            </p:graphicEl>
                                          </p:spTgt>
                                        </p:tgtEl>
                                        <p:attrNameLst>
                                          <p:attrName>style.visibility</p:attrName>
                                        </p:attrNameLst>
                                      </p:cBhvr>
                                      <p:to>
                                        <p:strVal val="visible"/>
                                      </p:to>
                                    </p:set>
                                    <p:animEffect transition="in" filter="wipe(down)">
                                      <p:cBhvr>
                                        <p:cTn id="43" dur="500"/>
                                        <p:tgtEl>
                                          <p:spTgt spid="45">
                                            <p:graphicEl>
                                              <a:chart seriesIdx="0" categoryIdx="8" bldStep="ptInSeries"/>
                                            </p:graphic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45">
                                            <p:graphicEl>
                                              <a:chart seriesIdx="0" categoryIdx="9" bldStep="ptInSeries"/>
                                            </p:graphicEl>
                                          </p:spTgt>
                                        </p:tgtEl>
                                        <p:attrNameLst>
                                          <p:attrName>style.visibility</p:attrName>
                                        </p:attrNameLst>
                                      </p:cBhvr>
                                      <p:to>
                                        <p:strVal val="visible"/>
                                      </p:to>
                                    </p:set>
                                    <p:animEffect transition="in" filter="wipe(down)">
                                      <p:cBhvr>
                                        <p:cTn id="47" dur="500"/>
                                        <p:tgtEl>
                                          <p:spTgt spid="45">
                                            <p:graphicEl>
                                              <a:chart seriesIdx="0" categoryIdx="9" bldStep="ptInSeries"/>
                                            </p:graphic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45">
                                            <p:graphicEl>
                                              <a:chart seriesIdx="1" categoryIdx="0" bldStep="ptInSeries"/>
                                            </p:graphicEl>
                                          </p:spTgt>
                                        </p:tgtEl>
                                        <p:attrNameLst>
                                          <p:attrName>style.visibility</p:attrName>
                                        </p:attrNameLst>
                                      </p:cBhvr>
                                      <p:to>
                                        <p:strVal val="visible"/>
                                      </p:to>
                                    </p:set>
                                    <p:animEffect transition="in" filter="wipe(down)">
                                      <p:cBhvr>
                                        <p:cTn id="51" dur="500"/>
                                        <p:tgtEl>
                                          <p:spTgt spid="45">
                                            <p:graphicEl>
                                              <a:chart seriesIdx="1" categoryIdx="0" bldStep="ptInSeries"/>
                                            </p:graphic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45">
                                            <p:graphicEl>
                                              <a:chart seriesIdx="1" categoryIdx="1" bldStep="ptInSeries"/>
                                            </p:graphicEl>
                                          </p:spTgt>
                                        </p:tgtEl>
                                        <p:attrNameLst>
                                          <p:attrName>style.visibility</p:attrName>
                                        </p:attrNameLst>
                                      </p:cBhvr>
                                      <p:to>
                                        <p:strVal val="visible"/>
                                      </p:to>
                                    </p:set>
                                    <p:animEffect transition="in" filter="wipe(down)">
                                      <p:cBhvr>
                                        <p:cTn id="55" dur="500"/>
                                        <p:tgtEl>
                                          <p:spTgt spid="45">
                                            <p:graphicEl>
                                              <a:chart seriesIdx="1" categoryIdx="1" bldStep="ptInSeries"/>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45">
                                            <p:graphicEl>
                                              <a:chart seriesIdx="1" categoryIdx="2" bldStep="ptInSeries"/>
                                            </p:graphicEl>
                                          </p:spTgt>
                                        </p:tgtEl>
                                        <p:attrNameLst>
                                          <p:attrName>style.visibility</p:attrName>
                                        </p:attrNameLst>
                                      </p:cBhvr>
                                      <p:to>
                                        <p:strVal val="visible"/>
                                      </p:to>
                                    </p:set>
                                    <p:animEffect transition="in" filter="wipe(down)">
                                      <p:cBhvr>
                                        <p:cTn id="60" dur="500"/>
                                        <p:tgtEl>
                                          <p:spTgt spid="45">
                                            <p:graphicEl>
                                              <a:chart seriesIdx="1" categoryIdx="2" bldStep="ptInSeries"/>
                                            </p:graphicEl>
                                          </p:spTgt>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45">
                                            <p:graphicEl>
                                              <a:chart seriesIdx="1" categoryIdx="3" bldStep="ptInSeries"/>
                                            </p:graphicEl>
                                          </p:spTgt>
                                        </p:tgtEl>
                                        <p:attrNameLst>
                                          <p:attrName>style.visibility</p:attrName>
                                        </p:attrNameLst>
                                      </p:cBhvr>
                                      <p:to>
                                        <p:strVal val="visible"/>
                                      </p:to>
                                    </p:set>
                                    <p:animEffect transition="in" filter="wipe(down)">
                                      <p:cBhvr>
                                        <p:cTn id="64" dur="500"/>
                                        <p:tgtEl>
                                          <p:spTgt spid="45">
                                            <p:graphicEl>
                                              <a:chart seriesIdx="1" categoryIdx="3" bldStep="ptInSeries"/>
                                            </p:graphicEl>
                                          </p:spTgt>
                                        </p:tgtEl>
                                      </p:cBhvr>
                                    </p:animEffect>
                                  </p:childTnLst>
                                </p:cTn>
                              </p:par>
                              <p:par>
                                <p:cTn id="65" presetID="22" presetClass="entr" presetSubtype="4" fill="hold"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par>
                          <p:cTn id="68" fill="hold">
                            <p:stCondLst>
                              <p:cond delay="1000"/>
                            </p:stCondLst>
                            <p:childTnLst>
                              <p:par>
                                <p:cTn id="69" presetID="22" presetClass="entr" presetSubtype="4" fill="hold" grpId="0" nodeType="afterEffect">
                                  <p:stCondLst>
                                    <p:cond delay="0"/>
                                  </p:stCondLst>
                                  <p:childTnLst>
                                    <p:set>
                                      <p:cBhvr>
                                        <p:cTn id="70" dur="1" fill="hold">
                                          <p:stCondLst>
                                            <p:cond delay="0"/>
                                          </p:stCondLst>
                                        </p:cTn>
                                        <p:tgtEl>
                                          <p:spTgt spid="45">
                                            <p:graphicEl>
                                              <a:chart seriesIdx="1" categoryIdx="4" bldStep="ptInSeries"/>
                                            </p:graphicEl>
                                          </p:spTgt>
                                        </p:tgtEl>
                                        <p:attrNameLst>
                                          <p:attrName>style.visibility</p:attrName>
                                        </p:attrNameLst>
                                      </p:cBhvr>
                                      <p:to>
                                        <p:strVal val="visible"/>
                                      </p:to>
                                    </p:set>
                                    <p:animEffect transition="in" filter="wipe(down)">
                                      <p:cBhvr>
                                        <p:cTn id="71" dur="500"/>
                                        <p:tgtEl>
                                          <p:spTgt spid="45">
                                            <p:graphicEl>
                                              <a:chart seriesIdx="1" categoryIdx="4" bldStep="ptInSeries"/>
                                            </p:graphicEl>
                                          </p:spTgt>
                                        </p:tgtEl>
                                      </p:cBhvr>
                                    </p:animEffect>
                                  </p:childTnLst>
                                </p:cTn>
                              </p:par>
                              <p:par>
                                <p:cTn id="72" presetID="22" presetClass="entr" presetSubtype="4" fill="hold"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wipe(down)">
                                      <p:cBhvr>
                                        <p:cTn id="74" dur="500"/>
                                        <p:tgtEl>
                                          <p:spTgt spid="49"/>
                                        </p:tgtEl>
                                      </p:cBhvr>
                                    </p:animEffect>
                                  </p:childTnLst>
                                </p:cTn>
                              </p:par>
                            </p:childTnLst>
                          </p:cTn>
                        </p:par>
                        <p:par>
                          <p:cTn id="75" fill="hold">
                            <p:stCondLst>
                              <p:cond delay="1500"/>
                            </p:stCondLst>
                            <p:childTnLst>
                              <p:par>
                                <p:cTn id="76" presetID="22" presetClass="entr" presetSubtype="4" fill="hold" grpId="0" nodeType="afterEffect">
                                  <p:stCondLst>
                                    <p:cond delay="0"/>
                                  </p:stCondLst>
                                  <p:childTnLst>
                                    <p:set>
                                      <p:cBhvr>
                                        <p:cTn id="77" dur="1" fill="hold">
                                          <p:stCondLst>
                                            <p:cond delay="0"/>
                                          </p:stCondLst>
                                        </p:cTn>
                                        <p:tgtEl>
                                          <p:spTgt spid="45">
                                            <p:graphicEl>
                                              <a:chart seriesIdx="1" categoryIdx="5" bldStep="ptInSeries"/>
                                            </p:graphicEl>
                                          </p:spTgt>
                                        </p:tgtEl>
                                        <p:attrNameLst>
                                          <p:attrName>style.visibility</p:attrName>
                                        </p:attrNameLst>
                                      </p:cBhvr>
                                      <p:to>
                                        <p:strVal val="visible"/>
                                      </p:to>
                                    </p:set>
                                    <p:animEffect transition="in" filter="wipe(down)">
                                      <p:cBhvr>
                                        <p:cTn id="78" dur="500"/>
                                        <p:tgtEl>
                                          <p:spTgt spid="45">
                                            <p:graphicEl>
                                              <a:chart seriesIdx="1" categoryIdx="5" bldStep="ptInSeries"/>
                                            </p:graphicEl>
                                          </p:spTgt>
                                        </p:tgtEl>
                                      </p:cBhvr>
                                    </p:animEffect>
                                  </p:childTnLst>
                                </p:cTn>
                              </p:par>
                              <p:par>
                                <p:cTn id="79" presetID="2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wipe(down)">
                                      <p:cBhvr>
                                        <p:cTn id="81" dur="500"/>
                                        <p:tgtEl>
                                          <p:spTgt spid="52"/>
                                        </p:tgtEl>
                                      </p:cBhvr>
                                    </p:animEffect>
                                  </p:childTnLst>
                                </p:cTn>
                              </p:par>
                            </p:childTnLst>
                          </p:cTn>
                        </p:par>
                        <p:par>
                          <p:cTn id="82" fill="hold">
                            <p:stCondLst>
                              <p:cond delay="2000"/>
                            </p:stCondLst>
                            <p:childTnLst>
                              <p:par>
                                <p:cTn id="83" presetID="22" presetClass="entr" presetSubtype="4" fill="hold" grpId="0" nodeType="afterEffect">
                                  <p:stCondLst>
                                    <p:cond delay="0"/>
                                  </p:stCondLst>
                                  <p:childTnLst>
                                    <p:set>
                                      <p:cBhvr>
                                        <p:cTn id="84" dur="1" fill="hold">
                                          <p:stCondLst>
                                            <p:cond delay="0"/>
                                          </p:stCondLst>
                                        </p:cTn>
                                        <p:tgtEl>
                                          <p:spTgt spid="45">
                                            <p:graphicEl>
                                              <a:chart seriesIdx="1" categoryIdx="6" bldStep="ptInSeries"/>
                                            </p:graphicEl>
                                          </p:spTgt>
                                        </p:tgtEl>
                                        <p:attrNameLst>
                                          <p:attrName>style.visibility</p:attrName>
                                        </p:attrNameLst>
                                      </p:cBhvr>
                                      <p:to>
                                        <p:strVal val="visible"/>
                                      </p:to>
                                    </p:set>
                                    <p:animEffect transition="in" filter="wipe(down)">
                                      <p:cBhvr>
                                        <p:cTn id="85" dur="500"/>
                                        <p:tgtEl>
                                          <p:spTgt spid="45">
                                            <p:graphicEl>
                                              <a:chart seriesIdx="1" categoryIdx="6" bldStep="ptInSeries"/>
                                            </p:graphicEl>
                                          </p:spTgt>
                                        </p:tgtEl>
                                      </p:cBhvr>
                                    </p:animEffect>
                                  </p:childTnLst>
                                </p:cTn>
                              </p:par>
                              <p:par>
                                <p:cTn id="86" presetID="22" presetClass="entr" presetSubtype="4" fill="hold" nodeType="with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wipe(down)">
                                      <p:cBhvr>
                                        <p:cTn id="88" dur="500"/>
                                        <p:tgtEl>
                                          <p:spTgt spid="55"/>
                                        </p:tgtEl>
                                      </p:cBhvr>
                                    </p:animEffect>
                                  </p:childTnLst>
                                </p:cTn>
                              </p:par>
                            </p:childTnLst>
                          </p:cTn>
                        </p:par>
                        <p:par>
                          <p:cTn id="89" fill="hold">
                            <p:stCondLst>
                              <p:cond delay="2500"/>
                            </p:stCondLst>
                            <p:childTnLst>
                              <p:par>
                                <p:cTn id="90" presetID="22" presetClass="entr" presetSubtype="4" fill="hold" grpId="0" nodeType="afterEffect">
                                  <p:stCondLst>
                                    <p:cond delay="0"/>
                                  </p:stCondLst>
                                  <p:childTnLst>
                                    <p:set>
                                      <p:cBhvr>
                                        <p:cTn id="91" dur="1" fill="hold">
                                          <p:stCondLst>
                                            <p:cond delay="0"/>
                                          </p:stCondLst>
                                        </p:cTn>
                                        <p:tgtEl>
                                          <p:spTgt spid="45">
                                            <p:graphicEl>
                                              <a:chart seriesIdx="1" categoryIdx="7" bldStep="ptInSeries"/>
                                            </p:graphicEl>
                                          </p:spTgt>
                                        </p:tgtEl>
                                        <p:attrNameLst>
                                          <p:attrName>style.visibility</p:attrName>
                                        </p:attrNameLst>
                                      </p:cBhvr>
                                      <p:to>
                                        <p:strVal val="visible"/>
                                      </p:to>
                                    </p:set>
                                    <p:animEffect transition="in" filter="wipe(down)">
                                      <p:cBhvr>
                                        <p:cTn id="92" dur="500"/>
                                        <p:tgtEl>
                                          <p:spTgt spid="45">
                                            <p:graphicEl>
                                              <a:chart seriesIdx="1" categoryIdx="7" bldStep="ptInSeries"/>
                                            </p:graphicEl>
                                          </p:spTgt>
                                        </p:tgtEl>
                                      </p:cBhvr>
                                    </p:animEffect>
                                  </p:childTnLst>
                                </p:cTn>
                              </p:par>
                              <p:par>
                                <p:cTn id="93" presetID="22" presetClass="entr" presetSubtype="4"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ipe(down)">
                                      <p:cBhvr>
                                        <p:cTn id="95" dur="500"/>
                                        <p:tgtEl>
                                          <p:spTgt spid="58"/>
                                        </p:tgtEl>
                                      </p:cBhvr>
                                    </p:animEffect>
                                  </p:childTnLst>
                                </p:cTn>
                              </p:par>
                            </p:childTnLst>
                          </p:cTn>
                        </p:par>
                        <p:par>
                          <p:cTn id="96" fill="hold">
                            <p:stCondLst>
                              <p:cond delay="3000"/>
                            </p:stCondLst>
                            <p:childTnLst>
                              <p:par>
                                <p:cTn id="97" presetID="22" presetClass="entr" presetSubtype="4" fill="hold" grpId="0" nodeType="afterEffect">
                                  <p:stCondLst>
                                    <p:cond delay="0"/>
                                  </p:stCondLst>
                                  <p:childTnLst>
                                    <p:set>
                                      <p:cBhvr>
                                        <p:cTn id="98" dur="1" fill="hold">
                                          <p:stCondLst>
                                            <p:cond delay="0"/>
                                          </p:stCondLst>
                                        </p:cTn>
                                        <p:tgtEl>
                                          <p:spTgt spid="45">
                                            <p:graphicEl>
                                              <a:chart seriesIdx="1" categoryIdx="8" bldStep="ptInSeries"/>
                                            </p:graphicEl>
                                          </p:spTgt>
                                        </p:tgtEl>
                                        <p:attrNameLst>
                                          <p:attrName>style.visibility</p:attrName>
                                        </p:attrNameLst>
                                      </p:cBhvr>
                                      <p:to>
                                        <p:strVal val="visible"/>
                                      </p:to>
                                    </p:set>
                                    <p:animEffect transition="in" filter="wipe(down)">
                                      <p:cBhvr>
                                        <p:cTn id="99" dur="500"/>
                                        <p:tgtEl>
                                          <p:spTgt spid="45">
                                            <p:graphicEl>
                                              <a:chart seriesIdx="1" categoryIdx="8" bldStep="ptInSeries"/>
                                            </p:graphicEl>
                                          </p:spTgt>
                                        </p:tgtEl>
                                      </p:cBhvr>
                                    </p:animEffect>
                                  </p:childTnLst>
                                </p:cTn>
                              </p:par>
                              <p:par>
                                <p:cTn id="100" presetID="22" presetClass="entr" presetSubtype="4" fill="hold"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wipe(down)">
                                      <p:cBhvr>
                                        <p:cTn id="102" dur="500"/>
                                        <p:tgtEl>
                                          <p:spTgt spid="61"/>
                                        </p:tgtEl>
                                      </p:cBhvr>
                                    </p:animEffect>
                                  </p:childTnLst>
                                </p:cTn>
                              </p:par>
                            </p:childTnLst>
                          </p:cTn>
                        </p:par>
                        <p:par>
                          <p:cTn id="103" fill="hold">
                            <p:stCondLst>
                              <p:cond delay="3500"/>
                            </p:stCondLst>
                            <p:childTnLst>
                              <p:par>
                                <p:cTn id="104" presetID="22" presetClass="entr" presetSubtype="4" fill="hold" grpId="0" nodeType="afterEffect">
                                  <p:stCondLst>
                                    <p:cond delay="0"/>
                                  </p:stCondLst>
                                  <p:childTnLst>
                                    <p:set>
                                      <p:cBhvr>
                                        <p:cTn id="105" dur="1" fill="hold">
                                          <p:stCondLst>
                                            <p:cond delay="0"/>
                                          </p:stCondLst>
                                        </p:cTn>
                                        <p:tgtEl>
                                          <p:spTgt spid="45">
                                            <p:graphicEl>
                                              <a:chart seriesIdx="1" categoryIdx="9" bldStep="ptInSeries"/>
                                            </p:graphicEl>
                                          </p:spTgt>
                                        </p:tgtEl>
                                        <p:attrNameLst>
                                          <p:attrName>style.visibility</p:attrName>
                                        </p:attrNameLst>
                                      </p:cBhvr>
                                      <p:to>
                                        <p:strVal val="visible"/>
                                      </p:to>
                                    </p:set>
                                    <p:animEffect transition="in" filter="wipe(down)">
                                      <p:cBhvr>
                                        <p:cTn id="106" dur="500"/>
                                        <p:tgtEl>
                                          <p:spTgt spid="45">
                                            <p:graphicEl>
                                              <a:chart seriesIdx="1" categoryIdx="9" bldStep="ptInSeries"/>
                                            </p:graphicEl>
                                          </p:spTgt>
                                        </p:tgtEl>
                                      </p:cBhvr>
                                    </p:animEffect>
                                  </p:childTnLst>
                                </p:cTn>
                              </p:par>
                              <p:par>
                                <p:cTn id="107" presetID="22" presetClass="entr" presetSubtype="4" fill="hold" nodeType="withEffect">
                                  <p:stCondLst>
                                    <p:cond delay="0"/>
                                  </p:stCondLst>
                                  <p:childTnLst>
                                    <p:set>
                                      <p:cBhvr>
                                        <p:cTn id="108" dur="1" fill="hold">
                                          <p:stCondLst>
                                            <p:cond delay="0"/>
                                          </p:stCondLst>
                                        </p:cTn>
                                        <p:tgtEl>
                                          <p:spTgt spid="64"/>
                                        </p:tgtEl>
                                        <p:attrNameLst>
                                          <p:attrName>style.visibility</p:attrName>
                                        </p:attrNameLst>
                                      </p:cBhvr>
                                      <p:to>
                                        <p:strVal val="visible"/>
                                      </p:to>
                                    </p:set>
                                    <p:animEffect transition="in" filter="wipe(down)">
                                      <p:cBhvr>
                                        <p:cTn id="109" dur="500"/>
                                        <p:tgtEl>
                                          <p:spTgt spid="64"/>
                                        </p:tgtEl>
                                      </p:cBhvr>
                                    </p:animEffect>
                                  </p:childTnLst>
                                </p:cTn>
                              </p:par>
                            </p:childTnLst>
                          </p:cTn>
                        </p:par>
                        <p:par>
                          <p:cTn id="110" fill="hold">
                            <p:stCondLst>
                              <p:cond delay="4000"/>
                            </p:stCondLst>
                            <p:childTnLst>
                              <p:par>
                                <p:cTn id="111" presetID="22" presetClass="entr" presetSubtype="4" fill="hold" nodeType="after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wipe(down)">
                                      <p:cBhvr>
                                        <p:cTn id="113" dur="500"/>
                                        <p:tgtEl>
                                          <p:spTgt spid="67"/>
                                        </p:tgtEl>
                                      </p:cBhvr>
                                    </p:animEffect>
                                  </p:childTnLst>
                                </p:cTn>
                              </p:par>
                            </p:childTnLst>
                          </p:cTn>
                        </p:par>
                      </p:childTnLst>
                    </p:cTn>
                  </p:par>
                  <p:par>
                    <p:cTn id="114" fill="hold">
                      <p:stCondLst>
                        <p:cond delay="indefinite"/>
                      </p:stCondLst>
                      <p:childTnLst>
                        <p:par>
                          <p:cTn id="115" fill="hold">
                            <p:stCondLst>
                              <p:cond delay="0"/>
                            </p:stCondLst>
                            <p:childTnLst>
                              <p:par>
                                <p:cTn id="116" presetID="2" presetClass="entr" presetSubtype="2" fill="hold" grpId="0" nodeType="clickEffect">
                                  <p:stCondLst>
                                    <p:cond delay="0"/>
                                  </p:stCondLst>
                                  <p:childTnLst>
                                    <p:set>
                                      <p:cBhvr>
                                        <p:cTn id="117" dur="1" fill="hold">
                                          <p:stCondLst>
                                            <p:cond delay="0"/>
                                          </p:stCondLst>
                                        </p:cTn>
                                        <p:tgtEl>
                                          <p:spTgt spid="72"/>
                                        </p:tgtEl>
                                        <p:attrNameLst>
                                          <p:attrName>style.visibility</p:attrName>
                                        </p:attrNameLst>
                                      </p:cBhvr>
                                      <p:to>
                                        <p:strVal val="visible"/>
                                      </p:to>
                                    </p:set>
                                    <p:anim calcmode="lin" valueType="num">
                                      <p:cBhvr additive="base">
                                        <p:cTn id="118" dur="500" fill="hold"/>
                                        <p:tgtEl>
                                          <p:spTgt spid="72"/>
                                        </p:tgtEl>
                                        <p:attrNameLst>
                                          <p:attrName>ppt_x</p:attrName>
                                        </p:attrNameLst>
                                      </p:cBhvr>
                                      <p:tavLst>
                                        <p:tav tm="0">
                                          <p:val>
                                            <p:strVal val="1+#ppt_w/2"/>
                                          </p:val>
                                        </p:tav>
                                        <p:tav tm="100000">
                                          <p:val>
                                            <p:strVal val="#ppt_x"/>
                                          </p:val>
                                        </p:tav>
                                      </p:tavLst>
                                    </p:anim>
                                    <p:anim calcmode="lin" valueType="num">
                                      <p:cBhvr additive="base">
                                        <p:cTn id="119"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2" fill="hold" grpId="0" nodeType="clickEffect">
                                  <p:stCondLst>
                                    <p:cond delay="0"/>
                                  </p:stCondLst>
                                  <p:childTnLst>
                                    <p:set>
                                      <p:cBhvr>
                                        <p:cTn id="123" dur="1" fill="hold">
                                          <p:stCondLst>
                                            <p:cond delay="0"/>
                                          </p:stCondLst>
                                        </p:cTn>
                                        <p:tgtEl>
                                          <p:spTgt spid="73"/>
                                        </p:tgtEl>
                                        <p:attrNameLst>
                                          <p:attrName>style.visibility</p:attrName>
                                        </p:attrNameLst>
                                      </p:cBhvr>
                                      <p:to>
                                        <p:strVal val="visible"/>
                                      </p:to>
                                    </p:set>
                                    <p:anim calcmode="lin" valueType="num">
                                      <p:cBhvr additive="base">
                                        <p:cTn id="124" dur="500" fill="hold"/>
                                        <p:tgtEl>
                                          <p:spTgt spid="73"/>
                                        </p:tgtEl>
                                        <p:attrNameLst>
                                          <p:attrName>ppt_x</p:attrName>
                                        </p:attrNameLst>
                                      </p:cBhvr>
                                      <p:tavLst>
                                        <p:tav tm="0">
                                          <p:val>
                                            <p:strVal val="1+#ppt_w/2"/>
                                          </p:val>
                                        </p:tav>
                                        <p:tav tm="100000">
                                          <p:val>
                                            <p:strVal val="#ppt_x"/>
                                          </p:val>
                                        </p:tav>
                                      </p:tavLst>
                                    </p:anim>
                                    <p:anim calcmode="lin" valueType="num">
                                      <p:cBhvr additive="base">
                                        <p:cTn id="125"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5" grpId="0" uiExpand="1">
        <p:bldSub>
          <a:bldChart bld="seriesEl"/>
        </p:bldSub>
      </p:bldGraphic>
      <p:bldP spid="72" grpId="0"/>
      <p:bldP spid="7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r>
              <a:rPr lang="es-CL" dirty="0"/>
              <a:t>Reavalúo de bienes raíces</a:t>
            </a:r>
          </a:p>
        </p:txBody>
      </p:sp>
      <p:sp>
        <p:nvSpPr>
          <p:cNvPr id="7" name="Rectángulo 6"/>
          <p:cNvSpPr/>
          <p:nvPr/>
        </p:nvSpPr>
        <p:spPr bwMode="auto">
          <a:xfrm>
            <a:off x="3292230" y="4136280"/>
            <a:ext cx="2688977" cy="1748118"/>
          </a:xfrm>
          <a:prstGeom prst="rect">
            <a:avLst/>
          </a:prstGeom>
          <a:solidFill>
            <a:schemeClr val="tx1"/>
          </a:solidFill>
          <a:ln w="28575" cap="flat" cmpd="sng" algn="ctr">
            <a:solidFill>
              <a:srgbClr val="0064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spcAft>
                <a:spcPts val="1200"/>
              </a:spcAft>
              <a:buFont typeface="Arial" panose="020B0604020202020204" pitchFamily="34" charset="0"/>
              <a:buChar char="•"/>
            </a:pPr>
            <a:r>
              <a:rPr lang="es-CL" dirty="0">
                <a:solidFill>
                  <a:srgbClr val="0064A0"/>
                </a:solidFill>
              </a:rPr>
              <a:t>Definir los planos y  tablas de valores de terreno o suelo.</a:t>
            </a:r>
          </a:p>
          <a:p>
            <a:pPr marL="285750" indent="-285750">
              <a:spcAft>
                <a:spcPts val="1200"/>
              </a:spcAft>
              <a:buFont typeface="Arial" panose="020B0604020202020204" pitchFamily="34" charset="0"/>
              <a:buChar char="•"/>
            </a:pPr>
            <a:r>
              <a:rPr lang="es-CL" dirty="0">
                <a:solidFill>
                  <a:srgbClr val="0064A0"/>
                </a:solidFill>
              </a:rPr>
              <a:t>Definir los valores de construcción.</a:t>
            </a:r>
          </a:p>
        </p:txBody>
      </p:sp>
      <p:sp>
        <p:nvSpPr>
          <p:cNvPr id="6" name="Llamada de flecha hacia abajo 5"/>
          <p:cNvSpPr/>
          <p:nvPr/>
        </p:nvSpPr>
        <p:spPr>
          <a:xfrm>
            <a:off x="3342084" y="2684851"/>
            <a:ext cx="2574536" cy="1377361"/>
          </a:xfrm>
          <a:prstGeom prst="downArrowCallout">
            <a:avLst>
              <a:gd name="adj1" fmla="val 23609"/>
              <a:gd name="adj2" fmla="val 17823"/>
              <a:gd name="adj3" fmla="val 15057"/>
              <a:gd name="adj4" fmla="val 76964"/>
            </a:avLst>
          </a:prstGeom>
          <a:solidFill>
            <a:schemeClr val="tx1"/>
          </a:solidFill>
          <a:ln w="38100">
            <a:solidFill>
              <a:srgbClr val="E6500A">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L" sz="3600" dirty="0">
                <a:solidFill>
                  <a:srgbClr val="737373"/>
                </a:solidFill>
              </a:rPr>
              <a:t>SII</a:t>
            </a:r>
          </a:p>
        </p:txBody>
      </p:sp>
      <p:sp>
        <p:nvSpPr>
          <p:cNvPr id="9" name="Rectángulo redondeado 8"/>
          <p:cNvSpPr/>
          <p:nvPr/>
        </p:nvSpPr>
        <p:spPr bwMode="auto">
          <a:xfrm>
            <a:off x="9169073" y="3124200"/>
            <a:ext cx="2704042" cy="1978020"/>
          </a:xfrm>
          <a:prstGeom prst="roundRect">
            <a:avLst>
              <a:gd name="adj" fmla="val 0"/>
            </a:avLst>
          </a:prstGeom>
          <a:solidFill>
            <a:schemeClr val="tx1"/>
          </a:solidFill>
          <a:ln w="28575" cap="flat" cmpd="sng" algn="ctr">
            <a:solidFill>
              <a:srgbClr val="0064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spcAft>
                <a:spcPts val="1200"/>
              </a:spcAft>
              <a:buFont typeface="Arial" panose="020B0604020202020204" pitchFamily="34" charset="0"/>
              <a:buChar char="•"/>
            </a:pPr>
            <a:r>
              <a:rPr lang="es-CL" dirty="0">
                <a:solidFill>
                  <a:srgbClr val="0064A0"/>
                </a:solidFill>
              </a:rPr>
              <a:t>Publicar aviso en diario de circulación local.</a:t>
            </a:r>
          </a:p>
          <a:p>
            <a:pPr marL="285750" indent="-285750">
              <a:spcAft>
                <a:spcPts val="1200"/>
              </a:spcAft>
              <a:buFont typeface="Arial" panose="020B0604020202020204" pitchFamily="34" charset="0"/>
              <a:buChar char="•"/>
            </a:pPr>
            <a:r>
              <a:rPr lang="es-CL" dirty="0">
                <a:solidFill>
                  <a:srgbClr val="0064A0"/>
                </a:solidFill>
              </a:rPr>
              <a:t>Exhibir los roles de avalúo por 30 días en sitio visible del municipio.</a:t>
            </a:r>
          </a:p>
        </p:txBody>
      </p:sp>
      <p:sp>
        <p:nvSpPr>
          <p:cNvPr id="15" name="Rectángulo 14"/>
          <p:cNvSpPr/>
          <p:nvPr/>
        </p:nvSpPr>
        <p:spPr bwMode="auto">
          <a:xfrm>
            <a:off x="6265143" y="5176362"/>
            <a:ext cx="2768040" cy="1355749"/>
          </a:xfrm>
          <a:prstGeom prst="rect">
            <a:avLst/>
          </a:prstGeom>
          <a:solidFill>
            <a:schemeClr val="tx1"/>
          </a:solidFill>
          <a:ln w="28575" cap="flat" cmpd="sng" algn="ctr">
            <a:solidFill>
              <a:srgbClr val="0064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a:buFont typeface="Arial" panose="020B0604020202020204" pitchFamily="34" charset="0"/>
              <a:buChar char="•"/>
            </a:pPr>
            <a:r>
              <a:rPr lang="es-CL" dirty="0">
                <a:solidFill>
                  <a:srgbClr val="0064A0"/>
                </a:solidFill>
              </a:rPr>
              <a:t>Sancionar las tasas a aplicar, si el incremento de giro calculado supera el 10%</a:t>
            </a:r>
          </a:p>
        </p:txBody>
      </p:sp>
      <p:sp>
        <p:nvSpPr>
          <p:cNvPr id="21" name="Llamada de flecha hacia abajo 20"/>
          <p:cNvSpPr/>
          <p:nvPr/>
        </p:nvSpPr>
        <p:spPr>
          <a:xfrm>
            <a:off x="9169073" y="1533713"/>
            <a:ext cx="2704042" cy="1590486"/>
          </a:xfrm>
          <a:prstGeom prst="downArrowCallout">
            <a:avLst>
              <a:gd name="adj1" fmla="val 17661"/>
              <a:gd name="adj2" fmla="val 25000"/>
              <a:gd name="adj3" fmla="val 25000"/>
              <a:gd name="adj4" fmla="val 64977"/>
            </a:avLst>
          </a:prstGeom>
          <a:solidFill>
            <a:schemeClr val="tx1"/>
          </a:solidFill>
          <a:ln w="38100">
            <a:solidFill>
              <a:srgbClr val="E6500A">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L" sz="3600" dirty="0">
                <a:solidFill>
                  <a:srgbClr val="737373"/>
                </a:solidFill>
              </a:rPr>
              <a:t>MUNICIPIO</a:t>
            </a:r>
          </a:p>
        </p:txBody>
      </p:sp>
      <p:sp>
        <p:nvSpPr>
          <p:cNvPr id="22" name="Llamada de flecha hacia abajo 21"/>
          <p:cNvSpPr/>
          <p:nvPr/>
        </p:nvSpPr>
        <p:spPr>
          <a:xfrm>
            <a:off x="6265143" y="1525896"/>
            <a:ext cx="1983459" cy="1191059"/>
          </a:xfrm>
          <a:prstGeom prst="downArrowCallout">
            <a:avLst>
              <a:gd name="adj1" fmla="val 17824"/>
              <a:gd name="adj2" fmla="val 13163"/>
              <a:gd name="adj3" fmla="val 14854"/>
              <a:gd name="adj4" fmla="val 76814"/>
            </a:avLst>
          </a:prstGeom>
          <a:solidFill>
            <a:schemeClr val="tx1"/>
          </a:solidFill>
          <a:ln w="38100">
            <a:solidFill>
              <a:srgbClr val="E6500A">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L" sz="2000">
                <a:solidFill>
                  <a:srgbClr val="737373"/>
                </a:solidFill>
              </a:rPr>
              <a:t>MINISTERIO DE HACIENDA</a:t>
            </a:r>
            <a:endParaRPr lang="es-CL" sz="2000" dirty="0">
              <a:solidFill>
                <a:srgbClr val="737373"/>
              </a:solidFill>
            </a:endParaRPr>
          </a:p>
        </p:txBody>
      </p:sp>
      <p:sp>
        <p:nvSpPr>
          <p:cNvPr id="23" name="Llamada de flecha hacia abajo 22"/>
          <p:cNvSpPr/>
          <p:nvPr/>
        </p:nvSpPr>
        <p:spPr>
          <a:xfrm>
            <a:off x="6551117" y="2760036"/>
            <a:ext cx="1983459" cy="1238528"/>
          </a:xfrm>
          <a:prstGeom prst="downArrowCallout">
            <a:avLst>
              <a:gd name="adj1" fmla="val 15022"/>
              <a:gd name="adj2" fmla="val 13163"/>
              <a:gd name="adj3" fmla="val 14854"/>
              <a:gd name="adj4" fmla="val 76814"/>
            </a:avLst>
          </a:prstGeom>
          <a:solidFill>
            <a:schemeClr val="tx1"/>
          </a:solidFill>
          <a:ln w="38100">
            <a:solidFill>
              <a:srgbClr val="E6500A">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L" sz="2000">
                <a:solidFill>
                  <a:srgbClr val="737373"/>
                </a:solidFill>
              </a:rPr>
              <a:t>PRESIDENCIA DE LA REPÚBLICA</a:t>
            </a:r>
            <a:endParaRPr lang="es-CL" sz="2000" dirty="0">
              <a:solidFill>
                <a:srgbClr val="737373"/>
              </a:solidFill>
            </a:endParaRPr>
          </a:p>
        </p:txBody>
      </p:sp>
      <p:sp>
        <p:nvSpPr>
          <p:cNvPr id="24" name="Llamada de flecha hacia abajo 23"/>
          <p:cNvSpPr/>
          <p:nvPr/>
        </p:nvSpPr>
        <p:spPr>
          <a:xfrm>
            <a:off x="6846149" y="4018281"/>
            <a:ext cx="1983459" cy="1128370"/>
          </a:xfrm>
          <a:prstGeom prst="downArrowCallout">
            <a:avLst>
              <a:gd name="adj1" fmla="val 15022"/>
              <a:gd name="adj2" fmla="val 13163"/>
              <a:gd name="adj3" fmla="val 14854"/>
              <a:gd name="adj4" fmla="val 76814"/>
            </a:avLst>
          </a:prstGeom>
          <a:solidFill>
            <a:schemeClr val="tx1"/>
          </a:solidFill>
          <a:ln w="38100">
            <a:solidFill>
              <a:srgbClr val="E6500A">
                <a:alpha val="99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s-CL" sz="2000">
                <a:solidFill>
                  <a:srgbClr val="737373"/>
                </a:solidFill>
              </a:rPr>
              <a:t>CONTRALORÍA GENERAL</a:t>
            </a:r>
            <a:endParaRPr lang="es-CL" sz="2000" dirty="0">
              <a:solidFill>
                <a:srgbClr val="737373"/>
              </a:solidFill>
            </a:endParaRPr>
          </a:p>
        </p:txBody>
      </p:sp>
      <p:sp>
        <p:nvSpPr>
          <p:cNvPr id="14" name="Pentágono 13"/>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dirty="0">
                <a:solidFill>
                  <a:srgbClr val="E6500A"/>
                </a:solidFill>
              </a:rPr>
              <a:t>PRINCIPALES ACTORES: </a:t>
            </a:r>
          </a:p>
        </p:txBody>
      </p:sp>
      <p:grpSp>
        <p:nvGrpSpPr>
          <p:cNvPr id="19" name="Grupo 18"/>
          <p:cNvGrpSpPr/>
          <p:nvPr/>
        </p:nvGrpSpPr>
        <p:grpSpPr>
          <a:xfrm>
            <a:off x="32099" y="2684851"/>
            <a:ext cx="3192187" cy="3495971"/>
            <a:chOff x="-328756" y="7350705"/>
            <a:chExt cx="3192187" cy="3495971"/>
          </a:xfrm>
        </p:grpSpPr>
        <p:pic>
          <p:nvPicPr>
            <p:cNvPr id="1026" name="Picture 2" descr="Resultado de imagen para municipalidad san miguel LOG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4854"/>
            <a:stretch/>
          </p:blipFill>
          <p:spPr bwMode="auto">
            <a:xfrm>
              <a:off x="-328756" y="7582988"/>
              <a:ext cx="625768"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municipalidad san JOAQUIN LOG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5144"/>
            <a:stretch/>
          </p:blipFill>
          <p:spPr bwMode="auto">
            <a:xfrm>
              <a:off x="1206497" y="8728066"/>
              <a:ext cx="611234"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scudo de San Bernardo (Chile).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004" y="7621371"/>
              <a:ext cx="602472"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scudo de Paine.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497" y="9910676"/>
              <a:ext cx="624000"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scudo de Buin.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531" y="7392671"/>
              <a:ext cx="774618"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cudo de La Pintana.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514" y="8478189"/>
              <a:ext cx="595634"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scudo de La Granja (Chile).sv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8486" y="9196066"/>
              <a:ext cx="595634"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Escudo de San RamÃ³n.s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7797" y="7350705"/>
              <a:ext cx="595634"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Escudo de La Cisterna.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066" y="9868472"/>
              <a:ext cx="595634" cy="9360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scudo de Pirque.sv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7038" y="8691491"/>
              <a:ext cx="595634" cy="93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n 9"/>
          <p:cNvPicPr>
            <a:picLocks noChangeAspect="1"/>
          </p:cNvPicPr>
          <p:nvPr/>
        </p:nvPicPr>
        <p:blipFill>
          <a:blip r:embed="rId13"/>
          <a:stretch>
            <a:fillRect/>
          </a:stretch>
        </p:blipFill>
        <p:spPr>
          <a:xfrm>
            <a:off x="245112" y="4007474"/>
            <a:ext cx="2264447" cy="978241"/>
          </a:xfrm>
          <a:prstGeom prst="rect">
            <a:avLst/>
          </a:prstGeom>
        </p:spPr>
      </p:pic>
      <p:grpSp>
        <p:nvGrpSpPr>
          <p:cNvPr id="18" name="Grupo 17"/>
          <p:cNvGrpSpPr/>
          <p:nvPr/>
        </p:nvGrpSpPr>
        <p:grpSpPr>
          <a:xfrm>
            <a:off x="181491" y="3283008"/>
            <a:ext cx="2577026" cy="2689936"/>
            <a:chOff x="177794" y="3625939"/>
            <a:chExt cx="2577026" cy="2689936"/>
          </a:xfrm>
        </p:grpSpPr>
        <p:pic>
          <p:nvPicPr>
            <p:cNvPr id="12" name="Imagen 11"/>
            <p:cNvPicPr>
              <a:picLocks noChangeAspect="1"/>
            </p:cNvPicPr>
            <p:nvPr/>
          </p:nvPicPr>
          <p:blipFill>
            <a:blip r:embed="rId14"/>
            <a:stretch>
              <a:fillRect/>
            </a:stretch>
          </p:blipFill>
          <p:spPr>
            <a:xfrm>
              <a:off x="1540836" y="4226441"/>
              <a:ext cx="1213984" cy="1098655"/>
            </a:xfrm>
            <a:prstGeom prst="rect">
              <a:avLst/>
            </a:prstGeom>
          </p:spPr>
        </p:pic>
        <p:pic>
          <p:nvPicPr>
            <p:cNvPr id="17" name="Imagen 16"/>
            <p:cNvPicPr>
              <a:picLocks noChangeAspect="1"/>
            </p:cNvPicPr>
            <p:nvPr/>
          </p:nvPicPr>
          <p:blipFill>
            <a:blip r:embed="rId15"/>
            <a:stretch>
              <a:fillRect/>
            </a:stretch>
          </p:blipFill>
          <p:spPr>
            <a:xfrm>
              <a:off x="287393" y="5244312"/>
              <a:ext cx="1071563" cy="1071563"/>
            </a:xfrm>
            <a:prstGeom prst="rect">
              <a:avLst/>
            </a:prstGeom>
          </p:spPr>
        </p:pic>
        <p:pic>
          <p:nvPicPr>
            <p:cNvPr id="1054" name="Picture 30" descr="Resultado de imagen para gobierno de chile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7794" y="3625939"/>
              <a:ext cx="1181162" cy="118116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41902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24" presetClass="emph" presetSubtype="0" fill="hold" grpId="1" nodeType="withEffect">
                                  <p:stCondLst>
                                    <p:cond delay="0"/>
                                  </p:stCondLst>
                                  <p:childTnLst>
                                    <p:animClr clrSpc="hsl" dir="cw">
                                      <p:cBhvr override="childStyle">
                                        <p:cTn id="29" dur="500" fill="hold"/>
                                        <p:tgtEl>
                                          <p:spTgt spid="6"/>
                                        </p:tgtEl>
                                        <p:attrNameLst>
                                          <p:attrName>style.color</p:attrName>
                                        </p:attrNameLst>
                                      </p:cBhvr>
                                      <p:by>
                                        <p:hsl h="0" s="-12549" l="-25098"/>
                                      </p:by>
                                    </p:animClr>
                                    <p:animClr clrSpc="hsl" dir="cw">
                                      <p:cBhvr>
                                        <p:cTn id="30" dur="500" fill="hold"/>
                                        <p:tgtEl>
                                          <p:spTgt spid="6"/>
                                        </p:tgtEl>
                                        <p:attrNameLst>
                                          <p:attrName>fillcolor</p:attrName>
                                        </p:attrNameLst>
                                      </p:cBhvr>
                                      <p:by>
                                        <p:hsl h="0" s="-12549" l="-25098"/>
                                      </p:by>
                                    </p:animClr>
                                    <p:animClr clrSpc="hsl" dir="cw">
                                      <p:cBhvr>
                                        <p:cTn id="31" dur="500" fill="hold"/>
                                        <p:tgtEl>
                                          <p:spTgt spid="6"/>
                                        </p:tgtEl>
                                        <p:attrNameLst>
                                          <p:attrName>stroke.color</p:attrName>
                                        </p:attrNameLst>
                                      </p:cBhvr>
                                      <p:by>
                                        <p:hsl h="0" s="-12549" l="-25098"/>
                                      </p:by>
                                    </p:animClr>
                                    <p:set>
                                      <p:cBhvr>
                                        <p:cTn id="32" dur="500" fill="hold"/>
                                        <p:tgtEl>
                                          <p:spTgt spid="6"/>
                                        </p:tgtEl>
                                        <p:attrNameLst>
                                          <p:attrName>fill.type</p:attrName>
                                        </p:attrNameLst>
                                      </p:cBhvr>
                                      <p:to>
                                        <p:strVal val="solid"/>
                                      </p:to>
                                    </p:set>
                                  </p:childTnLst>
                                </p:cTn>
                              </p:par>
                              <p:par>
                                <p:cTn id="33" presetID="24" presetClass="emph" presetSubtype="0" fill="hold" grpId="1" nodeType="withEffect">
                                  <p:stCondLst>
                                    <p:cond delay="0"/>
                                  </p:stCondLst>
                                  <p:childTnLst>
                                    <p:animClr clrSpc="hsl" dir="cw">
                                      <p:cBhvr override="childStyle">
                                        <p:cTn id="34" dur="500" fill="hold"/>
                                        <p:tgtEl>
                                          <p:spTgt spid="7"/>
                                        </p:tgtEl>
                                        <p:attrNameLst>
                                          <p:attrName>style.color</p:attrName>
                                        </p:attrNameLst>
                                      </p:cBhvr>
                                      <p:by>
                                        <p:hsl h="0" s="-12549" l="-25098"/>
                                      </p:by>
                                    </p:animClr>
                                    <p:animClr clrSpc="hsl" dir="cw">
                                      <p:cBhvr>
                                        <p:cTn id="35" dur="500" fill="hold"/>
                                        <p:tgtEl>
                                          <p:spTgt spid="7"/>
                                        </p:tgtEl>
                                        <p:attrNameLst>
                                          <p:attrName>fillcolor</p:attrName>
                                        </p:attrNameLst>
                                      </p:cBhvr>
                                      <p:by>
                                        <p:hsl h="0" s="-12549" l="-25098"/>
                                      </p:by>
                                    </p:animClr>
                                    <p:animClr clrSpc="hsl" dir="cw">
                                      <p:cBhvr>
                                        <p:cTn id="36" dur="500" fill="hold"/>
                                        <p:tgtEl>
                                          <p:spTgt spid="7"/>
                                        </p:tgtEl>
                                        <p:attrNameLst>
                                          <p:attrName>stroke.color</p:attrName>
                                        </p:attrNameLst>
                                      </p:cBhvr>
                                      <p:by>
                                        <p:hsl h="0" s="-12549" l="-25098"/>
                                      </p:by>
                                    </p:animClr>
                                    <p:set>
                                      <p:cBhvr>
                                        <p:cTn id="37" dur="500" fill="hold"/>
                                        <p:tgtEl>
                                          <p:spTgt spid="7"/>
                                        </p:tgtEl>
                                        <p:attrNameLst>
                                          <p:attrName>fill.type</p:attrName>
                                        </p:attrNameLst>
                                      </p:cBhvr>
                                      <p:to>
                                        <p:strVal val="solid"/>
                                      </p:to>
                                    </p:se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xit" presetSubtype="0" fill="hold" nodeType="withEffect">
                                  <p:stCondLst>
                                    <p:cond delay="0"/>
                                  </p:stCondLst>
                                  <p:childTnLst>
                                    <p:animEffect transition="out" filter="fade">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500"/>
                                        <p:tgtEl>
                                          <p:spTgt spid="9"/>
                                        </p:tgtEl>
                                      </p:cBhvr>
                                    </p:animEffect>
                                  </p:childTnLst>
                                </p:cTn>
                              </p:par>
                              <p:par>
                                <p:cTn id="55" presetID="24" presetClass="emph" presetSubtype="0" fill="hold" grpId="1" nodeType="withEffect">
                                  <p:stCondLst>
                                    <p:cond delay="0"/>
                                  </p:stCondLst>
                                  <p:childTnLst>
                                    <p:animClr clrSpc="hsl" dir="cw">
                                      <p:cBhvr override="childStyle">
                                        <p:cTn id="56" dur="500" fill="hold"/>
                                        <p:tgtEl>
                                          <p:spTgt spid="22"/>
                                        </p:tgtEl>
                                        <p:attrNameLst>
                                          <p:attrName>style.color</p:attrName>
                                        </p:attrNameLst>
                                      </p:cBhvr>
                                      <p:by>
                                        <p:hsl h="0" s="-12549" l="-25098"/>
                                      </p:by>
                                    </p:animClr>
                                    <p:animClr clrSpc="hsl" dir="cw">
                                      <p:cBhvr>
                                        <p:cTn id="57" dur="500" fill="hold"/>
                                        <p:tgtEl>
                                          <p:spTgt spid="22"/>
                                        </p:tgtEl>
                                        <p:attrNameLst>
                                          <p:attrName>fillcolor</p:attrName>
                                        </p:attrNameLst>
                                      </p:cBhvr>
                                      <p:by>
                                        <p:hsl h="0" s="-12549" l="-25098"/>
                                      </p:by>
                                    </p:animClr>
                                    <p:animClr clrSpc="hsl" dir="cw">
                                      <p:cBhvr>
                                        <p:cTn id="58" dur="500" fill="hold"/>
                                        <p:tgtEl>
                                          <p:spTgt spid="22"/>
                                        </p:tgtEl>
                                        <p:attrNameLst>
                                          <p:attrName>stroke.color</p:attrName>
                                        </p:attrNameLst>
                                      </p:cBhvr>
                                      <p:by>
                                        <p:hsl h="0" s="-12549" l="-25098"/>
                                      </p:by>
                                    </p:animClr>
                                    <p:set>
                                      <p:cBhvr>
                                        <p:cTn id="59" dur="500" fill="hold"/>
                                        <p:tgtEl>
                                          <p:spTgt spid="22"/>
                                        </p:tgtEl>
                                        <p:attrNameLst>
                                          <p:attrName>fill.type</p:attrName>
                                        </p:attrNameLst>
                                      </p:cBhvr>
                                      <p:to>
                                        <p:strVal val="solid"/>
                                      </p:to>
                                    </p:set>
                                  </p:childTnLst>
                                </p:cTn>
                              </p:par>
                              <p:par>
                                <p:cTn id="60" presetID="24" presetClass="emph" presetSubtype="0" fill="hold" grpId="1" nodeType="withEffect">
                                  <p:stCondLst>
                                    <p:cond delay="0"/>
                                  </p:stCondLst>
                                  <p:childTnLst>
                                    <p:animClr clrSpc="hsl" dir="cw">
                                      <p:cBhvr override="childStyle">
                                        <p:cTn id="61" dur="500" fill="hold"/>
                                        <p:tgtEl>
                                          <p:spTgt spid="23"/>
                                        </p:tgtEl>
                                        <p:attrNameLst>
                                          <p:attrName>style.color</p:attrName>
                                        </p:attrNameLst>
                                      </p:cBhvr>
                                      <p:by>
                                        <p:hsl h="0" s="-12549" l="-25098"/>
                                      </p:by>
                                    </p:animClr>
                                    <p:animClr clrSpc="hsl" dir="cw">
                                      <p:cBhvr>
                                        <p:cTn id="62" dur="500" fill="hold"/>
                                        <p:tgtEl>
                                          <p:spTgt spid="23"/>
                                        </p:tgtEl>
                                        <p:attrNameLst>
                                          <p:attrName>fillcolor</p:attrName>
                                        </p:attrNameLst>
                                      </p:cBhvr>
                                      <p:by>
                                        <p:hsl h="0" s="-12549" l="-25098"/>
                                      </p:by>
                                    </p:animClr>
                                    <p:animClr clrSpc="hsl" dir="cw">
                                      <p:cBhvr>
                                        <p:cTn id="63" dur="500" fill="hold"/>
                                        <p:tgtEl>
                                          <p:spTgt spid="23"/>
                                        </p:tgtEl>
                                        <p:attrNameLst>
                                          <p:attrName>stroke.color</p:attrName>
                                        </p:attrNameLst>
                                      </p:cBhvr>
                                      <p:by>
                                        <p:hsl h="0" s="-12549" l="-25098"/>
                                      </p:by>
                                    </p:animClr>
                                    <p:set>
                                      <p:cBhvr>
                                        <p:cTn id="64" dur="500" fill="hold"/>
                                        <p:tgtEl>
                                          <p:spTgt spid="23"/>
                                        </p:tgtEl>
                                        <p:attrNameLst>
                                          <p:attrName>fill.type</p:attrName>
                                        </p:attrNameLst>
                                      </p:cBhvr>
                                      <p:to>
                                        <p:strVal val="solid"/>
                                      </p:to>
                                    </p:set>
                                  </p:childTnLst>
                                </p:cTn>
                              </p:par>
                              <p:par>
                                <p:cTn id="65" presetID="24" presetClass="emph" presetSubtype="0" fill="hold" grpId="1" nodeType="withEffect">
                                  <p:stCondLst>
                                    <p:cond delay="0"/>
                                  </p:stCondLst>
                                  <p:childTnLst>
                                    <p:animClr clrSpc="hsl" dir="cw">
                                      <p:cBhvr override="childStyle">
                                        <p:cTn id="66" dur="500" fill="hold"/>
                                        <p:tgtEl>
                                          <p:spTgt spid="24"/>
                                        </p:tgtEl>
                                        <p:attrNameLst>
                                          <p:attrName>style.color</p:attrName>
                                        </p:attrNameLst>
                                      </p:cBhvr>
                                      <p:by>
                                        <p:hsl h="0" s="-12549" l="-25098"/>
                                      </p:by>
                                    </p:animClr>
                                    <p:animClr clrSpc="hsl" dir="cw">
                                      <p:cBhvr>
                                        <p:cTn id="67" dur="500" fill="hold"/>
                                        <p:tgtEl>
                                          <p:spTgt spid="24"/>
                                        </p:tgtEl>
                                        <p:attrNameLst>
                                          <p:attrName>fillcolor</p:attrName>
                                        </p:attrNameLst>
                                      </p:cBhvr>
                                      <p:by>
                                        <p:hsl h="0" s="-12549" l="-25098"/>
                                      </p:by>
                                    </p:animClr>
                                    <p:animClr clrSpc="hsl" dir="cw">
                                      <p:cBhvr>
                                        <p:cTn id="68" dur="500" fill="hold"/>
                                        <p:tgtEl>
                                          <p:spTgt spid="24"/>
                                        </p:tgtEl>
                                        <p:attrNameLst>
                                          <p:attrName>stroke.color</p:attrName>
                                        </p:attrNameLst>
                                      </p:cBhvr>
                                      <p:by>
                                        <p:hsl h="0" s="-12549" l="-25098"/>
                                      </p:by>
                                    </p:animClr>
                                    <p:set>
                                      <p:cBhvr>
                                        <p:cTn id="69" dur="500" fill="hold"/>
                                        <p:tgtEl>
                                          <p:spTgt spid="24"/>
                                        </p:tgtEl>
                                        <p:attrNameLst>
                                          <p:attrName>fill.type</p:attrName>
                                        </p:attrNameLst>
                                      </p:cBhvr>
                                      <p:to>
                                        <p:strVal val="solid"/>
                                      </p:to>
                                    </p:set>
                                  </p:childTnLst>
                                </p:cTn>
                              </p:par>
                              <p:par>
                                <p:cTn id="70" presetID="24" presetClass="emph" presetSubtype="0" fill="hold" grpId="1" nodeType="withEffect">
                                  <p:stCondLst>
                                    <p:cond delay="0"/>
                                  </p:stCondLst>
                                  <p:childTnLst>
                                    <p:animClr clrSpc="hsl" dir="cw">
                                      <p:cBhvr override="childStyle">
                                        <p:cTn id="71" dur="500" fill="hold"/>
                                        <p:tgtEl>
                                          <p:spTgt spid="15"/>
                                        </p:tgtEl>
                                        <p:attrNameLst>
                                          <p:attrName>style.color</p:attrName>
                                        </p:attrNameLst>
                                      </p:cBhvr>
                                      <p:by>
                                        <p:hsl h="0" s="-12549" l="-25098"/>
                                      </p:by>
                                    </p:animClr>
                                    <p:animClr clrSpc="hsl" dir="cw">
                                      <p:cBhvr>
                                        <p:cTn id="72" dur="500" fill="hold"/>
                                        <p:tgtEl>
                                          <p:spTgt spid="15"/>
                                        </p:tgtEl>
                                        <p:attrNameLst>
                                          <p:attrName>fillcolor</p:attrName>
                                        </p:attrNameLst>
                                      </p:cBhvr>
                                      <p:by>
                                        <p:hsl h="0" s="-12549" l="-25098"/>
                                      </p:by>
                                    </p:animClr>
                                    <p:animClr clrSpc="hsl" dir="cw">
                                      <p:cBhvr>
                                        <p:cTn id="73" dur="500" fill="hold"/>
                                        <p:tgtEl>
                                          <p:spTgt spid="15"/>
                                        </p:tgtEl>
                                        <p:attrNameLst>
                                          <p:attrName>stroke.color</p:attrName>
                                        </p:attrNameLst>
                                      </p:cBhvr>
                                      <p:by>
                                        <p:hsl h="0" s="-12549" l="-25098"/>
                                      </p:by>
                                    </p:animClr>
                                    <p:set>
                                      <p:cBhvr>
                                        <p:cTn id="74" dur="500" fill="hold"/>
                                        <p:tgtEl>
                                          <p:spTgt spid="15"/>
                                        </p:tgtEl>
                                        <p:attrNameLst>
                                          <p:attrName>fill.type</p:attrName>
                                        </p:attrNameLst>
                                      </p:cBhvr>
                                      <p:to>
                                        <p:strVal val="solid"/>
                                      </p:to>
                                    </p:set>
                                  </p:childTnLst>
                                </p:cTn>
                              </p:par>
                              <p:par>
                                <p:cTn id="75" presetID="10" presetClass="exit" presetSubtype="0" fill="hold" nodeType="withEffect">
                                  <p:stCondLst>
                                    <p:cond delay="0"/>
                                  </p:stCondLst>
                                  <p:childTnLst>
                                    <p:animEffect transition="out" filter="fade">
                                      <p:cBhvr>
                                        <p:cTn id="76" dur="500"/>
                                        <p:tgtEl>
                                          <p:spTgt spid="18"/>
                                        </p:tgtEl>
                                      </p:cBhvr>
                                    </p:animEffect>
                                    <p:set>
                                      <p:cBhvr>
                                        <p:cTn id="7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6" grpId="0" animBg="1"/>
      <p:bldP spid="6" grpId="1" animBg="1"/>
      <p:bldP spid="9" grpId="0" animBg="1"/>
      <p:bldP spid="15" grpId="0" animBg="1"/>
      <p:bldP spid="15" grpId="1" animBg="1"/>
      <p:bldP spid="21" grpId="0" animBg="1"/>
      <p:bldP spid="22" grpId="0" animBg="1"/>
      <p:bldP spid="22" grpId="1" animBg="1"/>
      <p:bldP spid="23" grpId="0" animBg="1"/>
      <p:bldP spid="23" grpId="1" animBg="1"/>
      <p:bldP spid="24" grpId="0" animBg="1"/>
      <p:bldP spid="24"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ropuesta metodológica para la construcción de una tipología de territorios  rurales en Chile. Informe final. - ODEPA | Oficina de Estudios y Políticas  Agrarias"/>
          <p:cNvPicPr>
            <a:picLocks noChangeAspect="1" noChangeArrowheads="1"/>
          </p:cNvPicPr>
          <p:nvPr/>
        </p:nvPicPr>
        <p:blipFill rotWithShape="1">
          <a:blip r:embed="rId2">
            <a:extLst>
              <a:ext uri="{28A0092B-C50C-407E-A947-70E740481C1C}">
                <a14:useLocalDpi xmlns:a14="http://schemas.microsoft.com/office/drawing/2010/main" val="0"/>
              </a:ext>
            </a:extLst>
          </a:blip>
          <a:srcRect l="56896"/>
          <a:stretch/>
        </p:blipFill>
        <p:spPr bwMode="auto">
          <a:xfrm>
            <a:off x="5312228" y="-246743"/>
            <a:ext cx="7170057" cy="72571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220" name="Picture 4" descr="Venechile Technologies Outsourcing. Diseñamos soluciones para Chile"/>
          <p:cNvPicPr>
            <a:picLocks noChangeAspect="1" noChangeArrowheads="1"/>
          </p:cNvPicPr>
          <p:nvPr/>
        </p:nvPicPr>
        <p:blipFill rotWithShape="1">
          <a:blip r:embed="rId3">
            <a:extLst>
              <a:ext uri="{28A0092B-C50C-407E-A947-70E740481C1C}">
                <a14:useLocalDpi xmlns:a14="http://schemas.microsoft.com/office/drawing/2010/main" val="0"/>
              </a:ext>
            </a:extLst>
          </a:blip>
          <a:srcRect r="57889"/>
          <a:stretch/>
        </p:blipFill>
        <p:spPr bwMode="auto">
          <a:xfrm>
            <a:off x="-144893" y="-246743"/>
            <a:ext cx="6168322" cy="725714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0064A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¿Cómo se llega del Reavalúo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al Avalúo Fiscal?​</a:t>
            </a:r>
          </a:p>
        </p:txBody>
      </p:sp>
      <p:pic>
        <p:nvPicPr>
          <p:cNvPr id="7" name="Imagen 6"/>
          <p:cNvPicPr>
            <a:picLocks noChangeAspect="1"/>
          </p:cNvPicPr>
          <p:nvPr/>
        </p:nvPicPr>
        <p:blipFill>
          <a:blip r:embed="rId4">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74092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Noticias y Novedades archivos - Página 9 de 13 - Impositus"/>
          <p:cNvPicPr>
            <a:picLocks noChangeAspect="1" noChangeArrowheads="1"/>
          </p:cNvPicPr>
          <p:nvPr/>
        </p:nvPicPr>
        <p:blipFill rotWithShape="1">
          <a:blip r:embed="rId2">
            <a:extLst>
              <a:ext uri="{28A0092B-C50C-407E-A947-70E740481C1C}">
                <a14:useLocalDpi xmlns:a14="http://schemas.microsoft.com/office/drawing/2010/main" val="0"/>
              </a:ext>
            </a:extLst>
          </a:blip>
          <a:srcRect t="1359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737373">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¿Qué es el impuesto territorial?</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369240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sp>
        <p:nvSpPr>
          <p:cNvPr id="12" name="Proceso 11"/>
          <p:cNvSpPr/>
          <p:nvPr/>
        </p:nvSpPr>
        <p:spPr>
          <a:xfrm>
            <a:off x="447675" y="1689300"/>
            <a:ext cx="2590800" cy="100965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DEFINICION DE </a:t>
            </a:r>
            <a:br>
              <a:rPr lang="es-CL" sz="1600" dirty="0">
                <a:solidFill>
                  <a:srgbClr val="0064A0"/>
                </a:solidFill>
              </a:rPr>
            </a:br>
            <a:r>
              <a:rPr lang="es-CL" sz="1600" dirty="0">
                <a:solidFill>
                  <a:srgbClr val="0064A0"/>
                </a:solidFill>
              </a:rPr>
              <a:t>VALORES DE TERRENO</a:t>
            </a:r>
          </a:p>
        </p:txBody>
      </p:sp>
      <p:cxnSp>
        <p:nvCxnSpPr>
          <p:cNvPr id="17" name="Conector angular 16"/>
          <p:cNvCxnSpPr>
            <a:stCxn id="12" idx="3"/>
            <a:endCxn id="22" idx="1"/>
          </p:cNvCxnSpPr>
          <p:nvPr/>
        </p:nvCxnSpPr>
        <p:spPr>
          <a:xfrm>
            <a:off x="3038475" y="2194125"/>
            <a:ext cx="1998199" cy="589653"/>
          </a:xfrm>
          <a:prstGeom prst="bentConnector3">
            <a:avLst>
              <a:gd name="adj1" fmla="val 50000"/>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5036674" y="1548623"/>
            <a:ext cx="6147141" cy="2470309"/>
          </a:xfrm>
          <a:prstGeom prst="bracketPair">
            <a:avLst>
              <a:gd name="adj" fmla="val 5983"/>
            </a:avLst>
          </a:prstGeom>
          <a:noFill/>
          <a:ln w="28575">
            <a:solidFill>
              <a:srgbClr val="E6500A"/>
            </a:solidFill>
            <a:prstDash val="sysDot"/>
          </a:ln>
        </p:spPr>
        <p:txBody>
          <a:bodyPr wrap="square" rtlCol="0">
            <a:spAutoFit/>
          </a:bodyPr>
          <a:lstStyle/>
          <a:p>
            <a:pPr>
              <a:spcAft>
                <a:spcPts val="1200"/>
              </a:spcAft>
            </a:pPr>
            <a:r>
              <a:rPr lang="es-CL" sz="2000" dirty="0">
                <a:solidFill>
                  <a:srgbClr val="0064A0"/>
                </a:solidFill>
              </a:rPr>
              <a:t>Principal fuente de información: transferencias (F2890)</a:t>
            </a:r>
          </a:p>
          <a:p>
            <a:pPr>
              <a:spcAft>
                <a:spcPts val="1200"/>
              </a:spcAft>
            </a:pPr>
            <a:r>
              <a:rPr lang="es-CL" sz="2000" dirty="0">
                <a:solidFill>
                  <a:srgbClr val="0064A0"/>
                </a:solidFill>
              </a:rPr>
              <a:t>Se </a:t>
            </a:r>
            <a:r>
              <a:rPr lang="es-CL" sz="2000" dirty="0" err="1">
                <a:solidFill>
                  <a:srgbClr val="0064A0"/>
                </a:solidFill>
              </a:rPr>
              <a:t>geolocalizan</a:t>
            </a:r>
            <a:r>
              <a:rPr lang="es-CL" sz="2000" dirty="0">
                <a:solidFill>
                  <a:srgbClr val="0064A0"/>
                </a:solidFill>
              </a:rPr>
              <a:t> las muestras</a:t>
            </a:r>
          </a:p>
          <a:p>
            <a:pPr>
              <a:spcAft>
                <a:spcPts val="1200"/>
              </a:spcAft>
            </a:pPr>
            <a:r>
              <a:rPr lang="es-CL" sz="2000" dirty="0">
                <a:solidFill>
                  <a:srgbClr val="0064A0"/>
                </a:solidFill>
              </a:rPr>
              <a:t>Se determinan valores en las diferentes áreas homogéneas a través de sistema informático: módulo estudio de precios</a:t>
            </a:r>
          </a:p>
          <a:p>
            <a:pPr>
              <a:spcAft>
                <a:spcPts val="1200"/>
              </a:spcAft>
            </a:pPr>
            <a:endParaRPr lang="es-CL" sz="2000" dirty="0">
              <a:solidFill>
                <a:srgbClr val="0064A0"/>
              </a:solidFill>
            </a:endParaRPr>
          </a:p>
        </p:txBody>
      </p:sp>
      <p:cxnSp>
        <p:nvCxnSpPr>
          <p:cNvPr id="30" name="Conector angular 29"/>
          <p:cNvCxnSpPr>
            <a:stCxn id="12" idx="2"/>
            <a:endCxn id="40" idx="0"/>
          </p:cNvCxnSpPr>
          <p:nvPr/>
        </p:nvCxnSpPr>
        <p:spPr>
          <a:xfrm rot="16200000" flipH="1">
            <a:off x="1829192" y="2612833"/>
            <a:ext cx="747419" cy="919652"/>
          </a:xfrm>
          <a:prstGeom prst="bentConnector3">
            <a:avLst>
              <a:gd name="adj1" fmla="val 50000"/>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40" name="Marcador de contenido 2"/>
          <p:cNvSpPr txBox="1">
            <a:spLocks/>
          </p:cNvSpPr>
          <p:nvPr/>
        </p:nvSpPr>
        <p:spPr>
          <a:xfrm>
            <a:off x="169253" y="3446369"/>
            <a:ext cx="4986947" cy="3051366"/>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spcAft>
                <a:spcPts val="1200"/>
              </a:spcAft>
              <a:buNone/>
              <a:tabLst>
                <a:tab pos="540385" algn="l"/>
              </a:tabLst>
              <a:defRPr/>
            </a:pPr>
            <a:r>
              <a:rPr lang="es-CL" sz="1600" cap="small" dirty="0">
                <a:solidFill>
                  <a:srgbClr val="0064A0"/>
                </a:solidFill>
                <a:latin typeface="Consolas" panose="020B0609020204030204" pitchFamily="49" charset="0"/>
                <a:cs typeface="Consolas" panose="020B0609020204030204" pitchFamily="49" charset="0"/>
              </a:rPr>
              <a:t>ÁREA HOMOGÉNEA</a:t>
            </a:r>
          </a:p>
          <a:p>
            <a:pPr marL="0" indent="0" eaLnBrk="0" fontAlgn="base" hangingPunct="0">
              <a:lnSpc>
                <a:spcPct val="100000"/>
              </a:lnSpc>
              <a:spcBef>
                <a:spcPct val="0"/>
              </a:spcBef>
              <a:spcAft>
                <a:spcPts val="1200"/>
              </a:spcAft>
              <a:buFont typeface="Arial" panose="020B0604020202020204" pitchFamily="34" charset="0"/>
              <a:buNone/>
              <a:tabLst>
                <a:tab pos="540385" algn="l"/>
              </a:tabLst>
              <a:defRPr/>
            </a:pPr>
            <a:r>
              <a:rPr lang="es-ES" sz="16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Sector del territorio, compuesto por uno o más predios, con similares características en cuanto a:</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Uso de Suelo</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Categoría Constructiva</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Nivel de Densificación</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Otras Variables Urbanas:</a:t>
            </a:r>
          </a:p>
          <a:p>
            <a:pPr lvl="1"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Nivel de Equipamiento</a:t>
            </a:r>
          </a:p>
          <a:p>
            <a:pPr lvl="1"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Elementos Urbanos</a:t>
            </a:r>
          </a:p>
          <a:p>
            <a:pPr lvl="1"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Sectores Urbanos</a:t>
            </a:r>
            <a:endParaRPr lang="es-ES"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endParaRPr>
          </a:p>
        </p:txBody>
      </p:sp>
      <p:pic>
        <p:nvPicPr>
          <p:cNvPr id="48" name="Imagen 47"/>
          <p:cNvPicPr>
            <a:picLocks noChangeAspect="1"/>
          </p:cNvPicPr>
          <p:nvPr/>
        </p:nvPicPr>
        <p:blipFill>
          <a:blip r:embed="rId3"/>
          <a:stretch>
            <a:fillRect/>
          </a:stretch>
        </p:blipFill>
        <p:spPr>
          <a:xfrm>
            <a:off x="5138274" y="1561324"/>
            <a:ext cx="6964826" cy="5073844"/>
          </a:xfrm>
          <a:prstGeom prst="rect">
            <a:avLst/>
          </a:prstGeom>
        </p:spPr>
      </p:pic>
    </p:spTree>
    <p:custDataLst>
      <p:tags r:id="rId1"/>
    </p:custDataLst>
    <p:extLst>
      <p:ext uri="{BB962C8B-B14F-4D97-AF65-F5344CB8AC3E}">
        <p14:creationId xmlns:p14="http://schemas.microsoft.com/office/powerpoint/2010/main" val="331974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bg/>
                                          </p:spTgt>
                                        </p:tgtEl>
                                        <p:attrNameLst>
                                          <p:attrName>style.visibility</p:attrName>
                                        </p:attrNameLst>
                                      </p:cBhvr>
                                      <p:to>
                                        <p:strVal val="visible"/>
                                      </p:to>
                                    </p:set>
                                    <p:animEffect transition="in" filter="wipe(left)">
                                      <p:cBhvr>
                                        <p:cTn id="11" dur="1000"/>
                                        <p:tgtEl>
                                          <p:spTgt spid="22">
                                            <p:bg/>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1500"/>
                                        <p:tgtEl>
                                          <p:spTgt spid="22">
                                            <p:txEl>
                                              <p:pRg st="0" end="0"/>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1500"/>
                                        <p:tgtEl>
                                          <p:spTgt spid="22">
                                            <p:txEl>
                                              <p:pRg st="1" end="1"/>
                                            </p:txEl>
                                          </p:spTgt>
                                        </p:tgtEl>
                                      </p:cBhvr>
                                    </p:animEffect>
                                  </p:childTnLst>
                                </p:cTn>
                              </p:par>
                            </p:childTnLst>
                          </p:cTn>
                        </p:par>
                        <p:par>
                          <p:cTn id="20" fill="hold">
                            <p:stCondLst>
                              <p:cond delay="4500"/>
                            </p:stCondLst>
                            <p:childTnLst>
                              <p:par>
                                <p:cTn id="21" presetID="22" presetClass="entr" presetSubtype="8" fill="hold" grpId="0" nodeType="after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wipe(left)">
                                      <p:cBhvr>
                                        <p:cTn id="23" dur="1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500"/>
                                        <p:tgtEl>
                                          <p:spTgt spid="40"/>
                                        </p:tgtEl>
                                      </p:cBhvr>
                                    </p:animEffect>
                                  </p:childTnLst>
                                </p:cTn>
                              </p:par>
                              <p:par>
                                <p:cTn id="33" presetID="22" presetClass="entr" presetSubtype="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par>
                                <p:cTn id="36" presetID="22" presetClass="exit" presetSubtype="4" fill="hold" nodeType="withEffect">
                                  <p:stCondLst>
                                    <p:cond delay="0"/>
                                  </p:stCondLst>
                                  <p:childTnLst>
                                    <p:animEffect transition="out" filter="wipe(down)">
                                      <p:cBhvr>
                                        <p:cTn id="37" dur="500"/>
                                        <p:tgtEl>
                                          <p:spTgt spid="17"/>
                                        </p:tgtEl>
                                      </p:cBhvr>
                                    </p:animEffect>
                                    <p:set>
                                      <p:cBhvr>
                                        <p:cTn id="3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sp>
        <p:nvSpPr>
          <p:cNvPr id="12" name="Proceso 11"/>
          <p:cNvSpPr/>
          <p:nvPr/>
        </p:nvSpPr>
        <p:spPr>
          <a:xfrm>
            <a:off x="447675" y="1689300"/>
            <a:ext cx="2590800" cy="100965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DEFINICION DE </a:t>
            </a:r>
            <a:br>
              <a:rPr lang="es-CL" sz="1600" dirty="0">
                <a:solidFill>
                  <a:srgbClr val="0064A0"/>
                </a:solidFill>
              </a:rPr>
            </a:br>
            <a:r>
              <a:rPr lang="es-CL" sz="1600" dirty="0">
                <a:solidFill>
                  <a:srgbClr val="0064A0"/>
                </a:solidFill>
              </a:rPr>
              <a:t>VALORES DE TERRENO</a:t>
            </a:r>
          </a:p>
        </p:txBody>
      </p:sp>
      <p:cxnSp>
        <p:nvCxnSpPr>
          <p:cNvPr id="30" name="Conector angular 29"/>
          <p:cNvCxnSpPr>
            <a:stCxn id="12" idx="2"/>
            <a:endCxn id="40" idx="0"/>
          </p:cNvCxnSpPr>
          <p:nvPr/>
        </p:nvCxnSpPr>
        <p:spPr>
          <a:xfrm rot="16200000" flipH="1">
            <a:off x="1834369" y="2607655"/>
            <a:ext cx="747419" cy="930007"/>
          </a:xfrm>
          <a:prstGeom prst="bentConnector3">
            <a:avLst>
              <a:gd name="adj1" fmla="val 50000"/>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76" name="CuadroTexto 75"/>
          <p:cNvSpPr txBox="1"/>
          <p:nvPr/>
        </p:nvSpPr>
        <p:spPr>
          <a:xfrm>
            <a:off x="2060524" y="4976793"/>
            <a:ext cx="3297264" cy="830997"/>
          </a:xfrm>
          <a:prstGeom prst="rect">
            <a:avLst/>
          </a:prstGeom>
          <a:noFill/>
        </p:spPr>
        <p:txBody>
          <a:bodyPr wrap="square" rtlCol="0">
            <a:spAutoFit/>
          </a:bodyPr>
          <a:lstStyle/>
          <a:p>
            <a:r>
              <a:rPr lang="es-CL" sz="4800" dirty="0">
                <a:latin typeface="Candara" pitchFamily="34" charset="0"/>
                <a:ea typeface="Times New Roman" pitchFamily="18" charset="0"/>
                <a:cs typeface="Arial" pitchFamily="34" charset="0"/>
              </a:rPr>
              <a:t>X Y Z 564 </a:t>
            </a:r>
            <a:endParaRPr lang="es-CL" sz="4800" dirty="0"/>
          </a:p>
        </p:txBody>
      </p:sp>
      <p:grpSp>
        <p:nvGrpSpPr>
          <p:cNvPr id="77" name="Grupo 76"/>
          <p:cNvGrpSpPr/>
          <p:nvPr/>
        </p:nvGrpSpPr>
        <p:grpSpPr>
          <a:xfrm>
            <a:off x="-130188" y="4250775"/>
            <a:ext cx="3016103" cy="714422"/>
            <a:chOff x="182164" y="3117802"/>
            <a:chExt cx="3016103" cy="714422"/>
          </a:xfrm>
        </p:grpSpPr>
        <p:sp>
          <p:nvSpPr>
            <p:cNvPr id="78" name="Flecha doblada 77"/>
            <p:cNvSpPr/>
            <p:nvPr/>
          </p:nvSpPr>
          <p:spPr>
            <a:xfrm rot="16200000" flipH="1" flipV="1">
              <a:off x="2521761" y="3155718"/>
              <a:ext cx="431717" cy="921295"/>
            </a:xfrm>
            <a:prstGeom prst="ben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sp>
          <p:nvSpPr>
            <p:cNvPr id="79" name="CuadroTexto 78"/>
            <p:cNvSpPr txBox="1"/>
            <p:nvPr/>
          </p:nvSpPr>
          <p:spPr>
            <a:xfrm>
              <a:off x="182164" y="3117802"/>
              <a:ext cx="2094808" cy="707886"/>
            </a:xfrm>
            <a:prstGeom prst="rect">
              <a:avLst/>
            </a:prstGeom>
            <a:noFill/>
          </p:spPr>
          <p:txBody>
            <a:bodyPr wrap="square" rtlCol="0">
              <a:spAutoFit/>
            </a:bodyPr>
            <a:lstStyle/>
            <a:p>
              <a:pPr algn="r" eaLnBrk="0" fontAlgn="base" hangingPunct="0">
                <a:spcBef>
                  <a:spcPct val="0"/>
                </a:spcBef>
                <a:spcAft>
                  <a:spcPct val="0"/>
                </a:spcAft>
                <a:tabLst>
                  <a:tab pos="449263" algn="l"/>
                  <a:tab pos="539750" algn="l"/>
                </a:tabLst>
                <a:defRPr/>
              </a:pPr>
              <a:r>
                <a:rPr lang="es-CL" sz="2000" dirty="0">
                  <a:solidFill>
                    <a:srgbClr val="0064A0"/>
                  </a:solidFill>
                  <a:latin typeface="Candara" pitchFamily="34" charset="0"/>
                  <a:ea typeface="Times New Roman" pitchFamily="18" charset="0"/>
                  <a:cs typeface="Arial" charset="0"/>
                </a:rPr>
                <a:t>CATEGORÍA CONSTRUCTIVA</a:t>
              </a:r>
            </a:p>
          </p:txBody>
        </p:sp>
      </p:grpSp>
      <p:grpSp>
        <p:nvGrpSpPr>
          <p:cNvPr id="80" name="Grupo 79"/>
          <p:cNvGrpSpPr/>
          <p:nvPr/>
        </p:nvGrpSpPr>
        <p:grpSpPr>
          <a:xfrm>
            <a:off x="2839917" y="3770813"/>
            <a:ext cx="2364750" cy="1198537"/>
            <a:chOff x="3152269" y="2637840"/>
            <a:chExt cx="2364750" cy="1198537"/>
          </a:xfrm>
        </p:grpSpPr>
        <p:sp>
          <p:nvSpPr>
            <p:cNvPr id="81" name="Flecha derecha 80"/>
            <p:cNvSpPr/>
            <p:nvPr/>
          </p:nvSpPr>
          <p:spPr>
            <a:xfrm rot="5400000">
              <a:off x="3338547" y="3514899"/>
              <a:ext cx="432000" cy="210955"/>
            </a:xfrm>
            <a:prstGeom prst="righ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sp>
          <p:nvSpPr>
            <p:cNvPr id="82" name="CuadroTexto 81"/>
            <p:cNvSpPr txBox="1"/>
            <p:nvPr/>
          </p:nvSpPr>
          <p:spPr>
            <a:xfrm>
              <a:off x="3152269" y="2637840"/>
              <a:ext cx="2364750" cy="707886"/>
            </a:xfrm>
            <a:prstGeom prst="rect">
              <a:avLst/>
            </a:prstGeom>
            <a:noFill/>
          </p:spPr>
          <p:txBody>
            <a:bodyPr wrap="square" rtlCol="0">
              <a:spAutoFit/>
            </a:bodyPr>
            <a:lstStyle/>
            <a:p>
              <a:pPr eaLnBrk="0" fontAlgn="base" hangingPunct="0">
                <a:spcBef>
                  <a:spcPct val="0"/>
                </a:spcBef>
                <a:spcAft>
                  <a:spcPct val="0"/>
                </a:spcAft>
                <a:tabLst>
                  <a:tab pos="449263" algn="l"/>
                  <a:tab pos="539750" algn="l"/>
                </a:tabLst>
                <a:defRPr/>
              </a:pPr>
              <a:r>
                <a:rPr lang="es-CL" sz="2000" dirty="0">
                  <a:solidFill>
                    <a:srgbClr val="0064A0"/>
                  </a:solidFill>
                  <a:latin typeface="Candara" pitchFamily="34" charset="0"/>
                  <a:ea typeface="Times New Roman" pitchFamily="18" charset="0"/>
                  <a:cs typeface="Arial" charset="0"/>
                </a:rPr>
                <a:t>NIVEL DE DENSIFICACIÓN</a:t>
              </a:r>
            </a:p>
          </p:txBody>
        </p:sp>
      </p:grpSp>
      <p:grpSp>
        <p:nvGrpSpPr>
          <p:cNvPr id="83" name="Grupo 82"/>
          <p:cNvGrpSpPr/>
          <p:nvPr/>
        </p:nvGrpSpPr>
        <p:grpSpPr>
          <a:xfrm>
            <a:off x="2835589" y="5756900"/>
            <a:ext cx="2364750" cy="672476"/>
            <a:chOff x="3147941" y="4671551"/>
            <a:chExt cx="2364750" cy="899512"/>
          </a:xfrm>
        </p:grpSpPr>
        <p:sp>
          <p:nvSpPr>
            <p:cNvPr id="84" name="CuadroTexto 83"/>
            <p:cNvSpPr txBox="1"/>
            <p:nvPr/>
          </p:nvSpPr>
          <p:spPr>
            <a:xfrm>
              <a:off x="3147941" y="5170953"/>
              <a:ext cx="2364750" cy="400110"/>
            </a:xfrm>
            <a:prstGeom prst="rect">
              <a:avLst/>
            </a:prstGeom>
            <a:noFill/>
          </p:spPr>
          <p:txBody>
            <a:bodyPr wrap="square" rtlCol="0">
              <a:spAutoFit/>
            </a:bodyPr>
            <a:lstStyle/>
            <a:p>
              <a:pPr algn="ctr" eaLnBrk="0" fontAlgn="base" hangingPunct="0">
                <a:spcBef>
                  <a:spcPct val="0"/>
                </a:spcBef>
                <a:spcAft>
                  <a:spcPct val="0"/>
                </a:spcAft>
                <a:tabLst>
                  <a:tab pos="449263" algn="l"/>
                  <a:tab pos="539750" algn="l"/>
                </a:tabLst>
                <a:defRPr/>
              </a:pPr>
              <a:r>
                <a:rPr lang="es-CL" sz="2000" dirty="0">
                  <a:solidFill>
                    <a:srgbClr val="0064A0"/>
                  </a:solidFill>
                  <a:latin typeface="Candara" pitchFamily="34" charset="0"/>
                  <a:ea typeface="Times New Roman" pitchFamily="18" charset="0"/>
                  <a:cs typeface="Arial" charset="0"/>
                </a:rPr>
                <a:t>CORRELATIVO</a:t>
              </a:r>
            </a:p>
          </p:txBody>
        </p:sp>
        <p:sp>
          <p:nvSpPr>
            <p:cNvPr id="85" name="Flecha derecha 84"/>
            <p:cNvSpPr/>
            <p:nvPr/>
          </p:nvSpPr>
          <p:spPr>
            <a:xfrm rot="16200000">
              <a:off x="4084845" y="4782073"/>
              <a:ext cx="432000" cy="210955"/>
            </a:xfrm>
            <a:prstGeom prst="righ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grpSp>
      <p:grpSp>
        <p:nvGrpSpPr>
          <p:cNvPr id="86" name="Grupo 85"/>
          <p:cNvGrpSpPr/>
          <p:nvPr/>
        </p:nvGrpSpPr>
        <p:grpSpPr>
          <a:xfrm>
            <a:off x="-139711" y="5801093"/>
            <a:ext cx="2564978" cy="736535"/>
            <a:chOff x="172641" y="4668120"/>
            <a:chExt cx="2564978" cy="736535"/>
          </a:xfrm>
        </p:grpSpPr>
        <p:sp>
          <p:nvSpPr>
            <p:cNvPr id="87" name="CuadroTexto 86"/>
            <p:cNvSpPr txBox="1"/>
            <p:nvPr/>
          </p:nvSpPr>
          <p:spPr>
            <a:xfrm>
              <a:off x="172641" y="4696769"/>
              <a:ext cx="1643683" cy="707886"/>
            </a:xfrm>
            <a:prstGeom prst="rect">
              <a:avLst/>
            </a:prstGeom>
            <a:noFill/>
          </p:spPr>
          <p:txBody>
            <a:bodyPr wrap="square" rtlCol="0">
              <a:spAutoFit/>
            </a:bodyPr>
            <a:lstStyle/>
            <a:p>
              <a:pPr algn="r" eaLnBrk="0" fontAlgn="base" hangingPunct="0">
                <a:spcBef>
                  <a:spcPct val="0"/>
                </a:spcBef>
                <a:spcAft>
                  <a:spcPct val="0"/>
                </a:spcAft>
                <a:tabLst>
                  <a:tab pos="449263" algn="l"/>
                  <a:tab pos="539750" algn="l"/>
                </a:tabLst>
                <a:defRPr/>
              </a:pPr>
              <a:r>
                <a:rPr lang="es-CL" sz="2000" dirty="0">
                  <a:solidFill>
                    <a:srgbClr val="0064A0"/>
                  </a:solidFill>
                  <a:latin typeface="Candara" pitchFamily="34" charset="0"/>
                  <a:ea typeface="Times New Roman" pitchFamily="18" charset="0"/>
                  <a:cs typeface="Arial" charset="0"/>
                </a:rPr>
                <a:t>USO DE SUELO</a:t>
              </a:r>
            </a:p>
          </p:txBody>
        </p:sp>
        <p:sp>
          <p:nvSpPr>
            <p:cNvPr id="88" name="Flecha doblada 87"/>
            <p:cNvSpPr/>
            <p:nvPr/>
          </p:nvSpPr>
          <p:spPr>
            <a:xfrm rot="16200000" flipV="1">
              <a:off x="2061113" y="4423331"/>
              <a:ext cx="431717" cy="921295"/>
            </a:xfrm>
            <a:prstGeom prst="ben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grpSp>
      <p:sp>
        <p:nvSpPr>
          <p:cNvPr id="89" name="CuadroTexto 88"/>
          <p:cNvSpPr txBox="1"/>
          <p:nvPr/>
        </p:nvSpPr>
        <p:spPr>
          <a:xfrm>
            <a:off x="2062547" y="4972780"/>
            <a:ext cx="613522" cy="830997"/>
          </a:xfrm>
          <a:prstGeom prst="rect">
            <a:avLst/>
          </a:prstGeom>
          <a:noFill/>
        </p:spPr>
        <p:txBody>
          <a:bodyPr wrap="square" rtlCol="0">
            <a:spAutoFit/>
          </a:bodyPr>
          <a:lstStyle/>
          <a:p>
            <a:r>
              <a:rPr lang="es-CL" sz="4800" dirty="0">
                <a:solidFill>
                  <a:srgbClr val="737373"/>
                </a:solidFill>
                <a:latin typeface="Candara" pitchFamily="34" charset="0"/>
                <a:ea typeface="Times New Roman" pitchFamily="18" charset="0"/>
                <a:cs typeface="Arial" pitchFamily="34" charset="0"/>
              </a:rPr>
              <a:t>X</a:t>
            </a:r>
            <a:endParaRPr lang="es-CL" sz="4800" dirty="0">
              <a:solidFill>
                <a:srgbClr val="737373"/>
              </a:solidFill>
            </a:endParaRPr>
          </a:p>
        </p:txBody>
      </p:sp>
      <p:sp>
        <p:nvSpPr>
          <p:cNvPr id="90" name="CuadroTexto 89"/>
          <p:cNvSpPr txBox="1"/>
          <p:nvPr/>
        </p:nvSpPr>
        <p:spPr>
          <a:xfrm>
            <a:off x="2536964" y="4964444"/>
            <a:ext cx="613522" cy="830997"/>
          </a:xfrm>
          <a:prstGeom prst="rect">
            <a:avLst/>
          </a:prstGeom>
          <a:noFill/>
        </p:spPr>
        <p:txBody>
          <a:bodyPr wrap="square" rtlCol="0">
            <a:spAutoFit/>
          </a:bodyPr>
          <a:lstStyle/>
          <a:p>
            <a:r>
              <a:rPr lang="es-CL" sz="4800" dirty="0">
                <a:solidFill>
                  <a:srgbClr val="737373"/>
                </a:solidFill>
                <a:latin typeface="Candara" pitchFamily="34" charset="0"/>
                <a:ea typeface="Times New Roman" pitchFamily="18" charset="0"/>
                <a:cs typeface="Arial" pitchFamily="34" charset="0"/>
              </a:rPr>
              <a:t>Y</a:t>
            </a:r>
            <a:endParaRPr lang="es-CL" sz="4800" dirty="0">
              <a:solidFill>
                <a:srgbClr val="737373"/>
              </a:solidFill>
            </a:endParaRPr>
          </a:p>
        </p:txBody>
      </p:sp>
      <p:sp>
        <p:nvSpPr>
          <p:cNvPr id="93" name="CuadroTexto 92"/>
          <p:cNvSpPr txBox="1"/>
          <p:nvPr/>
        </p:nvSpPr>
        <p:spPr>
          <a:xfrm>
            <a:off x="2990356" y="4966151"/>
            <a:ext cx="613522" cy="830997"/>
          </a:xfrm>
          <a:prstGeom prst="rect">
            <a:avLst/>
          </a:prstGeom>
          <a:noFill/>
        </p:spPr>
        <p:txBody>
          <a:bodyPr wrap="square" rtlCol="0">
            <a:spAutoFit/>
          </a:bodyPr>
          <a:lstStyle/>
          <a:p>
            <a:r>
              <a:rPr lang="es-CL" sz="4800" dirty="0">
                <a:solidFill>
                  <a:srgbClr val="737373"/>
                </a:solidFill>
                <a:latin typeface="Candara" pitchFamily="34" charset="0"/>
                <a:ea typeface="Times New Roman" pitchFamily="18" charset="0"/>
                <a:cs typeface="Arial" pitchFamily="34" charset="0"/>
              </a:rPr>
              <a:t>Z</a:t>
            </a:r>
            <a:endParaRPr lang="es-CL" sz="4800" dirty="0">
              <a:solidFill>
                <a:srgbClr val="737373"/>
              </a:solidFill>
            </a:endParaRPr>
          </a:p>
        </p:txBody>
      </p:sp>
      <p:sp>
        <p:nvSpPr>
          <p:cNvPr id="96" name="CuadroTexto 95"/>
          <p:cNvSpPr txBox="1"/>
          <p:nvPr/>
        </p:nvSpPr>
        <p:spPr>
          <a:xfrm>
            <a:off x="3444922" y="4968885"/>
            <a:ext cx="1258755" cy="830997"/>
          </a:xfrm>
          <a:prstGeom prst="rect">
            <a:avLst/>
          </a:prstGeom>
          <a:noFill/>
        </p:spPr>
        <p:txBody>
          <a:bodyPr wrap="square" rtlCol="0">
            <a:spAutoFit/>
          </a:bodyPr>
          <a:lstStyle/>
          <a:p>
            <a:r>
              <a:rPr lang="es-CL" sz="4800" dirty="0">
                <a:solidFill>
                  <a:srgbClr val="737373"/>
                </a:solidFill>
                <a:latin typeface="Candara" pitchFamily="34" charset="0"/>
                <a:ea typeface="Times New Roman" pitchFamily="18" charset="0"/>
                <a:cs typeface="Arial" pitchFamily="34" charset="0"/>
              </a:rPr>
              <a:t>564</a:t>
            </a:r>
            <a:endParaRPr lang="es-CL" sz="4800" dirty="0">
              <a:solidFill>
                <a:srgbClr val="737373"/>
              </a:solidFill>
            </a:endParaRPr>
          </a:p>
        </p:txBody>
      </p:sp>
      <p:sp>
        <p:nvSpPr>
          <p:cNvPr id="97" name="Rectángulo 96"/>
          <p:cNvSpPr/>
          <p:nvPr/>
        </p:nvSpPr>
        <p:spPr>
          <a:xfrm>
            <a:off x="377348" y="5663277"/>
            <a:ext cx="2098689" cy="843975"/>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8" name="Rectángulo 97"/>
          <p:cNvSpPr/>
          <p:nvPr/>
        </p:nvSpPr>
        <p:spPr>
          <a:xfrm>
            <a:off x="128103" y="4128239"/>
            <a:ext cx="2801132" cy="936197"/>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99" name="Rectángulo 98"/>
          <p:cNvSpPr/>
          <p:nvPr/>
        </p:nvSpPr>
        <p:spPr>
          <a:xfrm>
            <a:off x="2885915" y="3858251"/>
            <a:ext cx="1912227" cy="1246810"/>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01" name="Marcador de contenido 2"/>
          <p:cNvSpPr txBox="1">
            <a:spLocks/>
          </p:cNvSpPr>
          <p:nvPr/>
        </p:nvSpPr>
        <p:spPr>
          <a:xfrm>
            <a:off x="169253" y="3446369"/>
            <a:ext cx="5007658" cy="310889"/>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hangingPunct="0">
              <a:lnSpc>
                <a:spcPct val="100000"/>
              </a:lnSpc>
              <a:spcBef>
                <a:spcPct val="0"/>
              </a:spcBef>
              <a:spcAft>
                <a:spcPts val="1200"/>
              </a:spcAft>
              <a:buNone/>
              <a:tabLst>
                <a:tab pos="540385" algn="l"/>
              </a:tabLst>
              <a:defRPr/>
            </a:pPr>
            <a:r>
              <a:rPr lang="es-CL" sz="1600" cap="small" dirty="0">
                <a:solidFill>
                  <a:srgbClr val="0064A0"/>
                </a:solidFill>
                <a:latin typeface="Consolas" panose="020B0609020204030204" pitchFamily="49" charset="0"/>
                <a:cs typeface="Consolas" panose="020B0609020204030204" pitchFamily="49" charset="0"/>
              </a:rPr>
              <a:t>ÁREA HOMOGÉNEA</a:t>
            </a:r>
          </a:p>
        </p:txBody>
      </p:sp>
      <p:pic>
        <p:nvPicPr>
          <p:cNvPr id="27" name="Imagen 26"/>
          <p:cNvPicPr>
            <a:picLocks noChangeAspect="1"/>
          </p:cNvPicPr>
          <p:nvPr/>
        </p:nvPicPr>
        <p:blipFill>
          <a:blip r:embed="rId3"/>
          <a:stretch>
            <a:fillRect/>
          </a:stretch>
        </p:blipFill>
        <p:spPr>
          <a:xfrm>
            <a:off x="5138274" y="1561324"/>
            <a:ext cx="6964826" cy="5073844"/>
          </a:xfrm>
          <a:prstGeom prst="rect">
            <a:avLst/>
          </a:prstGeom>
        </p:spPr>
      </p:pic>
    </p:spTree>
    <p:custDataLst>
      <p:tags r:id="rId1"/>
    </p:custDataLst>
    <p:extLst>
      <p:ext uri="{BB962C8B-B14F-4D97-AF65-F5344CB8AC3E}">
        <p14:creationId xmlns:p14="http://schemas.microsoft.com/office/powerpoint/2010/main" val="2489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par>
                                <p:cTn id="8" presetID="10" presetClass="entr" presetSubtype="0" fill="hold" grpId="0" nodeType="withEffect">
                                  <p:stCondLst>
                                    <p:cond delay="0"/>
                                  </p:stCondLst>
                                  <p:iterate type="lt">
                                    <p:tmPct val="0"/>
                                  </p:iterate>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grpId="0" nodeType="withEffect">
                                  <p:stCondLst>
                                    <p:cond delay="0"/>
                                  </p:stCondLst>
                                  <p:iterate type="lt">
                                    <p:tmPct val="0"/>
                                  </p:iterate>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0" nodeType="withEffect">
                                  <p:stCondLst>
                                    <p:cond delay="0"/>
                                  </p:stCondLst>
                                  <p:iterate type="lt">
                                    <p:tmPct val="0"/>
                                  </p:iterate>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3" presetClass="emph" presetSubtype="2" fill="hold" nodeType="withEffect">
                                  <p:stCondLst>
                                    <p:cond delay="0"/>
                                  </p:stCondLst>
                                  <p:iterate type="lt">
                                    <p:tmPct val="0"/>
                                  </p:iterate>
                                  <p:childTnLst>
                                    <p:animClr clrSpc="rgb" dir="cw">
                                      <p:cBhvr override="childStyle">
                                        <p:cTn id="23" dur="500" fill="hold"/>
                                        <p:tgtEl>
                                          <p:spTgt spid="89"/>
                                        </p:tgtEl>
                                        <p:attrNameLst>
                                          <p:attrName>style.color</p:attrName>
                                        </p:attrNameLst>
                                      </p:cBhvr>
                                      <p:to>
                                        <a:srgbClr val="E6500A"/>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3" presetClass="emph" presetSubtype="2" fill="hold" nodeType="withEffect">
                                  <p:stCondLst>
                                    <p:cond delay="0"/>
                                  </p:stCondLst>
                                  <p:iterate type="lt">
                                    <p:tmPct val="0"/>
                                  </p:iterate>
                                  <p:childTnLst>
                                    <p:animClr clrSpc="rgb" dir="cw">
                                      <p:cBhvr override="childStyle">
                                        <p:cTn id="30" dur="500" fill="hold"/>
                                        <p:tgtEl>
                                          <p:spTgt spid="90"/>
                                        </p:tgtEl>
                                        <p:attrNameLst>
                                          <p:attrName>style.color</p:attrName>
                                        </p:attrNameLst>
                                      </p:cBhvr>
                                      <p:to>
                                        <a:srgbClr val="E6500A"/>
                                      </p:to>
                                    </p:animClr>
                                  </p:childTnLst>
                                </p:cTn>
                              </p:par>
                              <p:par>
                                <p:cTn id="31" presetID="3" presetClass="emph" presetSubtype="2" fill="hold" nodeType="withEffect">
                                  <p:stCondLst>
                                    <p:cond delay="0"/>
                                  </p:stCondLst>
                                  <p:iterate type="lt">
                                    <p:tmPct val="0"/>
                                  </p:iterate>
                                  <p:childTnLst>
                                    <p:animClr clrSpc="rgb" dir="cw">
                                      <p:cBhvr override="childStyle">
                                        <p:cTn id="32" dur="500" fill="hold"/>
                                        <p:tgtEl>
                                          <p:spTgt spid="89"/>
                                        </p:tgtEl>
                                        <p:attrNameLst>
                                          <p:attrName>style.color</p:attrName>
                                        </p:attrNameLst>
                                      </p:cBhvr>
                                      <p:to>
                                        <a:srgbClr val="C7C7C7"/>
                                      </p:to>
                                    </p:animClr>
                                  </p:childTnLst>
                                </p:cTn>
                              </p:par>
                              <p:par>
                                <p:cTn id="33" presetID="1" presetClass="entr" presetSubtype="0" fill="hold" grpId="0"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par>
                                <p:cTn id="40" presetID="3" presetClass="emph" presetSubtype="2" fill="hold" nodeType="withEffect">
                                  <p:stCondLst>
                                    <p:cond delay="0"/>
                                  </p:stCondLst>
                                  <p:iterate type="lt">
                                    <p:tmPct val="0"/>
                                  </p:iterate>
                                  <p:childTnLst>
                                    <p:animClr clrSpc="rgb" dir="cw">
                                      <p:cBhvr override="childStyle">
                                        <p:cTn id="41" dur="500" fill="hold"/>
                                        <p:tgtEl>
                                          <p:spTgt spid="93"/>
                                        </p:tgtEl>
                                        <p:attrNameLst>
                                          <p:attrName>style.color</p:attrName>
                                        </p:attrNameLst>
                                      </p:cBhvr>
                                      <p:to>
                                        <a:srgbClr val="E6500A"/>
                                      </p:to>
                                    </p:animClr>
                                  </p:childTnLst>
                                </p:cTn>
                              </p:par>
                              <p:par>
                                <p:cTn id="42" presetID="3" presetClass="emph" presetSubtype="2" fill="hold" nodeType="withEffect">
                                  <p:stCondLst>
                                    <p:cond delay="0"/>
                                  </p:stCondLst>
                                  <p:iterate type="lt">
                                    <p:tmPct val="0"/>
                                  </p:iterate>
                                  <p:childTnLst>
                                    <p:animClr clrSpc="rgb" dir="cw">
                                      <p:cBhvr override="childStyle">
                                        <p:cTn id="43" dur="500" fill="hold"/>
                                        <p:tgtEl>
                                          <p:spTgt spid="90"/>
                                        </p:tgtEl>
                                        <p:attrNameLst>
                                          <p:attrName>style.color</p:attrName>
                                        </p:attrNameLst>
                                      </p:cBhvr>
                                      <p:to>
                                        <a:srgbClr val="C7C7C7"/>
                                      </p:to>
                                    </p:animClr>
                                  </p:childTnLst>
                                </p:cTn>
                              </p:par>
                              <p:par>
                                <p:cTn id="44" presetID="1" presetClass="entr" presetSubtype="0" fill="hold" grpId="0" nodeType="withEffect">
                                  <p:stCondLst>
                                    <p:cond delay="0"/>
                                  </p:stCondLst>
                                  <p:childTnLst>
                                    <p:set>
                                      <p:cBhvr>
                                        <p:cTn id="45" dur="1" fill="hold">
                                          <p:stCondLst>
                                            <p:cond delay="0"/>
                                          </p:stCondLst>
                                        </p:cTn>
                                        <p:tgtEl>
                                          <p:spTgt spid="98"/>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3"/>
                                        </p:tgtEl>
                                        <p:attrNameLst>
                                          <p:attrName>style.visibility</p:attrName>
                                        </p:attrNameLst>
                                      </p:cBhvr>
                                      <p:to>
                                        <p:strVal val="visible"/>
                                      </p:to>
                                    </p:set>
                                    <p:animEffect transition="in" filter="fade">
                                      <p:cBhvr>
                                        <p:cTn id="50" dur="500"/>
                                        <p:tgtEl>
                                          <p:spTgt spid="83"/>
                                        </p:tgtEl>
                                      </p:cBhvr>
                                    </p:animEffect>
                                  </p:childTnLst>
                                </p:cTn>
                              </p:par>
                              <p:par>
                                <p:cTn id="51" presetID="3" presetClass="emph" presetSubtype="2" fill="hold" nodeType="withEffect">
                                  <p:stCondLst>
                                    <p:cond delay="0"/>
                                  </p:stCondLst>
                                  <p:iterate type="lt">
                                    <p:tmPct val="0"/>
                                  </p:iterate>
                                  <p:childTnLst>
                                    <p:animClr clrSpc="rgb" dir="cw">
                                      <p:cBhvr override="childStyle">
                                        <p:cTn id="52" dur="500" fill="hold"/>
                                        <p:tgtEl>
                                          <p:spTgt spid="96"/>
                                        </p:tgtEl>
                                        <p:attrNameLst>
                                          <p:attrName>style.color</p:attrName>
                                        </p:attrNameLst>
                                      </p:cBhvr>
                                      <p:to>
                                        <a:srgbClr val="E6500A"/>
                                      </p:to>
                                    </p:animClr>
                                  </p:childTnLst>
                                </p:cTn>
                              </p:par>
                              <p:par>
                                <p:cTn id="53" presetID="3" presetClass="emph" presetSubtype="2" fill="hold" nodeType="withEffect">
                                  <p:stCondLst>
                                    <p:cond delay="0"/>
                                  </p:stCondLst>
                                  <p:iterate type="lt">
                                    <p:tmPct val="0"/>
                                  </p:iterate>
                                  <p:childTnLst>
                                    <p:animClr clrSpc="rgb" dir="cw">
                                      <p:cBhvr override="childStyle">
                                        <p:cTn id="54" dur="500" fill="hold"/>
                                        <p:tgtEl>
                                          <p:spTgt spid="93"/>
                                        </p:tgtEl>
                                        <p:attrNameLst>
                                          <p:attrName>style.color</p:attrName>
                                        </p:attrNameLst>
                                      </p:cBhvr>
                                      <p:to>
                                        <a:srgbClr val="C7C7C7"/>
                                      </p:to>
                                    </p:animClr>
                                  </p:childTnLst>
                                </p:cTn>
                              </p:par>
                              <p:par>
                                <p:cTn id="55" presetID="1" presetClass="entr" presetSubtype="0" fill="hold" grpId="0" nodeType="withEffect">
                                  <p:stCondLst>
                                    <p:cond delay="0"/>
                                  </p:stCondLst>
                                  <p:childTnLst>
                                    <p:set>
                                      <p:cBhvr>
                                        <p:cTn id="5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0" grpId="0"/>
      <p:bldP spid="93" grpId="0"/>
      <p:bldP spid="96" grpId="0"/>
      <p:bldP spid="97" grpId="0" animBg="1"/>
      <p:bldP spid="98" grpId="0" animBg="1"/>
      <p:bldP spid="9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sp>
        <p:nvSpPr>
          <p:cNvPr id="12" name="Proceso 11"/>
          <p:cNvSpPr/>
          <p:nvPr/>
        </p:nvSpPr>
        <p:spPr>
          <a:xfrm>
            <a:off x="447675" y="1689300"/>
            <a:ext cx="2590800" cy="100965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DEFINICION DE </a:t>
            </a:r>
            <a:br>
              <a:rPr lang="es-CL" sz="1600" dirty="0">
                <a:solidFill>
                  <a:srgbClr val="0064A0"/>
                </a:solidFill>
              </a:rPr>
            </a:br>
            <a:r>
              <a:rPr lang="es-CL" sz="1600" dirty="0">
                <a:solidFill>
                  <a:srgbClr val="0064A0"/>
                </a:solidFill>
              </a:rPr>
              <a:t>VALORES DE TERRENO</a:t>
            </a:r>
          </a:p>
        </p:txBody>
      </p:sp>
      <p:pic>
        <p:nvPicPr>
          <p:cNvPr id="28" name="Imagen 27"/>
          <p:cNvPicPr>
            <a:picLocks noChangeAspect="1"/>
          </p:cNvPicPr>
          <p:nvPr/>
        </p:nvPicPr>
        <p:blipFill>
          <a:blip r:embed="rId3">
            <a:extLst>
              <a:ext uri="{BEBA8EAE-BF5A-486C-A8C5-ECC9F3942E4B}">
                <a14:imgProps xmlns:a14="http://schemas.microsoft.com/office/drawing/2010/main">
                  <a14:imgLayer r:embed="rId4">
                    <a14:imgEffect>
                      <a14:artisticBlur radius="4"/>
                    </a14:imgEffect>
                  </a14:imgLayer>
                </a14:imgProps>
              </a:ext>
            </a:extLst>
          </a:blip>
          <a:stretch>
            <a:fillRect/>
          </a:stretch>
        </p:blipFill>
        <p:spPr>
          <a:xfrm>
            <a:off x="6649220" y="1689300"/>
            <a:ext cx="3903779" cy="4704413"/>
          </a:xfrm>
          <a:prstGeom prst="rect">
            <a:avLst/>
          </a:prstGeom>
          <a:effectLst>
            <a:outerShdw blurRad="50800" dist="38100" dir="2700000" algn="tl" rotWithShape="0">
              <a:prstClr val="black">
                <a:alpha val="40000"/>
              </a:prstClr>
            </a:outerShdw>
          </a:effectLst>
        </p:spPr>
      </p:pic>
      <p:pic>
        <p:nvPicPr>
          <p:cNvPr id="29" name="Imagen 28"/>
          <p:cNvPicPr>
            <a:picLocks noChangeAspect="1"/>
          </p:cNvPicPr>
          <p:nvPr/>
        </p:nvPicPr>
        <p:blipFill>
          <a:blip r:embed="rId5"/>
          <a:stretch>
            <a:fillRect/>
          </a:stretch>
        </p:blipFill>
        <p:spPr>
          <a:xfrm>
            <a:off x="2973607" y="4353957"/>
            <a:ext cx="6066178" cy="606618"/>
          </a:xfrm>
          <a:prstGeom prst="rect">
            <a:avLst/>
          </a:prstGeom>
          <a:effectLst>
            <a:outerShdw blurRad="50800" dist="38100" dir="2700000" algn="tl" rotWithShape="0">
              <a:prstClr val="black">
                <a:alpha val="40000"/>
              </a:prstClr>
            </a:outerShdw>
          </a:effectLst>
        </p:spPr>
      </p:pic>
      <p:pic>
        <p:nvPicPr>
          <p:cNvPr id="31" name="Imagen 30"/>
          <p:cNvPicPr>
            <a:picLocks noChangeAspect="1"/>
          </p:cNvPicPr>
          <p:nvPr/>
        </p:nvPicPr>
        <p:blipFill>
          <a:blip r:embed="rId6"/>
          <a:stretch>
            <a:fillRect/>
          </a:stretch>
        </p:blipFill>
        <p:spPr>
          <a:xfrm>
            <a:off x="1888623" y="4061437"/>
            <a:ext cx="2476500" cy="1123950"/>
          </a:xfrm>
          <a:prstGeom prst="rect">
            <a:avLst/>
          </a:prstGeom>
        </p:spPr>
      </p:pic>
      <p:cxnSp>
        <p:nvCxnSpPr>
          <p:cNvPr id="38" name="Conector angular 37"/>
          <p:cNvCxnSpPr>
            <a:stCxn id="12" idx="3"/>
            <a:endCxn id="28" idx="0"/>
          </p:cNvCxnSpPr>
          <p:nvPr/>
        </p:nvCxnSpPr>
        <p:spPr>
          <a:xfrm flipV="1">
            <a:off x="3038475" y="1689300"/>
            <a:ext cx="5562635" cy="504825"/>
          </a:xfrm>
          <a:prstGeom prst="bentConnector4">
            <a:avLst>
              <a:gd name="adj1" fmla="val 32455"/>
              <a:gd name="adj2" fmla="val 145283"/>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2" name="Rectángulo 1"/>
          <p:cNvSpPr/>
          <p:nvPr/>
        </p:nvSpPr>
        <p:spPr>
          <a:xfrm>
            <a:off x="1965433" y="4172607"/>
            <a:ext cx="2399689" cy="924910"/>
          </a:xfrm>
          <a:prstGeom prst="rect">
            <a:avLst/>
          </a:prstGeom>
          <a:solidFill>
            <a:schemeClr val="tx1">
              <a:alpha val="8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56" name="Grupo 55"/>
          <p:cNvGrpSpPr/>
          <p:nvPr/>
        </p:nvGrpSpPr>
        <p:grpSpPr>
          <a:xfrm>
            <a:off x="916159" y="3951310"/>
            <a:ext cx="1962429" cy="738664"/>
            <a:chOff x="658932" y="3117802"/>
            <a:chExt cx="1962429" cy="738664"/>
          </a:xfrm>
        </p:grpSpPr>
        <p:sp>
          <p:nvSpPr>
            <p:cNvPr id="57" name="Flecha doblada 56"/>
            <p:cNvSpPr/>
            <p:nvPr/>
          </p:nvSpPr>
          <p:spPr>
            <a:xfrm rot="16200000" flipH="1" flipV="1">
              <a:off x="2165779" y="3369391"/>
              <a:ext cx="431717" cy="479446"/>
            </a:xfrm>
            <a:prstGeom prst="ben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100" dirty="0">
                <a:solidFill>
                  <a:srgbClr val="0064A0"/>
                </a:solidFill>
              </a:endParaRPr>
            </a:p>
          </p:txBody>
        </p:sp>
        <p:sp>
          <p:nvSpPr>
            <p:cNvPr id="58" name="CuadroTexto 57"/>
            <p:cNvSpPr txBox="1"/>
            <p:nvPr/>
          </p:nvSpPr>
          <p:spPr>
            <a:xfrm>
              <a:off x="658932" y="3117802"/>
              <a:ext cx="1618040" cy="738664"/>
            </a:xfrm>
            <a:prstGeom prst="rect">
              <a:avLst/>
            </a:prstGeom>
            <a:noFill/>
          </p:spPr>
          <p:txBody>
            <a:bodyPr wrap="square" rtlCol="0">
              <a:spAutoFit/>
            </a:bodyPr>
            <a:lstStyle/>
            <a:p>
              <a:pPr algn="ctr" eaLnBrk="0" fontAlgn="base" hangingPunct="0">
                <a:spcBef>
                  <a:spcPct val="0"/>
                </a:spcBef>
                <a:spcAft>
                  <a:spcPct val="0"/>
                </a:spcAft>
                <a:tabLst>
                  <a:tab pos="449263" algn="l"/>
                  <a:tab pos="539750" algn="l"/>
                </a:tabLst>
                <a:defRPr/>
              </a:pPr>
              <a:r>
                <a:rPr lang="es-CL" sz="1400" dirty="0">
                  <a:solidFill>
                    <a:srgbClr val="0064A0"/>
                  </a:solidFill>
                  <a:latin typeface="Candara" pitchFamily="34" charset="0"/>
                  <a:ea typeface="Times New Roman" pitchFamily="18" charset="0"/>
                  <a:cs typeface="Arial" charset="0"/>
                </a:rPr>
                <a:t>CATEGORÍA CONSTRUCTIVA:</a:t>
              </a:r>
              <a:br>
                <a:rPr lang="es-CL" sz="1400" dirty="0">
                  <a:solidFill>
                    <a:srgbClr val="0064A0"/>
                  </a:solidFill>
                  <a:latin typeface="Candara" pitchFamily="34" charset="0"/>
                  <a:ea typeface="Times New Roman" pitchFamily="18" charset="0"/>
                  <a:cs typeface="Arial" charset="0"/>
                </a:rPr>
              </a:br>
              <a:r>
                <a:rPr lang="es-CL" sz="1400" dirty="0">
                  <a:solidFill>
                    <a:srgbClr val="0064A0"/>
                  </a:solidFill>
                  <a:latin typeface="Candara" pitchFamily="34" charset="0"/>
                  <a:ea typeface="Times New Roman" pitchFamily="18" charset="0"/>
                  <a:cs typeface="Arial" charset="0"/>
                </a:rPr>
                <a:t>BAJA</a:t>
              </a:r>
            </a:p>
          </p:txBody>
        </p:sp>
      </p:grpSp>
      <p:grpSp>
        <p:nvGrpSpPr>
          <p:cNvPr id="59" name="Grupo 58"/>
          <p:cNvGrpSpPr/>
          <p:nvPr/>
        </p:nvGrpSpPr>
        <p:grpSpPr>
          <a:xfrm>
            <a:off x="2906966" y="3493041"/>
            <a:ext cx="1458156" cy="1178385"/>
            <a:chOff x="3152269" y="2637840"/>
            <a:chExt cx="1458156" cy="1178385"/>
          </a:xfrm>
        </p:grpSpPr>
        <p:sp>
          <p:nvSpPr>
            <p:cNvPr id="60" name="Flecha derecha 59"/>
            <p:cNvSpPr/>
            <p:nvPr/>
          </p:nvSpPr>
          <p:spPr>
            <a:xfrm rot="5400000">
              <a:off x="3160196" y="3494747"/>
              <a:ext cx="432000" cy="210955"/>
            </a:xfrm>
            <a:prstGeom prst="righ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sp>
          <p:nvSpPr>
            <p:cNvPr id="61" name="CuadroTexto 60"/>
            <p:cNvSpPr txBox="1"/>
            <p:nvPr/>
          </p:nvSpPr>
          <p:spPr>
            <a:xfrm>
              <a:off x="3152269" y="2637840"/>
              <a:ext cx="1458156" cy="738664"/>
            </a:xfrm>
            <a:prstGeom prst="rect">
              <a:avLst/>
            </a:prstGeom>
            <a:noFill/>
          </p:spPr>
          <p:txBody>
            <a:bodyPr wrap="square" rtlCol="0">
              <a:spAutoFit/>
            </a:bodyPr>
            <a:lstStyle/>
            <a:p>
              <a:pPr eaLnBrk="0" fontAlgn="base" hangingPunct="0">
                <a:spcBef>
                  <a:spcPct val="0"/>
                </a:spcBef>
                <a:spcAft>
                  <a:spcPct val="0"/>
                </a:spcAft>
                <a:tabLst>
                  <a:tab pos="449263" algn="l"/>
                  <a:tab pos="539750" algn="l"/>
                </a:tabLst>
                <a:defRPr/>
              </a:pPr>
              <a:r>
                <a:rPr lang="es-CL" sz="1400" dirty="0">
                  <a:solidFill>
                    <a:srgbClr val="0064A0"/>
                  </a:solidFill>
                  <a:latin typeface="Candara" pitchFamily="34" charset="0"/>
                  <a:ea typeface="Times New Roman" pitchFamily="18" charset="0"/>
                  <a:cs typeface="Arial" charset="0"/>
                </a:rPr>
                <a:t>NIVEL DE </a:t>
              </a:r>
            </a:p>
            <a:p>
              <a:pPr eaLnBrk="0" fontAlgn="base" hangingPunct="0">
                <a:spcBef>
                  <a:spcPct val="0"/>
                </a:spcBef>
                <a:spcAft>
                  <a:spcPct val="0"/>
                </a:spcAft>
                <a:tabLst>
                  <a:tab pos="449263" algn="l"/>
                  <a:tab pos="539750" algn="l"/>
                </a:tabLst>
                <a:defRPr/>
              </a:pPr>
              <a:r>
                <a:rPr lang="es-CL" sz="1400" dirty="0">
                  <a:solidFill>
                    <a:srgbClr val="0064A0"/>
                  </a:solidFill>
                  <a:latin typeface="Candara" pitchFamily="34" charset="0"/>
                  <a:ea typeface="Times New Roman" pitchFamily="18" charset="0"/>
                  <a:cs typeface="Arial" charset="0"/>
                </a:rPr>
                <a:t>DENSIFICACIÓN:</a:t>
              </a:r>
            </a:p>
            <a:p>
              <a:pPr eaLnBrk="0" fontAlgn="base" hangingPunct="0">
                <a:spcBef>
                  <a:spcPct val="0"/>
                </a:spcBef>
                <a:spcAft>
                  <a:spcPct val="0"/>
                </a:spcAft>
                <a:tabLst>
                  <a:tab pos="449263" algn="l"/>
                  <a:tab pos="539750" algn="l"/>
                </a:tabLst>
                <a:defRPr/>
              </a:pPr>
              <a:r>
                <a:rPr lang="es-ES" sz="1400" dirty="0">
                  <a:solidFill>
                    <a:srgbClr val="0064A0"/>
                  </a:solidFill>
                  <a:latin typeface="Candara" pitchFamily="34" charset="0"/>
                  <a:ea typeface="Times New Roman" pitchFamily="18" charset="0"/>
                  <a:cs typeface="Arial" charset="0"/>
                </a:rPr>
                <a:t>BAJO</a:t>
              </a:r>
              <a:endParaRPr lang="es-CL" sz="1400" dirty="0">
                <a:solidFill>
                  <a:srgbClr val="0064A0"/>
                </a:solidFill>
                <a:latin typeface="Candara" pitchFamily="34" charset="0"/>
                <a:ea typeface="Times New Roman" pitchFamily="18" charset="0"/>
                <a:cs typeface="Arial" charset="0"/>
              </a:endParaRPr>
            </a:p>
          </p:txBody>
        </p:sp>
      </p:grpSp>
      <p:grpSp>
        <p:nvGrpSpPr>
          <p:cNvPr id="62" name="Grupo 61"/>
          <p:cNvGrpSpPr/>
          <p:nvPr/>
        </p:nvGrpSpPr>
        <p:grpSpPr>
          <a:xfrm>
            <a:off x="3012518" y="5170338"/>
            <a:ext cx="1305567" cy="732868"/>
            <a:chOff x="3147941" y="4602345"/>
            <a:chExt cx="2364750" cy="980293"/>
          </a:xfrm>
        </p:grpSpPr>
        <p:sp>
          <p:nvSpPr>
            <p:cNvPr id="63" name="CuadroTexto 62"/>
            <p:cNvSpPr txBox="1"/>
            <p:nvPr/>
          </p:nvSpPr>
          <p:spPr>
            <a:xfrm>
              <a:off x="3147941" y="5170952"/>
              <a:ext cx="2364750" cy="411686"/>
            </a:xfrm>
            <a:prstGeom prst="rect">
              <a:avLst/>
            </a:prstGeom>
            <a:noFill/>
          </p:spPr>
          <p:txBody>
            <a:bodyPr wrap="square" rtlCol="0">
              <a:spAutoFit/>
            </a:bodyPr>
            <a:lstStyle/>
            <a:p>
              <a:pPr algn="ctr" eaLnBrk="0" fontAlgn="base" hangingPunct="0">
                <a:spcBef>
                  <a:spcPct val="0"/>
                </a:spcBef>
                <a:spcAft>
                  <a:spcPct val="0"/>
                </a:spcAft>
                <a:tabLst>
                  <a:tab pos="449263" algn="l"/>
                  <a:tab pos="539750" algn="l"/>
                </a:tabLst>
                <a:defRPr/>
              </a:pPr>
              <a:r>
                <a:rPr lang="es-CL" sz="1400" dirty="0">
                  <a:solidFill>
                    <a:srgbClr val="0064A0"/>
                  </a:solidFill>
                  <a:latin typeface="Candara" pitchFamily="34" charset="0"/>
                  <a:ea typeface="Times New Roman" pitchFamily="18" charset="0"/>
                  <a:cs typeface="Arial" charset="0"/>
                </a:rPr>
                <a:t>CORRELATIVO</a:t>
              </a:r>
            </a:p>
          </p:txBody>
        </p:sp>
        <p:sp>
          <p:nvSpPr>
            <p:cNvPr id="64" name="Flecha derecha 63"/>
            <p:cNvSpPr/>
            <p:nvPr/>
          </p:nvSpPr>
          <p:spPr>
            <a:xfrm rot="16200000">
              <a:off x="3851411" y="4583952"/>
              <a:ext cx="432000" cy="468785"/>
            </a:xfrm>
            <a:prstGeom prst="righ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grpSp>
      <p:grpSp>
        <p:nvGrpSpPr>
          <p:cNvPr id="65" name="Grupo 64"/>
          <p:cNvGrpSpPr/>
          <p:nvPr/>
        </p:nvGrpSpPr>
        <p:grpSpPr>
          <a:xfrm>
            <a:off x="650193" y="5126270"/>
            <a:ext cx="1873175" cy="523220"/>
            <a:chOff x="516158" y="4648236"/>
            <a:chExt cx="2221460" cy="523220"/>
          </a:xfrm>
        </p:grpSpPr>
        <p:sp>
          <p:nvSpPr>
            <p:cNvPr id="66" name="CuadroTexto 65"/>
            <p:cNvSpPr txBox="1"/>
            <p:nvPr/>
          </p:nvSpPr>
          <p:spPr>
            <a:xfrm>
              <a:off x="516158" y="4648236"/>
              <a:ext cx="1643683" cy="523220"/>
            </a:xfrm>
            <a:prstGeom prst="rect">
              <a:avLst/>
            </a:prstGeom>
            <a:noFill/>
          </p:spPr>
          <p:txBody>
            <a:bodyPr wrap="square" rtlCol="0">
              <a:spAutoFit/>
            </a:bodyPr>
            <a:lstStyle/>
            <a:p>
              <a:pPr algn="r" eaLnBrk="0" fontAlgn="base" hangingPunct="0">
                <a:spcBef>
                  <a:spcPct val="0"/>
                </a:spcBef>
                <a:spcAft>
                  <a:spcPct val="0"/>
                </a:spcAft>
                <a:tabLst>
                  <a:tab pos="449263" algn="l"/>
                  <a:tab pos="539750" algn="l"/>
                </a:tabLst>
                <a:defRPr/>
              </a:pPr>
              <a:r>
                <a:rPr lang="es-CL" sz="1400" dirty="0">
                  <a:solidFill>
                    <a:srgbClr val="0064A0"/>
                  </a:solidFill>
                  <a:latin typeface="Candara" pitchFamily="34" charset="0"/>
                  <a:ea typeface="Times New Roman" pitchFamily="18" charset="0"/>
                  <a:cs typeface="Arial" charset="0"/>
                </a:rPr>
                <a:t>USO DE SUELO:</a:t>
              </a:r>
            </a:p>
            <a:p>
              <a:pPr algn="r" eaLnBrk="0" fontAlgn="base" hangingPunct="0">
                <a:spcBef>
                  <a:spcPct val="0"/>
                </a:spcBef>
                <a:spcAft>
                  <a:spcPct val="0"/>
                </a:spcAft>
                <a:tabLst>
                  <a:tab pos="449263" algn="l"/>
                  <a:tab pos="539750" algn="l"/>
                </a:tabLst>
                <a:defRPr/>
              </a:pPr>
              <a:r>
                <a:rPr lang="es-ES" sz="1400" dirty="0">
                  <a:solidFill>
                    <a:srgbClr val="0064A0"/>
                  </a:solidFill>
                  <a:latin typeface="Candara" pitchFamily="34" charset="0"/>
                  <a:ea typeface="Times New Roman" pitchFamily="18" charset="0"/>
                  <a:cs typeface="Arial" charset="0"/>
                </a:rPr>
                <a:t>HABITACIONAL</a:t>
              </a:r>
              <a:endParaRPr lang="es-CL" sz="1400" dirty="0">
                <a:solidFill>
                  <a:srgbClr val="0064A0"/>
                </a:solidFill>
                <a:latin typeface="Candara" pitchFamily="34" charset="0"/>
                <a:ea typeface="Times New Roman" pitchFamily="18" charset="0"/>
                <a:cs typeface="Arial" charset="0"/>
              </a:endParaRPr>
            </a:p>
          </p:txBody>
        </p:sp>
        <p:sp>
          <p:nvSpPr>
            <p:cNvPr id="67" name="Flecha doblada 66"/>
            <p:cNvSpPr/>
            <p:nvPr/>
          </p:nvSpPr>
          <p:spPr>
            <a:xfrm rot="16200000" flipV="1">
              <a:off x="2232871" y="4595090"/>
              <a:ext cx="431717" cy="577776"/>
            </a:xfrm>
            <a:prstGeom prst="bentArrow">
              <a:avLst/>
            </a:prstGeom>
            <a:solidFill>
              <a:schemeClr val="tx1"/>
            </a:solidFill>
            <a:ln>
              <a:solidFill>
                <a:srgbClr val="E6500A"/>
              </a:solid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solidFill>
                  <a:srgbClr val="0064A0"/>
                </a:solidFill>
              </a:endParaRPr>
            </a:p>
          </p:txBody>
        </p:sp>
      </p:grpSp>
      <p:sp>
        <p:nvSpPr>
          <p:cNvPr id="68" name="CuadroTexto 67"/>
          <p:cNvSpPr txBox="1"/>
          <p:nvPr/>
        </p:nvSpPr>
        <p:spPr>
          <a:xfrm>
            <a:off x="2233533" y="4637309"/>
            <a:ext cx="419152" cy="523220"/>
          </a:xfrm>
          <a:prstGeom prst="rect">
            <a:avLst/>
          </a:prstGeom>
          <a:noFill/>
        </p:spPr>
        <p:txBody>
          <a:bodyPr wrap="square" rtlCol="0">
            <a:spAutoFit/>
          </a:bodyPr>
          <a:lstStyle/>
          <a:p>
            <a:r>
              <a:rPr lang="es-ES" sz="2800" dirty="0">
                <a:solidFill>
                  <a:srgbClr val="737373"/>
                </a:solidFill>
                <a:latin typeface="Candara" pitchFamily="34" charset="0"/>
                <a:cs typeface="Arial" pitchFamily="34" charset="0"/>
              </a:rPr>
              <a:t>H</a:t>
            </a:r>
            <a:endParaRPr lang="es-CL" sz="2800" dirty="0">
              <a:solidFill>
                <a:srgbClr val="737373"/>
              </a:solidFill>
            </a:endParaRPr>
          </a:p>
        </p:txBody>
      </p:sp>
      <p:sp>
        <p:nvSpPr>
          <p:cNvPr id="69" name="CuadroTexto 68"/>
          <p:cNvSpPr txBox="1"/>
          <p:nvPr/>
        </p:nvSpPr>
        <p:spPr>
          <a:xfrm>
            <a:off x="2569799" y="4637309"/>
            <a:ext cx="386512" cy="523220"/>
          </a:xfrm>
          <a:prstGeom prst="rect">
            <a:avLst/>
          </a:prstGeom>
          <a:noFill/>
        </p:spPr>
        <p:txBody>
          <a:bodyPr wrap="square" rtlCol="0">
            <a:spAutoFit/>
          </a:bodyPr>
          <a:lstStyle/>
          <a:p>
            <a:r>
              <a:rPr lang="es-ES" sz="2800" dirty="0">
                <a:solidFill>
                  <a:srgbClr val="737373"/>
                </a:solidFill>
                <a:latin typeface="Candara" pitchFamily="34" charset="0"/>
                <a:cs typeface="Arial" pitchFamily="34" charset="0"/>
              </a:rPr>
              <a:t>B</a:t>
            </a:r>
            <a:endParaRPr lang="es-CL" sz="2800" dirty="0">
              <a:solidFill>
                <a:srgbClr val="737373"/>
              </a:solidFill>
            </a:endParaRPr>
          </a:p>
        </p:txBody>
      </p:sp>
      <p:sp>
        <p:nvSpPr>
          <p:cNvPr id="70" name="CuadroTexto 69"/>
          <p:cNvSpPr txBox="1"/>
          <p:nvPr/>
        </p:nvSpPr>
        <p:spPr>
          <a:xfrm>
            <a:off x="2873425" y="4637309"/>
            <a:ext cx="393994" cy="523220"/>
          </a:xfrm>
          <a:prstGeom prst="rect">
            <a:avLst/>
          </a:prstGeom>
          <a:noFill/>
        </p:spPr>
        <p:txBody>
          <a:bodyPr wrap="square" rtlCol="0">
            <a:spAutoFit/>
          </a:bodyPr>
          <a:lstStyle/>
          <a:p>
            <a:r>
              <a:rPr lang="es-ES" sz="2800" dirty="0">
                <a:solidFill>
                  <a:srgbClr val="737373"/>
                </a:solidFill>
                <a:latin typeface="Candara" pitchFamily="34" charset="0"/>
                <a:cs typeface="Arial" pitchFamily="34" charset="0"/>
              </a:rPr>
              <a:t>B</a:t>
            </a:r>
            <a:endParaRPr lang="es-CL" sz="2800" dirty="0">
              <a:solidFill>
                <a:srgbClr val="737373"/>
              </a:solidFill>
            </a:endParaRPr>
          </a:p>
        </p:txBody>
      </p:sp>
      <p:sp>
        <p:nvSpPr>
          <p:cNvPr id="71" name="CuadroTexto 70"/>
          <p:cNvSpPr txBox="1"/>
          <p:nvPr/>
        </p:nvSpPr>
        <p:spPr>
          <a:xfrm>
            <a:off x="3184534" y="4637309"/>
            <a:ext cx="764521" cy="523220"/>
          </a:xfrm>
          <a:prstGeom prst="rect">
            <a:avLst/>
          </a:prstGeom>
          <a:noFill/>
        </p:spPr>
        <p:txBody>
          <a:bodyPr wrap="square" rtlCol="0">
            <a:spAutoFit/>
          </a:bodyPr>
          <a:lstStyle/>
          <a:p>
            <a:r>
              <a:rPr lang="es-CL" sz="2800" dirty="0">
                <a:solidFill>
                  <a:srgbClr val="737373"/>
                </a:solidFill>
                <a:latin typeface="Candara" pitchFamily="34" charset="0"/>
                <a:ea typeface="Times New Roman" pitchFamily="18" charset="0"/>
                <a:cs typeface="Arial" pitchFamily="34" charset="0"/>
              </a:rPr>
              <a:t>026</a:t>
            </a:r>
            <a:endParaRPr lang="es-CL" sz="2800" dirty="0">
              <a:solidFill>
                <a:srgbClr val="737373"/>
              </a:solidFill>
            </a:endParaRPr>
          </a:p>
        </p:txBody>
      </p:sp>
      <p:sp>
        <p:nvSpPr>
          <p:cNvPr id="72" name="Rectángulo 71"/>
          <p:cNvSpPr/>
          <p:nvPr/>
        </p:nvSpPr>
        <p:spPr>
          <a:xfrm>
            <a:off x="650192" y="5126271"/>
            <a:ext cx="1967016" cy="658474"/>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3" name="Rectángulo 72"/>
          <p:cNvSpPr/>
          <p:nvPr/>
        </p:nvSpPr>
        <p:spPr>
          <a:xfrm>
            <a:off x="1029914" y="3836899"/>
            <a:ext cx="1976491" cy="936197"/>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4" name="Rectángulo 73"/>
          <p:cNvSpPr/>
          <p:nvPr/>
        </p:nvSpPr>
        <p:spPr>
          <a:xfrm>
            <a:off x="2947995" y="3378668"/>
            <a:ext cx="1396013" cy="1365538"/>
          </a:xfrm>
          <a:prstGeom prst="rect">
            <a:avLst/>
          </a:prstGeom>
          <a:solidFill>
            <a:srgbClr val="FFFFFF">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1600" dirty="0"/>
          </a:p>
        </p:txBody>
      </p:sp>
    </p:spTree>
    <p:custDataLst>
      <p:tags r:id="rId1"/>
    </p:custDataLst>
    <p:extLst>
      <p:ext uri="{BB962C8B-B14F-4D97-AF65-F5344CB8AC3E}">
        <p14:creationId xmlns:p14="http://schemas.microsoft.com/office/powerpoint/2010/main" val="233881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p:cTn id="16" dur="500" fill="hold"/>
                                        <p:tgtEl>
                                          <p:spTgt spid="29"/>
                                        </p:tgtEl>
                                        <p:attrNameLst>
                                          <p:attrName>ppt_w</p:attrName>
                                        </p:attrNameLst>
                                      </p:cBhvr>
                                      <p:tavLst>
                                        <p:tav tm="0">
                                          <p:val>
                                            <p:fltVal val="0"/>
                                          </p:val>
                                        </p:tav>
                                        <p:tav tm="100000">
                                          <p:val>
                                            <p:strVal val="#ppt_w"/>
                                          </p:val>
                                        </p:tav>
                                      </p:tavLst>
                                    </p:anim>
                                    <p:anim calcmode="lin" valueType="num">
                                      <p:cBhvr>
                                        <p:cTn id="17" dur="500" fill="hold"/>
                                        <p:tgtEl>
                                          <p:spTgt spid="29"/>
                                        </p:tgtEl>
                                        <p:attrNameLst>
                                          <p:attrName>ppt_h</p:attrName>
                                        </p:attrNameLst>
                                      </p:cBhvr>
                                      <p:tavLst>
                                        <p:tav tm="0">
                                          <p:val>
                                            <p:fltVal val="0"/>
                                          </p:val>
                                        </p:tav>
                                        <p:tav tm="100000">
                                          <p:val>
                                            <p:strVal val="#ppt_h"/>
                                          </p:val>
                                        </p:tav>
                                      </p:tavLst>
                                    </p:anim>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p:cTn id="23" dur="500" fill="hold"/>
                                        <p:tgtEl>
                                          <p:spTgt spid="31"/>
                                        </p:tgtEl>
                                        <p:attrNameLst>
                                          <p:attrName>ppt_w</p:attrName>
                                        </p:attrNameLst>
                                      </p:cBhvr>
                                      <p:tavLst>
                                        <p:tav tm="0">
                                          <p:val>
                                            <p:fltVal val="0"/>
                                          </p:val>
                                        </p:tav>
                                        <p:tav tm="100000">
                                          <p:val>
                                            <p:strVal val="#ppt_w"/>
                                          </p:val>
                                        </p:tav>
                                      </p:tavLst>
                                    </p:anim>
                                    <p:anim calcmode="lin" valueType="num">
                                      <p:cBhvr>
                                        <p:cTn id="24" dur="500" fill="hold"/>
                                        <p:tgtEl>
                                          <p:spTgt spid="31"/>
                                        </p:tgtEl>
                                        <p:attrNameLst>
                                          <p:attrName>ppt_h</p:attrName>
                                        </p:attrNameLst>
                                      </p:cBhvr>
                                      <p:tavLst>
                                        <p:tav tm="0">
                                          <p:val>
                                            <p:fltVal val="0"/>
                                          </p:val>
                                        </p:tav>
                                        <p:tav tm="100000">
                                          <p:val>
                                            <p:strVal val="#ppt_h"/>
                                          </p:val>
                                        </p:tav>
                                      </p:tavLst>
                                    </p:anim>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iterate type="lt">
                                    <p:tmPct val="0"/>
                                  </p:iterate>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par>
                                <p:cTn id="34" presetID="10" presetClass="entr" presetSubtype="0" fill="hold" grpId="0" nodeType="withEffect">
                                  <p:stCondLst>
                                    <p:cond delay="0"/>
                                  </p:stCondLst>
                                  <p:iterate type="lt">
                                    <p:tmPct val="0"/>
                                  </p:iterate>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par>
                                <p:cTn id="37" presetID="10" presetClass="entr" presetSubtype="0" fill="hold" grpId="0" nodeType="withEffect">
                                  <p:stCondLst>
                                    <p:cond delay="0"/>
                                  </p:stCondLst>
                                  <p:iterate type="lt">
                                    <p:tmPct val="0"/>
                                  </p:iterate>
                                  <p:childTnLst>
                                    <p:set>
                                      <p:cBhvr>
                                        <p:cTn id="38" dur="1" fill="hold">
                                          <p:stCondLst>
                                            <p:cond delay="0"/>
                                          </p:stCondLst>
                                        </p:cTn>
                                        <p:tgtEl>
                                          <p:spTgt spid="70"/>
                                        </p:tgtEl>
                                        <p:attrNameLst>
                                          <p:attrName>style.visibility</p:attrName>
                                        </p:attrNameLst>
                                      </p:cBhvr>
                                      <p:to>
                                        <p:strVal val="visible"/>
                                      </p:to>
                                    </p:set>
                                    <p:animEffect transition="in" filter="fade">
                                      <p:cBhvr>
                                        <p:cTn id="39" dur="500"/>
                                        <p:tgtEl>
                                          <p:spTgt spid="70"/>
                                        </p:tgtEl>
                                      </p:cBhvr>
                                    </p:animEffect>
                                  </p:childTnLst>
                                </p:cTn>
                              </p:par>
                              <p:par>
                                <p:cTn id="40" presetID="10" presetClass="entr" presetSubtype="0" fill="hold" grpId="0" nodeType="withEffect">
                                  <p:stCondLst>
                                    <p:cond delay="0"/>
                                  </p:stCondLst>
                                  <p:iterate type="lt">
                                    <p:tmPct val="0"/>
                                  </p:iterate>
                                  <p:childTnLst>
                                    <p:set>
                                      <p:cBhvr>
                                        <p:cTn id="41" dur="1" fill="hold">
                                          <p:stCondLst>
                                            <p:cond delay="0"/>
                                          </p:stCondLst>
                                        </p:cTn>
                                        <p:tgtEl>
                                          <p:spTgt spid="71"/>
                                        </p:tgtEl>
                                        <p:attrNameLst>
                                          <p:attrName>style.visibility</p:attrName>
                                        </p:attrNameLst>
                                      </p:cBhvr>
                                      <p:to>
                                        <p:strVal val="visible"/>
                                      </p:to>
                                    </p:set>
                                    <p:animEffect transition="in" filter="fade">
                                      <p:cBhvr>
                                        <p:cTn id="42" dur="500"/>
                                        <p:tgtEl>
                                          <p:spTgt spid="7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3" presetClass="emph" presetSubtype="2" fill="hold" nodeType="withEffect">
                                  <p:stCondLst>
                                    <p:cond delay="0"/>
                                  </p:stCondLst>
                                  <p:iterate type="lt">
                                    <p:tmPct val="0"/>
                                  </p:iterate>
                                  <p:childTnLst>
                                    <p:animClr clrSpc="rgb" dir="cw">
                                      <p:cBhvr override="childStyle">
                                        <p:cTn id="49" dur="500" fill="hold"/>
                                        <p:tgtEl>
                                          <p:spTgt spid="68"/>
                                        </p:tgtEl>
                                        <p:attrNameLst>
                                          <p:attrName>style.color</p:attrName>
                                        </p:attrNameLst>
                                      </p:cBhvr>
                                      <p:to>
                                        <a:srgbClr val="E6500A"/>
                                      </p:to>
                                    </p:animClr>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par>
                                <p:cTn id="55" presetID="3" presetClass="emph" presetSubtype="2" fill="hold" nodeType="withEffect">
                                  <p:stCondLst>
                                    <p:cond delay="0"/>
                                  </p:stCondLst>
                                  <p:iterate type="lt">
                                    <p:tmPct val="0"/>
                                  </p:iterate>
                                  <p:childTnLst>
                                    <p:animClr clrSpc="rgb" dir="cw">
                                      <p:cBhvr override="childStyle">
                                        <p:cTn id="56" dur="500" fill="hold"/>
                                        <p:tgtEl>
                                          <p:spTgt spid="69"/>
                                        </p:tgtEl>
                                        <p:attrNameLst>
                                          <p:attrName>style.color</p:attrName>
                                        </p:attrNameLst>
                                      </p:cBhvr>
                                      <p:to>
                                        <a:srgbClr val="E6500A"/>
                                      </p:to>
                                    </p:animClr>
                                  </p:childTnLst>
                                </p:cTn>
                              </p:par>
                              <p:par>
                                <p:cTn id="57" presetID="3" presetClass="emph" presetSubtype="2" fill="hold" nodeType="withEffect">
                                  <p:stCondLst>
                                    <p:cond delay="0"/>
                                  </p:stCondLst>
                                  <p:iterate type="lt">
                                    <p:tmPct val="0"/>
                                  </p:iterate>
                                  <p:childTnLst>
                                    <p:animClr clrSpc="rgb" dir="cw">
                                      <p:cBhvr override="childStyle">
                                        <p:cTn id="58" dur="500" fill="hold"/>
                                        <p:tgtEl>
                                          <p:spTgt spid="68"/>
                                        </p:tgtEl>
                                        <p:attrNameLst>
                                          <p:attrName>style.color</p:attrName>
                                        </p:attrNameLst>
                                      </p:cBhvr>
                                      <p:to>
                                        <a:srgbClr val="C7C7C7"/>
                                      </p:to>
                                    </p:animClr>
                                  </p:childTnLst>
                                </p:cTn>
                              </p:par>
                              <p:par>
                                <p:cTn id="59" presetID="1" presetClass="entr" presetSubtype="0" fill="hold" grpId="0" nodeType="withEffect">
                                  <p:stCondLst>
                                    <p:cond delay="0"/>
                                  </p:stCondLst>
                                  <p:childTnLst>
                                    <p:set>
                                      <p:cBhvr>
                                        <p:cTn id="60" dur="1" fill="hold">
                                          <p:stCondLst>
                                            <p:cond delay="0"/>
                                          </p:stCondLst>
                                        </p:cTn>
                                        <p:tgtEl>
                                          <p:spTgt spid="7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500"/>
                                        <p:tgtEl>
                                          <p:spTgt spid="59"/>
                                        </p:tgtEl>
                                      </p:cBhvr>
                                    </p:animEffect>
                                  </p:childTnLst>
                                </p:cTn>
                              </p:par>
                              <p:par>
                                <p:cTn id="66" presetID="3" presetClass="emph" presetSubtype="2" fill="hold" nodeType="withEffect">
                                  <p:stCondLst>
                                    <p:cond delay="0"/>
                                  </p:stCondLst>
                                  <p:iterate type="lt">
                                    <p:tmPct val="0"/>
                                  </p:iterate>
                                  <p:childTnLst>
                                    <p:animClr clrSpc="rgb" dir="cw">
                                      <p:cBhvr override="childStyle">
                                        <p:cTn id="67" dur="500" fill="hold"/>
                                        <p:tgtEl>
                                          <p:spTgt spid="70"/>
                                        </p:tgtEl>
                                        <p:attrNameLst>
                                          <p:attrName>style.color</p:attrName>
                                        </p:attrNameLst>
                                      </p:cBhvr>
                                      <p:to>
                                        <a:srgbClr val="E6500A"/>
                                      </p:to>
                                    </p:animClr>
                                  </p:childTnLst>
                                </p:cTn>
                              </p:par>
                              <p:par>
                                <p:cTn id="68" presetID="3" presetClass="emph" presetSubtype="2" fill="hold" nodeType="withEffect">
                                  <p:stCondLst>
                                    <p:cond delay="0"/>
                                  </p:stCondLst>
                                  <p:iterate type="lt">
                                    <p:tmPct val="0"/>
                                  </p:iterate>
                                  <p:childTnLst>
                                    <p:animClr clrSpc="rgb" dir="cw">
                                      <p:cBhvr override="childStyle">
                                        <p:cTn id="69" dur="500" fill="hold"/>
                                        <p:tgtEl>
                                          <p:spTgt spid="69"/>
                                        </p:tgtEl>
                                        <p:attrNameLst>
                                          <p:attrName>style.color</p:attrName>
                                        </p:attrNameLst>
                                      </p:cBhvr>
                                      <p:to>
                                        <a:srgbClr val="C7C7C7"/>
                                      </p:to>
                                    </p:animClr>
                                  </p:childTnLst>
                                </p:cTn>
                              </p:par>
                              <p:par>
                                <p:cTn id="70" presetID="1" presetClass="entr" presetSubtype="0" fill="hold" grpId="0" nodeType="withEffect">
                                  <p:stCondLst>
                                    <p:cond delay="0"/>
                                  </p:stCondLst>
                                  <p:childTnLst>
                                    <p:set>
                                      <p:cBhvr>
                                        <p:cTn id="71" dur="1" fill="hold">
                                          <p:stCondLst>
                                            <p:cond delay="0"/>
                                          </p:stCondLst>
                                        </p:cTn>
                                        <p:tgtEl>
                                          <p:spTgt spid="7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par>
                                <p:cTn id="77" presetID="3" presetClass="emph" presetSubtype="2" fill="hold" nodeType="withEffect">
                                  <p:stCondLst>
                                    <p:cond delay="0"/>
                                  </p:stCondLst>
                                  <p:iterate type="lt">
                                    <p:tmPct val="0"/>
                                  </p:iterate>
                                  <p:childTnLst>
                                    <p:animClr clrSpc="rgb" dir="cw">
                                      <p:cBhvr override="childStyle">
                                        <p:cTn id="78" dur="500" fill="hold"/>
                                        <p:tgtEl>
                                          <p:spTgt spid="71"/>
                                        </p:tgtEl>
                                        <p:attrNameLst>
                                          <p:attrName>style.color</p:attrName>
                                        </p:attrNameLst>
                                      </p:cBhvr>
                                      <p:to>
                                        <a:srgbClr val="E6500A"/>
                                      </p:to>
                                    </p:animClr>
                                  </p:childTnLst>
                                </p:cTn>
                              </p:par>
                              <p:par>
                                <p:cTn id="79" presetID="3" presetClass="emph" presetSubtype="2" fill="hold" nodeType="withEffect">
                                  <p:stCondLst>
                                    <p:cond delay="0"/>
                                  </p:stCondLst>
                                  <p:iterate type="lt">
                                    <p:tmPct val="0"/>
                                  </p:iterate>
                                  <p:childTnLst>
                                    <p:animClr clrSpc="rgb" dir="cw">
                                      <p:cBhvr override="childStyle">
                                        <p:cTn id="80" dur="500" fill="hold"/>
                                        <p:tgtEl>
                                          <p:spTgt spid="70"/>
                                        </p:tgtEl>
                                        <p:attrNameLst>
                                          <p:attrName>style.color</p:attrName>
                                        </p:attrNameLst>
                                      </p:cBhvr>
                                      <p:to>
                                        <a:srgbClr val="C7C7C7"/>
                                      </p:to>
                                    </p:animClr>
                                  </p:childTnLst>
                                </p:cTn>
                              </p:par>
                              <p:par>
                                <p:cTn id="81" presetID="1" presetClass="entr" presetSubtype="0" fill="hold" grpId="0" nodeType="with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p:bldP spid="69" grpId="0"/>
      <p:bldP spid="70" grpId="0"/>
      <p:bldP spid="71" grpId="0"/>
      <p:bldP spid="72" grpId="0" animBg="1"/>
      <p:bldP spid="73" grpId="0" animBg="1"/>
      <p:bldP spid="7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pic>
        <p:nvPicPr>
          <p:cNvPr id="2" name="Imagen 1"/>
          <p:cNvPicPr>
            <a:picLocks noChangeAspect="1"/>
          </p:cNvPicPr>
          <p:nvPr/>
        </p:nvPicPr>
        <p:blipFill rotWithShape="1">
          <a:blip r:embed="rId2"/>
          <a:srcRect r="47341"/>
          <a:stretch/>
        </p:blipFill>
        <p:spPr>
          <a:xfrm rot="5400000">
            <a:off x="8726261" y="1687043"/>
            <a:ext cx="3311906" cy="3316424"/>
          </a:xfrm>
          <a:prstGeom prst="rect">
            <a:avLst/>
          </a:prstGeom>
        </p:spPr>
      </p:pic>
      <p:pic>
        <p:nvPicPr>
          <p:cNvPr id="4" name="Imagen 3"/>
          <p:cNvPicPr>
            <a:picLocks noChangeAspect="1"/>
          </p:cNvPicPr>
          <p:nvPr/>
        </p:nvPicPr>
        <p:blipFill rotWithShape="1">
          <a:blip r:embed="rId3"/>
          <a:srcRect l="1" r="41667" b="11190"/>
          <a:stretch/>
        </p:blipFill>
        <p:spPr>
          <a:xfrm>
            <a:off x="1612145" y="1746553"/>
            <a:ext cx="7111857" cy="4940100"/>
          </a:xfrm>
          <a:prstGeom prst="rect">
            <a:avLst/>
          </a:prstGeom>
        </p:spPr>
      </p:pic>
      <p:sp>
        <p:nvSpPr>
          <p:cNvPr id="12" name="Proceso 11"/>
          <p:cNvSpPr/>
          <p:nvPr/>
        </p:nvSpPr>
        <p:spPr>
          <a:xfrm>
            <a:off x="447675" y="1689300"/>
            <a:ext cx="2590800" cy="100965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DEFINICION DE </a:t>
            </a:r>
            <a:br>
              <a:rPr lang="es-CL" sz="1600" dirty="0">
                <a:solidFill>
                  <a:srgbClr val="0064A0"/>
                </a:solidFill>
              </a:rPr>
            </a:br>
            <a:r>
              <a:rPr lang="es-CL" sz="1600" dirty="0">
                <a:solidFill>
                  <a:srgbClr val="0064A0"/>
                </a:solidFill>
              </a:rPr>
              <a:t>VALORES DE TERRENO</a:t>
            </a:r>
          </a:p>
        </p:txBody>
      </p:sp>
      <p:cxnSp>
        <p:nvCxnSpPr>
          <p:cNvPr id="38" name="Conector angular 37"/>
          <p:cNvCxnSpPr>
            <a:stCxn id="12" idx="3"/>
          </p:cNvCxnSpPr>
          <p:nvPr/>
        </p:nvCxnSpPr>
        <p:spPr>
          <a:xfrm flipV="1">
            <a:off x="3038475" y="1689300"/>
            <a:ext cx="4752939" cy="504825"/>
          </a:xfrm>
          <a:prstGeom prst="bentConnector4">
            <a:avLst>
              <a:gd name="adj1" fmla="val 5713"/>
              <a:gd name="adj2" fmla="val 145283"/>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rotWithShape="1">
          <a:blip r:embed="rId2"/>
          <a:srcRect l="74066"/>
          <a:stretch/>
        </p:blipFill>
        <p:spPr>
          <a:xfrm rot="5400000">
            <a:off x="9566653" y="4162292"/>
            <a:ext cx="1631121" cy="3316424"/>
          </a:xfrm>
          <a:prstGeom prst="rect">
            <a:avLst/>
          </a:prstGeom>
        </p:spPr>
      </p:pic>
      <p:sp>
        <p:nvSpPr>
          <p:cNvPr id="5" name="Rectángulo 4"/>
          <p:cNvSpPr/>
          <p:nvPr/>
        </p:nvSpPr>
        <p:spPr>
          <a:xfrm>
            <a:off x="8767043" y="5352039"/>
            <a:ext cx="3247053" cy="119432"/>
          </a:xfrm>
          <a:prstGeom prst="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Forma libre 7"/>
          <p:cNvSpPr/>
          <p:nvPr/>
        </p:nvSpPr>
        <p:spPr>
          <a:xfrm>
            <a:off x="2638425" y="1905000"/>
            <a:ext cx="4086225" cy="4714875"/>
          </a:xfrm>
          <a:custGeom>
            <a:avLst/>
            <a:gdLst>
              <a:gd name="connsiteX0" fmla="*/ 895350 w 4086225"/>
              <a:gd name="connsiteY0" fmla="*/ 0 h 4714875"/>
              <a:gd name="connsiteX1" fmla="*/ 2114550 w 4086225"/>
              <a:gd name="connsiteY1" fmla="*/ 438150 h 4714875"/>
              <a:gd name="connsiteX2" fmla="*/ 1533525 w 4086225"/>
              <a:gd name="connsiteY2" fmla="*/ 2028825 h 4714875"/>
              <a:gd name="connsiteX3" fmla="*/ 4086225 w 4086225"/>
              <a:gd name="connsiteY3" fmla="*/ 2943225 h 4714875"/>
              <a:gd name="connsiteX4" fmla="*/ 3448050 w 4086225"/>
              <a:gd name="connsiteY4" fmla="*/ 4714875 h 4714875"/>
              <a:gd name="connsiteX5" fmla="*/ 1276350 w 4086225"/>
              <a:gd name="connsiteY5" fmla="*/ 4057650 h 4714875"/>
              <a:gd name="connsiteX6" fmla="*/ 1609725 w 4086225"/>
              <a:gd name="connsiteY6" fmla="*/ 2990850 h 4714875"/>
              <a:gd name="connsiteX7" fmla="*/ 0 w 4086225"/>
              <a:gd name="connsiteY7" fmla="*/ 2362200 h 4714875"/>
              <a:gd name="connsiteX8" fmla="*/ 895350 w 4086225"/>
              <a:gd name="connsiteY8" fmla="*/ 0 h 471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6225" h="4714875">
                <a:moveTo>
                  <a:pt x="895350" y="0"/>
                </a:moveTo>
                <a:lnTo>
                  <a:pt x="2114550" y="438150"/>
                </a:lnTo>
                <a:lnTo>
                  <a:pt x="1533525" y="2028825"/>
                </a:lnTo>
                <a:lnTo>
                  <a:pt x="4086225" y="2943225"/>
                </a:lnTo>
                <a:lnTo>
                  <a:pt x="3448050" y="4714875"/>
                </a:lnTo>
                <a:lnTo>
                  <a:pt x="1276350" y="4057650"/>
                </a:lnTo>
                <a:lnTo>
                  <a:pt x="1609725" y="2990850"/>
                </a:lnTo>
                <a:lnTo>
                  <a:pt x="0" y="2362200"/>
                </a:lnTo>
                <a:lnTo>
                  <a:pt x="895350" y="0"/>
                </a:lnTo>
                <a:close/>
              </a:path>
            </a:pathLst>
          </a:custGeom>
          <a:solidFill>
            <a:srgbClr val="FFFF00">
              <a:alpha val="4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10629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sp>
        <p:nvSpPr>
          <p:cNvPr id="12" name="Proceso 11"/>
          <p:cNvSpPr/>
          <p:nvPr/>
        </p:nvSpPr>
        <p:spPr>
          <a:xfrm>
            <a:off x="447675" y="1689300"/>
            <a:ext cx="2590800" cy="100965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DEFINICION DE </a:t>
            </a:r>
            <a:br>
              <a:rPr lang="es-CL" sz="1600" dirty="0">
                <a:solidFill>
                  <a:srgbClr val="0064A0"/>
                </a:solidFill>
              </a:rPr>
            </a:br>
            <a:r>
              <a:rPr lang="es-CL" sz="1600" dirty="0">
                <a:solidFill>
                  <a:srgbClr val="0064A0"/>
                </a:solidFill>
              </a:rPr>
              <a:t>VALORES DE SUELO</a:t>
            </a:r>
          </a:p>
        </p:txBody>
      </p:sp>
      <p:cxnSp>
        <p:nvCxnSpPr>
          <p:cNvPr id="17" name="Conector angular 16"/>
          <p:cNvCxnSpPr>
            <a:stCxn id="12" idx="3"/>
            <a:endCxn id="22" idx="1"/>
          </p:cNvCxnSpPr>
          <p:nvPr/>
        </p:nvCxnSpPr>
        <p:spPr>
          <a:xfrm>
            <a:off x="3038475" y="2194125"/>
            <a:ext cx="1998199" cy="494641"/>
          </a:xfrm>
          <a:prstGeom prst="bentConnector3">
            <a:avLst>
              <a:gd name="adj1" fmla="val 50000"/>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5036674" y="1548623"/>
            <a:ext cx="6748926" cy="2280285"/>
          </a:xfrm>
          <a:prstGeom prst="bracketPair">
            <a:avLst>
              <a:gd name="adj" fmla="val 5983"/>
            </a:avLst>
          </a:prstGeom>
          <a:noFill/>
          <a:ln w="28575">
            <a:solidFill>
              <a:srgbClr val="E6500A"/>
            </a:solidFill>
            <a:prstDash val="sysDot"/>
          </a:ln>
        </p:spPr>
        <p:txBody>
          <a:bodyPr wrap="square" rtlCol="0">
            <a:spAutoFit/>
          </a:bodyPr>
          <a:lstStyle/>
          <a:p>
            <a:pPr algn="just">
              <a:spcAft>
                <a:spcPts val="1200"/>
              </a:spcAft>
            </a:pPr>
            <a:r>
              <a:rPr lang="es-CL" dirty="0">
                <a:solidFill>
                  <a:srgbClr val="0064A0"/>
                </a:solidFill>
              </a:rPr>
              <a:t>Principal Fuente De Información:  Tasaciones Comerciales;  Transferencias (F2890).</a:t>
            </a:r>
          </a:p>
          <a:p>
            <a:pPr algn="just">
              <a:spcAft>
                <a:spcPts val="1200"/>
              </a:spcAft>
            </a:pPr>
            <a:r>
              <a:rPr lang="es-ES" dirty="0">
                <a:solidFill>
                  <a:srgbClr val="0064A0"/>
                </a:solidFill>
              </a:rPr>
              <a:t>Se descartan los usos diferentes al agropecuario y forestal </a:t>
            </a:r>
            <a:br>
              <a:rPr lang="es-ES" dirty="0">
                <a:solidFill>
                  <a:srgbClr val="0064A0"/>
                </a:solidFill>
              </a:rPr>
            </a:br>
            <a:r>
              <a:rPr lang="es-ES" dirty="0">
                <a:solidFill>
                  <a:srgbClr val="0064A0"/>
                </a:solidFill>
              </a:rPr>
              <a:t>(Parcelas de agrado, agro turísticos y agro residenciales.</a:t>
            </a:r>
            <a:endParaRPr lang="es-CL" dirty="0">
              <a:solidFill>
                <a:srgbClr val="0064A0"/>
              </a:solidFill>
            </a:endParaRPr>
          </a:p>
          <a:p>
            <a:pPr algn="just">
              <a:spcAft>
                <a:spcPts val="1200"/>
              </a:spcAft>
            </a:pPr>
            <a:r>
              <a:rPr lang="es-CL" dirty="0">
                <a:solidFill>
                  <a:srgbClr val="0064A0"/>
                </a:solidFill>
              </a:rPr>
              <a:t>Se </a:t>
            </a:r>
            <a:r>
              <a:rPr lang="es-CL" dirty="0" err="1">
                <a:solidFill>
                  <a:srgbClr val="0064A0"/>
                </a:solidFill>
              </a:rPr>
              <a:t>Geolocalizan</a:t>
            </a:r>
            <a:r>
              <a:rPr lang="es-CL" dirty="0">
                <a:solidFill>
                  <a:srgbClr val="0064A0"/>
                </a:solidFill>
              </a:rPr>
              <a:t> Las Muestras.</a:t>
            </a:r>
          </a:p>
          <a:p>
            <a:pPr algn="just">
              <a:spcAft>
                <a:spcPts val="1200"/>
              </a:spcAft>
            </a:pPr>
            <a:r>
              <a:rPr lang="es-ES" dirty="0">
                <a:solidFill>
                  <a:srgbClr val="0064A0"/>
                </a:solidFill>
              </a:rPr>
              <a:t>Se Determinan Valores Comunales para las diferentes clases de suelo.</a:t>
            </a:r>
            <a:endParaRPr lang="es-CL" dirty="0">
              <a:solidFill>
                <a:srgbClr val="0064A0"/>
              </a:solidFill>
            </a:endParaRPr>
          </a:p>
        </p:txBody>
      </p:sp>
      <p:cxnSp>
        <p:nvCxnSpPr>
          <p:cNvPr id="30" name="Conector angular 29"/>
          <p:cNvCxnSpPr>
            <a:stCxn id="12" idx="2"/>
            <a:endCxn id="40" idx="0"/>
          </p:cNvCxnSpPr>
          <p:nvPr/>
        </p:nvCxnSpPr>
        <p:spPr>
          <a:xfrm rot="16200000" flipH="1">
            <a:off x="1659809" y="2782216"/>
            <a:ext cx="1078857" cy="912324"/>
          </a:xfrm>
          <a:prstGeom prst="bentConnector3">
            <a:avLst>
              <a:gd name="adj1" fmla="val 50000"/>
            </a:avLst>
          </a:prstGeom>
          <a:ln w="28575">
            <a:solidFill>
              <a:srgbClr val="E6500A"/>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40" name="Marcador de contenido 2"/>
          <p:cNvSpPr txBox="1">
            <a:spLocks/>
          </p:cNvSpPr>
          <p:nvPr/>
        </p:nvSpPr>
        <p:spPr>
          <a:xfrm>
            <a:off x="447675" y="3777807"/>
            <a:ext cx="4415447" cy="2605628"/>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0" fontAlgn="base" hangingPunct="0">
              <a:lnSpc>
                <a:spcPct val="100000"/>
              </a:lnSpc>
              <a:spcBef>
                <a:spcPct val="0"/>
              </a:spcBef>
              <a:spcAft>
                <a:spcPts val="1200"/>
              </a:spcAft>
              <a:buNone/>
              <a:tabLst>
                <a:tab pos="540385" algn="l"/>
              </a:tabLst>
              <a:defRPr/>
            </a:pPr>
            <a:r>
              <a:rPr lang="es-ES" sz="16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La tasación fiscal agrícola se basa en la capacidad potencial de uso actual de los predios</a:t>
            </a:r>
          </a:p>
          <a:p>
            <a:pPr marL="0" indent="0" eaLnBrk="0" fontAlgn="base" hangingPunct="0">
              <a:lnSpc>
                <a:spcPct val="100000"/>
              </a:lnSpc>
              <a:spcBef>
                <a:spcPct val="0"/>
              </a:spcBef>
              <a:spcAft>
                <a:spcPts val="1200"/>
              </a:spcAft>
              <a:buNone/>
              <a:tabLst>
                <a:tab pos="540385" algn="l"/>
              </a:tabLst>
              <a:defRPr/>
            </a:pPr>
            <a:r>
              <a:rPr lang="es-ES" sz="16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En base a lo anterior se clasifican principalmente en</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Suelos de Riego</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Suelos de Secano Arable</a:t>
            </a:r>
          </a:p>
          <a:p>
            <a:pPr algn="just" eaLnBrk="0" fontAlgn="base" hangingPunct="0">
              <a:lnSpc>
                <a:spcPct val="120000"/>
              </a:lnSpc>
              <a:spcBef>
                <a:spcPct val="0"/>
              </a:spcBef>
              <a:tabLst>
                <a:tab pos="540385" algn="l"/>
              </a:tabLst>
              <a:defRPr/>
            </a:pPr>
            <a:r>
              <a:rPr lang="es-CL" sz="1400" cap="small" spc="10" dirty="0">
                <a:solidFill>
                  <a:srgbClr val="0064A0"/>
                </a:solidFill>
                <a:latin typeface="Consolas" panose="020B0609020204030204" pitchFamily="49" charset="0"/>
                <a:ea typeface="Times New Roman" panose="02020603050405020304" pitchFamily="18" charset="0"/>
                <a:cs typeface="Consolas" panose="020B0609020204030204" pitchFamily="49" charset="0"/>
              </a:rPr>
              <a:t>Suelos de Secano No Arable</a:t>
            </a:r>
          </a:p>
        </p:txBody>
      </p:sp>
      <p:pic>
        <p:nvPicPr>
          <p:cNvPr id="2" name="Imagen 1"/>
          <p:cNvPicPr>
            <a:picLocks noChangeAspect="1"/>
          </p:cNvPicPr>
          <p:nvPr/>
        </p:nvPicPr>
        <p:blipFill>
          <a:blip r:embed="rId3"/>
          <a:stretch>
            <a:fillRect/>
          </a:stretch>
        </p:blipFill>
        <p:spPr>
          <a:xfrm>
            <a:off x="5679054" y="3892107"/>
            <a:ext cx="5464166" cy="2910180"/>
          </a:xfrm>
          <a:prstGeom prst="rect">
            <a:avLst/>
          </a:prstGeom>
        </p:spPr>
      </p:pic>
    </p:spTree>
    <p:custDataLst>
      <p:tags r:id="rId1"/>
    </p:custDataLst>
    <p:extLst>
      <p:ext uri="{BB962C8B-B14F-4D97-AF65-F5344CB8AC3E}">
        <p14:creationId xmlns:p14="http://schemas.microsoft.com/office/powerpoint/2010/main" val="345065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2">
                                            <p:bg/>
                                          </p:spTgt>
                                        </p:tgtEl>
                                        <p:attrNameLst>
                                          <p:attrName>style.visibility</p:attrName>
                                        </p:attrNameLst>
                                      </p:cBhvr>
                                      <p:to>
                                        <p:strVal val="visible"/>
                                      </p:to>
                                    </p:set>
                                    <p:animEffect transition="in" filter="wipe(left)">
                                      <p:cBhvr>
                                        <p:cTn id="15" dur="1000"/>
                                        <p:tgtEl>
                                          <p:spTgt spid="22">
                                            <p:bg/>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wipe(left)">
                                      <p:cBhvr>
                                        <p:cTn id="19" dur="1500"/>
                                        <p:tgtEl>
                                          <p:spTgt spid="22">
                                            <p:txEl>
                                              <p:pRg st="0" end="0"/>
                                            </p:txEl>
                                          </p:spTgt>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wipe(left)">
                                      <p:cBhvr>
                                        <p:cTn id="23" dur="1500"/>
                                        <p:tgtEl>
                                          <p:spTgt spid="22">
                                            <p:txEl>
                                              <p:pRg st="1" end="1"/>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left)">
                                      <p:cBhvr>
                                        <p:cTn id="27" dur="1500"/>
                                        <p:tgtEl>
                                          <p:spTgt spid="22">
                                            <p:txEl>
                                              <p:pRg st="2" end="2"/>
                                            </p:txEl>
                                          </p:spTgt>
                                        </p:tgtEl>
                                      </p:cBhvr>
                                    </p:animEffect>
                                  </p:childTnLst>
                                </p:cTn>
                              </p:par>
                            </p:childTnLst>
                          </p:cTn>
                        </p:par>
                        <p:par>
                          <p:cTn id="28" fill="hold">
                            <p:stCondLst>
                              <p:cond delay="6500"/>
                            </p:stCondLst>
                            <p:childTnLst>
                              <p:par>
                                <p:cTn id="29" presetID="22" presetClass="entr" presetSubtype="8" fill="hold" grpId="0" nodeType="afterEffect">
                                  <p:stCondLst>
                                    <p:cond delay="0"/>
                                  </p:stCondLst>
                                  <p:childTnLst>
                                    <p:set>
                                      <p:cBhvr>
                                        <p:cTn id="30" dur="1" fill="hold">
                                          <p:stCondLst>
                                            <p:cond delay="0"/>
                                          </p:stCondLst>
                                        </p:cTn>
                                        <p:tgtEl>
                                          <p:spTgt spid="22">
                                            <p:txEl>
                                              <p:pRg st="3" end="3"/>
                                            </p:txEl>
                                          </p:spTgt>
                                        </p:tgtEl>
                                        <p:attrNameLst>
                                          <p:attrName>style.visibility</p:attrName>
                                        </p:attrNameLst>
                                      </p:cBhvr>
                                      <p:to>
                                        <p:strVal val="visible"/>
                                      </p:to>
                                    </p:set>
                                    <p:animEffect transition="in" filter="wipe(left)">
                                      <p:cBhvr>
                                        <p:cTn id="31" dur="1500"/>
                                        <p:tgtEl>
                                          <p:spTgt spid="2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par>
                          <p:cTn id="37" fill="hold">
                            <p:stCondLst>
                              <p:cond delay="500"/>
                            </p:stCondLst>
                            <p:childTnLst>
                              <p:par>
                                <p:cTn id="38" presetID="22" presetClass="entr" presetSubtype="1"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up)">
                                      <p:cBhvr>
                                        <p:cTn id="40" dur="500"/>
                                        <p:tgtEl>
                                          <p:spTgt spid="40"/>
                                        </p:tgtEl>
                                      </p:cBhvr>
                                    </p:animEffect>
                                  </p:childTnLst>
                                </p:cTn>
                              </p:par>
                              <p:par>
                                <p:cTn id="41" presetID="22" presetClass="exit" presetSubtype="4" fill="hold" nodeType="withEffect">
                                  <p:stCondLst>
                                    <p:cond delay="0"/>
                                  </p:stCondLst>
                                  <p:childTnLst>
                                    <p:animEffect transition="out" filter="wipe(down)">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animBg="1"/>
      <p:bldP spid="4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sp>
        <p:nvSpPr>
          <p:cNvPr id="12" name="Proceso 11"/>
          <p:cNvSpPr/>
          <p:nvPr/>
        </p:nvSpPr>
        <p:spPr>
          <a:xfrm>
            <a:off x="447675" y="1689300"/>
            <a:ext cx="2590800" cy="1009650"/>
          </a:xfrm>
          <a:prstGeom prst="flowChartProcess">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E6500A"/>
                </a:solidFill>
              </a:rPr>
              <a:t>DEFINICION DE VALORES DE CONSTRUCCIÓN</a:t>
            </a:r>
          </a:p>
        </p:txBody>
      </p:sp>
      <p:cxnSp>
        <p:nvCxnSpPr>
          <p:cNvPr id="17" name="Conector angular 16"/>
          <p:cNvCxnSpPr>
            <a:stCxn id="12" idx="3"/>
            <a:endCxn id="22" idx="1"/>
          </p:cNvCxnSpPr>
          <p:nvPr/>
        </p:nvCxnSpPr>
        <p:spPr>
          <a:xfrm flipV="1">
            <a:off x="3038475" y="2113915"/>
            <a:ext cx="2018851" cy="80210"/>
          </a:xfrm>
          <a:prstGeom prst="bentConnector3">
            <a:avLst>
              <a:gd name="adj1" fmla="val 52384"/>
            </a:avLst>
          </a:prstGeom>
          <a:ln w="28575">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sp>
        <p:nvSpPr>
          <p:cNvPr id="22" name="CuadroTexto 21"/>
          <p:cNvSpPr txBox="1"/>
          <p:nvPr/>
        </p:nvSpPr>
        <p:spPr>
          <a:xfrm>
            <a:off x="5057326" y="1401326"/>
            <a:ext cx="6147141" cy="1425178"/>
          </a:xfrm>
          <a:prstGeom prst="bracketPair">
            <a:avLst>
              <a:gd name="adj" fmla="val 5983"/>
            </a:avLst>
          </a:prstGeom>
          <a:noFill/>
          <a:ln w="28575">
            <a:solidFill>
              <a:srgbClr val="0064A0"/>
            </a:solidFill>
            <a:prstDash val="sysDot"/>
          </a:ln>
        </p:spPr>
        <p:txBody>
          <a:bodyPr wrap="square" rtlCol="0" anchor="ctr">
            <a:spAutoFit/>
          </a:bodyPr>
          <a:lstStyle/>
          <a:p>
            <a:pPr>
              <a:spcBef>
                <a:spcPts val="600"/>
              </a:spcBef>
              <a:spcAft>
                <a:spcPts val="600"/>
              </a:spcAft>
            </a:pPr>
            <a:endParaRPr lang="es-CL" sz="1600" dirty="0">
              <a:solidFill>
                <a:srgbClr val="E6500A"/>
              </a:solidFill>
            </a:endParaRPr>
          </a:p>
          <a:p>
            <a:pPr>
              <a:spcBef>
                <a:spcPts val="600"/>
              </a:spcBef>
              <a:spcAft>
                <a:spcPts val="600"/>
              </a:spcAft>
            </a:pPr>
            <a:r>
              <a:rPr lang="es-CL" sz="1600" dirty="0">
                <a:solidFill>
                  <a:srgbClr val="E6500A"/>
                </a:solidFill>
              </a:rPr>
              <a:t>ESTUDIO DE VALORES CON DIVERSAS FUENTES DE INFORMACIÓN, ENTRE ELLAS LICITACION A ENTIDAD EXTERNA</a:t>
            </a:r>
          </a:p>
          <a:p>
            <a:pPr>
              <a:spcBef>
                <a:spcPts val="600"/>
              </a:spcBef>
              <a:spcAft>
                <a:spcPts val="600"/>
              </a:spcAft>
            </a:pPr>
            <a:endParaRPr lang="es-CL" sz="1600" dirty="0">
              <a:solidFill>
                <a:srgbClr val="E6500A"/>
              </a:solidFill>
            </a:endParaRPr>
          </a:p>
        </p:txBody>
      </p:sp>
      <p:sp>
        <p:nvSpPr>
          <p:cNvPr id="13" name="Paralelogramo 12"/>
          <p:cNvSpPr/>
          <p:nvPr/>
        </p:nvSpPr>
        <p:spPr bwMode="auto">
          <a:xfrm>
            <a:off x="216386" y="3123565"/>
            <a:ext cx="1882588" cy="941294"/>
          </a:xfrm>
          <a:prstGeom prst="parallelogram">
            <a:avLst>
              <a:gd name="adj" fmla="val 46429"/>
            </a:avLst>
          </a:prstGeom>
          <a:solidFill>
            <a:schemeClr val="tx1"/>
          </a:solidFill>
          <a:ln>
            <a:solidFill>
              <a:srgbClr val="0064A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Font typeface="Arial" panose="020B0604020202020204" pitchFamily="34" charset="0"/>
              <a:buNone/>
            </a:pPr>
            <a:r>
              <a:rPr lang="es-CL" sz="1600" b="1" dirty="0">
                <a:solidFill>
                  <a:srgbClr val="737373"/>
                </a:solidFill>
                <a:latin typeface="Arial" panose="020B0604020202020204" pitchFamily="34" charset="0"/>
                <a:ea typeface="SimSun" panose="02010600030101010101" pitchFamily="2" charset="-122"/>
                <a:cs typeface="Arial" panose="020B0604020202020204" pitchFamily="34" charset="0"/>
              </a:rPr>
              <a:t>TIPO</a:t>
            </a:r>
            <a:endParaRPr lang="es-CL" sz="1200" b="1" dirty="0">
              <a:solidFill>
                <a:srgbClr val="737373"/>
              </a:solidFill>
              <a:latin typeface="Arial" panose="020B0604020202020204" pitchFamily="34" charset="0"/>
              <a:ea typeface="SimSun" panose="02010600030101010101" pitchFamily="2" charset="-122"/>
              <a:cs typeface="Arial" panose="020B0604020202020204" pitchFamily="34" charset="0"/>
            </a:endParaRPr>
          </a:p>
        </p:txBody>
      </p:sp>
      <p:sp>
        <p:nvSpPr>
          <p:cNvPr id="14" name="Paralelogramo 13"/>
          <p:cNvSpPr/>
          <p:nvPr/>
        </p:nvSpPr>
        <p:spPr bwMode="auto">
          <a:xfrm>
            <a:off x="1736506" y="3123565"/>
            <a:ext cx="1882588" cy="941294"/>
          </a:xfrm>
          <a:prstGeom prst="parallelogram">
            <a:avLst>
              <a:gd name="adj" fmla="val 46429"/>
            </a:avLst>
          </a:prstGeom>
          <a:solidFill>
            <a:schemeClr val="tx1"/>
          </a:solidFill>
          <a:ln>
            <a:solidFill>
              <a:srgbClr val="0064A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Font typeface="Arial" panose="020B0604020202020204" pitchFamily="34" charset="0"/>
              <a:buNone/>
            </a:pPr>
            <a:r>
              <a:rPr lang="es-CL" sz="1600" b="1" dirty="0">
                <a:solidFill>
                  <a:srgbClr val="737373"/>
                </a:solidFill>
                <a:latin typeface="Arial" panose="020B0604020202020204" pitchFamily="34" charset="0"/>
                <a:ea typeface="SimSun" panose="02010600030101010101" pitchFamily="2" charset="-122"/>
                <a:cs typeface="Arial" panose="020B0604020202020204" pitchFamily="34" charset="0"/>
              </a:rPr>
              <a:t>CLASE</a:t>
            </a:r>
            <a:endParaRPr lang="es-CL" sz="1200" b="1" dirty="0">
              <a:solidFill>
                <a:srgbClr val="737373"/>
              </a:solidFill>
              <a:latin typeface="Arial" panose="020B0604020202020204" pitchFamily="34" charset="0"/>
              <a:ea typeface="SimSun" panose="02010600030101010101" pitchFamily="2" charset="-122"/>
              <a:cs typeface="Arial" panose="020B0604020202020204" pitchFamily="34" charset="0"/>
            </a:endParaRPr>
          </a:p>
        </p:txBody>
      </p:sp>
      <p:sp>
        <p:nvSpPr>
          <p:cNvPr id="15" name="Paralelogramo 14"/>
          <p:cNvSpPr/>
          <p:nvPr/>
        </p:nvSpPr>
        <p:spPr bwMode="auto">
          <a:xfrm>
            <a:off x="3228382" y="3123565"/>
            <a:ext cx="1882588" cy="941294"/>
          </a:xfrm>
          <a:prstGeom prst="parallelogram">
            <a:avLst>
              <a:gd name="adj" fmla="val 46429"/>
            </a:avLst>
          </a:prstGeom>
          <a:solidFill>
            <a:schemeClr val="tx1"/>
          </a:solidFill>
          <a:ln>
            <a:solidFill>
              <a:srgbClr val="0064A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buFont typeface="Arial" panose="020B0604020202020204" pitchFamily="34" charset="0"/>
              <a:buNone/>
            </a:pPr>
            <a:r>
              <a:rPr lang="es-CL" sz="1600" b="1" dirty="0">
                <a:solidFill>
                  <a:srgbClr val="737373"/>
                </a:solidFill>
                <a:latin typeface="Arial" panose="020B0604020202020204" pitchFamily="34" charset="0"/>
                <a:ea typeface="SimSun" panose="02010600030101010101" pitchFamily="2" charset="-122"/>
                <a:cs typeface="Arial" panose="020B0604020202020204" pitchFamily="34" charset="0"/>
              </a:rPr>
              <a:t>CALIDAD</a:t>
            </a:r>
            <a:endParaRPr lang="es-CL" sz="1200" b="1" dirty="0">
              <a:solidFill>
                <a:srgbClr val="737373"/>
              </a:solidFill>
              <a:latin typeface="Arial" panose="020B0604020202020204" pitchFamily="34" charset="0"/>
              <a:ea typeface="SimSun" panose="02010600030101010101" pitchFamily="2" charset="-122"/>
              <a:cs typeface="Arial" panose="020B0604020202020204" pitchFamily="34" charset="0"/>
            </a:endParaRPr>
          </a:p>
        </p:txBody>
      </p:sp>
      <p:sp>
        <p:nvSpPr>
          <p:cNvPr id="16" name="Rectángulo 15"/>
          <p:cNvSpPr/>
          <p:nvPr/>
        </p:nvSpPr>
        <p:spPr bwMode="auto">
          <a:xfrm>
            <a:off x="216386" y="4093983"/>
            <a:ext cx="1450601" cy="1485901"/>
          </a:xfrm>
          <a:prstGeom prst="rect">
            <a:avLst/>
          </a:prstGeom>
          <a:solidFill>
            <a:schemeClr val="tx1"/>
          </a:solidFill>
          <a:ln>
            <a:solidFill>
              <a:srgbClr val="0064A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1200"/>
              </a:spcAft>
              <a:buFont typeface="Arial" panose="020B0604020202020204" pitchFamily="34" charset="0"/>
              <a:buNone/>
            </a:pPr>
            <a:r>
              <a:rPr lang="es-CL" sz="1000" dirty="0">
                <a:solidFill>
                  <a:srgbClr val="737373"/>
                </a:solidFill>
                <a:ea typeface="SimSun" panose="02010600030101010101" pitchFamily="2" charset="-122"/>
              </a:rPr>
              <a:t>GALPONES</a:t>
            </a:r>
          </a:p>
          <a:p>
            <a:pPr>
              <a:spcAft>
                <a:spcPts val="1200"/>
              </a:spcAft>
              <a:buFont typeface="Arial" panose="020B0604020202020204" pitchFamily="34" charset="0"/>
              <a:buNone/>
            </a:pPr>
            <a:r>
              <a:rPr lang="es-CL" sz="1000" dirty="0">
                <a:solidFill>
                  <a:srgbClr val="737373"/>
                </a:solidFill>
                <a:ea typeface="SimSun" panose="02010600030101010101" pitchFamily="2" charset="-122"/>
              </a:rPr>
              <a:t>CONSTRUCCIONES TRADICIONALES</a:t>
            </a:r>
          </a:p>
          <a:p>
            <a:pPr>
              <a:spcAft>
                <a:spcPts val="1200"/>
              </a:spcAft>
              <a:buFont typeface="Arial" panose="020B0604020202020204" pitchFamily="34" charset="0"/>
              <a:buNone/>
            </a:pPr>
            <a:r>
              <a:rPr lang="es-CL" sz="1000" dirty="0">
                <a:solidFill>
                  <a:srgbClr val="737373"/>
                </a:solidFill>
                <a:ea typeface="SimSun" panose="02010600030101010101" pitchFamily="2" charset="-122"/>
              </a:rPr>
              <a:t>OBRAS COMPLEMENTARIAS</a:t>
            </a:r>
          </a:p>
          <a:p>
            <a:pPr>
              <a:spcAft>
                <a:spcPts val="1200"/>
              </a:spcAft>
              <a:buFont typeface="Arial" panose="020B0604020202020204" pitchFamily="34" charset="0"/>
              <a:buNone/>
            </a:pPr>
            <a:r>
              <a:rPr lang="es-CL" sz="1000" dirty="0">
                <a:solidFill>
                  <a:srgbClr val="737373"/>
                </a:solidFill>
                <a:ea typeface="SimSun" panose="02010600030101010101" pitchFamily="2" charset="-122"/>
              </a:rPr>
              <a:t>OBRAS CIVILES</a:t>
            </a:r>
          </a:p>
        </p:txBody>
      </p:sp>
      <p:sp>
        <p:nvSpPr>
          <p:cNvPr id="18" name="Rectángulo 17"/>
          <p:cNvSpPr/>
          <p:nvPr/>
        </p:nvSpPr>
        <p:spPr bwMode="auto">
          <a:xfrm>
            <a:off x="1736506" y="4093982"/>
            <a:ext cx="1450601" cy="2266952"/>
          </a:xfrm>
          <a:prstGeom prst="rect">
            <a:avLst/>
          </a:prstGeom>
          <a:solidFill>
            <a:schemeClr val="tx1"/>
          </a:solidFill>
          <a:ln>
            <a:solidFill>
              <a:srgbClr val="0064A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72000" tIns="45720" rIns="36000" bIns="45720" numCol="1" spcCol="0" rtlCol="0" fromWordArt="0" anchor="ctr" anchorCtr="0" forceAA="0" compatLnSpc="1">
            <a:prstTxWarp prst="textNoShape">
              <a:avLst/>
            </a:prstTxWarp>
            <a:noAutofit/>
          </a:bodyPr>
          <a:lstStyle/>
          <a:p>
            <a:pPr>
              <a:lnSpc>
                <a:spcPct val="150000"/>
              </a:lnSpc>
            </a:pPr>
            <a:r>
              <a:rPr lang="es-ES" altLang="es-CL" sz="1000" cap="small" dirty="0">
                <a:solidFill>
                  <a:srgbClr val="737373"/>
                </a:solidFill>
                <a:cs typeface="Arial" panose="020B0604020202020204" pitchFamily="34" charset="0"/>
              </a:rPr>
              <a:t>Acero</a:t>
            </a:r>
          </a:p>
          <a:p>
            <a:pPr>
              <a:lnSpc>
                <a:spcPct val="150000"/>
              </a:lnSpc>
            </a:pPr>
            <a:r>
              <a:rPr lang="es-ES" altLang="es-CL" sz="1000" cap="small" dirty="0">
                <a:solidFill>
                  <a:srgbClr val="737373"/>
                </a:solidFill>
                <a:cs typeface="Arial" panose="020B0604020202020204" pitchFamily="34" charset="0"/>
              </a:rPr>
              <a:t>Hormigón</a:t>
            </a:r>
          </a:p>
          <a:p>
            <a:pPr>
              <a:lnSpc>
                <a:spcPct val="150000"/>
              </a:lnSpc>
            </a:pPr>
            <a:r>
              <a:rPr lang="es-ES" altLang="es-CL" sz="1000" cap="small" dirty="0">
                <a:solidFill>
                  <a:srgbClr val="737373"/>
                </a:solidFill>
                <a:cs typeface="Arial" panose="020B0604020202020204" pitchFamily="34" charset="0"/>
              </a:rPr>
              <a:t>Albañilería</a:t>
            </a:r>
          </a:p>
          <a:p>
            <a:pPr>
              <a:lnSpc>
                <a:spcPct val="150000"/>
              </a:lnSpc>
            </a:pPr>
            <a:r>
              <a:rPr lang="es-ES" altLang="es-CL" sz="1000" cap="small" dirty="0">
                <a:solidFill>
                  <a:srgbClr val="737373"/>
                </a:solidFill>
                <a:cs typeface="Arial" panose="020B0604020202020204" pitchFamily="34" charset="0"/>
              </a:rPr>
              <a:t>Madera</a:t>
            </a:r>
          </a:p>
          <a:p>
            <a:pPr>
              <a:lnSpc>
                <a:spcPct val="150000"/>
              </a:lnSpc>
            </a:pPr>
            <a:r>
              <a:rPr lang="es-ES" altLang="es-CL" sz="1000" cap="small" dirty="0">
                <a:solidFill>
                  <a:srgbClr val="737373"/>
                </a:solidFill>
                <a:cs typeface="Arial" panose="020B0604020202020204" pitchFamily="34" charset="0"/>
              </a:rPr>
              <a:t>Adobe</a:t>
            </a:r>
          </a:p>
          <a:p>
            <a:pPr>
              <a:lnSpc>
                <a:spcPct val="150000"/>
              </a:lnSpc>
            </a:pPr>
            <a:r>
              <a:rPr lang="es-ES" altLang="es-CL" sz="1000" cap="small" dirty="0">
                <a:solidFill>
                  <a:srgbClr val="737373"/>
                </a:solidFill>
                <a:cs typeface="Arial" panose="020B0604020202020204" pitchFamily="34" charset="0"/>
              </a:rPr>
              <a:t>Perfiles Metálicos</a:t>
            </a:r>
          </a:p>
          <a:p>
            <a:pPr>
              <a:lnSpc>
                <a:spcPct val="150000"/>
              </a:lnSpc>
            </a:pPr>
            <a:r>
              <a:rPr lang="es-ES" altLang="es-CL" sz="1000" cap="small" dirty="0">
                <a:solidFill>
                  <a:srgbClr val="737373"/>
                </a:solidFill>
                <a:cs typeface="Arial" panose="020B0604020202020204" pitchFamily="34" charset="0"/>
              </a:rPr>
              <a:t>Elementos Prefabricados</a:t>
            </a:r>
          </a:p>
          <a:p>
            <a:pPr>
              <a:lnSpc>
                <a:spcPct val="150000"/>
              </a:lnSpc>
            </a:pPr>
            <a:r>
              <a:rPr lang="es-ES" altLang="es-CL" sz="1000" cap="small" dirty="0">
                <a:solidFill>
                  <a:srgbClr val="737373"/>
                </a:solidFill>
                <a:cs typeface="Arial" panose="020B0604020202020204" pitchFamily="34" charset="0"/>
              </a:rPr>
              <a:t>Madera Laminada</a:t>
            </a:r>
          </a:p>
        </p:txBody>
      </p:sp>
      <p:sp>
        <p:nvSpPr>
          <p:cNvPr id="19" name="Rectángulo 18"/>
          <p:cNvSpPr/>
          <p:nvPr/>
        </p:nvSpPr>
        <p:spPr>
          <a:xfrm>
            <a:off x="3228383" y="4093982"/>
            <a:ext cx="1454524" cy="2562154"/>
          </a:xfrm>
          <a:prstGeom prst="rect">
            <a:avLst/>
          </a:prstGeom>
          <a:solidFill>
            <a:schemeClr val="tx1"/>
          </a:solidFill>
          <a:ln>
            <a:solidFill>
              <a:srgbClr val="0064A0"/>
            </a:solidFill>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s-CL" sz="1000" cap="small" dirty="0">
                <a:solidFill>
                  <a:srgbClr val="737373"/>
                </a:solidFill>
                <a:latin typeface="+mn-lt"/>
                <a:cs typeface="Arial" panose="020B0604020202020204" pitchFamily="34" charset="0"/>
              </a:rPr>
              <a:t>CALIDAD GALPONES</a:t>
            </a:r>
          </a:p>
          <a:p>
            <a:r>
              <a:rPr lang="es-CL" sz="1000" cap="small" dirty="0">
                <a:solidFill>
                  <a:srgbClr val="737373"/>
                </a:solidFill>
                <a:latin typeface="+mn-lt"/>
                <a:cs typeface="Arial" panose="020B0604020202020204" pitchFamily="34" charset="0"/>
              </a:rPr>
              <a:t>1: Superior</a:t>
            </a:r>
          </a:p>
          <a:p>
            <a:r>
              <a:rPr lang="es-CL" sz="1000" cap="small" dirty="0">
                <a:solidFill>
                  <a:srgbClr val="737373"/>
                </a:solidFill>
                <a:latin typeface="+mn-lt"/>
                <a:cs typeface="Arial" panose="020B0604020202020204" pitchFamily="34" charset="0"/>
              </a:rPr>
              <a:t>2: Media</a:t>
            </a:r>
          </a:p>
          <a:p>
            <a:r>
              <a:rPr lang="es-CL" sz="1000" cap="small" dirty="0">
                <a:solidFill>
                  <a:srgbClr val="737373"/>
                </a:solidFill>
                <a:latin typeface="+mn-lt"/>
                <a:cs typeface="Arial" panose="020B0604020202020204" pitchFamily="34" charset="0"/>
              </a:rPr>
              <a:t>3: Inferior</a:t>
            </a:r>
          </a:p>
          <a:p>
            <a:endParaRPr lang="es-CL" sz="1000" cap="small" dirty="0">
              <a:solidFill>
                <a:srgbClr val="737373"/>
              </a:solidFill>
              <a:latin typeface="+mn-lt"/>
              <a:cs typeface="Arial" panose="020B0604020202020204" pitchFamily="34" charset="0"/>
            </a:endParaRPr>
          </a:p>
          <a:p>
            <a:endParaRPr lang="es-CL" sz="1000" cap="small" dirty="0">
              <a:solidFill>
                <a:srgbClr val="737373"/>
              </a:solidFill>
              <a:latin typeface="+mn-lt"/>
              <a:cs typeface="Arial" panose="020B0604020202020204" pitchFamily="34" charset="0"/>
            </a:endParaRPr>
          </a:p>
          <a:p>
            <a:r>
              <a:rPr lang="es-CL" sz="1000" cap="small" dirty="0">
                <a:solidFill>
                  <a:srgbClr val="737373"/>
                </a:solidFill>
                <a:latin typeface="+mn-lt"/>
                <a:cs typeface="Arial" panose="020B0604020202020204" pitchFamily="34" charset="0"/>
              </a:rPr>
              <a:t>CALIDAD CONSTRUCCIONES TRADICIONALES:</a:t>
            </a:r>
          </a:p>
          <a:p>
            <a:r>
              <a:rPr lang="es-CL" sz="1000" cap="small" dirty="0">
                <a:solidFill>
                  <a:srgbClr val="737373"/>
                </a:solidFill>
                <a:latin typeface="+mn-lt"/>
                <a:cs typeface="Arial" panose="020B0604020202020204" pitchFamily="34" charset="0"/>
              </a:rPr>
              <a:t>1: Superior</a:t>
            </a:r>
          </a:p>
          <a:p>
            <a:r>
              <a:rPr lang="es-CL" sz="1000" cap="small" dirty="0">
                <a:solidFill>
                  <a:srgbClr val="737373"/>
                </a:solidFill>
                <a:latin typeface="+mn-lt"/>
                <a:cs typeface="Arial" panose="020B0604020202020204" pitchFamily="34" charset="0"/>
              </a:rPr>
              <a:t>2: Media Superior</a:t>
            </a:r>
          </a:p>
          <a:p>
            <a:r>
              <a:rPr lang="es-CL" sz="1000" cap="small" dirty="0">
                <a:solidFill>
                  <a:srgbClr val="737373"/>
                </a:solidFill>
                <a:latin typeface="+mn-lt"/>
                <a:cs typeface="Arial" panose="020B0604020202020204" pitchFamily="34" charset="0"/>
              </a:rPr>
              <a:t>3: Media</a:t>
            </a:r>
          </a:p>
          <a:p>
            <a:r>
              <a:rPr lang="es-CL" sz="1000" cap="small" dirty="0">
                <a:solidFill>
                  <a:srgbClr val="737373"/>
                </a:solidFill>
                <a:latin typeface="+mn-lt"/>
                <a:cs typeface="Arial" panose="020B0604020202020204" pitchFamily="34" charset="0"/>
              </a:rPr>
              <a:t>4: Media Inferior</a:t>
            </a:r>
          </a:p>
          <a:p>
            <a:r>
              <a:rPr lang="es-CL" sz="1000" cap="small" dirty="0">
                <a:solidFill>
                  <a:srgbClr val="737373"/>
                </a:solidFill>
                <a:latin typeface="+mn-lt"/>
                <a:cs typeface="Arial" panose="020B0604020202020204" pitchFamily="34" charset="0"/>
              </a:rPr>
              <a:t>5: Inferior</a:t>
            </a:r>
          </a:p>
        </p:txBody>
      </p:sp>
      <p:pic>
        <p:nvPicPr>
          <p:cNvPr id="2" name="Imagen 1"/>
          <p:cNvPicPr>
            <a:picLocks noChangeAspect="1"/>
          </p:cNvPicPr>
          <p:nvPr/>
        </p:nvPicPr>
        <p:blipFill rotWithShape="1">
          <a:blip r:embed="rId3"/>
          <a:srcRect t="3022"/>
          <a:stretch/>
        </p:blipFill>
        <p:spPr>
          <a:xfrm>
            <a:off x="5165014" y="1342311"/>
            <a:ext cx="6147141" cy="5445095"/>
          </a:xfrm>
          <a:prstGeom prst="rect">
            <a:avLst/>
          </a:prstGeom>
        </p:spPr>
      </p:pic>
    </p:spTree>
    <p:custDataLst>
      <p:tags r:id="rId1"/>
    </p:custDataLst>
    <p:extLst>
      <p:ext uri="{BB962C8B-B14F-4D97-AF65-F5344CB8AC3E}">
        <p14:creationId xmlns:p14="http://schemas.microsoft.com/office/powerpoint/2010/main" val="12304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bg/>
                                          </p:spTgt>
                                        </p:tgtEl>
                                        <p:attrNameLst>
                                          <p:attrName>style.visibility</p:attrName>
                                        </p:attrNameLst>
                                      </p:cBhvr>
                                      <p:to>
                                        <p:strVal val="visible"/>
                                      </p:to>
                                    </p:set>
                                    <p:animEffect transition="in" filter="wipe(left)">
                                      <p:cBhvr>
                                        <p:cTn id="11" dur="1000"/>
                                        <p:tgtEl>
                                          <p:spTgt spid="22">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wipe(left)">
                                      <p:cBhvr>
                                        <p:cTn id="14" dur="1500"/>
                                        <p:tgtEl>
                                          <p:spTgt spid="2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4" presetClass="emph" presetSubtype="0" fill="hold" grpId="1" nodeType="clickEffect">
                                  <p:stCondLst>
                                    <p:cond delay="0"/>
                                  </p:stCondLst>
                                  <p:childTnLst>
                                    <p:animClr clrSpc="hsl" dir="cw">
                                      <p:cBhvr override="childStyle">
                                        <p:cTn id="26" dur="500" fill="hold"/>
                                        <p:tgtEl>
                                          <p:spTgt spid="16"/>
                                        </p:tgtEl>
                                        <p:attrNameLst>
                                          <p:attrName>style.color</p:attrName>
                                        </p:attrNameLst>
                                      </p:cBhvr>
                                      <p:by>
                                        <p:hsl h="0" s="-12549" l="-25098"/>
                                      </p:by>
                                    </p:animClr>
                                    <p:animClr clrSpc="hsl" dir="cw">
                                      <p:cBhvr>
                                        <p:cTn id="27" dur="500" fill="hold"/>
                                        <p:tgtEl>
                                          <p:spTgt spid="16"/>
                                        </p:tgtEl>
                                        <p:attrNameLst>
                                          <p:attrName>fillcolor</p:attrName>
                                        </p:attrNameLst>
                                      </p:cBhvr>
                                      <p:by>
                                        <p:hsl h="0" s="-12549" l="-25098"/>
                                      </p:by>
                                    </p:animClr>
                                    <p:animClr clrSpc="hsl" dir="cw">
                                      <p:cBhvr>
                                        <p:cTn id="28" dur="500" fill="hold"/>
                                        <p:tgtEl>
                                          <p:spTgt spid="16"/>
                                        </p:tgtEl>
                                        <p:attrNameLst>
                                          <p:attrName>stroke.color</p:attrName>
                                        </p:attrNameLst>
                                      </p:cBhvr>
                                      <p:by>
                                        <p:hsl h="0" s="-12549" l="-25098"/>
                                      </p:by>
                                    </p:animClr>
                                    <p:set>
                                      <p:cBhvr>
                                        <p:cTn id="29" dur="500" fill="hold"/>
                                        <p:tgtEl>
                                          <p:spTgt spid="16"/>
                                        </p:tgtEl>
                                        <p:attrNameLst>
                                          <p:attrName>fill.type</p:attrName>
                                        </p:attrNameLst>
                                      </p:cBhvr>
                                      <p:to>
                                        <p:strVal val="solid"/>
                                      </p:to>
                                    </p:set>
                                  </p:childTnLst>
                                </p:cTn>
                              </p:par>
                              <p:par>
                                <p:cTn id="30" presetID="22" presetClass="entr" presetSubtype="4"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2" presetClass="entr" presetSubtype="1" fill="hold" grpId="0" nodeType="withEffect">
                                  <p:stCondLst>
                                    <p:cond delay="25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4" presetClass="emph" presetSubtype="0" fill="hold" grpId="1" nodeType="clickEffect">
                                  <p:stCondLst>
                                    <p:cond delay="0"/>
                                  </p:stCondLst>
                                  <p:childTnLst>
                                    <p:animClr clrSpc="hsl" dir="cw">
                                      <p:cBhvr override="childStyle">
                                        <p:cTn id="39" dur="500" fill="hold"/>
                                        <p:tgtEl>
                                          <p:spTgt spid="18"/>
                                        </p:tgtEl>
                                        <p:attrNameLst>
                                          <p:attrName>style.color</p:attrName>
                                        </p:attrNameLst>
                                      </p:cBhvr>
                                      <p:by>
                                        <p:hsl h="0" s="-12549" l="-25098"/>
                                      </p:by>
                                    </p:animClr>
                                    <p:animClr clrSpc="hsl" dir="cw">
                                      <p:cBhvr>
                                        <p:cTn id="40" dur="500" fill="hold"/>
                                        <p:tgtEl>
                                          <p:spTgt spid="18"/>
                                        </p:tgtEl>
                                        <p:attrNameLst>
                                          <p:attrName>fillcolor</p:attrName>
                                        </p:attrNameLst>
                                      </p:cBhvr>
                                      <p:by>
                                        <p:hsl h="0" s="-12549" l="-25098"/>
                                      </p:by>
                                    </p:animClr>
                                    <p:animClr clrSpc="hsl" dir="cw">
                                      <p:cBhvr>
                                        <p:cTn id="41" dur="500" fill="hold"/>
                                        <p:tgtEl>
                                          <p:spTgt spid="18"/>
                                        </p:tgtEl>
                                        <p:attrNameLst>
                                          <p:attrName>stroke.color</p:attrName>
                                        </p:attrNameLst>
                                      </p:cBhvr>
                                      <p:by>
                                        <p:hsl h="0" s="-12549" l="-25098"/>
                                      </p:by>
                                    </p:animClr>
                                    <p:set>
                                      <p:cBhvr>
                                        <p:cTn id="42" dur="500" fill="hold"/>
                                        <p:tgtEl>
                                          <p:spTgt spid="18"/>
                                        </p:tgtEl>
                                        <p:attrNameLst>
                                          <p:attrName>fill.type</p:attrName>
                                        </p:attrNameLst>
                                      </p:cBhvr>
                                      <p:to>
                                        <p:strVal val="solid"/>
                                      </p:to>
                                    </p:set>
                                  </p:childTnLst>
                                </p:cTn>
                              </p:par>
                              <p:par>
                                <p:cTn id="43" presetID="22" presetClass="entr" presetSubtype="4" fill="hold" grpId="0" nodeType="withEffect">
                                  <p:stCondLst>
                                    <p:cond delay="25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1" fill="hold" grpId="0" nodeType="withEffect">
                                  <p:stCondLst>
                                    <p:cond delay="250"/>
                                  </p:stCondLst>
                                  <p:childTnLst>
                                    <p:set>
                                      <p:cBhvr>
                                        <p:cTn id="47" dur="1" fill="hold">
                                          <p:stCondLst>
                                            <p:cond delay="0"/>
                                          </p:stCondLst>
                                        </p:cTn>
                                        <p:tgtEl>
                                          <p:spTgt spid="19"/>
                                        </p:tgtEl>
                                        <p:attrNameLst>
                                          <p:attrName>style.visibility</p:attrName>
                                        </p:attrNameLst>
                                      </p:cBhvr>
                                      <p:to>
                                        <p:strVal val="visible"/>
                                      </p:to>
                                    </p:set>
                                    <p:animEffect transition="in" filter="wipe(up)">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mph" presetSubtype="0" fill="hold" grpId="1" nodeType="clickEffect">
                                  <p:stCondLst>
                                    <p:cond delay="0"/>
                                  </p:stCondLst>
                                  <p:childTnLst>
                                    <p:animClr clrSpc="hsl" dir="cw">
                                      <p:cBhvr override="childStyle">
                                        <p:cTn id="52" dur="500" fill="hold"/>
                                        <p:tgtEl>
                                          <p:spTgt spid="19"/>
                                        </p:tgtEl>
                                        <p:attrNameLst>
                                          <p:attrName>style.color</p:attrName>
                                        </p:attrNameLst>
                                      </p:cBhvr>
                                      <p:by>
                                        <p:hsl h="0" s="-12549" l="-25098"/>
                                      </p:by>
                                    </p:animClr>
                                    <p:animClr clrSpc="hsl" dir="cw">
                                      <p:cBhvr>
                                        <p:cTn id="53" dur="500" fill="hold"/>
                                        <p:tgtEl>
                                          <p:spTgt spid="19"/>
                                        </p:tgtEl>
                                        <p:attrNameLst>
                                          <p:attrName>fillcolor</p:attrName>
                                        </p:attrNameLst>
                                      </p:cBhvr>
                                      <p:by>
                                        <p:hsl h="0" s="-12549" l="-25098"/>
                                      </p:by>
                                    </p:animClr>
                                    <p:animClr clrSpc="hsl" dir="cw">
                                      <p:cBhvr>
                                        <p:cTn id="54" dur="500" fill="hold"/>
                                        <p:tgtEl>
                                          <p:spTgt spid="19"/>
                                        </p:tgtEl>
                                        <p:attrNameLst>
                                          <p:attrName>stroke.color</p:attrName>
                                        </p:attrNameLst>
                                      </p:cBhvr>
                                      <p:by>
                                        <p:hsl h="0" s="-12549" l="-25098"/>
                                      </p:by>
                                    </p:animClr>
                                    <p:set>
                                      <p:cBhvr>
                                        <p:cTn id="55" dur="500" fill="hold"/>
                                        <p:tgtEl>
                                          <p:spTgt spid="19"/>
                                        </p:tgtEl>
                                        <p:attrNameLst>
                                          <p:attrName>fill.type</p:attrName>
                                        </p:attrNameLst>
                                      </p:cBhvr>
                                      <p:to>
                                        <p:strVal val="solid"/>
                                      </p:to>
                                    </p:set>
                                  </p:childTnLst>
                                </p:cTn>
                              </p:par>
                              <p:par>
                                <p:cTn id="56" presetID="53" presetClass="entr" presetSubtype="16"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13" grpId="0" animBg="1"/>
      <p:bldP spid="14" grpId="0" animBg="1"/>
      <p:bldP spid="15" grpId="0" animBg="1"/>
      <p:bldP spid="16" grpId="0" animBg="1"/>
      <p:bldP spid="16" grpId="1" animBg="1"/>
      <p:bldP spid="18" grpId="0" animBg="1"/>
      <p:bldP spid="18" grpId="1" animBg="1"/>
      <p:bldP spid="19" grpId="0" animBg="1"/>
      <p:bldP spid="19"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r>
              <a:rPr lang="es-CL" dirty="0"/>
              <a:t>Reavalúo de bienes raíces</a:t>
            </a:r>
          </a:p>
        </p:txBody>
      </p:sp>
      <p:sp>
        <p:nvSpPr>
          <p:cNvPr id="12" name="Proceso 11"/>
          <p:cNvSpPr/>
          <p:nvPr/>
        </p:nvSpPr>
        <p:spPr>
          <a:xfrm>
            <a:off x="447675" y="1689300"/>
            <a:ext cx="2590800" cy="1009650"/>
          </a:xfrm>
          <a:prstGeom prst="flowChartProcess">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E6500A"/>
                </a:solidFill>
              </a:rPr>
              <a:t>DEFINICION DE VALORES DE CONSTRUCCIÓN</a:t>
            </a:r>
          </a:p>
        </p:txBody>
      </p:sp>
      <p:pic>
        <p:nvPicPr>
          <p:cNvPr id="28" name="Imagen 27"/>
          <p:cNvPicPr>
            <a:picLocks noChangeAspect="1"/>
          </p:cNvPicPr>
          <p:nvPr/>
        </p:nvPicPr>
        <p:blipFill>
          <a:blip r:embed="rId2">
            <a:extLst>
              <a:ext uri="{BEBA8EAE-BF5A-486C-A8C5-ECC9F3942E4B}">
                <a14:imgProps xmlns:a14="http://schemas.microsoft.com/office/drawing/2010/main">
                  <a14:imgLayer r:embed="rId3">
                    <a14:imgEffect>
                      <a14:artisticBlur radius="4"/>
                    </a14:imgEffect>
                  </a14:imgLayer>
                </a14:imgProps>
              </a:ext>
            </a:extLst>
          </a:blip>
          <a:stretch>
            <a:fillRect/>
          </a:stretch>
        </p:blipFill>
        <p:spPr>
          <a:xfrm>
            <a:off x="6649220" y="1689300"/>
            <a:ext cx="3903779" cy="4704413"/>
          </a:xfrm>
          <a:prstGeom prst="rect">
            <a:avLst/>
          </a:prstGeom>
          <a:effectLst>
            <a:outerShdw blurRad="50800" dist="38100" dir="2700000" algn="tl" rotWithShape="0">
              <a:prstClr val="black">
                <a:alpha val="40000"/>
              </a:prstClr>
            </a:outerShdw>
          </a:effectLst>
        </p:spPr>
      </p:pic>
      <p:cxnSp>
        <p:nvCxnSpPr>
          <p:cNvPr id="38" name="Conector angular 37"/>
          <p:cNvCxnSpPr>
            <a:stCxn id="12" idx="3"/>
            <a:endCxn id="28" idx="0"/>
          </p:cNvCxnSpPr>
          <p:nvPr/>
        </p:nvCxnSpPr>
        <p:spPr>
          <a:xfrm flipV="1">
            <a:off x="3038475" y="1689300"/>
            <a:ext cx="5562635" cy="504825"/>
          </a:xfrm>
          <a:prstGeom prst="bentConnector4">
            <a:avLst>
              <a:gd name="adj1" fmla="val 32455"/>
              <a:gd name="adj2" fmla="val 145283"/>
            </a:avLst>
          </a:prstGeom>
          <a:ln w="28575">
            <a:solidFill>
              <a:srgbClr val="0064A0"/>
            </a:solidFill>
            <a:prstDash val="sysDot"/>
            <a:headEnd type="diamond"/>
            <a:tailEnd type="diamond"/>
          </a:ln>
        </p:spPr>
        <p:style>
          <a:lnRef idx="1">
            <a:schemeClr val="accent1"/>
          </a:lnRef>
          <a:fillRef idx="0">
            <a:schemeClr val="accent1"/>
          </a:fillRef>
          <a:effectRef idx="0">
            <a:schemeClr val="accent1"/>
          </a:effectRef>
          <a:fontRef idx="minor">
            <a:schemeClr val="tx1"/>
          </a:fontRef>
        </p:style>
      </p:cxnSp>
      <p:pic>
        <p:nvPicPr>
          <p:cNvPr id="14" name="Imagen 13"/>
          <p:cNvPicPr>
            <a:picLocks noChangeAspect="1"/>
          </p:cNvPicPr>
          <p:nvPr/>
        </p:nvPicPr>
        <p:blipFill>
          <a:blip r:embed="rId4"/>
          <a:stretch>
            <a:fillRect/>
          </a:stretch>
        </p:blipFill>
        <p:spPr>
          <a:xfrm>
            <a:off x="2739059" y="4041506"/>
            <a:ext cx="7082806" cy="912470"/>
          </a:xfrm>
          <a:prstGeom prst="rect">
            <a:avLst/>
          </a:prstGeom>
        </p:spPr>
      </p:pic>
    </p:spTree>
    <p:extLst>
      <p:ext uri="{BB962C8B-B14F-4D97-AF65-F5344CB8AC3E}">
        <p14:creationId xmlns:p14="http://schemas.microsoft.com/office/powerpoint/2010/main" val="366294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par>
                                <p:cTn id="12" presetID="53" presetClass="entr" presetSubtype="1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Reavalúo de bienes raíces</a:t>
            </a:r>
          </a:p>
        </p:txBody>
      </p:sp>
      <p:pic>
        <p:nvPicPr>
          <p:cNvPr id="3" name="Imagen 2"/>
          <p:cNvPicPr>
            <a:picLocks noChangeAspect="1"/>
          </p:cNvPicPr>
          <p:nvPr/>
        </p:nvPicPr>
        <p:blipFill rotWithShape="1">
          <a:blip r:embed="rId3"/>
          <a:srcRect l="8993" t="9539" r="9734" b="2441"/>
          <a:stretch/>
        </p:blipFill>
        <p:spPr>
          <a:xfrm>
            <a:off x="150974" y="3918181"/>
            <a:ext cx="3426721" cy="2771455"/>
          </a:xfrm>
          <a:prstGeom prst="rect">
            <a:avLst/>
          </a:prstGeom>
        </p:spPr>
      </p:pic>
      <p:sp>
        <p:nvSpPr>
          <p:cNvPr id="4" name="Proceso 3"/>
          <p:cNvSpPr/>
          <p:nvPr/>
        </p:nvSpPr>
        <p:spPr>
          <a:xfrm>
            <a:off x="148006" y="1510980"/>
            <a:ext cx="2590800" cy="71100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DEFINICIÓN DE </a:t>
            </a:r>
            <a:br>
              <a:rPr lang="es-CL" sz="1600" dirty="0">
                <a:solidFill>
                  <a:srgbClr val="0064A0"/>
                </a:solidFill>
              </a:rPr>
            </a:br>
            <a:r>
              <a:rPr lang="es-CL" sz="1600" dirty="0">
                <a:solidFill>
                  <a:srgbClr val="0064A0"/>
                </a:solidFill>
              </a:rPr>
              <a:t>VALORES DE TERRENO</a:t>
            </a:r>
          </a:p>
        </p:txBody>
      </p:sp>
      <p:cxnSp>
        <p:nvCxnSpPr>
          <p:cNvPr id="5" name="Conector angular 4"/>
          <p:cNvCxnSpPr>
            <a:stCxn id="4" idx="3"/>
            <a:endCxn id="3" idx="3"/>
          </p:cNvCxnSpPr>
          <p:nvPr/>
        </p:nvCxnSpPr>
        <p:spPr>
          <a:xfrm>
            <a:off x="2738806" y="1866480"/>
            <a:ext cx="838889" cy="3437429"/>
          </a:xfrm>
          <a:prstGeom prst="bentConnector3">
            <a:avLst>
              <a:gd name="adj1" fmla="val 116029"/>
            </a:avLst>
          </a:prstGeom>
          <a:ln w="28575">
            <a:solidFill>
              <a:srgbClr val="E6500A"/>
            </a:solidFill>
            <a:prstDash val="sysDot"/>
            <a:headEnd type="diamond"/>
            <a:tailEnd type="diamond"/>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6" name="Proceso 5"/>
          <p:cNvSpPr/>
          <p:nvPr/>
        </p:nvSpPr>
        <p:spPr>
          <a:xfrm>
            <a:off x="391519" y="2403098"/>
            <a:ext cx="2590800" cy="757237"/>
          </a:xfrm>
          <a:prstGeom prst="flowChartProcess">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E6500A"/>
                </a:solidFill>
              </a:rPr>
              <a:t>DEFINICIÓN DE VALORES DE CONSTRUCCIÓN</a:t>
            </a:r>
          </a:p>
        </p:txBody>
      </p:sp>
      <p:cxnSp>
        <p:nvCxnSpPr>
          <p:cNvPr id="7" name="Conector angular 6"/>
          <p:cNvCxnSpPr>
            <a:stCxn id="6" idx="1"/>
            <a:endCxn id="3" idx="0"/>
          </p:cNvCxnSpPr>
          <p:nvPr/>
        </p:nvCxnSpPr>
        <p:spPr>
          <a:xfrm rot="10800000" flipH="1" flipV="1">
            <a:off x="391519" y="2781717"/>
            <a:ext cx="1472816" cy="1136464"/>
          </a:xfrm>
          <a:prstGeom prst="bentConnector4">
            <a:avLst>
              <a:gd name="adj1" fmla="val -15521"/>
              <a:gd name="adj2" fmla="val 66658"/>
            </a:avLst>
          </a:prstGeom>
          <a:ln w="28575">
            <a:solidFill>
              <a:srgbClr val="0064A0"/>
            </a:solidFill>
            <a:prstDash val="sysDot"/>
            <a:headEnd type="diamond"/>
            <a:tailEnd type="diamond"/>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9" name="Proceso 18"/>
          <p:cNvSpPr/>
          <p:nvPr/>
        </p:nvSpPr>
        <p:spPr>
          <a:xfrm>
            <a:off x="4858651" y="1540290"/>
            <a:ext cx="1946558" cy="711000"/>
          </a:xfrm>
          <a:prstGeom prst="flowChartProcess">
            <a:avLst/>
          </a:prstGeom>
          <a:ln w="28575">
            <a:solidFill>
              <a:srgbClr val="737373"/>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AVALÚO DE</a:t>
            </a:r>
            <a:br>
              <a:rPr lang="es-CL" sz="1600" dirty="0">
                <a:solidFill>
                  <a:srgbClr val="0064A0"/>
                </a:solidFill>
              </a:rPr>
            </a:br>
            <a:r>
              <a:rPr lang="es-CL" sz="1600" dirty="0">
                <a:solidFill>
                  <a:srgbClr val="0064A0"/>
                </a:solidFill>
              </a:rPr>
              <a:t> TERRENO / SUELO</a:t>
            </a:r>
          </a:p>
        </p:txBody>
      </p:sp>
      <p:cxnSp>
        <p:nvCxnSpPr>
          <p:cNvPr id="20" name="Conector angular 19"/>
          <p:cNvCxnSpPr>
            <a:stCxn id="19" idx="1"/>
            <a:endCxn id="63" idx="1"/>
          </p:cNvCxnSpPr>
          <p:nvPr/>
        </p:nvCxnSpPr>
        <p:spPr>
          <a:xfrm rot="10800000" flipV="1">
            <a:off x="4751339" y="1895789"/>
            <a:ext cx="107312" cy="2895409"/>
          </a:xfrm>
          <a:prstGeom prst="bentConnector3">
            <a:avLst>
              <a:gd name="adj1" fmla="val 313024"/>
            </a:avLst>
          </a:prstGeom>
          <a:ln w="28575">
            <a:solidFill>
              <a:srgbClr val="737373"/>
            </a:solidFill>
            <a:prstDash val="sysDot"/>
            <a:headEnd type="diamond"/>
            <a:tailEnd type="diamond"/>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21" name="Proceso 20"/>
          <p:cNvSpPr/>
          <p:nvPr/>
        </p:nvSpPr>
        <p:spPr>
          <a:xfrm>
            <a:off x="5559595" y="2671763"/>
            <a:ext cx="1950690" cy="757237"/>
          </a:xfrm>
          <a:prstGeom prst="flowChartProcess">
            <a:avLst/>
          </a:prstGeom>
          <a:ln w="28575">
            <a:solidFill>
              <a:srgbClr val="737373"/>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E6500A"/>
                </a:solidFill>
              </a:rPr>
              <a:t>AVALÚO DE CONSTRUCCIÓN</a:t>
            </a:r>
          </a:p>
        </p:txBody>
      </p:sp>
      <p:cxnSp>
        <p:nvCxnSpPr>
          <p:cNvPr id="22" name="Conector angular 21"/>
          <p:cNvCxnSpPr>
            <a:stCxn id="63" idx="3"/>
            <a:endCxn id="21" idx="3"/>
          </p:cNvCxnSpPr>
          <p:nvPr/>
        </p:nvCxnSpPr>
        <p:spPr>
          <a:xfrm flipV="1">
            <a:off x="7433743" y="3050382"/>
            <a:ext cx="76542" cy="1740817"/>
          </a:xfrm>
          <a:prstGeom prst="bentConnector3">
            <a:avLst>
              <a:gd name="adj1" fmla="val 398660"/>
            </a:avLst>
          </a:prstGeom>
          <a:ln w="28575">
            <a:solidFill>
              <a:srgbClr val="737373"/>
            </a:solidFill>
            <a:prstDash val="sysDot"/>
            <a:headEnd type="diamond"/>
            <a:tailEnd type="diamond"/>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63" name="Proceso 62"/>
          <p:cNvSpPr/>
          <p:nvPr/>
        </p:nvSpPr>
        <p:spPr>
          <a:xfrm>
            <a:off x="4751339" y="4286374"/>
            <a:ext cx="2682404" cy="1009650"/>
          </a:xfrm>
          <a:prstGeom prst="flowChartProcess">
            <a:avLst/>
          </a:prstGeom>
          <a:ln w="28575">
            <a:solidFill>
              <a:srgbClr val="737373"/>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2800" b="1" dirty="0">
                <a:solidFill>
                  <a:srgbClr val="737373"/>
                </a:solidFill>
              </a:rPr>
              <a:t>AVALÚO FISCAL</a:t>
            </a:r>
          </a:p>
        </p:txBody>
      </p:sp>
      <p:pic>
        <p:nvPicPr>
          <p:cNvPr id="1032" name="Picture 8" descr="Farm 3D Model $59 - .max .obj .3ds .fbx - Free3D"/>
          <p:cNvPicPr>
            <a:picLocks noChangeAspect="1" noChangeArrowheads="1"/>
          </p:cNvPicPr>
          <p:nvPr/>
        </p:nvPicPr>
        <p:blipFill rotWithShape="1">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t="19957" b="-129"/>
          <a:stretch/>
        </p:blipFill>
        <p:spPr bwMode="auto">
          <a:xfrm>
            <a:off x="8485629" y="3980329"/>
            <a:ext cx="3505569" cy="2810436"/>
          </a:xfrm>
          <a:prstGeom prst="rect">
            <a:avLst/>
          </a:prstGeom>
          <a:noFill/>
          <a:extLst>
            <a:ext uri="{909E8E84-426E-40DD-AFC4-6F175D3DCCD1}">
              <a14:hiddenFill xmlns:a14="http://schemas.microsoft.com/office/drawing/2010/main">
                <a:solidFill>
                  <a:srgbClr val="FFFFFF"/>
                </a:solidFill>
              </a14:hiddenFill>
            </a:ext>
          </a:extLst>
        </p:spPr>
      </p:pic>
      <p:sp>
        <p:nvSpPr>
          <p:cNvPr id="103" name="Proceso 102"/>
          <p:cNvSpPr/>
          <p:nvPr/>
        </p:nvSpPr>
        <p:spPr>
          <a:xfrm>
            <a:off x="9368186" y="1510000"/>
            <a:ext cx="2590800" cy="711000"/>
          </a:xfrm>
          <a:prstGeom prst="flowChartProcess">
            <a:avLst/>
          </a:prstGeom>
          <a:ln w="28575">
            <a:solidFill>
              <a:srgbClr val="E6500A"/>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0064A0"/>
                </a:solidFill>
              </a:rPr>
              <a:t>DEFINICIÓN DE </a:t>
            </a:r>
            <a:br>
              <a:rPr lang="es-CL" sz="1600" dirty="0">
                <a:solidFill>
                  <a:srgbClr val="0064A0"/>
                </a:solidFill>
              </a:rPr>
            </a:br>
            <a:r>
              <a:rPr lang="es-CL" sz="1600" dirty="0">
                <a:solidFill>
                  <a:srgbClr val="0064A0"/>
                </a:solidFill>
              </a:rPr>
              <a:t>VALORES DE SUELO</a:t>
            </a:r>
          </a:p>
        </p:txBody>
      </p:sp>
      <p:cxnSp>
        <p:nvCxnSpPr>
          <p:cNvPr id="104" name="Conector angular 103"/>
          <p:cNvCxnSpPr>
            <a:stCxn id="103" idx="1"/>
            <a:endCxn id="1032" idx="1"/>
          </p:cNvCxnSpPr>
          <p:nvPr/>
        </p:nvCxnSpPr>
        <p:spPr>
          <a:xfrm rot="10800000" flipV="1">
            <a:off x="8485630" y="1865499"/>
            <a:ext cx="882557" cy="3520047"/>
          </a:xfrm>
          <a:prstGeom prst="bentConnector3">
            <a:avLst>
              <a:gd name="adj1" fmla="val 125902"/>
            </a:avLst>
          </a:prstGeom>
          <a:ln w="28575">
            <a:solidFill>
              <a:srgbClr val="E6500A"/>
            </a:solidFill>
            <a:prstDash val="sysDot"/>
            <a:headEnd type="diamond"/>
            <a:tailEnd type="diamond"/>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105" name="Proceso 104"/>
          <p:cNvSpPr/>
          <p:nvPr/>
        </p:nvSpPr>
        <p:spPr>
          <a:xfrm>
            <a:off x="9124674" y="2403099"/>
            <a:ext cx="2590800" cy="757237"/>
          </a:xfrm>
          <a:prstGeom prst="flowChartProcess">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1600" dirty="0">
                <a:solidFill>
                  <a:srgbClr val="E6500A"/>
                </a:solidFill>
              </a:rPr>
              <a:t>DEFINICIÓN DE VALORES DE CONSTRUCCIÓN</a:t>
            </a:r>
          </a:p>
        </p:txBody>
      </p:sp>
      <p:cxnSp>
        <p:nvCxnSpPr>
          <p:cNvPr id="106" name="Conector angular 105"/>
          <p:cNvCxnSpPr>
            <a:stCxn id="105" idx="3"/>
            <a:endCxn id="1032" idx="0"/>
          </p:cNvCxnSpPr>
          <p:nvPr/>
        </p:nvCxnSpPr>
        <p:spPr>
          <a:xfrm flipH="1">
            <a:off x="10238414" y="2781718"/>
            <a:ext cx="1477060" cy="1198611"/>
          </a:xfrm>
          <a:prstGeom prst="bentConnector4">
            <a:avLst>
              <a:gd name="adj1" fmla="val -15477"/>
              <a:gd name="adj2" fmla="val 65794"/>
            </a:avLst>
          </a:prstGeom>
          <a:ln w="28575">
            <a:solidFill>
              <a:srgbClr val="0064A0"/>
            </a:solidFill>
            <a:prstDash val="sysDot"/>
            <a:headEnd type="diamond"/>
            <a:tailEnd type="diamond"/>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27367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750"/>
                                        <p:tgtEl>
                                          <p:spTgt spid="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barn(outVertical)">
                                      <p:cBhvr>
                                        <p:cTn id="10" dur="750"/>
                                        <p:tgtEl>
                                          <p:spTgt spid="103"/>
                                        </p:tgtEl>
                                      </p:cBhvr>
                                    </p:animEffect>
                                  </p:childTnLst>
                                </p:cTn>
                              </p:par>
                            </p:childTnLst>
                          </p:cTn>
                        </p:par>
                        <p:par>
                          <p:cTn id="11" fill="hold">
                            <p:stCondLst>
                              <p:cond delay="750"/>
                            </p:stCondLst>
                            <p:childTnLst>
                              <p:par>
                                <p:cTn id="12" presetID="22" presetClass="entr" presetSubtype="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20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up)">
                                      <p:cBhvr>
                                        <p:cTn id="17" dur="2000"/>
                                        <p:tgtEl>
                                          <p:spTgt spid="104"/>
                                        </p:tgtEl>
                                      </p:cBhvr>
                                    </p:animEffect>
                                  </p:childTnLst>
                                </p:cTn>
                              </p:par>
                            </p:childTnLst>
                          </p:cTn>
                        </p:par>
                        <p:par>
                          <p:cTn id="18" fill="hold">
                            <p:stCondLst>
                              <p:cond delay="2750"/>
                            </p:stCondLst>
                            <p:childTnLst>
                              <p:par>
                                <p:cTn id="19" presetID="16" presetClass="entr" presetSubtype="37"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125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par>
                                <p:cTn id="27" presetID="16" presetClass="entr" presetSubtype="37" fill="hold" grpId="0" nodeType="with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barn(outVertical)">
                                      <p:cBhvr>
                                        <p:cTn id="29" dur="500"/>
                                        <p:tgtEl>
                                          <p:spTgt spid="105"/>
                                        </p:tgtEl>
                                      </p:cBhvr>
                                    </p:animEffect>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2000"/>
                                        <p:tgtEl>
                                          <p:spTgt spid="7"/>
                                        </p:tgtEl>
                                      </p:cBhvr>
                                    </p:animEffect>
                                  </p:childTnLst>
                                </p:cTn>
                              </p:par>
                              <p:par>
                                <p:cTn id="34" presetID="22" presetClass="entr" presetSubtype="1" fill="hold" nodeType="withEffect">
                                  <p:stCondLst>
                                    <p:cond delay="0"/>
                                  </p:stCondLst>
                                  <p:childTnLst>
                                    <p:set>
                                      <p:cBhvr>
                                        <p:cTn id="35" dur="1" fill="hold">
                                          <p:stCondLst>
                                            <p:cond delay="0"/>
                                          </p:stCondLst>
                                        </p:cTn>
                                        <p:tgtEl>
                                          <p:spTgt spid="106"/>
                                        </p:tgtEl>
                                        <p:attrNameLst>
                                          <p:attrName>style.visibility</p:attrName>
                                        </p:attrNameLst>
                                      </p:cBhvr>
                                      <p:to>
                                        <p:strVal val="visible"/>
                                      </p:to>
                                    </p:set>
                                    <p:animEffect transition="in" filter="wipe(up)">
                                      <p:cBhvr>
                                        <p:cTn id="36" dur="2000"/>
                                        <p:tgtEl>
                                          <p:spTgt spid="106"/>
                                        </p:tgtEl>
                                      </p:cBhvr>
                                    </p:animEffect>
                                  </p:childTnLst>
                                </p:cTn>
                              </p:par>
                            </p:childTnLst>
                          </p:cTn>
                        </p:par>
                        <p:par>
                          <p:cTn id="37" fill="hold">
                            <p:stCondLst>
                              <p:cond delay="2500"/>
                            </p:stCondLst>
                            <p:childTnLst>
                              <p:par>
                                <p:cTn id="38" presetID="16" presetClass="entr" presetSubtype="37"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outVertical)">
                                      <p:cBhvr>
                                        <p:cTn id="40" dur="125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up)">
                                      <p:cBhvr>
                                        <p:cTn id="45" dur="2000"/>
                                        <p:tgtEl>
                                          <p:spTgt spid="20"/>
                                        </p:tgtEl>
                                      </p:cBhvr>
                                    </p:animEffect>
                                  </p:childTnLst>
                                </p:cTn>
                              </p:par>
                              <p:par>
                                <p:cTn id="46" presetID="22" presetClass="entr" presetSubtype="1"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2000"/>
                                        <p:tgtEl>
                                          <p:spTgt spid="22"/>
                                        </p:tgtEl>
                                      </p:cBhvr>
                                    </p:animEffect>
                                  </p:childTnLst>
                                </p:cTn>
                              </p:par>
                            </p:childTnLst>
                          </p:cTn>
                        </p:par>
                        <p:par>
                          <p:cTn id="49" fill="hold">
                            <p:stCondLst>
                              <p:cond delay="2000"/>
                            </p:stCondLst>
                            <p:childTnLst>
                              <p:par>
                                <p:cTn id="50" presetID="16" presetClass="entr" presetSubtype="37" fill="hold" grpId="0" nodeType="after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barn(outVertical)">
                                      <p:cBhvr>
                                        <p:cTn id="5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21" grpId="0" animBg="1"/>
      <p:bldP spid="63" grpId="0" animBg="1"/>
      <p:bldP spid="103" grpId="0" animBg="1"/>
      <p:bldP spid="10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3191" y="1081475"/>
            <a:ext cx="10515600" cy="1676400"/>
          </a:xfrm>
        </p:spPr>
        <p:txBody>
          <a:bodyPr/>
          <a:lstStyle/>
          <a:p>
            <a:r>
              <a:rPr lang="es-CL" dirty="0"/>
              <a:t>5</a:t>
            </a:r>
            <a:br>
              <a:rPr lang="es-CL" dirty="0"/>
            </a:br>
            <a:br>
              <a:rPr lang="es-CL" dirty="0"/>
            </a:br>
            <a:r>
              <a:rPr lang="es-CL" dirty="0"/>
              <a:t>IMPUGNACIONES</a:t>
            </a:r>
          </a:p>
        </p:txBody>
      </p:sp>
    </p:spTree>
    <p:extLst>
      <p:ext uri="{BB962C8B-B14F-4D97-AF65-F5344CB8AC3E}">
        <p14:creationId xmlns:p14="http://schemas.microsoft.com/office/powerpoint/2010/main" val="178338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ómo aprovechar las subastas judiciales - CasaToc toda la información sobre  el turismo y las viviend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8918" y="0"/>
            <a:ext cx="121230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73737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¿Dónde se impugna la modificación de avalúo de un bien raíz?​</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154316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lipse 16"/>
          <p:cNvSpPr/>
          <p:nvPr/>
        </p:nvSpPr>
        <p:spPr>
          <a:xfrm>
            <a:off x="9021939" y="3212386"/>
            <a:ext cx="1980000" cy="1980000"/>
          </a:xfrm>
          <a:prstGeom prst="ellipse">
            <a:avLst/>
          </a:prstGeom>
          <a:gradFill>
            <a:gsLst>
              <a:gs pos="0">
                <a:schemeClr val="accent1">
                  <a:lumMod val="5000"/>
                  <a:lumOff val="95000"/>
                </a:schemeClr>
              </a:gs>
              <a:gs pos="74000">
                <a:srgbClr val="737373"/>
              </a:gs>
              <a:gs pos="83000">
                <a:srgbClr val="737373"/>
              </a:gs>
              <a:gs pos="100000">
                <a:srgbClr val="737373"/>
              </a:gs>
            </a:gsLst>
            <a:lin ang="5400000" scaled="1"/>
          </a:gradFill>
          <a:ln w="76200">
            <a:noFill/>
          </a:ln>
          <a:effectLst>
            <a:glow rad="177800">
              <a:srgbClr val="737373">
                <a:alpha val="1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Elipse 15"/>
          <p:cNvSpPr/>
          <p:nvPr/>
        </p:nvSpPr>
        <p:spPr>
          <a:xfrm>
            <a:off x="5032009" y="3212386"/>
            <a:ext cx="1980000" cy="1980000"/>
          </a:xfrm>
          <a:prstGeom prst="ellipse">
            <a:avLst/>
          </a:prstGeom>
          <a:gradFill>
            <a:gsLst>
              <a:gs pos="0">
                <a:schemeClr val="accent1">
                  <a:lumMod val="5000"/>
                  <a:lumOff val="95000"/>
                </a:schemeClr>
              </a:gs>
              <a:gs pos="74000">
                <a:srgbClr val="E6500A"/>
              </a:gs>
              <a:gs pos="83000">
                <a:srgbClr val="E6500A"/>
              </a:gs>
              <a:gs pos="100000">
                <a:srgbClr val="E6500A"/>
              </a:gs>
            </a:gsLst>
            <a:lin ang="5400000" scaled="1"/>
          </a:gradFill>
          <a:ln w="76200">
            <a:noFill/>
          </a:ln>
          <a:effectLst>
            <a:glow rad="177800">
              <a:srgbClr val="E6500A">
                <a:alpha val="1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Elipse 14"/>
          <p:cNvSpPr/>
          <p:nvPr/>
        </p:nvSpPr>
        <p:spPr>
          <a:xfrm>
            <a:off x="1168694" y="3212386"/>
            <a:ext cx="1980000" cy="1980000"/>
          </a:xfrm>
          <a:prstGeom prst="ellipse">
            <a:avLst/>
          </a:prstGeom>
          <a:gradFill>
            <a:gsLst>
              <a:gs pos="0">
                <a:schemeClr val="accent1">
                  <a:lumMod val="5000"/>
                  <a:lumOff val="95000"/>
                </a:schemeClr>
              </a:gs>
              <a:gs pos="74000">
                <a:srgbClr val="0064A0"/>
              </a:gs>
              <a:gs pos="83000">
                <a:srgbClr val="0064A0"/>
              </a:gs>
              <a:gs pos="100000">
                <a:srgbClr val="0064A0"/>
              </a:gs>
            </a:gsLst>
            <a:lin ang="5400000" scaled="1"/>
          </a:gradFill>
          <a:ln w="76200">
            <a:noFill/>
          </a:ln>
          <a:effectLst>
            <a:glow rad="177800">
              <a:srgbClr val="0064A0">
                <a:alpha val="17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p:txBody>
          <a:bodyPr/>
          <a:lstStyle/>
          <a:p>
            <a:r>
              <a:rPr lang="es-CL" dirty="0"/>
              <a:t>ASPECTOS GENERALES DEL IMPUESTO TERRITORIAL </a:t>
            </a:r>
          </a:p>
        </p:txBody>
      </p:sp>
      <p:sp>
        <p:nvSpPr>
          <p:cNvPr id="3" name="Marcador de contenido 2"/>
          <p:cNvSpPr>
            <a:spLocks noGrp="1"/>
          </p:cNvSpPr>
          <p:nvPr>
            <p:ph idx="1"/>
          </p:nvPr>
        </p:nvSpPr>
        <p:spPr>
          <a:xfrm>
            <a:off x="3218" y="1657439"/>
            <a:ext cx="12188782" cy="1002868"/>
          </a:xfrm>
        </p:spPr>
        <p:txBody>
          <a:bodyPr/>
          <a:lstStyle/>
          <a:p>
            <a:pPr marL="0" indent="0" algn="ctr">
              <a:buClr>
                <a:srgbClr val="737373"/>
              </a:buClr>
              <a:buNone/>
            </a:pPr>
            <a:r>
              <a:rPr lang="es-CL" i="1" dirty="0">
                <a:solidFill>
                  <a:srgbClr val="0064A0"/>
                </a:solidFill>
              </a:rPr>
              <a:t>El impuesto territorial - o contribuciones a los bienes raíces - es aquel tributo </a:t>
            </a:r>
            <a:br>
              <a:rPr lang="es-CL" i="1" dirty="0">
                <a:solidFill>
                  <a:srgbClr val="0064A0"/>
                </a:solidFill>
              </a:rPr>
            </a:br>
            <a:r>
              <a:rPr lang="es-CL" i="1" dirty="0">
                <a:solidFill>
                  <a:srgbClr val="0064A0"/>
                </a:solidFill>
              </a:rPr>
              <a:t>que se aplica sobre el avalúo de las  propiedades del país.</a:t>
            </a:r>
          </a:p>
          <a:p>
            <a:pPr marL="0" indent="0" algn="ctr">
              <a:buClr>
                <a:srgbClr val="737373"/>
              </a:buClr>
              <a:buNone/>
            </a:pPr>
            <a:endParaRPr lang="es-CL" i="1" dirty="0">
              <a:solidFill>
                <a:srgbClr val="0064A0"/>
              </a:solidFill>
            </a:endParaRPr>
          </a:p>
        </p:txBody>
      </p:sp>
      <p:sp>
        <p:nvSpPr>
          <p:cNvPr id="5" name="テキスト プレースホルダー 12"/>
          <p:cNvSpPr txBox="1">
            <a:spLocks/>
          </p:cNvSpPr>
          <p:nvPr/>
        </p:nvSpPr>
        <p:spPr>
          <a:xfrm>
            <a:off x="1187594" y="2660307"/>
            <a:ext cx="1980000" cy="414112"/>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kumimoji="1" lang="en-US" altLang="ja-JP">
                <a:solidFill>
                  <a:srgbClr val="737373"/>
                </a:solidFill>
              </a:rPr>
              <a:t>Regulado por</a:t>
            </a:r>
            <a:endParaRPr kumimoji="1" lang="ja-JP" altLang="en-US" dirty="0">
              <a:solidFill>
                <a:srgbClr val="737373"/>
              </a:solidFill>
            </a:endParaRPr>
          </a:p>
        </p:txBody>
      </p:sp>
      <p:sp>
        <p:nvSpPr>
          <p:cNvPr id="6" name="テキスト プレースホルダー 13"/>
          <p:cNvSpPr txBox="1">
            <a:spLocks/>
          </p:cNvSpPr>
          <p:nvPr/>
        </p:nvSpPr>
        <p:spPr>
          <a:xfrm>
            <a:off x="4760847" y="2660307"/>
            <a:ext cx="2522323" cy="414112"/>
          </a:xfrm>
          <a:prstGeom prst="rect">
            <a:avLst/>
          </a:prstGeom>
          <a:ln>
            <a:noFill/>
          </a:ln>
        </p:spPr>
        <p:txBody>
          <a:bodyPr>
            <a:norm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lang="en-US" altLang="ja-JP" dirty="0" err="1">
                <a:solidFill>
                  <a:srgbClr val="737373"/>
                </a:solidFill>
              </a:rPr>
              <a:t>Administrado</a:t>
            </a:r>
            <a:r>
              <a:rPr lang="en-US" altLang="ja-JP" dirty="0">
                <a:solidFill>
                  <a:srgbClr val="737373"/>
                </a:solidFill>
              </a:rPr>
              <a:t> </a:t>
            </a:r>
            <a:r>
              <a:rPr lang="en-US" altLang="ja-JP" dirty="0" err="1">
                <a:solidFill>
                  <a:srgbClr val="737373"/>
                </a:solidFill>
              </a:rPr>
              <a:t>por</a:t>
            </a:r>
            <a:endParaRPr kumimoji="1" lang="ja-JP" altLang="en-US" dirty="0">
              <a:solidFill>
                <a:srgbClr val="737373"/>
              </a:solidFill>
            </a:endParaRPr>
          </a:p>
        </p:txBody>
      </p:sp>
      <p:sp>
        <p:nvSpPr>
          <p:cNvPr id="7" name="テキスト プレースホルダー 14"/>
          <p:cNvSpPr txBox="1">
            <a:spLocks/>
          </p:cNvSpPr>
          <p:nvPr/>
        </p:nvSpPr>
        <p:spPr>
          <a:xfrm>
            <a:off x="8828747" y="2660307"/>
            <a:ext cx="2366383" cy="414112"/>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r>
              <a:rPr kumimoji="1" lang="en-US" altLang="ja-JP" dirty="0" err="1">
                <a:solidFill>
                  <a:srgbClr val="737373"/>
                </a:solidFill>
              </a:rPr>
              <a:t>Recaudado</a:t>
            </a:r>
            <a:r>
              <a:rPr kumimoji="1" lang="en-US" altLang="ja-JP" dirty="0">
                <a:solidFill>
                  <a:srgbClr val="737373"/>
                </a:solidFill>
              </a:rPr>
              <a:t> </a:t>
            </a:r>
            <a:r>
              <a:rPr kumimoji="1" lang="en-US" altLang="ja-JP" dirty="0" err="1">
                <a:solidFill>
                  <a:srgbClr val="737373"/>
                </a:solidFill>
              </a:rPr>
              <a:t>por</a:t>
            </a:r>
            <a:endParaRPr kumimoji="1" lang="ja-JP" altLang="en-US" dirty="0">
              <a:solidFill>
                <a:srgbClr val="737373"/>
              </a:solidFill>
            </a:endParaRPr>
          </a:p>
        </p:txBody>
      </p:sp>
      <p:sp>
        <p:nvSpPr>
          <p:cNvPr id="8" name="テキスト プレースホルダー 15"/>
          <p:cNvSpPr txBox="1">
            <a:spLocks/>
          </p:cNvSpPr>
          <p:nvPr/>
        </p:nvSpPr>
        <p:spPr>
          <a:xfrm>
            <a:off x="725334" y="5529364"/>
            <a:ext cx="2904520" cy="1023836"/>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r>
              <a:rPr lang="en-US" altLang="ja-JP" sz="2000" dirty="0" err="1">
                <a:solidFill>
                  <a:srgbClr val="737373"/>
                </a:solidFill>
              </a:rPr>
              <a:t>Normas</a:t>
            </a:r>
            <a:r>
              <a:rPr lang="en-US" altLang="ja-JP" sz="2000" dirty="0">
                <a:solidFill>
                  <a:srgbClr val="737373"/>
                </a:solidFill>
              </a:rPr>
              <a:t> </a:t>
            </a:r>
            <a:r>
              <a:rPr lang="en-US" altLang="ja-JP" sz="2000" dirty="0" err="1">
                <a:solidFill>
                  <a:srgbClr val="737373"/>
                </a:solidFill>
              </a:rPr>
              <a:t>Legales</a:t>
            </a:r>
            <a:r>
              <a:rPr lang="en-US" altLang="ja-JP" sz="2000" dirty="0">
                <a:solidFill>
                  <a:srgbClr val="737373"/>
                </a:solidFill>
              </a:rPr>
              <a:t>:</a:t>
            </a:r>
            <a:br>
              <a:rPr lang="en-US" altLang="ja-JP" sz="2000" dirty="0">
                <a:solidFill>
                  <a:srgbClr val="737373"/>
                </a:solidFill>
              </a:rPr>
            </a:br>
            <a:r>
              <a:rPr lang="en-US" altLang="ja-JP" sz="2000" dirty="0">
                <a:solidFill>
                  <a:srgbClr val="737373"/>
                </a:solidFill>
              </a:rPr>
              <a:t>Ley 17.235 </a:t>
            </a:r>
            <a:br>
              <a:rPr lang="en-US" altLang="ja-JP" sz="2000" dirty="0">
                <a:solidFill>
                  <a:srgbClr val="737373"/>
                </a:solidFill>
              </a:rPr>
            </a:br>
            <a:r>
              <a:rPr lang="en-US" altLang="ja-JP" sz="2000" dirty="0">
                <a:solidFill>
                  <a:srgbClr val="737373"/>
                </a:solidFill>
              </a:rPr>
              <a:t>del </a:t>
            </a:r>
            <a:r>
              <a:rPr lang="en-US" altLang="ja-JP" sz="2000" dirty="0" err="1">
                <a:solidFill>
                  <a:srgbClr val="737373"/>
                </a:solidFill>
              </a:rPr>
              <a:t>año</a:t>
            </a:r>
            <a:r>
              <a:rPr lang="en-US" altLang="ja-JP" sz="2000" dirty="0">
                <a:solidFill>
                  <a:srgbClr val="737373"/>
                </a:solidFill>
              </a:rPr>
              <a:t> 1969</a:t>
            </a:r>
            <a:endParaRPr kumimoji="1" lang="ja-JP" altLang="en-US" sz="2000" dirty="0">
              <a:solidFill>
                <a:srgbClr val="737373"/>
              </a:solidFill>
            </a:endParaRPr>
          </a:p>
        </p:txBody>
      </p:sp>
      <p:sp>
        <p:nvSpPr>
          <p:cNvPr id="9" name="テキスト プレースホルダー 16"/>
          <p:cNvSpPr txBox="1">
            <a:spLocks/>
          </p:cNvSpPr>
          <p:nvPr/>
        </p:nvSpPr>
        <p:spPr>
          <a:xfrm>
            <a:off x="4876963" y="5529364"/>
            <a:ext cx="2290089" cy="1023836"/>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r>
              <a:rPr lang="es-ES" altLang="ja-JP" sz="2000" dirty="0">
                <a:solidFill>
                  <a:srgbClr val="737373"/>
                </a:solidFill>
              </a:rPr>
              <a:t>Servicio de Impuestos Internos</a:t>
            </a:r>
          </a:p>
        </p:txBody>
      </p:sp>
      <p:sp>
        <p:nvSpPr>
          <p:cNvPr id="10" name="テキスト プレースホルダー 17"/>
          <p:cNvSpPr txBox="1">
            <a:spLocks/>
          </p:cNvSpPr>
          <p:nvPr/>
        </p:nvSpPr>
        <p:spPr>
          <a:xfrm>
            <a:off x="8730599" y="5529364"/>
            <a:ext cx="2562678" cy="795236"/>
          </a:xfrm>
          <a:prstGeom prst="rect">
            <a:avLst/>
          </a:prstGeom>
          <a:ln>
            <a:noFill/>
          </a:ln>
        </p:spPr>
        <p:txBody>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ctr"/>
            <a:r>
              <a:rPr lang="es-CL" altLang="ja-JP" sz="2000" dirty="0">
                <a:solidFill>
                  <a:srgbClr val="737373"/>
                </a:solidFill>
              </a:rPr>
              <a:t>Tesorería</a:t>
            </a:r>
            <a:r>
              <a:rPr lang="en-US" altLang="ja-JP" sz="2000" dirty="0">
                <a:solidFill>
                  <a:srgbClr val="737373"/>
                </a:solidFill>
              </a:rPr>
              <a:t> General de la </a:t>
            </a:r>
            <a:r>
              <a:rPr lang="en-US" altLang="ja-JP" sz="2000" dirty="0" err="1">
                <a:solidFill>
                  <a:srgbClr val="737373"/>
                </a:solidFill>
              </a:rPr>
              <a:t>República</a:t>
            </a:r>
            <a:endParaRPr kumimoji="1" lang="ja-JP" altLang="en-US" sz="2000" dirty="0">
              <a:solidFill>
                <a:srgbClr val="737373"/>
              </a:solidFill>
            </a:endParaRPr>
          </a:p>
        </p:txBody>
      </p:sp>
      <p:pic>
        <p:nvPicPr>
          <p:cNvPr id="11" name="Marcador de posición de imagen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8009" y="3884622"/>
            <a:ext cx="1728000" cy="635528"/>
          </a:xfrm>
          <a:prstGeom prst="rect">
            <a:avLst/>
          </a:prstGeom>
          <a:noFill/>
          <a:ln>
            <a:noFill/>
          </a:ln>
        </p:spPr>
      </p:pic>
      <p:pic>
        <p:nvPicPr>
          <p:cNvPr id="12" name="Marcador de posición de imagen 28"/>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9129939" y="3639830"/>
            <a:ext cx="1764000" cy="1176000"/>
          </a:xfrm>
          <a:prstGeom prst="rect">
            <a:avLst/>
          </a:prstGeom>
          <a:noFill/>
          <a:ln>
            <a:noFill/>
          </a:ln>
        </p:spPr>
      </p:pic>
      <p:pic>
        <p:nvPicPr>
          <p:cNvPr id="13" name="Marcador de posición de imagen 11"/>
          <p:cNvPicPr>
            <a:picLocks noChangeAspect="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a:xfrm>
            <a:off x="1511594" y="3441977"/>
            <a:ext cx="1332000" cy="1332000"/>
          </a:xfrm>
          <a:prstGeom prst="rect">
            <a:avLst/>
          </a:prstGeom>
        </p:spPr>
      </p:pic>
    </p:spTree>
    <p:extLst>
      <p:ext uri="{BB962C8B-B14F-4D97-AF65-F5344CB8AC3E}">
        <p14:creationId xmlns:p14="http://schemas.microsoft.com/office/powerpoint/2010/main" val="2380998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L" dirty="0"/>
              <a:t>Reavalúo de bienes raíces</a:t>
            </a:r>
          </a:p>
        </p:txBody>
      </p:sp>
      <p:sp>
        <p:nvSpPr>
          <p:cNvPr id="6" name="CuadroTexto 5"/>
          <p:cNvSpPr txBox="1"/>
          <p:nvPr/>
        </p:nvSpPr>
        <p:spPr>
          <a:xfrm>
            <a:off x="3795882" y="1643611"/>
            <a:ext cx="8096250" cy="507831"/>
          </a:xfrm>
          <a:prstGeom prst="rect">
            <a:avLst/>
          </a:prstGeom>
          <a:noFill/>
        </p:spPr>
        <p:txBody>
          <a:bodyPr wrap="square" rtlCol="0">
            <a:spAutoFit/>
          </a:bodyPr>
          <a:lstStyle/>
          <a:p>
            <a:pPr algn="just">
              <a:lnSpc>
                <a:spcPct val="150000"/>
              </a:lnSpc>
              <a:buClr>
                <a:srgbClr val="FF6600"/>
              </a:buClr>
              <a:defRPr/>
            </a:pPr>
            <a:r>
              <a:rPr lang="es-CL" dirty="0">
                <a:solidFill>
                  <a:srgbClr val="0064A0"/>
                </a:solidFill>
              </a:rPr>
              <a:t>Las vías de impugnación para cualquier modificación de avalúo son las siguientes:</a:t>
            </a:r>
          </a:p>
        </p:txBody>
      </p:sp>
      <p:sp>
        <p:nvSpPr>
          <p:cNvPr id="7" name="Rectángulo redondeado 6"/>
          <p:cNvSpPr/>
          <p:nvPr/>
        </p:nvSpPr>
        <p:spPr bwMode="auto">
          <a:xfrm>
            <a:off x="296303" y="3167930"/>
            <a:ext cx="3483083" cy="918604"/>
          </a:xfrm>
          <a:prstGeom prst="roundRect">
            <a:avLst>
              <a:gd name="adj" fmla="val 45638"/>
            </a:avLst>
          </a:prstGeom>
          <a:noFill/>
          <a:ln w="76200" cap="flat" cmpd="sng" algn="ctr">
            <a:solidFill>
              <a:srgbClr val="0064A0"/>
            </a:solidFill>
            <a:prstDash val="solid"/>
            <a:round/>
            <a:headEnd type="none" w="med" len="med"/>
            <a:tailEnd type="none" w="med" len="med"/>
          </a:ln>
          <a:effectLst>
            <a:glow rad="101600">
              <a:srgbClr val="737373">
                <a:alpha val="40000"/>
              </a:srgbClr>
            </a:glow>
            <a:outerShdw blurRad="152400" dist="317500" dir="5400000" sx="90000" sy="-19000" rotWithShape="0">
              <a:prstClr val="black">
                <a:alpha val="15000"/>
              </a:prstClr>
            </a:outerShdw>
          </a:effectLst>
        </p:spPr>
        <p:txBody>
          <a:bodyPr vert="horz" wrap="square" lIns="91440" tIns="45720" rIns="91440" bIns="45720" numCol="1" rtlCol="0" anchor="ctr" anchorCtr="0" compatLnSpc="1">
            <a:prstTxWarp prst="textNoShape">
              <a:avLst/>
            </a:prstTxWarp>
          </a:bodyPr>
          <a:lstStyle/>
          <a:p>
            <a:pPr algn="ctr"/>
            <a:r>
              <a:rPr lang="es-CL" sz="1600" b="1" dirty="0">
                <a:solidFill>
                  <a:srgbClr val="0064A0"/>
                </a:solidFill>
              </a:rPr>
              <a:t>RECLAMOS ANTE EL TRIBUNAL TRIBUTARIO Y ADUANERO</a:t>
            </a:r>
          </a:p>
        </p:txBody>
      </p:sp>
      <p:pic>
        <p:nvPicPr>
          <p:cNvPr id="13" name="Picture 2" descr="logo-top.png"/>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600541" y="2451850"/>
            <a:ext cx="2874607" cy="4650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CuadroTexto 17"/>
          <p:cNvSpPr txBox="1"/>
          <p:nvPr/>
        </p:nvSpPr>
        <p:spPr>
          <a:xfrm>
            <a:off x="296303" y="4440662"/>
            <a:ext cx="3483083" cy="830997"/>
          </a:xfrm>
          <a:prstGeom prst="rect">
            <a:avLst/>
          </a:prstGeom>
          <a:noFill/>
        </p:spPr>
        <p:txBody>
          <a:bodyPr wrap="square" rtlCol="0">
            <a:spAutoFit/>
          </a:bodyPr>
          <a:lstStyle/>
          <a:p>
            <a:pPr algn="ctr"/>
            <a:r>
              <a:rPr lang="es-CL" sz="1600" dirty="0">
                <a:solidFill>
                  <a:srgbClr val="737373"/>
                </a:solidFill>
              </a:rPr>
              <a:t>Ante el T.T.A. con jurisdicción en la comuna que se encuentra ubicado el bien raíz.</a:t>
            </a:r>
          </a:p>
        </p:txBody>
      </p:sp>
      <p:pic>
        <p:nvPicPr>
          <p:cNvPr id="14" name="Picture 2" descr="Resultado de imagen para s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6468" y="2444475"/>
            <a:ext cx="1356164" cy="4723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redondeado 14"/>
          <p:cNvSpPr/>
          <p:nvPr/>
        </p:nvSpPr>
        <p:spPr bwMode="auto">
          <a:xfrm>
            <a:off x="4061854" y="3201791"/>
            <a:ext cx="3165392" cy="918604"/>
          </a:xfrm>
          <a:prstGeom prst="roundRect">
            <a:avLst>
              <a:gd name="adj" fmla="val 45638"/>
            </a:avLst>
          </a:prstGeom>
          <a:noFill/>
          <a:ln w="76200" cap="flat" cmpd="sng" algn="ctr">
            <a:solidFill>
              <a:srgbClr val="0064A0"/>
            </a:solidFill>
            <a:prstDash val="solid"/>
            <a:round/>
            <a:headEnd type="none" w="med" len="med"/>
            <a:tailEnd type="none" w="med" len="med"/>
          </a:ln>
          <a:effectLst>
            <a:glow rad="101600">
              <a:srgbClr val="737373">
                <a:alpha val="40000"/>
              </a:srgbClr>
            </a:glow>
            <a:outerShdw blurRad="152400" dist="317500" dir="5400000" sx="90000" sy="-19000" rotWithShape="0">
              <a:prstClr val="black">
                <a:alpha val="15000"/>
              </a:prstClr>
            </a:outerShdw>
          </a:effectLst>
        </p:spPr>
        <p:txBody>
          <a:bodyPr vert="horz" wrap="square" lIns="91440" tIns="45720" rIns="91440" bIns="45720" numCol="1" rtlCol="0" anchor="ctr" anchorCtr="0" compatLnSpc="1">
            <a:prstTxWarp prst="textNoShape">
              <a:avLst/>
            </a:prstTxWarp>
          </a:bodyPr>
          <a:lstStyle/>
          <a:p>
            <a:pPr algn="ctr"/>
            <a:r>
              <a:rPr lang="es-CL" sz="1600" b="1" dirty="0">
                <a:solidFill>
                  <a:srgbClr val="0064A0"/>
                </a:solidFill>
              </a:rPr>
              <a:t>REPOSICIÓN ADMINISTRATIVA</a:t>
            </a:r>
          </a:p>
        </p:txBody>
      </p:sp>
      <p:sp>
        <p:nvSpPr>
          <p:cNvPr id="19" name="CuadroTexto 18"/>
          <p:cNvSpPr txBox="1"/>
          <p:nvPr/>
        </p:nvSpPr>
        <p:spPr>
          <a:xfrm>
            <a:off x="4061854" y="4440662"/>
            <a:ext cx="3165393" cy="830997"/>
          </a:xfrm>
          <a:prstGeom prst="rect">
            <a:avLst/>
          </a:prstGeom>
          <a:noFill/>
        </p:spPr>
        <p:txBody>
          <a:bodyPr wrap="square" rtlCol="0">
            <a:spAutoFit/>
          </a:bodyPr>
          <a:lstStyle/>
          <a:p>
            <a:pPr algn="ctr"/>
            <a:r>
              <a:rPr lang="es-CL" sz="1600" dirty="0">
                <a:solidFill>
                  <a:srgbClr val="737373"/>
                </a:solidFill>
              </a:rPr>
              <a:t>En los Departamentos de Avaluaciones con jurisdicción del predio. </a:t>
            </a:r>
          </a:p>
        </p:txBody>
      </p:sp>
      <p:sp>
        <p:nvSpPr>
          <p:cNvPr id="20" name="Pentágono 1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a:solidFill>
                  <a:srgbClr val="E6500A"/>
                </a:solidFill>
              </a:rPr>
              <a:t>IMPUGNACIONES:</a:t>
            </a:r>
            <a:endParaRPr lang="es-CL" b="1" dirty="0">
              <a:solidFill>
                <a:srgbClr val="E6500A"/>
              </a:solidFill>
            </a:endParaRPr>
          </a:p>
        </p:txBody>
      </p:sp>
      <p:sp>
        <p:nvSpPr>
          <p:cNvPr id="16" name="Rectángulo redondeado 15"/>
          <p:cNvSpPr/>
          <p:nvPr/>
        </p:nvSpPr>
        <p:spPr bwMode="auto">
          <a:xfrm>
            <a:off x="7509714" y="3201791"/>
            <a:ext cx="4332935" cy="884743"/>
          </a:xfrm>
          <a:prstGeom prst="roundRect">
            <a:avLst>
              <a:gd name="adj" fmla="val 45638"/>
            </a:avLst>
          </a:prstGeom>
          <a:noFill/>
          <a:ln w="76200" cap="flat" cmpd="sng" algn="ctr">
            <a:solidFill>
              <a:srgbClr val="0064A0"/>
            </a:solidFill>
            <a:prstDash val="solid"/>
            <a:round/>
            <a:headEnd type="none" w="med" len="med"/>
            <a:tailEnd type="none" w="med" len="med"/>
          </a:ln>
          <a:effectLst>
            <a:glow rad="101600">
              <a:srgbClr val="737373">
                <a:alpha val="40000"/>
              </a:srgbClr>
            </a:glow>
            <a:outerShdw blurRad="152400" dist="317500" dir="5400000" sx="90000" sy="-19000" rotWithShape="0">
              <a:prstClr val="black">
                <a:alpha val="15000"/>
              </a:prstClr>
            </a:outerShdw>
          </a:effectLst>
        </p:spPr>
        <p:txBody>
          <a:bodyPr vert="horz" wrap="square" lIns="91440" tIns="45720" rIns="91440" bIns="45720" numCol="1" rtlCol="0" anchor="ctr" anchorCtr="0" compatLnSpc="1">
            <a:prstTxWarp prst="textNoShape">
              <a:avLst/>
            </a:prstTxWarp>
          </a:bodyPr>
          <a:lstStyle/>
          <a:p>
            <a:pPr algn="ctr"/>
            <a:r>
              <a:rPr lang="es-CL" sz="1600" b="1" dirty="0">
                <a:solidFill>
                  <a:srgbClr val="0064A0"/>
                </a:solidFill>
              </a:rPr>
              <a:t>SOLICITUDES ADMINISTRATIVAS (órdenes de trabajo)</a:t>
            </a:r>
          </a:p>
        </p:txBody>
      </p:sp>
      <p:sp>
        <p:nvSpPr>
          <p:cNvPr id="23" name="CuadroTexto 22"/>
          <p:cNvSpPr txBox="1"/>
          <p:nvPr/>
        </p:nvSpPr>
        <p:spPr>
          <a:xfrm>
            <a:off x="7509714" y="4440662"/>
            <a:ext cx="4332935" cy="830997"/>
          </a:xfrm>
          <a:prstGeom prst="rect">
            <a:avLst/>
          </a:prstGeom>
          <a:noFill/>
        </p:spPr>
        <p:txBody>
          <a:bodyPr wrap="square" rtlCol="0">
            <a:spAutoFit/>
          </a:bodyPr>
          <a:lstStyle/>
          <a:p>
            <a:pPr algn="ctr"/>
            <a:r>
              <a:rPr lang="es-CL" sz="1600" dirty="0">
                <a:solidFill>
                  <a:srgbClr val="737373"/>
                </a:solidFill>
              </a:rPr>
              <a:t>En cualquier oficina de Avaluaciones del país.</a:t>
            </a:r>
          </a:p>
          <a:p>
            <a:pPr algn="ctr"/>
            <a:r>
              <a:rPr lang="es-CL" sz="1600" dirty="0">
                <a:solidFill>
                  <a:srgbClr val="737373"/>
                </a:solidFill>
              </a:rPr>
              <a:t>Se puede presentar en cualquier momento, sin perjuicio de la retroactividad máxima de 3 años.</a:t>
            </a:r>
          </a:p>
        </p:txBody>
      </p:sp>
      <p:pic>
        <p:nvPicPr>
          <p:cNvPr id="25" name="Picture 2" descr="Resultado de imagen para s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8099" y="2451850"/>
            <a:ext cx="1356164" cy="4650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3688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1000"/>
                                        <p:tgtEl>
                                          <p:spTgt spid="7"/>
                                        </p:tgtEl>
                                      </p:cBhvr>
                                    </p:animEffect>
                                    <p:set>
                                      <p:cBhvr>
                                        <p:cTn id="18" dur="1" fill="hold">
                                          <p:stCondLst>
                                            <p:cond delay="999"/>
                                          </p:stCondLst>
                                        </p:cTn>
                                        <p:tgtEl>
                                          <p:spTgt spid="7"/>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13"/>
                                        </p:tgtEl>
                                      </p:cBhvr>
                                    </p:animEffect>
                                    <p:set>
                                      <p:cBhvr>
                                        <p:cTn id="21" dur="1" fill="hold">
                                          <p:stCondLst>
                                            <p:cond delay="999"/>
                                          </p:stCondLst>
                                        </p:cTn>
                                        <p:tgtEl>
                                          <p:spTgt spid="1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18"/>
                                        </p:tgtEl>
                                      </p:cBhvr>
                                    </p:animEffect>
                                    <p:set>
                                      <p:cBhvr>
                                        <p:cTn id="24" dur="1" fill="hold">
                                          <p:stCondLst>
                                            <p:cond delay="999"/>
                                          </p:stCondLst>
                                        </p:cTn>
                                        <p:tgtEl>
                                          <p:spTgt spid="1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1000"/>
                                        <p:tgtEl>
                                          <p:spTgt spid="15"/>
                                        </p:tgtEl>
                                      </p:cBhvr>
                                    </p:animEffect>
                                    <p:set>
                                      <p:cBhvr>
                                        <p:cTn id="38" dur="1" fill="hold">
                                          <p:stCondLst>
                                            <p:cond delay="9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14"/>
                                        </p:tgtEl>
                                      </p:cBhvr>
                                    </p:animEffect>
                                    <p:set>
                                      <p:cBhvr>
                                        <p:cTn id="41" dur="1" fill="hold">
                                          <p:stCondLst>
                                            <p:cond delay="999"/>
                                          </p:stCondLst>
                                        </p:cTn>
                                        <p:tgtEl>
                                          <p:spTgt spid="1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9"/>
                                        </p:tgtEl>
                                      </p:cBhvr>
                                    </p:animEffect>
                                    <p:set>
                                      <p:cBhvr>
                                        <p:cTn id="44" dur="1" fill="hold">
                                          <p:stCondLst>
                                            <p:cond delay="999"/>
                                          </p:stCondLst>
                                        </p:cTn>
                                        <p:tgtEl>
                                          <p:spTgt spid="1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3"/>
                                        </p:tgtEl>
                                      </p:cBhvr>
                                    </p:animEffect>
                                    <p:set>
                                      <p:cBhvr>
                                        <p:cTn id="58" dur="1" fill="hold">
                                          <p:stCondLst>
                                            <p:cond delay="499"/>
                                          </p:stCondLst>
                                        </p:cTn>
                                        <p:tgtEl>
                                          <p:spTgt spid="23"/>
                                        </p:tgtEl>
                                        <p:attrNameLst>
                                          <p:attrName>style.visibility</p:attrName>
                                        </p:attrNameLst>
                                      </p:cBhvr>
                                      <p:to>
                                        <p:strVal val="hidden"/>
                                      </p:to>
                                    </p:set>
                                  </p:childTnLst>
                                </p:cTn>
                              </p:par>
                              <p:par>
                                <p:cTn id="59" presetID="10" presetClass="entr" presetSubtype="0" fill="hold" grpId="2"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grpId="2"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0"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18" grpId="0"/>
      <p:bldP spid="18" grpId="1"/>
      <p:bldP spid="15" grpId="0" animBg="1"/>
      <p:bldP spid="15" grpId="1" animBg="1"/>
      <p:bldP spid="15" grpId="2" animBg="1"/>
      <p:bldP spid="19" grpId="0"/>
      <p:bldP spid="19" grpId="1"/>
      <p:bldP spid="16" grpId="0" animBg="1"/>
      <p:bldP spid="23" grpId="0"/>
      <p:bldP spid="23"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L" dirty="0"/>
              <a:t>Reavalúo de bienes raíces</a:t>
            </a:r>
          </a:p>
        </p:txBody>
      </p:sp>
      <p:sp>
        <p:nvSpPr>
          <p:cNvPr id="7" name="Rectángulo redondeado 6"/>
          <p:cNvSpPr/>
          <p:nvPr/>
        </p:nvSpPr>
        <p:spPr bwMode="auto">
          <a:xfrm>
            <a:off x="8359354" y="1503942"/>
            <a:ext cx="3483083" cy="918604"/>
          </a:xfrm>
          <a:prstGeom prst="roundRect">
            <a:avLst>
              <a:gd name="adj" fmla="val 45638"/>
            </a:avLst>
          </a:prstGeom>
          <a:noFill/>
          <a:ln w="38100" cap="flat" cmpd="sng" algn="ctr">
            <a:solidFill>
              <a:srgbClr val="0064A0"/>
            </a:solidFill>
            <a:prstDash val="solid"/>
            <a:round/>
            <a:headEnd type="none" w="med" len="med"/>
            <a:tailEnd type="none" w="med" len="med"/>
          </a:ln>
          <a:effectLst>
            <a:glow rad="101600">
              <a:srgbClr val="737373">
                <a:alpha val="40000"/>
              </a:srgbClr>
            </a:glow>
            <a:outerShdw blurRad="152400" dist="317500" dir="5400000" sx="90000" sy="-19000" rotWithShape="0">
              <a:prstClr val="black">
                <a:alpha val="15000"/>
              </a:prstClr>
            </a:outerShdw>
          </a:effectLst>
        </p:spPr>
        <p:txBody>
          <a:bodyPr vert="horz" wrap="square" lIns="91440" tIns="45720" rIns="91440" bIns="45720" numCol="1" rtlCol="0" anchor="ctr" anchorCtr="0" compatLnSpc="1">
            <a:prstTxWarp prst="textNoShape">
              <a:avLst/>
            </a:prstTxWarp>
          </a:bodyPr>
          <a:lstStyle/>
          <a:p>
            <a:pPr algn="ctr"/>
            <a:r>
              <a:rPr lang="es-CL" sz="1600" b="1" dirty="0">
                <a:solidFill>
                  <a:srgbClr val="0064A0"/>
                </a:solidFill>
              </a:rPr>
              <a:t>RECLAMOS ANTE EL TRIBUNAL TRIBUTARIO Y ADUANERO</a:t>
            </a:r>
          </a:p>
        </p:txBody>
      </p:sp>
      <p:pic>
        <p:nvPicPr>
          <p:cNvPr id="13" name="Picture 2" descr="logo-top.png"/>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4505893" y="1660786"/>
            <a:ext cx="2874607" cy="4650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Pentágono 1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IMPUGNACIONES:</a:t>
            </a:r>
            <a:endParaRPr lang="es-CL" b="1" dirty="0">
              <a:solidFill>
                <a:srgbClr val="E6500A"/>
              </a:solidFill>
            </a:endParaRPr>
          </a:p>
        </p:txBody>
      </p:sp>
      <p:sp>
        <p:nvSpPr>
          <p:cNvPr id="17" name="Rectángulo redondeado 16"/>
          <p:cNvSpPr/>
          <p:nvPr/>
        </p:nvSpPr>
        <p:spPr>
          <a:xfrm>
            <a:off x="155446" y="2946400"/>
            <a:ext cx="1617587"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MOTIVO</a:t>
            </a:r>
            <a:endParaRPr lang="es-CL" sz="1400" b="1" dirty="0">
              <a:solidFill>
                <a:srgbClr val="737373"/>
              </a:solidFill>
            </a:endParaRPr>
          </a:p>
        </p:txBody>
      </p:sp>
      <p:sp>
        <p:nvSpPr>
          <p:cNvPr id="22" name="Rectángulo redondeado 21"/>
          <p:cNvSpPr/>
          <p:nvPr/>
        </p:nvSpPr>
        <p:spPr>
          <a:xfrm>
            <a:off x="155446" y="3599543"/>
            <a:ext cx="1617587"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Tasación masiva (Reavalúo)</a:t>
            </a:r>
          </a:p>
          <a:p>
            <a:pPr algn="ctr">
              <a:spcBef>
                <a:spcPts val="600"/>
              </a:spcBef>
            </a:pPr>
            <a:r>
              <a:rPr lang="es-ES" sz="1200" dirty="0">
                <a:solidFill>
                  <a:srgbClr val="737373"/>
                </a:solidFill>
                <a:latin typeface="Calibri" panose="020F0502020204030204" pitchFamily="34" charset="0"/>
                <a:cs typeface="Calibri" panose="020F0502020204030204" pitchFamily="34" charset="0"/>
              </a:rPr>
              <a:t>Municipalidad y Contribuyente</a:t>
            </a:r>
            <a:endParaRPr lang="es-CL" sz="2000" dirty="0">
              <a:solidFill>
                <a:srgbClr val="737373"/>
              </a:solidFill>
              <a:latin typeface="Calibri" panose="020F0502020204030204" pitchFamily="34" charset="0"/>
              <a:cs typeface="Calibri" panose="020F0502020204030204" pitchFamily="34" charset="0"/>
            </a:endParaRPr>
          </a:p>
        </p:txBody>
      </p:sp>
      <p:sp>
        <p:nvSpPr>
          <p:cNvPr id="24" name="Rectángulo redondeado 23"/>
          <p:cNvSpPr/>
          <p:nvPr/>
        </p:nvSpPr>
        <p:spPr>
          <a:xfrm>
            <a:off x="155446" y="5218565"/>
            <a:ext cx="1617587"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Modificación Individual</a:t>
            </a:r>
          </a:p>
          <a:p>
            <a:pPr algn="ctr">
              <a:spcBef>
                <a:spcPts val="600"/>
              </a:spcBef>
            </a:pPr>
            <a:r>
              <a:rPr lang="es-ES" sz="1200" dirty="0">
                <a:solidFill>
                  <a:srgbClr val="737373"/>
                </a:solidFill>
                <a:latin typeface="Calibri" panose="020F0502020204030204" pitchFamily="34" charset="0"/>
                <a:cs typeface="Calibri" panose="020F0502020204030204" pitchFamily="34" charset="0"/>
              </a:rPr>
              <a:t>Contribuyente</a:t>
            </a:r>
            <a:endParaRPr lang="es-CL" sz="1200" dirty="0">
              <a:solidFill>
                <a:srgbClr val="737373"/>
              </a:solidFill>
              <a:latin typeface="Calibri" panose="020F0502020204030204" pitchFamily="34" charset="0"/>
              <a:cs typeface="Calibri" panose="020F0502020204030204" pitchFamily="34" charset="0"/>
            </a:endParaRPr>
          </a:p>
        </p:txBody>
      </p:sp>
      <p:sp>
        <p:nvSpPr>
          <p:cNvPr id="26" name="Rectángulo redondeado 25"/>
          <p:cNvSpPr/>
          <p:nvPr/>
        </p:nvSpPr>
        <p:spPr>
          <a:xfrm>
            <a:off x="1948948" y="3599543"/>
            <a:ext cx="1621570"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Art. 149</a:t>
            </a:r>
            <a:br>
              <a:rPr lang="es-ES" sz="1600" b="1" dirty="0">
                <a:solidFill>
                  <a:srgbClr val="E6500A"/>
                </a:solidFill>
              </a:rPr>
            </a:br>
            <a:r>
              <a:rPr lang="es-ES" sz="1600" b="1" dirty="0">
                <a:solidFill>
                  <a:srgbClr val="E6500A"/>
                </a:solidFill>
              </a:rPr>
              <a:t>Código Tributario</a:t>
            </a:r>
            <a:endParaRPr lang="es-CL" sz="1600" b="1" dirty="0">
              <a:solidFill>
                <a:srgbClr val="E6500A"/>
              </a:solidFill>
            </a:endParaRPr>
          </a:p>
        </p:txBody>
      </p:sp>
      <p:sp>
        <p:nvSpPr>
          <p:cNvPr id="27" name="Rectángulo redondeado 26"/>
          <p:cNvSpPr/>
          <p:nvPr/>
        </p:nvSpPr>
        <p:spPr>
          <a:xfrm>
            <a:off x="1963462" y="2946400"/>
            <a:ext cx="1621570"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NORMA</a:t>
            </a:r>
            <a:endParaRPr lang="es-CL" sz="1400" b="1" dirty="0">
              <a:solidFill>
                <a:srgbClr val="737373"/>
              </a:solidFill>
            </a:endParaRPr>
          </a:p>
        </p:txBody>
      </p:sp>
      <p:sp>
        <p:nvSpPr>
          <p:cNvPr id="28" name="Rectángulo redondeado 27"/>
          <p:cNvSpPr/>
          <p:nvPr/>
        </p:nvSpPr>
        <p:spPr>
          <a:xfrm>
            <a:off x="1948948" y="5218565"/>
            <a:ext cx="1621570"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Art. 150</a:t>
            </a:r>
            <a:br>
              <a:rPr lang="es-ES" sz="1600" b="1" dirty="0">
                <a:solidFill>
                  <a:srgbClr val="E6500A"/>
                </a:solidFill>
              </a:rPr>
            </a:br>
            <a:r>
              <a:rPr lang="es-ES" sz="1600" b="1" dirty="0">
                <a:solidFill>
                  <a:srgbClr val="E6500A"/>
                </a:solidFill>
              </a:rPr>
              <a:t>Código Tributario</a:t>
            </a:r>
            <a:endParaRPr lang="es-CL" sz="1600" b="1" dirty="0">
              <a:solidFill>
                <a:srgbClr val="E6500A"/>
              </a:solidFill>
            </a:endParaRPr>
          </a:p>
        </p:txBody>
      </p:sp>
      <p:sp>
        <p:nvSpPr>
          <p:cNvPr id="30" name="Rectángulo redondeado 29"/>
          <p:cNvSpPr/>
          <p:nvPr/>
        </p:nvSpPr>
        <p:spPr>
          <a:xfrm>
            <a:off x="3775461" y="3599543"/>
            <a:ext cx="2552768"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180 días siguiente al de la fecha de término de exhibición de los roles de avalúo.</a:t>
            </a:r>
          </a:p>
          <a:p>
            <a:pPr algn="ctr"/>
            <a:r>
              <a:rPr lang="es-ES" sz="1600" b="1" dirty="0">
                <a:solidFill>
                  <a:srgbClr val="E6500A"/>
                </a:solidFill>
              </a:rPr>
              <a:t>(lunes a sábado)</a:t>
            </a:r>
          </a:p>
        </p:txBody>
      </p:sp>
      <p:sp>
        <p:nvSpPr>
          <p:cNvPr id="31" name="Rectángulo redondeado 30"/>
          <p:cNvSpPr/>
          <p:nvPr/>
        </p:nvSpPr>
        <p:spPr>
          <a:xfrm>
            <a:off x="3775461" y="2946400"/>
            <a:ext cx="2552768"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PLAZOS</a:t>
            </a:r>
            <a:endParaRPr lang="es-CL" sz="1400" b="1" dirty="0">
              <a:solidFill>
                <a:srgbClr val="737373"/>
              </a:solidFill>
            </a:endParaRPr>
          </a:p>
        </p:txBody>
      </p:sp>
      <p:sp>
        <p:nvSpPr>
          <p:cNvPr id="32" name="Rectángulo redondeado 31"/>
          <p:cNvSpPr/>
          <p:nvPr/>
        </p:nvSpPr>
        <p:spPr>
          <a:xfrm>
            <a:off x="3775461" y="5218565"/>
            <a:ext cx="2552768"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90 días, contado desde el envío del aviso respectivo.</a:t>
            </a:r>
          </a:p>
          <a:p>
            <a:pPr algn="ctr"/>
            <a:r>
              <a:rPr lang="es-ES" sz="1600" b="1" dirty="0">
                <a:solidFill>
                  <a:srgbClr val="E6500A"/>
                </a:solidFill>
              </a:rPr>
              <a:t>(lunes a sábado)</a:t>
            </a:r>
          </a:p>
        </p:txBody>
      </p:sp>
      <p:sp>
        <p:nvSpPr>
          <p:cNvPr id="33" name="Rectángulo redondeado 32"/>
          <p:cNvSpPr/>
          <p:nvPr/>
        </p:nvSpPr>
        <p:spPr>
          <a:xfrm>
            <a:off x="6531429" y="2946400"/>
            <a:ext cx="5311008"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CAUSALES</a:t>
            </a:r>
            <a:endParaRPr lang="es-CL" sz="1400" b="1" dirty="0">
              <a:solidFill>
                <a:srgbClr val="737373"/>
              </a:solidFill>
            </a:endParaRPr>
          </a:p>
        </p:txBody>
      </p:sp>
      <p:sp>
        <p:nvSpPr>
          <p:cNvPr id="12" name="Rectángulo redondeado 11"/>
          <p:cNvSpPr/>
          <p:nvPr/>
        </p:nvSpPr>
        <p:spPr>
          <a:xfrm>
            <a:off x="6531429" y="3599543"/>
            <a:ext cx="5311008" cy="3059022"/>
          </a:xfrm>
          <a:prstGeom prst="roundRect">
            <a:avLst>
              <a:gd name="adj" fmla="val 6825"/>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mj-lt"/>
              <a:buAutoNum type="arabicPeriod"/>
            </a:pPr>
            <a:r>
              <a:rPr lang="es-ES" sz="1400" b="1" dirty="0">
                <a:solidFill>
                  <a:srgbClr val="E6500A"/>
                </a:solidFill>
              </a:rPr>
              <a:t>Determinación errónea de la superficie de los terrenos o construcciones.</a:t>
            </a:r>
          </a:p>
          <a:p>
            <a:pPr marL="342900" indent="-342900" algn="just">
              <a:buFont typeface="+mj-lt"/>
              <a:buAutoNum type="arabicPeriod"/>
            </a:pPr>
            <a:r>
              <a:rPr lang="es-ES" sz="1400" b="1" dirty="0">
                <a:solidFill>
                  <a:srgbClr val="E6500A"/>
                </a:solidFill>
              </a:rPr>
              <a:t>Aplicación errónea de las tablas de clasificación respecto del bien gravado, o de una parte del mismo así como la superficie de las diferentes calidades de terreno.</a:t>
            </a:r>
          </a:p>
          <a:p>
            <a:pPr marL="342900" indent="-342900" algn="just">
              <a:buFont typeface="+mj-lt"/>
              <a:buAutoNum type="arabicPeriod"/>
            </a:pPr>
            <a:r>
              <a:rPr lang="es-ES" sz="1400" b="1" dirty="0">
                <a:solidFill>
                  <a:srgbClr val="E6500A"/>
                </a:solidFill>
              </a:rPr>
              <a:t>Errores de transcripción, de copia o de cálculo.</a:t>
            </a:r>
          </a:p>
          <a:p>
            <a:pPr marL="342900" indent="-342900" algn="just">
              <a:buFont typeface="+mj-lt"/>
              <a:buAutoNum type="arabicPeriod"/>
            </a:pPr>
            <a:r>
              <a:rPr lang="es-ES" sz="1400" b="1" dirty="0">
                <a:solidFill>
                  <a:srgbClr val="E6500A"/>
                </a:solidFill>
              </a:rPr>
              <a:t>Inclusión errónea del mayor valor adquirido por los terrenos con ocasión de mejoras costeadas por los particulares, en los casos en que dicho mayor valor deba ser excluido de acuerdo con lo dispuesto por el artículo 8° de la ley N° 11.575.</a:t>
            </a:r>
          </a:p>
          <a:p>
            <a:pPr algn="just"/>
            <a:endParaRPr lang="es-ES" sz="1400" b="1" dirty="0">
              <a:solidFill>
                <a:srgbClr val="E6500A"/>
              </a:solidFill>
            </a:endParaRPr>
          </a:p>
          <a:p>
            <a:pPr algn="just"/>
            <a:r>
              <a:rPr lang="es-ES" sz="1400" b="1" dirty="0">
                <a:solidFill>
                  <a:srgbClr val="E6500A"/>
                </a:solidFill>
              </a:rPr>
              <a:t> </a:t>
            </a:r>
            <a:r>
              <a:rPr lang="es-ES" sz="1600" b="1" dirty="0">
                <a:solidFill>
                  <a:srgbClr val="E6500A"/>
                </a:solidFill>
              </a:rPr>
              <a:t>Cualquier causal diferente será desechada de plano.</a:t>
            </a:r>
            <a:endParaRPr lang="es-ES" sz="1400" b="1" dirty="0">
              <a:solidFill>
                <a:srgbClr val="E6500A"/>
              </a:solidFill>
            </a:endParaRPr>
          </a:p>
        </p:txBody>
      </p:sp>
    </p:spTree>
    <p:custDataLst>
      <p:tags r:id="rId1"/>
    </p:custDataLst>
    <p:extLst>
      <p:ext uri="{BB962C8B-B14F-4D97-AF65-F5344CB8AC3E}">
        <p14:creationId xmlns:p14="http://schemas.microsoft.com/office/powerpoint/2010/main" val="373431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P spid="26" grpId="0" animBg="1"/>
      <p:bldP spid="27" grpId="0" animBg="1"/>
      <p:bldP spid="28" grpId="0" animBg="1"/>
      <p:bldP spid="30" grpId="0" animBg="1"/>
      <p:bldP spid="31" grpId="0" animBg="1"/>
      <p:bldP spid="32" grpId="0" animBg="1"/>
      <p:bldP spid="33"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L" dirty="0"/>
              <a:t>Reavalúo de bienes raíces</a:t>
            </a:r>
          </a:p>
        </p:txBody>
      </p:sp>
      <p:sp>
        <p:nvSpPr>
          <p:cNvPr id="7" name="Rectángulo redondeado 6"/>
          <p:cNvSpPr/>
          <p:nvPr/>
        </p:nvSpPr>
        <p:spPr bwMode="auto">
          <a:xfrm>
            <a:off x="8359354" y="1503942"/>
            <a:ext cx="3483083" cy="918604"/>
          </a:xfrm>
          <a:prstGeom prst="roundRect">
            <a:avLst>
              <a:gd name="adj" fmla="val 45638"/>
            </a:avLst>
          </a:prstGeom>
          <a:noFill/>
          <a:ln w="38100" cap="flat" cmpd="sng" algn="ctr">
            <a:solidFill>
              <a:srgbClr val="0064A0"/>
            </a:solidFill>
            <a:prstDash val="solid"/>
            <a:round/>
            <a:headEnd type="none" w="med" len="med"/>
            <a:tailEnd type="none" w="med" len="med"/>
          </a:ln>
          <a:effectLst>
            <a:glow rad="101600">
              <a:srgbClr val="737373">
                <a:alpha val="40000"/>
              </a:srgbClr>
            </a:glow>
            <a:outerShdw blurRad="152400" dist="317500" dir="5400000" sx="90000" sy="-19000" rotWithShape="0">
              <a:prstClr val="black">
                <a:alpha val="15000"/>
              </a:prstClr>
            </a:outerShdw>
          </a:effectLst>
        </p:spPr>
        <p:txBody>
          <a:bodyPr vert="horz" wrap="square" lIns="91440" tIns="45720" rIns="91440" bIns="45720" numCol="1" rtlCol="0" anchor="ctr" anchorCtr="0" compatLnSpc="1">
            <a:prstTxWarp prst="textNoShape">
              <a:avLst/>
            </a:prstTxWarp>
          </a:bodyPr>
          <a:lstStyle/>
          <a:p>
            <a:pPr algn="ctr"/>
            <a:r>
              <a:rPr lang="es-CL" sz="1600" b="1" dirty="0">
                <a:solidFill>
                  <a:srgbClr val="0064A0"/>
                </a:solidFill>
              </a:rPr>
              <a:t>REPOSICIÓN ADMINISTRATIVA</a:t>
            </a:r>
          </a:p>
        </p:txBody>
      </p:sp>
      <p:sp>
        <p:nvSpPr>
          <p:cNvPr id="20" name="Pentágono 1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IMPUGNACIONES:</a:t>
            </a:r>
            <a:endParaRPr lang="es-CL" b="1" dirty="0">
              <a:solidFill>
                <a:srgbClr val="E6500A"/>
              </a:solidFill>
            </a:endParaRPr>
          </a:p>
        </p:txBody>
      </p:sp>
      <p:sp>
        <p:nvSpPr>
          <p:cNvPr id="17" name="Rectángulo redondeado 16"/>
          <p:cNvSpPr/>
          <p:nvPr/>
        </p:nvSpPr>
        <p:spPr>
          <a:xfrm>
            <a:off x="155446" y="2946400"/>
            <a:ext cx="1617587"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MOTIVO</a:t>
            </a:r>
            <a:endParaRPr lang="es-CL" sz="1400" b="1" dirty="0">
              <a:solidFill>
                <a:srgbClr val="737373"/>
              </a:solidFill>
            </a:endParaRPr>
          </a:p>
        </p:txBody>
      </p:sp>
      <p:sp>
        <p:nvSpPr>
          <p:cNvPr id="22" name="Rectángulo redondeado 21"/>
          <p:cNvSpPr/>
          <p:nvPr/>
        </p:nvSpPr>
        <p:spPr>
          <a:xfrm>
            <a:off x="155446" y="3599543"/>
            <a:ext cx="1617587"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Tasación masiva (Reavalúo)</a:t>
            </a:r>
          </a:p>
          <a:p>
            <a:pPr algn="ctr">
              <a:spcBef>
                <a:spcPts val="600"/>
              </a:spcBef>
            </a:pPr>
            <a:r>
              <a:rPr lang="es-ES" sz="1200" dirty="0">
                <a:solidFill>
                  <a:srgbClr val="737373"/>
                </a:solidFill>
                <a:latin typeface="Calibri" panose="020F0502020204030204" pitchFamily="34" charset="0"/>
                <a:cs typeface="Calibri" panose="020F0502020204030204" pitchFamily="34" charset="0"/>
              </a:rPr>
              <a:t>Municipalidad y Contribuyente</a:t>
            </a:r>
            <a:endParaRPr lang="es-CL" sz="2000" dirty="0">
              <a:solidFill>
                <a:srgbClr val="737373"/>
              </a:solidFill>
              <a:latin typeface="Calibri" panose="020F0502020204030204" pitchFamily="34" charset="0"/>
              <a:cs typeface="Calibri" panose="020F0502020204030204" pitchFamily="34" charset="0"/>
            </a:endParaRPr>
          </a:p>
        </p:txBody>
      </p:sp>
      <p:sp>
        <p:nvSpPr>
          <p:cNvPr id="24" name="Rectángulo redondeado 23"/>
          <p:cNvSpPr/>
          <p:nvPr/>
        </p:nvSpPr>
        <p:spPr>
          <a:xfrm>
            <a:off x="155446" y="5218565"/>
            <a:ext cx="1617587"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Modificación Individual</a:t>
            </a:r>
          </a:p>
          <a:p>
            <a:pPr algn="ctr">
              <a:spcBef>
                <a:spcPts val="600"/>
              </a:spcBef>
            </a:pPr>
            <a:r>
              <a:rPr lang="es-ES" sz="1200" dirty="0">
                <a:solidFill>
                  <a:srgbClr val="737373"/>
                </a:solidFill>
                <a:latin typeface="Calibri" panose="020F0502020204030204" pitchFamily="34" charset="0"/>
                <a:cs typeface="Calibri" panose="020F0502020204030204" pitchFamily="34" charset="0"/>
              </a:rPr>
              <a:t>Contribuyente</a:t>
            </a:r>
            <a:endParaRPr lang="es-CL" sz="1200" dirty="0">
              <a:solidFill>
                <a:srgbClr val="737373"/>
              </a:solidFill>
              <a:latin typeface="Calibri" panose="020F0502020204030204" pitchFamily="34" charset="0"/>
              <a:cs typeface="Calibri" panose="020F0502020204030204" pitchFamily="34" charset="0"/>
            </a:endParaRPr>
          </a:p>
        </p:txBody>
      </p:sp>
      <p:sp>
        <p:nvSpPr>
          <p:cNvPr id="26" name="Rectángulo redondeado 25"/>
          <p:cNvSpPr/>
          <p:nvPr/>
        </p:nvSpPr>
        <p:spPr>
          <a:xfrm>
            <a:off x="1948948" y="3599543"/>
            <a:ext cx="1621570"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Artículos </a:t>
            </a:r>
            <a:br>
              <a:rPr lang="es-ES" sz="1600" b="1" dirty="0">
                <a:solidFill>
                  <a:srgbClr val="E6500A"/>
                </a:solidFill>
              </a:rPr>
            </a:br>
            <a:r>
              <a:rPr lang="es-ES" sz="1600" b="1" dirty="0">
                <a:solidFill>
                  <a:srgbClr val="E6500A"/>
                </a:solidFill>
              </a:rPr>
              <a:t>149 y 123 bis</a:t>
            </a:r>
            <a:br>
              <a:rPr lang="es-ES" sz="1600" b="1" dirty="0">
                <a:solidFill>
                  <a:srgbClr val="E6500A"/>
                </a:solidFill>
              </a:rPr>
            </a:br>
            <a:r>
              <a:rPr lang="es-ES" sz="1600" b="1" dirty="0">
                <a:solidFill>
                  <a:srgbClr val="E6500A"/>
                </a:solidFill>
              </a:rPr>
              <a:t>Código Tributario</a:t>
            </a:r>
            <a:endParaRPr lang="es-CL" sz="1600" b="1" dirty="0">
              <a:solidFill>
                <a:srgbClr val="E6500A"/>
              </a:solidFill>
            </a:endParaRPr>
          </a:p>
        </p:txBody>
      </p:sp>
      <p:sp>
        <p:nvSpPr>
          <p:cNvPr id="27" name="Rectángulo redondeado 26"/>
          <p:cNvSpPr/>
          <p:nvPr/>
        </p:nvSpPr>
        <p:spPr>
          <a:xfrm>
            <a:off x="1963462" y="2946400"/>
            <a:ext cx="1621570"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NORMA</a:t>
            </a:r>
            <a:endParaRPr lang="es-CL" sz="1400" b="1" dirty="0">
              <a:solidFill>
                <a:srgbClr val="737373"/>
              </a:solidFill>
            </a:endParaRPr>
          </a:p>
        </p:txBody>
      </p:sp>
      <p:sp>
        <p:nvSpPr>
          <p:cNvPr id="28" name="Rectángulo redondeado 27"/>
          <p:cNvSpPr/>
          <p:nvPr/>
        </p:nvSpPr>
        <p:spPr>
          <a:xfrm>
            <a:off x="1948948" y="5218565"/>
            <a:ext cx="1621570"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Artículos </a:t>
            </a:r>
          </a:p>
          <a:p>
            <a:pPr algn="ctr"/>
            <a:r>
              <a:rPr lang="es-ES" sz="1600" b="1" dirty="0">
                <a:solidFill>
                  <a:srgbClr val="E6500A"/>
                </a:solidFill>
              </a:rPr>
              <a:t>150 y 123 bis </a:t>
            </a:r>
            <a:br>
              <a:rPr lang="es-ES" sz="1600" b="1" dirty="0">
                <a:solidFill>
                  <a:srgbClr val="E6500A"/>
                </a:solidFill>
              </a:rPr>
            </a:br>
            <a:r>
              <a:rPr lang="es-ES" sz="1600" b="1" dirty="0">
                <a:solidFill>
                  <a:srgbClr val="E6500A"/>
                </a:solidFill>
              </a:rPr>
              <a:t>Código Tributario</a:t>
            </a:r>
            <a:endParaRPr lang="es-CL" sz="1600" b="1" dirty="0">
              <a:solidFill>
                <a:srgbClr val="E6500A"/>
              </a:solidFill>
            </a:endParaRPr>
          </a:p>
        </p:txBody>
      </p:sp>
      <p:sp>
        <p:nvSpPr>
          <p:cNvPr id="30" name="Rectángulo redondeado 29"/>
          <p:cNvSpPr/>
          <p:nvPr/>
        </p:nvSpPr>
        <p:spPr>
          <a:xfrm>
            <a:off x="3775461" y="3599543"/>
            <a:ext cx="2552768"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30 días siguiente al de la fecha de término de exhibición de los roles de avalúo.</a:t>
            </a:r>
          </a:p>
          <a:p>
            <a:pPr algn="ctr"/>
            <a:r>
              <a:rPr lang="es-ES" sz="1600" b="1" dirty="0">
                <a:solidFill>
                  <a:srgbClr val="E6500A"/>
                </a:solidFill>
              </a:rPr>
              <a:t>(lunes a viernes)</a:t>
            </a:r>
          </a:p>
        </p:txBody>
      </p:sp>
      <p:sp>
        <p:nvSpPr>
          <p:cNvPr id="31" name="Rectángulo redondeado 30"/>
          <p:cNvSpPr/>
          <p:nvPr/>
        </p:nvSpPr>
        <p:spPr>
          <a:xfrm>
            <a:off x="3775461" y="2946400"/>
            <a:ext cx="2552768"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PLAZOS</a:t>
            </a:r>
            <a:endParaRPr lang="es-CL" sz="1400" b="1" dirty="0">
              <a:solidFill>
                <a:srgbClr val="737373"/>
              </a:solidFill>
            </a:endParaRPr>
          </a:p>
        </p:txBody>
      </p:sp>
      <p:sp>
        <p:nvSpPr>
          <p:cNvPr id="32" name="Rectángulo redondeado 31"/>
          <p:cNvSpPr/>
          <p:nvPr/>
        </p:nvSpPr>
        <p:spPr>
          <a:xfrm>
            <a:off x="3775461" y="5218565"/>
            <a:ext cx="2552768"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30 días, contado desde el envío del aviso respectivo.</a:t>
            </a:r>
          </a:p>
          <a:p>
            <a:pPr algn="ctr"/>
            <a:r>
              <a:rPr lang="es-ES" sz="1600" b="1" dirty="0">
                <a:solidFill>
                  <a:srgbClr val="E6500A"/>
                </a:solidFill>
              </a:rPr>
              <a:t>(lunes a viernes)</a:t>
            </a:r>
          </a:p>
        </p:txBody>
      </p:sp>
      <p:sp>
        <p:nvSpPr>
          <p:cNvPr id="33" name="Rectángulo redondeado 32"/>
          <p:cNvSpPr/>
          <p:nvPr/>
        </p:nvSpPr>
        <p:spPr>
          <a:xfrm>
            <a:off x="6531429" y="2946400"/>
            <a:ext cx="5311008"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CAUSALES</a:t>
            </a:r>
            <a:endParaRPr lang="es-CL" sz="1400" b="1" dirty="0">
              <a:solidFill>
                <a:srgbClr val="737373"/>
              </a:solidFill>
            </a:endParaRPr>
          </a:p>
        </p:txBody>
      </p:sp>
      <p:sp>
        <p:nvSpPr>
          <p:cNvPr id="12" name="Rectángulo redondeado 11"/>
          <p:cNvSpPr/>
          <p:nvPr/>
        </p:nvSpPr>
        <p:spPr>
          <a:xfrm>
            <a:off x="6531429" y="3599543"/>
            <a:ext cx="5311008" cy="3059022"/>
          </a:xfrm>
          <a:prstGeom prst="roundRect">
            <a:avLst>
              <a:gd name="adj" fmla="val 6825"/>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mj-lt"/>
              <a:buAutoNum type="arabicPeriod"/>
            </a:pPr>
            <a:r>
              <a:rPr lang="es-ES" sz="1400" b="1" dirty="0">
                <a:solidFill>
                  <a:srgbClr val="E6500A"/>
                </a:solidFill>
              </a:rPr>
              <a:t>Determinación errónea de la superficie de los terrenos o construcciones.</a:t>
            </a:r>
          </a:p>
          <a:p>
            <a:pPr marL="342900" indent="-342900" algn="just">
              <a:buFont typeface="+mj-lt"/>
              <a:buAutoNum type="arabicPeriod"/>
            </a:pPr>
            <a:r>
              <a:rPr lang="es-ES" sz="1400" b="1" dirty="0">
                <a:solidFill>
                  <a:srgbClr val="E6500A"/>
                </a:solidFill>
              </a:rPr>
              <a:t>Aplicación errónea de las tablas de clasificación respecto del bien gravado, o de una parte del mismo así como la superficie de las diferentes calidades de terreno.</a:t>
            </a:r>
          </a:p>
          <a:p>
            <a:pPr marL="342900" indent="-342900" algn="just">
              <a:buFont typeface="+mj-lt"/>
              <a:buAutoNum type="arabicPeriod"/>
            </a:pPr>
            <a:r>
              <a:rPr lang="es-ES" sz="1400" b="1" dirty="0">
                <a:solidFill>
                  <a:srgbClr val="E6500A"/>
                </a:solidFill>
              </a:rPr>
              <a:t>Errores de transcripción, de copia o de cálculo.</a:t>
            </a:r>
          </a:p>
          <a:p>
            <a:pPr marL="342900" indent="-342900" algn="just">
              <a:buFont typeface="+mj-lt"/>
              <a:buAutoNum type="arabicPeriod"/>
            </a:pPr>
            <a:r>
              <a:rPr lang="es-ES" sz="1400" b="1" dirty="0">
                <a:solidFill>
                  <a:srgbClr val="E6500A"/>
                </a:solidFill>
              </a:rPr>
              <a:t>Inclusión errónea del mayor valor adquirido por los terrenos con ocasión de mejoras costeadas por los particulares, en los casos en que dicho mayor valor deba ser excluido de acuerdo con lo dispuesto por el artículo 8° de la ley N° 11.575.</a:t>
            </a:r>
          </a:p>
          <a:p>
            <a:pPr algn="just"/>
            <a:endParaRPr lang="es-ES" sz="1400" b="1" dirty="0">
              <a:solidFill>
                <a:srgbClr val="E6500A"/>
              </a:solidFill>
            </a:endParaRPr>
          </a:p>
          <a:p>
            <a:pPr algn="just"/>
            <a:r>
              <a:rPr lang="es-ES" sz="1400" b="1" dirty="0">
                <a:solidFill>
                  <a:srgbClr val="E6500A"/>
                </a:solidFill>
              </a:rPr>
              <a:t> </a:t>
            </a:r>
            <a:r>
              <a:rPr lang="es-ES" sz="1600" b="1" dirty="0">
                <a:solidFill>
                  <a:srgbClr val="E6500A"/>
                </a:solidFill>
              </a:rPr>
              <a:t>Cualquier causal diferente será desechada de plano.</a:t>
            </a:r>
            <a:endParaRPr lang="es-ES" sz="1400" b="1" dirty="0">
              <a:solidFill>
                <a:srgbClr val="E6500A"/>
              </a:solidFill>
            </a:endParaRPr>
          </a:p>
        </p:txBody>
      </p:sp>
      <p:pic>
        <p:nvPicPr>
          <p:cNvPr id="18" name="Picture 2" descr="Resultado de imagen para s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686" y="1503942"/>
            <a:ext cx="2222158" cy="7740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6479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left)">
                                      <p:cBhvr>
                                        <p:cTn id="38" dur="500"/>
                                        <p:tgtEl>
                                          <p:spTgt spid="33"/>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P spid="26" grpId="0" animBg="1"/>
      <p:bldP spid="27" grpId="0" animBg="1"/>
      <p:bldP spid="28" grpId="0" animBg="1"/>
      <p:bldP spid="30" grpId="0" animBg="1"/>
      <p:bldP spid="31" grpId="0" animBg="1"/>
      <p:bldP spid="32" grpId="0" animBg="1"/>
      <p:bldP spid="33"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s-CL" dirty="0"/>
              <a:t>Reavalúo de bienes raíces</a:t>
            </a:r>
          </a:p>
        </p:txBody>
      </p:sp>
      <p:sp>
        <p:nvSpPr>
          <p:cNvPr id="7" name="Rectángulo redondeado 6"/>
          <p:cNvSpPr/>
          <p:nvPr/>
        </p:nvSpPr>
        <p:spPr bwMode="auto">
          <a:xfrm>
            <a:off x="8359354" y="1503942"/>
            <a:ext cx="3483083" cy="918604"/>
          </a:xfrm>
          <a:prstGeom prst="roundRect">
            <a:avLst>
              <a:gd name="adj" fmla="val 45638"/>
            </a:avLst>
          </a:prstGeom>
          <a:noFill/>
          <a:ln w="38100" cap="flat" cmpd="sng" algn="ctr">
            <a:solidFill>
              <a:srgbClr val="0064A0"/>
            </a:solidFill>
            <a:prstDash val="solid"/>
            <a:round/>
            <a:headEnd type="none" w="med" len="med"/>
            <a:tailEnd type="none" w="med" len="med"/>
          </a:ln>
          <a:effectLst>
            <a:glow rad="101600">
              <a:srgbClr val="737373">
                <a:alpha val="40000"/>
              </a:srgbClr>
            </a:glow>
            <a:outerShdw blurRad="152400" dist="317500" dir="5400000" sx="90000" sy="-19000" rotWithShape="0">
              <a:prstClr val="black">
                <a:alpha val="15000"/>
              </a:prstClr>
            </a:outerShdw>
          </a:effectLst>
        </p:spPr>
        <p:txBody>
          <a:bodyPr vert="horz" wrap="square" lIns="91440" tIns="45720" rIns="91440" bIns="45720" numCol="1" rtlCol="0" anchor="ctr" anchorCtr="0" compatLnSpc="1">
            <a:prstTxWarp prst="textNoShape">
              <a:avLst/>
            </a:prstTxWarp>
          </a:bodyPr>
          <a:lstStyle/>
          <a:p>
            <a:pPr algn="ctr"/>
            <a:r>
              <a:rPr lang="es-CL" sz="1600" b="1" dirty="0">
                <a:solidFill>
                  <a:srgbClr val="0064A0"/>
                </a:solidFill>
              </a:rPr>
              <a:t>SOLICITUDES ADMINISTRATIVAS </a:t>
            </a:r>
            <a:br>
              <a:rPr lang="es-CL" sz="1600" b="1" dirty="0">
                <a:solidFill>
                  <a:srgbClr val="0064A0"/>
                </a:solidFill>
              </a:rPr>
            </a:br>
            <a:r>
              <a:rPr lang="es-CL" sz="1600" b="1" dirty="0">
                <a:solidFill>
                  <a:srgbClr val="0064A0"/>
                </a:solidFill>
              </a:rPr>
              <a:t>(órdenes de trabajo)</a:t>
            </a:r>
          </a:p>
        </p:txBody>
      </p:sp>
      <p:sp>
        <p:nvSpPr>
          <p:cNvPr id="20" name="Pentágono 1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IMPUGNACIONES:</a:t>
            </a:r>
            <a:endParaRPr lang="es-CL" b="1" dirty="0">
              <a:solidFill>
                <a:srgbClr val="E6500A"/>
              </a:solidFill>
            </a:endParaRPr>
          </a:p>
        </p:txBody>
      </p:sp>
      <p:sp>
        <p:nvSpPr>
          <p:cNvPr id="17" name="Rectángulo redondeado 16"/>
          <p:cNvSpPr/>
          <p:nvPr/>
        </p:nvSpPr>
        <p:spPr>
          <a:xfrm>
            <a:off x="155446" y="2946400"/>
            <a:ext cx="1617587"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MOTIVO</a:t>
            </a:r>
            <a:endParaRPr lang="es-CL" sz="1400" b="1" dirty="0">
              <a:solidFill>
                <a:srgbClr val="737373"/>
              </a:solidFill>
            </a:endParaRPr>
          </a:p>
        </p:txBody>
      </p:sp>
      <p:sp>
        <p:nvSpPr>
          <p:cNvPr id="22" name="Rectángulo redondeado 21"/>
          <p:cNvSpPr/>
          <p:nvPr/>
        </p:nvSpPr>
        <p:spPr>
          <a:xfrm>
            <a:off x="155446" y="3599543"/>
            <a:ext cx="1617587"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Tasación masiva (Reavalúo)</a:t>
            </a:r>
          </a:p>
        </p:txBody>
      </p:sp>
      <p:sp>
        <p:nvSpPr>
          <p:cNvPr id="24" name="Rectángulo redondeado 23"/>
          <p:cNvSpPr/>
          <p:nvPr/>
        </p:nvSpPr>
        <p:spPr>
          <a:xfrm>
            <a:off x="155446" y="5218565"/>
            <a:ext cx="1617587" cy="1440000"/>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Modificación Individual</a:t>
            </a:r>
          </a:p>
        </p:txBody>
      </p:sp>
      <p:sp>
        <p:nvSpPr>
          <p:cNvPr id="26" name="Rectángulo redondeado 25"/>
          <p:cNvSpPr/>
          <p:nvPr/>
        </p:nvSpPr>
        <p:spPr>
          <a:xfrm>
            <a:off x="1948948" y="3599543"/>
            <a:ext cx="1621570" cy="3059022"/>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Res. Ex. SII N° 46 </a:t>
            </a:r>
            <a:br>
              <a:rPr lang="es-ES" sz="1600" b="1" dirty="0">
                <a:solidFill>
                  <a:srgbClr val="E6500A"/>
                </a:solidFill>
              </a:rPr>
            </a:br>
            <a:r>
              <a:rPr lang="es-ES" sz="1600" b="1" dirty="0">
                <a:solidFill>
                  <a:srgbClr val="E6500A"/>
                </a:solidFill>
              </a:rPr>
              <a:t>año 2017</a:t>
            </a:r>
            <a:endParaRPr lang="es-CL" sz="1600" b="1" dirty="0">
              <a:solidFill>
                <a:srgbClr val="E6500A"/>
              </a:solidFill>
            </a:endParaRPr>
          </a:p>
        </p:txBody>
      </p:sp>
      <p:sp>
        <p:nvSpPr>
          <p:cNvPr id="27" name="Rectángulo redondeado 26"/>
          <p:cNvSpPr/>
          <p:nvPr/>
        </p:nvSpPr>
        <p:spPr>
          <a:xfrm>
            <a:off x="1963462" y="2946400"/>
            <a:ext cx="1621570"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NORMA</a:t>
            </a:r>
            <a:endParaRPr lang="es-CL" sz="1400" b="1" dirty="0">
              <a:solidFill>
                <a:srgbClr val="737373"/>
              </a:solidFill>
            </a:endParaRPr>
          </a:p>
        </p:txBody>
      </p:sp>
      <p:sp>
        <p:nvSpPr>
          <p:cNvPr id="30" name="Rectángulo redondeado 29"/>
          <p:cNvSpPr/>
          <p:nvPr/>
        </p:nvSpPr>
        <p:spPr>
          <a:xfrm>
            <a:off x="3775461" y="3599543"/>
            <a:ext cx="2552768" cy="3059022"/>
          </a:xfrm>
          <a:prstGeom prst="roundRect">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a:solidFill>
                  <a:srgbClr val="E6500A"/>
                </a:solidFill>
              </a:rPr>
              <a:t>Se puede presentar en cualquier época, sin perjuicio de la retroactividad máxima de tres años contenida en el artículo 200 del Código Tributario</a:t>
            </a:r>
          </a:p>
        </p:txBody>
      </p:sp>
      <p:sp>
        <p:nvSpPr>
          <p:cNvPr id="31" name="Rectángulo redondeado 30"/>
          <p:cNvSpPr/>
          <p:nvPr/>
        </p:nvSpPr>
        <p:spPr>
          <a:xfrm>
            <a:off x="3775461" y="2946400"/>
            <a:ext cx="2552768"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PLAZOS</a:t>
            </a:r>
            <a:endParaRPr lang="es-CL" sz="1400" b="1" dirty="0">
              <a:solidFill>
                <a:srgbClr val="737373"/>
              </a:solidFill>
            </a:endParaRPr>
          </a:p>
        </p:txBody>
      </p:sp>
      <p:sp>
        <p:nvSpPr>
          <p:cNvPr id="33" name="Rectángulo redondeado 32"/>
          <p:cNvSpPr/>
          <p:nvPr/>
        </p:nvSpPr>
        <p:spPr>
          <a:xfrm>
            <a:off x="6531429" y="2946400"/>
            <a:ext cx="5311008" cy="568992"/>
          </a:xfrm>
          <a:prstGeom prst="roundRect">
            <a:avLst/>
          </a:prstGeom>
          <a:ln w="28575">
            <a:solidFill>
              <a:srgbClr val="0064A0"/>
            </a:solidFill>
            <a:prstDash val="solid"/>
          </a:ln>
        </p:spPr>
        <p:style>
          <a:lnRef idx="2">
            <a:schemeClr val="accent6"/>
          </a:lnRef>
          <a:fillRef idx="1">
            <a:schemeClr val="lt1"/>
          </a:fillRef>
          <a:effectRef idx="0">
            <a:schemeClr val="accent6"/>
          </a:effectRef>
          <a:fontRef idx="minor">
            <a:schemeClr val="dk1"/>
          </a:fontRef>
        </p:style>
        <p:txBody>
          <a:bodyPr rtlCol="0" anchor="ctr"/>
          <a:lstStyle/>
          <a:p>
            <a:pPr algn="ctr"/>
            <a:r>
              <a:rPr lang="es-ES" sz="1400" b="1" dirty="0">
                <a:solidFill>
                  <a:srgbClr val="737373"/>
                </a:solidFill>
              </a:rPr>
              <a:t>CAUSALES</a:t>
            </a:r>
            <a:endParaRPr lang="es-CL" sz="1400" b="1" dirty="0">
              <a:solidFill>
                <a:srgbClr val="737373"/>
              </a:solidFill>
            </a:endParaRPr>
          </a:p>
        </p:txBody>
      </p:sp>
      <p:sp>
        <p:nvSpPr>
          <p:cNvPr id="12" name="Rectángulo redondeado 11"/>
          <p:cNvSpPr/>
          <p:nvPr/>
        </p:nvSpPr>
        <p:spPr>
          <a:xfrm>
            <a:off x="6531429" y="3599543"/>
            <a:ext cx="5311008" cy="3059022"/>
          </a:xfrm>
          <a:prstGeom prst="roundRect">
            <a:avLst>
              <a:gd name="adj" fmla="val 6825"/>
            </a:avLst>
          </a:prstGeom>
          <a:ln w="28575">
            <a:solidFill>
              <a:srgbClr val="0064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lnSpc>
                <a:spcPct val="150000"/>
              </a:lnSpc>
              <a:buFont typeface="+mj-lt"/>
              <a:buAutoNum type="arabicPeriod"/>
            </a:pPr>
            <a:r>
              <a:rPr lang="es-ES" sz="1600" b="1" dirty="0">
                <a:solidFill>
                  <a:srgbClr val="E6500A"/>
                </a:solidFill>
              </a:rPr>
              <a:t>Modificación Catastro Legal</a:t>
            </a:r>
          </a:p>
          <a:p>
            <a:pPr marL="342900" indent="-342900" algn="just">
              <a:lnSpc>
                <a:spcPct val="150000"/>
              </a:lnSpc>
              <a:buFont typeface="+mj-lt"/>
              <a:buAutoNum type="arabicPeriod"/>
            </a:pPr>
            <a:r>
              <a:rPr lang="es-ES" sz="1600" b="1" dirty="0">
                <a:solidFill>
                  <a:srgbClr val="E6500A"/>
                </a:solidFill>
              </a:rPr>
              <a:t>Modificación Catastro Físico</a:t>
            </a:r>
          </a:p>
          <a:p>
            <a:pPr marL="342900" indent="-342900" algn="just">
              <a:lnSpc>
                <a:spcPct val="150000"/>
              </a:lnSpc>
              <a:buFont typeface="+mj-lt"/>
              <a:buAutoNum type="arabicPeriod"/>
            </a:pPr>
            <a:r>
              <a:rPr lang="es-ES" sz="1600" b="1" dirty="0">
                <a:solidFill>
                  <a:srgbClr val="E6500A"/>
                </a:solidFill>
              </a:rPr>
              <a:t>Modificación Catastro Valorizado</a:t>
            </a:r>
          </a:p>
          <a:p>
            <a:pPr marL="342900" indent="-342900" algn="just">
              <a:lnSpc>
                <a:spcPct val="150000"/>
              </a:lnSpc>
              <a:buFont typeface="+mj-lt"/>
              <a:buAutoNum type="arabicPeriod"/>
            </a:pPr>
            <a:r>
              <a:rPr lang="es-ES" sz="1600" b="1" dirty="0">
                <a:solidFill>
                  <a:srgbClr val="E6500A"/>
                </a:solidFill>
              </a:rPr>
              <a:t>Modificación Catastro Gráfico</a:t>
            </a:r>
          </a:p>
          <a:p>
            <a:pPr marL="342900" indent="-342900" algn="just">
              <a:lnSpc>
                <a:spcPct val="150000"/>
              </a:lnSpc>
              <a:buFont typeface="+mj-lt"/>
              <a:buAutoNum type="arabicPeriod"/>
            </a:pPr>
            <a:endParaRPr lang="es-ES" sz="1600" b="1" dirty="0">
              <a:solidFill>
                <a:srgbClr val="E6500A"/>
              </a:solidFill>
            </a:endParaRPr>
          </a:p>
          <a:p>
            <a:pPr algn="just">
              <a:lnSpc>
                <a:spcPct val="150000"/>
              </a:lnSpc>
            </a:pPr>
            <a:r>
              <a:rPr lang="es-ES" sz="1600" b="1" dirty="0">
                <a:solidFill>
                  <a:srgbClr val="E6500A"/>
                </a:solidFill>
              </a:rPr>
              <a:t>Entre otras…</a:t>
            </a:r>
          </a:p>
        </p:txBody>
      </p:sp>
      <p:pic>
        <p:nvPicPr>
          <p:cNvPr id="18" name="Picture 2" descr="Resultado de imagen para s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9686" y="1503942"/>
            <a:ext cx="2222158" cy="7740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898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4" grpId="0" animBg="1"/>
      <p:bldP spid="26" grpId="0" animBg="1"/>
      <p:bldP spid="27" grpId="0" animBg="1"/>
      <p:bldP spid="30" grpId="0" animBg="1"/>
      <p:bldP spid="31" grpId="0" animBg="1"/>
      <p:bldP spid="33"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6</a:t>
            </a:r>
            <a:br>
              <a:rPr lang="es-ES" dirty="0"/>
            </a:br>
            <a:br>
              <a:rPr lang="es-ES" dirty="0"/>
            </a:br>
            <a:r>
              <a:rPr lang="es-ES" dirty="0"/>
              <a:t>Modernización tributaria</a:t>
            </a:r>
            <a:endParaRPr lang="es-CL" dirty="0"/>
          </a:p>
        </p:txBody>
      </p:sp>
    </p:spTree>
    <p:extLst>
      <p:ext uri="{BB962C8B-B14F-4D97-AF65-F5344CB8AC3E}">
        <p14:creationId xmlns:p14="http://schemas.microsoft.com/office/powerpoint/2010/main" val="42949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diariofutrono.cl/files/5e29a30db0815_890x5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0064A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¿Cuáles son las principales modificaciones </a:t>
            </a:r>
          </a:p>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al Impuesto Territorial? </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15863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4384688" y="2782666"/>
            <a:ext cx="3336149" cy="1338828"/>
          </a:xfrm>
          <a:prstGeom prst="rect">
            <a:avLst/>
          </a:prstGeom>
          <a:solidFill>
            <a:schemeClr val="tx1">
              <a:alpha val="94000"/>
            </a:schemeClr>
          </a:solidFill>
        </p:spPr>
        <p:txBody>
          <a:bodyPr wrap="square">
            <a:spAutoFit/>
          </a:bodyPr>
          <a:lstStyle/>
          <a:p>
            <a:pPr algn="just" defTabSz="914400">
              <a:lnSpc>
                <a:spcPct val="90000"/>
              </a:lnSpc>
              <a:spcBef>
                <a:spcPts val="1200"/>
              </a:spcBef>
              <a:spcAft>
                <a:spcPts val="200"/>
              </a:spcAft>
              <a:buClr>
                <a:srgbClr val="737373"/>
              </a:buClr>
              <a:buFont typeface="Wingdings" pitchFamily="2" charset="2"/>
              <a:buNone/>
            </a:pPr>
            <a:r>
              <a:rPr lang="es-ES" dirty="0">
                <a:solidFill>
                  <a:srgbClr val="0064A0"/>
                </a:solidFill>
              </a:rPr>
              <a:t>La rebaja del Impuesto Territorial a propiedades de adultos mayores vulnerables económicamente, extendiendo el número de beneficiarios de dicha rebaja</a:t>
            </a:r>
          </a:p>
        </p:txBody>
      </p:sp>
      <p:sp>
        <p:nvSpPr>
          <p:cNvPr id="7" name="Rectángulo 6"/>
          <p:cNvSpPr/>
          <p:nvPr/>
        </p:nvSpPr>
        <p:spPr>
          <a:xfrm>
            <a:off x="8225498" y="2834313"/>
            <a:ext cx="3480192" cy="1338828"/>
          </a:xfrm>
          <a:prstGeom prst="rect">
            <a:avLst/>
          </a:prstGeom>
          <a:solidFill>
            <a:schemeClr val="tx1">
              <a:alpha val="94000"/>
            </a:schemeClr>
          </a:solidFill>
        </p:spPr>
        <p:txBody>
          <a:bodyPr wrap="square">
            <a:spAutoFit/>
          </a:bodyPr>
          <a:lstStyle/>
          <a:p>
            <a:pPr algn="just" defTabSz="914400">
              <a:lnSpc>
                <a:spcPct val="90000"/>
              </a:lnSpc>
              <a:spcBef>
                <a:spcPts val="1200"/>
              </a:spcBef>
              <a:spcAft>
                <a:spcPts val="200"/>
              </a:spcAft>
              <a:buClr>
                <a:srgbClr val="737373"/>
              </a:buClr>
              <a:buFont typeface="Wingdings" pitchFamily="2" charset="2"/>
              <a:buNone/>
            </a:pPr>
            <a:r>
              <a:rPr lang="es-ES" dirty="0">
                <a:solidFill>
                  <a:srgbClr val="0064A0"/>
                </a:solidFill>
              </a:rPr>
              <a:t>La creación de una nueva exención del Impuesto Territorial, que beneficiará a los Establecimientos de Larga Estadía de Adultos Mayores.</a:t>
            </a:r>
          </a:p>
        </p:txBody>
      </p:sp>
      <p:sp>
        <p:nvSpPr>
          <p:cNvPr id="8" name="Rectángulo 7"/>
          <p:cNvSpPr/>
          <p:nvPr/>
        </p:nvSpPr>
        <p:spPr>
          <a:xfrm>
            <a:off x="4384688" y="5175599"/>
            <a:ext cx="3336149" cy="840230"/>
          </a:xfrm>
          <a:prstGeom prst="rect">
            <a:avLst/>
          </a:prstGeom>
          <a:solidFill>
            <a:schemeClr val="tx1">
              <a:alpha val="94000"/>
            </a:schemeClr>
          </a:solidFill>
        </p:spPr>
        <p:txBody>
          <a:bodyPr wrap="square">
            <a:spAutoFit/>
          </a:bodyPr>
          <a:lstStyle/>
          <a:p>
            <a:pPr algn="just" defTabSz="914400">
              <a:lnSpc>
                <a:spcPct val="90000"/>
              </a:lnSpc>
              <a:spcBef>
                <a:spcPts val="1200"/>
              </a:spcBef>
              <a:spcAft>
                <a:spcPts val="200"/>
              </a:spcAft>
              <a:buClr>
                <a:srgbClr val="737373"/>
              </a:buClr>
              <a:buFont typeface="Wingdings" pitchFamily="2" charset="2"/>
              <a:buNone/>
            </a:pPr>
            <a:r>
              <a:rPr lang="es-ES" dirty="0">
                <a:solidFill>
                  <a:srgbClr val="0064A0"/>
                </a:solidFill>
              </a:rPr>
              <a:t>Se modifica la exención para los predios con aptitud preferentemente forestal y</a:t>
            </a:r>
          </a:p>
        </p:txBody>
      </p:sp>
      <p:sp>
        <p:nvSpPr>
          <p:cNvPr id="9" name="Rectángulo 8"/>
          <p:cNvSpPr/>
          <p:nvPr/>
        </p:nvSpPr>
        <p:spPr>
          <a:xfrm>
            <a:off x="8225497" y="4965282"/>
            <a:ext cx="3436883" cy="1338828"/>
          </a:xfrm>
          <a:prstGeom prst="rect">
            <a:avLst/>
          </a:prstGeom>
          <a:solidFill>
            <a:schemeClr val="tx1">
              <a:alpha val="94000"/>
            </a:schemeClr>
          </a:solidFill>
        </p:spPr>
        <p:txBody>
          <a:bodyPr wrap="square">
            <a:spAutoFit/>
          </a:bodyPr>
          <a:lstStyle/>
          <a:p>
            <a:pPr algn="just" defTabSz="914400">
              <a:lnSpc>
                <a:spcPct val="90000"/>
              </a:lnSpc>
              <a:spcBef>
                <a:spcPts val="1200"/>
              </a:spcBef>
              <a:spcAft>
                <a:spcPts val="200"/>
              </a:spcAft>
              <a:buClr>
                <a:srgbClr val="737373"/>
              </a:buClr>
              <a:buFont typeface="Wingdings" pitchFamily="2" charset="2"/>
              <a:buNone/>
            </a:pPr>
            <a:r>
              <a:rPr lang="es-ES" dirty="0">
                <a:solidFill>
                  <a:srgbClr val="0064A0"/>
                </a:solidFill>
              </a:rPr>
              <a:t>Se crea un nuevo tributo denominado sobretasa 7 bis, el cual afectará a propietarios de bienes raíces con avalúos fiscales que superen las 670 UTA.</a:t>
            </a:r>
            <a:endParaRPr lang="es-CL" dirty="0">
              <a:solidFill>
                <a:srgbClr val="0064A0"/>
              </a:solidFill>
            </a:endParaRPr>
          </a:p>
        </p:txBody>
      </p:sp>
      <p:sp>
        <p:nvSpPr>
          <p:cNvPr id="2" name="Título 1"/>
          <p:cNvSpPr>
            <a:spLocks noGrp="1"/>
          </p:cNvSpPr>
          <p:nvPr>
            <p:ph type="title"/>
          </p:nvPr>
        </p:nvSpPr>
        <p:spPr/>
        <p:txBody>
          <a:bodyPr/>
          <a:lstStyle/>
          <a:p>
            <a:r>
              <a:rPr lang="es-ES" dirty="0"/>
              <a:t>Modernización tributaria</a:t>
            </a:r>
            <a:endParaRPr lang="es-CL" dirty="0"/>
          </a:p>
        </p:txBody>
      </p:sp>
      <p:sp>
        <p:nvSpPr>
          <p:cNvPr id="4" name="Rectángulo 3"/>
          <p:cNvSpPr/>
          <p:nvPr/>
        </p:nvSpPr>
        <p:spPr>
          <a:xfrm>
            <a:off x="214872" y="3827628"/>
            <a:ext cx="3665156" cy="1137654"/>
          </a:xfrm>
          <a:prstGeom prst="rect">
            <a:avLst/>
          </a:prstGeom>
        </p:spPr>
        <p:txBody>
          <a:bodyPr vert="horz" lIns="91440" tIns="45720" rIns="91440" bIns="45720" rtlCol="0">
            <a:normAutofit/>
          </a:bodyPr>
          <a:lstStyle/>
          <a:p>
            <a:pPr algn="just" defTabSz="914400">
              <a:lnSpc>
                <a:spcPct val="90000"/>
              </a:lnSpc>
              <a:spcBef>
                <a:spcPts val="1200"/>
              </a:spcBef>
              <a:spcAft>
                <a:spcPts val="200"/>
              </a:spcAft>
              <a:buClr>
                <a:srgbClr val="737373"/>
              </a:buClr>
              <a:buFont typeface="Wingdings" pitchFamily="2" charset="2"/>
              <a:buNone/>
            </a:pPr>
            <a:r>
              <a:rPr lang="es-ES" dirty="0">
                <a:solidFill>
                  <a:srgbClr val="0064A0"/>
                </a:solidFill>
              </a:rPr>
              <a:t>La </a:t>
            </a:r>
            <a:r>
              <a:rPr lang="es-ES" dirty="0">
                <a:solidFill>
                  <a:srgbClr val="E6500A"/>
                </a:solidFill>
              </a:rPr>
              <a:t>Ley de Modernización Tributaria </a:t>
            </a:r>
            <a:r>
              <a:rPr lang="es-ES" dirty="0">
                <a:solidFill>
                  <a:srgbClr val="0064A0"/>
                </a:solidFill>
              </a:rPr>
              <a:t>considera cambios al Impuesto Territorial entre los cuáles se pueden mencionar:</a:t>
            </a:r>
          </a:p>
        </p:txBody>
      </p:sp>
      <p:sp>
        <p:nvSpPr>
          <p:cNvPr id="10" name="Pentágono 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Ley Nº 21.210, de 2020</a:t>
            </a:r>
            <a:endParaRPr lang="es-CL" b="1" dirty="0">
              <a:solidFill>
                <a:srgbClr val="E6500A"/>
              </a:solidFill>
            </a:endParaRPr>
          </a:p>
        </p:txBody>
      </p:sp>
      <p:pic>
        <p:nvPicPr>
          <p:cNvPr id="13316" name="Picture 4" descr="ELEAM MAGALLANES CONMEMORA TERCER A�O AL SERVICIO DE LOS ADULTOS MAYORES DE  PUNTA ARENAS"/>
          <p:cNvPicPr>
            <a:picLocks noChangeAspect="1" noChangeArrowheads="1"/>
          </p:cNvPicPr>
          <p:nvPr/>
        </p:nvPicPr>
        <p:blipFill rotWithShape="1">
          <a:blip r:embed="rId2">
            <a:extLst>
              <a:ext uri="{28A0092B-C50C-407E-A947-70E740481C1C}">
                <a14:useLocalDpi xmlns:a14="http://schemas.microsoft.com/office/drawing/2010/main" val="0"/>
              </a:ext>
            </a:extLst>
          </a:blip>
          <a:srcRect t="5334" b="18263"/>
          <a:stretch/>
        </p:blipFill>
        <p:spPr bwMode="auto">
          <a:xfrm>
            <a:off x="7937500" y="2386596"/>
            <a:ext cx="4013200" cy="2130969"/>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p:cNvPicPr>
            <a:picLocks noChangeAspect="1"/>
          </p:cNvPicPr>
          <p:nvPr/>
        </p:nvPicPr>
        <p:blipFill rotWithShape="1">
          <a:blip r:embed="rId3"/>
          <a:srcRect l="7316" t="9442"/>
          <a:stretch/>
        </p:blipFill>
        <p:spPr>
          <a:xfrm>
            <a:off x="7937500" y="4507540"/>
            <a:ext cx="4013200" cy="2247900"/>
          </a:xfrm>
          <a:prstGeom prst="rect">
            <a:avLst/>
          </a:prstGeom>
        </p:spPr>
      </p:pic>
      <p:pic>
        <p:nvPicPr>
          <p:cNvPr id="13318" name="Picture 6" descr="La deforestación del bosque nativo se ha reducido al mínimo en Chile – M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8348" y="4517565"/>
            <a:ext cx="3769152" cy="223787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Fondo de ayuda a los adultos mayores para pago del alza en las  contribuciones - Noticias - Las Condes al Día - Las Cond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68990" y="2386596"/>
            <a:ext cx="3768510" cy="213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50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13314"/>
                                        </p:tgtEl>
                                        <p:attrNameLst>
                                          <p:attrName>style.opacity</p:attrName>
                                        </p:attrNameLst>
                                      </p:cBhvr>
                                      <p:to>
                                        <p:strVal val="0.25"/>
                                      </p:to>
                                    </p:set>
                                    <p:animEffect filter="image" prLst="opacity: 0.25">
                                      <p:cBhvr rctx="IE">
                                        <p:cTn id="7" dur="indefinite"/>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rctx="PPT">
                                        <p:cTn id="11" dur="indefinite"/>
                                        <p:tgtEl>
                                          <p:spTgt spid="13316"/>
                                        </p:tgtEl>
                                        <p:attrNameLst>
                                          <p:attrName>style.opacity</p:attrName>
                                        </p:attrNameLst>
                                      </p:cBhvr>
                                      <p:to>
                                        <p:strVal val="0.25"/>
                                      </p:to>
                                    </p:set>
                                    <p:animEffect filter="image" prLst="opacity: 0.25">
                                      <p:cBhvr rctx="IE">
                                        <p:cTn id="12" dur="indefinite"/>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nodeType="clickEffect">
                                  <p:stCondLst>
                                    <p:cond delay="0"/>
                                  </p:stCondLst>
                                  <p:childTnLst>
                                    <p:set>
                                      <p:cBhvr rctx="PPT">
                                        <p:cTn id="16" dur="indefinite"/>
                                        <p:tgtEl>
                                          <p:spTgt spid="13318"/>
                                        </p:tgtEl>
                                        <p:attrNameLst>
                                          <p:attrName>style.opacity</p:attrName>
                                        </p:attrNameLst>
                                      </p:cBhvr>
                                      <p:to>
                                        <p:strVal val="0.25"/>
                                      </p:to>
                                    </p:set>
                                    <p:animEffect filter="image" prLst="opacity: 0.25">
                                      <p:cBhvr rctx="IE">
                                        <p:cTn id="17" dur="indefinite"/>
                                        <p:tgtEl>
                                          <p:spTgt spid="133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nodeType="clickEffect">
                                  <p:stCondLst>
                                    <p:cond delay="0"/>
                                  </p:stCondLst>
                                  <p:childTnLst>
                                    <p:set>
                                      <p:cBhvr rctx="PPT">
                                        <p:cTn id="21" dur="indefinite"/>
                                        <p:tgtEl>
                                          <p:spTgt spid="16"/>
                                        </p:tgtEl>
                                        <p:attrNameLst>
                                          <p:attrName>style.opacity</p:attrName>
                                        </p:attrNameLst>
                                      </p:cBhvr>
                                      <p:to>
                                        <p:strVal val="0.25"/>
                                      </p:to>
                                    </p:set>
                                    <p:animEffect filter="image" prLst="opacity: 0.25">
                                      <p:cBhvr rctx="IE">
                                        <p:cTn id="22" dur="indefinite"/>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02039" y="2932601"/>
            <a:ext cx="5943600" cy="2874633"/>
          </a:xfrm>
          <a:prstGeom prst="rect">
            <a:avLst/>
          </a:prstGeom>
          <a:solidFill>
            <a:schemeClr val="tx1">
              <a:alpha val="80000"/>
            </a:schemeClr>
          </a:solidFill>
        </p:spPr>
        <p:txBody>
          <a:bodyPr wrap="square">
            <a:spAutoFit/>
          </a:bodyPr>
          <a:lstStyle/>
          <a:p>
            <a:pPr algn="just" defTabSz="914400">
              <a:lnSpc>
                <a:spcPct val="90000"/>
              </a:lnSpc>
              <a:spcBef>
                <a:spcPts val="1200"/>
              </a:spcBef>
              <a:spcAft>
                <a:spcPts val="200"/>
              </a:spcAft>
              <a:buClr>
                <a:srgbClr val="737373"/>
              </a:buClr>
            </a:pPr>
            <a:r>
              <a:rPr lang="es-ES" b="1" dirty="0">
                <a:solidFill>
                  <a:srgbClr val="E6500A"/>
                </a:solidFill>
              </a:rPr>
              <a:t>Se modifica la exención para los predios con aptitud preferentemente forestal</a:t>
            </a:r>
          </a:p>
          <a:p>
            <a:pPr algn="just" defTabSz="914400">
              <a:lnSpc>
                <a:spcPct val="90000"/>
              </a:lnSpc>
              <a:spcBef>
                <a:spcPts val="1200"/>
              </a:spcBef>
              <a:spcAft>
                <a:spcPts val="200"/>
              </a:spcAft>
              <a:buClr>
                <a:srgbClr val="737373"/>
              </a:buClr>
              <a:buFont typeface="Wingdings" pitchFamily="2" charset="2"/>
              <a:buNone/>
            </a:pPr>
            <a:endParaRPr lang="es-ES" dirty="0">
              <a:solidFill>
                <a:srgbClr val="0064A0"/>
              </a:solidFill>
            </a:endParaRP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La exención queda limitada a aquellos tipos de suelos con aptitud preferentemente forestal, siempre que su superficie esté cubierta con al menos un 30% de bosque nativo, </a:t>
            </a: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Lo anterior será calificada y certificada por la Corporación Nacional Forestal (CONAF), de acuerdo al procedimiento establecido en el artículo 35 de la Ley N° 20.283.</a:t>
            </a:r>
          </a:p>
        </p:txBody>
      </p:sp>
      <p:sp>
        <p:nvSpPr>
          <p:cNvPr id="2" name="Título 1"/>
          <p:cNvSpPr>
            <a:spLocks noGrp="1"/>
          </p:cNvSpPr>
          <p:nvPr>
            <p:ph type="title"/>
          </p:nvPr>
        </p:nvSpPr>
        <p:spPr/>
        <p:txBody>
          <a:bodyPr/>
          <a:lstStyle/>
          <a:p>
            <a:r>
              <a:rPr lang="es-ES" dirty="0"/>
              <a:t>Modernización tributaria</a:t>
            </a:r>
            <a:endParaRPr lang="es-CL" dirty="0"/>
          </a:p>
        </p:txBody>
      </p:sp>
      <p:sp>
        <p:nvSpPr>
          <p:cNvPr id="4" name="Rectángulo 3"/>
          <p:cNvSpPr/>
          <p:nvPr/>
        </p:nvSpPr>
        <p:spPr>
          <a:xfrm>
            <a:off x="3771900" y="1556030"/>
            <a:ext cx="8073981" cy="667811"/>
          </a:xfrm>
          <a:prstGeom prst="rect">
            <a:avLst/>
          </a:prstGeom>
        </p:spPr>
        <p:txBody>
          <a:bodyPr vert="horz" lIns="91440" tIns="45720" rIns="91440" bIns="45720" rtlCol="0">
            <a:normAutofit/>
          </a:bodyPr>
          <a:lstStyle/>
          <a:p>
            <a:pPr algn="just" defTabSz="914400">
              <a:lnSpc>
                <a:spcPct val="90000"/>
              </a:lnSpc>
              <a:spcBef>
                <a:spcPts val="1200"/>
              </a:spcBef>
              <a:spcAft>
                <a:spcPts val="200"/>
              </a:spcAft>
              <a:buClr>
                <a:srgbClr val="737373"/>
              </a:buClr>
              <a:buFont typeface="Wingdings" pitchFamily="2" charset="2"/>
              <a:buNone/>
            </a:pPr>
            <a:r>
              <a:rPr lang="es-ES" sz="2000" dirty="0">
                <a:solidFill>
                  <a:srgbClr val="0064A0"/>
                </a:solidFill>
              </a:rPr>
              <a:t>Ley de Modernización Tributaria considera cambios al Impuesto Territorial entre los cuáles se pueden mencionar:</a:t>
            </a:r>
          </a:p>
        </p:txBody>
      </p:sp>
      <p:sp>
        <p:nvSpPr>
          <p:cNvPr id="10" name="Pentágono 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Ley Nº 21.210, de 2020</a:t>
            </a:r>
            <a:endParaRPr lang="es-CL" b="1" dirty="0">
              <a:solidFill>
                <a:srgbClr val="E6500A"/>
              </a:solidFill>
            </a:endParaRPr>
          </a:p>
        </p:txBody>
      </p:sp>
      <p:pic>
        <p:nvPicPr>
          <p:cNvPr id="8" name="Picture 6" descr="La deforestación del bosque nativo se ha reducido al mínimo en Chile – M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700" y="3231205"/>
            <a:ext cx="5572082" cy="3308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92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02039" y="2932601"/>
            <a:ext cx="5943600" cy="2874633"/>
          </a:xfrm>
          <a:prstGeom prst="rect">
            <a:avLst/>
          </a:prstGeom>
          <a:solidFill>
            <a:schemeClr val="tx1">
              <a:alpha val="80000"/>
            </a:schemeClr>
          </a:solidFill>
        </p:spPr>
        <p:txBody>
          <a:bodyPr wrap="square">
            <a:spAutoFit/>
          </a:bodyPr>
          <a:lstStyle/>
          <a:p>
            <a:pPr algn="just" defTabSz="914400">
              <a:lnSpc>
                <a:spcPct val="90000"/>
              </a:lnSpc>
              <a:spcBef>
                <a:spcPts val="1200"/>
              </a:spcBef>
              <a:spcAft>
                <a:spcPts val="200"/>
              </a:spcAft>
              <a:buClr>
                <a:srgbClr val="737373"/>
              </a:buClr>
            </a:pPr>
            <a:r>
              <a:rPr lang="es-ES" b="1" dirty="0">
                <a:solidFill>
                  <a:srgbClr val="E6500A"/>
                </a:solidFill>
              </a:rPr>
              <a:t>Sobretasa 7 bis</a:t>
            </a:r>
            <a:endParaRPr lang="es-ES" dirty="0">
              <a:solidFill>
                <a:srgbClr val="0064A0"/>
              </a:solidFill>
            </a:endParaRP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Sobretasa a beneficio fiscal, </a:t>
            </a: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Calculada sobre la suma de los avalúos fiscales de los bienes raíces de un contribuyente y que excedan las </a:t>
            </a:r>
            <a:br>
              <a:rPr lang="es-ES" dirty="0">
                <a:solidFill>
                  <a:srgbClr val="0064A0"/>
                </a:solidFill>
              </a:rPr>
            </a:br>
            <a:r>
              <a:rPr lang="es-ES" dirty="0">
                <a:solidFill>
                  <a:srgbClr val="0064A0"/>
                </a:solidFill>
              </a:rPr>
              <a:t>670 UTA.</a:t>
            </a: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Aplica a las personas naturales y jurídicas y a las entidades sin personalidad jurídica, propietarias de bienes raíces inscritos en el Conservador de Bienes Raíces respectivo, al 31 de diciembre del año anterior.</a:t>
            </a:r>
          </a:p>
        </p:txBody>
      </p:sp>
      <p:sp>
        <p:nvSpPr>
          <p:cNvPr id="2" name="Título 1"/>
          <p:cNvSpPr>
            <a:spLocks noGrp="1"/>
          </p:cNvSpPr>
          <p:nvPr>
            <p:ph type="title"/>
          </p:nvPr>
        </p:nvSpPr>
        <p:spPr/>
        <p:txBody>
          <a:bodyPr/>
          <a:lstStyle/>
          <a:p>
            <a:r>
              <a:rPr lang="es-ES" dirty="0"/>
              <a:t>Modernización tributaria</a:t>
            </a:r>
            <a:endParaRPr lang="es-CL" dirty="0"/>
          </a:p>
        </p:txBody>
      </p:sp>
      <p:sp>
        <p:nvSpPr>
          <p:cNvPr id="4" name="Rectángulo 3"/>
          <p:cNvSpPr/>
          <p:nvPr/>
        </p:nvSpPr>
        <p:spPr>
          <a:xfrm>
            <a:off x="3771900" y="1556030"/>
            <a:ext cx="8073981" cy="667811"/>
          </a:xfrm>
          <a:prstGeom prst="rect">
            <a:avLst/>
          </a:prstGeom>
        </p:spPr>
        <p:txBody>
          <a:bodyPr vert="horz" lIns="91440" tIns="45720" rIns="91440" bIns="45720" rtlCol="0">
            <a:normAutofit/>
          </a:bodyPr>
          <a:lstStyle/>
          <a:p>
            <a:pPr algn="just" defTabSz="914400">
              <a:lnSpc>
                <a:spcPct val="90000"/>
              </a:lnSpc>
              <a:spcBef>
                <a:spcPts val="1200"/>
              </a:spcBef>
              <a:spcAft>
                <a:spcPts val="200"/>
              </a:spcAft>
              <a:buClr>
                <a:srgbClr val="737373"/>
              </a:buClr>
              <a:buFont typeface="Wingdings" pitchFamily="2" charset="2"/>
              <a:buNone/>
            </a:pPr>
            <a:r>
              <a:rPr lang="es-ES" sz="2000" dirty="0">
                <a:solidFill>
                  <a:srgbClr val="0064A0"/>
                </a:solidFill>
              </a:rPr>
              <a:t>Ley de Modernización Tributaria considera cambios al Impuesto Territorial entre los cuáles se pueden mencionar:</a:t>
            </a:r>
          </a:p>
        </p:txBody>
      </p:sp>
      <p:sp>
        <p:nvSpPr>
          <p:cNvPr id="10" name="Pentágono 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Ley Nº 21.210, de 2020</a:t>
            </a:r>
            <a:endParaRPr lang="es-CL" b="1" dirty="0">
              <a:solidFill>
                <a:srgbClr val="E6500A"/>
              </a:solidFill>
            </a:endParaRPr>
          </a:p>
        </p:txBody>
      </p:sp>
      <p:pic>
        <p:nvPicPr>
          <p:cNvPr id="7" name="Imagen 6"/>
          <p:cNvPicPr>
            <a:picLocks noChangeAspect="1"/>
          </p:cNvPicPr>
          <p:nvPr/>
        </p:nvPicPr>
        <p:blipFill rotWithShape="1">
          <a:blip r:embed="rId2"/>
          <a:srcRect l="7316" t="9442"/>
          <a:stretch/>
        </p:blipFill>
        <p:spPr>
          <a:xfrm>
            <a:off x="6340746" y="3200400"/>
            <a:ext cx="5848036" cy="3275640"/>
          </a:xfrm>
          <a:prstGeom prst="rect">
            <a:avLst/>
          </a:prstGeom>
        </p:spPr>
      </p:pic>
      <p:sp>
        <p:nvSpPr>
          <p:cNvPr id="8" name="Rectángulo 10"/>
          <p:cNvSpPr/>
          <p:nvPr/>
        </p:nvSpPr>
        <p:spPr>
          <a:xfrm>
            <a:off x="11526898" y="270662"/>
            <a:ext cx="651655" cy="423407"/>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t>26</a:t>
            </a:r>
          </a:p>
        </p:txBody>
      </p:sp>
    </p:spTree>
    <p:extLst>
      <p:ext uri="{BB962C8B-B14F-4D97-AF65-F5344CB8AC3E}">
        <p14:creationId xmlns:p14="http://schemas.microsoft.com/office/powerpoint/2010/main" val="57399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02039" y="2932601"/>
            <a:ext cx="5943600" cy="2944396"/>
          </a:xfrm>
          <a:prstGeom prst="rect">
            <a:avLst/>
          </a:prstGeom>
          <a:solidFill>
            <a:schemeClr val="tx1">
              <a:alpha val="80000"/>
            </a:schemeClr>
          </a:solidFill>
        </p:spPr>
        <p:txBody>
          <a:bodyPr wrap="square">
            <a:spAutoFit/>
          </a:bodyPr>
          <a:lstStyle/>
          <a:p>
            <a:pPr algn="just" defTabSz="914400">
              <a:lnSpc>
                <a:spcPct val="90000"/>
              </a:lnSpc>
              <a:spcBef>
                <a:spcPts val="1200"/>
              </a:spcBef>
              <a:spcAft>
                <a:spcPts val="200"/>
              </a:spcAft>
              <a:buClr>
                <a:srgbClr val="737373"/>
              </a:buClr>
            </a:pPr>
            <a:r>
              <a:rPr lang="es-ES" b="1" dirty="0">
                <a:solidFill>
                  <a:srgbClr val="E6500A"/>
                </a:solidFill>
              </a:rPr>
              <a:t>Sobretasa 7 bis</a:t>
            </a:r>
            <a:endParaRPr lang="es-ES" dirty="0">
              <a:solidFill>
                <a:srgbClr val="0064A0"/>
              </a:solidFill>
            </a:endParaRP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No se aplicará a los bienes raíces de contribuyentes que tributen en el régimen especial para Pymes, respecto de los inmuebles, o parte de ellos, que destinen al negocio o giro de la empresa. </a:t>
            </a:r>
          </a:p>
          <a:p>
            <a:pPr marL="285750" indent="-285750" algn="just" defTabSz="914400">
              <a:lnSpc>
                <a:spcPct val="90000"/>
              </a:lnSpc>
              <a:spcBef>
                <a:spcPts val="1200"/>
              </a:spcBef>
              <a:spcAft>
                <a:spcPts val="200"/>
              </a:spcAft>
              <a:buClr>
                <a:srgbClr val="737373"/>
              </a:buClr>
              <a:buFont typeface="Wingdings" panose="05000000000000000000" pitchFamily="2" charset="2"/>
              <a:buChar char="q"/>
            </a:pPr>
            <a:r>
              <a:rPr lang="es-ES" dirty="0">
                <a:solidFill>
                  <a:srgbClr val="0064A0"/>
                </a:solidFill>
              </a:rPr>
              <a:t>Tampoco estarán gravados los bienes raíces en que inviertan los fondos de pensiones, así como la parte exenta de las propiedades que cuenten con alguna exención del Impuesto Territorial, establecida en el cuadro Anexo de la Ley 17.235.</a:t>
            </a:r>
          </a:p>
        </p:txBody>
      </p:sp>
      <p:sp>
        <p:nvSpPr>
          <p:cNvPr id="2" name="Título 1"/>
          <p:cNvSpPr>
            <a:spLocks noGrp="1"/>
          </p:cNvSpPr>
          <p:nvPr>
            <p:ph type="title"/>
          </p:nvPr>
        </p:nvSpPr>
        <p:spPr/>
        <p:txBody>
          <a:bodyPr/>
          <a:lstStyle/>
          <a:p>
            <a:r>
              <a:rPr lang="es-ES" dirty="0"/>
              <a:t>Modernización tributaria</a:t>
            </a:r>
            <a:endParaRPr lang="es-CL" dirty="0"/>
          </a:p>
        </p:txBody>
      </p:sp>
      <p:sp>
        <p:nvSpPr>
          <p:cNvPr id="4" name="Rectángulo 3"/>
          <p:cNvSpPr/>
          <p:nvPr/>
        </p:nvSpPr>
        <p:spPr>
          <a:xfrm>
            <a:off x="3771900" y="1556030"/>
            <a:ext cx="8073981" cy="667811"/>
          </a:xfrm>
          <a:prstGeom prst="rect">
            <a:avLst/>
          </a:prstGeom>
        </p:spPr>
        <p:txBody>
          <a:bodyPr vert="horz" lIns="91440" tIns="45720" rIns="91440" bIns="45720" rtlCol="0">
            <a:normAutofit/>
          </a:bodyPr>
          <a:lstStyle/>
          <a:p>
            <a:pPr algn="just" defTabSz="914400">
              <a:lnSpc>
                <a:spcPct val="90000"/>
              </a:lnSpc>
              <a:spcBef>
                <a:spcPts val="1200"/>
              </a:spcBef>
              <a:spcAft>
                <a:spcPts val="200"/>
              </a:spcAft>
              <a:buClr>
                <a:srgbClr val="737373"/>
              </a:buClr>
              <a:buFont typeface="Wingdings" pitchFamily="2" charset="2"/>
              <a:buNone/>
            </a:pPr>
            <a:r>
              <a:rPr lang="es-ES" sz="2000" dirty="0">
                <a:solidFill>
                  <a:srgbClr val="0064A0"/>
                </a:solidFill>
              </a:rPr>
              <a:t>Ley de Modernización Tributaria considera cambios al Impuesto Territorial entre los cuáles se pueden mencionar:</a:t>
            </a:r>
          </a:p>
        </p:txBody>
      </p:sp>
      <p:sp>
        <p:nvSpPr>
          <p:cNvPr id="10" name="Pentágono 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Ley Nº 21.210, de 2020</a:t>
            </a:r>
            <a:endParaRPr lang="es-CL" b="1" dirty="0">
              <a:solidFill>
                <a:srgbClr val="E6500A"/>
              </a:solidFill>
            </a:endParaRPr>
          </a:p>
        </p:txBody>
      </p:sp>
      <p:pic>
        <p:nvPicPr>
          <p:cNvPr id="8" name="Imagen 7"/>
          <p:cNvPicPr>
            <a:picLocks noChangeAspect="1"/>
          </p:cNvPicPr>
          <p:nvPr/>
        </p:nvPicPr>
        <p:blipFill rotWithShape="1">
          <a:blip r:embed="rId2"/>
          <a:srcRect l="7316" t="9442"/>
          <a:stretch/>
        </p:blipFill>
        <p:spPr>
          <a:xfrm>
            <a:off x="6340746" y="3200400"/>
            <a:ext cx="5848036" cy="3275640"/>
          </a:xfrm>
          <a:prstGeom prst="rect">
            <a:avLst/>
          </a:prstGeom>
        </p:spPr>
      </p:pic>
    </p:spTree>
    <p:extLst>
      <p:ext uri="{BB962C8B-B14F-4D97-AF65-F5344CB8AC3E}">
        <p14:creationId xmlns:p14="http://schemas.microsoft.com/office/powerpoint/2010/main" val="278743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pic>
        <p:nvPicPr>
          <p:cNvPr id="1026" name="Picture 2"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b="9086"/>
          <a:stretch/>
        </p:blipFill>
        <p:spPr bwMode="auto">
          <a:xfrm>
            <a:off x="3218" y="3411538"/>
            <a:ext cx="6054682" cy="34464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poda arboles municipalidad ch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7900" y="3411538"/>
            <a:ext cx="6130883" cy="3446462"/>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p:cNvSpPr>
            <a:spLocks noGrp="1"/>
          </p:cNvSpPr>
          <p:nvPr>
            <p:ph idx="1"/>
          </p:nvPr>
        </p:nvSpPr>
        <p:spPr>
          <a:xfrm>
            <a:off x="3218" y="1460500"/>
            <a:ext cx="12188782" cy="1790699"/>
          </a:xfrm>
          <a:solidFill>
            <a:schemeClr val="tx1"/>
          </a:solidFill>
        </p:spPr>
        <p:txBody>
          <a:bodyPr>
            <a:normAutofit/>
          </a:bodyPr>
          <a:lstStyle/>
          <a:p>
            <a:pPr marL="0" indent="0" algn="ctr">
              <a:lnSpc>
                <a:spcPct val="150000"/>
              </a:lnSpc>
              <a:buClr>
                <a:srgbClr val="737373"/>
              </a:buClr>
              <a:buNone/>
            </a:pPr>
            <a:r>
              <a:rPr lang="es-CL" sz="2400" dirty="0">
                <a:solidFill>
                  <a:srgbClr val="0064A0"/>
                </a:solidFill>
              </a:rPr>
              <a:t>La recaudación es destinada al financiamiento de bienes y servicios que mejoran la calidad de vida en las comunas, permitiendo a los municipios realizar avances en áreas como: </a:t>
            </a:r>
            <a:br>
              <a:rPr lang="es-CL" sz="2400" dirty="0">
                <a:solidFill>
                  <a:srgbClr val="0064A0"/>
                </a:solidFill>
              </a:rPr>
            </a:br>
            <a:r>
              <a:rPr lang="es-CL" sz="2400" dirty="0">
                <a:solidFill>
                  <a:srgbClr val="0064A0"/>
                </a:solidFill>
              </a:rPr>
              <a:t>programas sociales, alumbrado público, áreas verdes, zonas de recreación, entre otras.</a:t>
            </a:r>
          </a:p>
        </p:txBody>
      </p:sp>
      <p:pic>
        <p:nvPicPr>
          <p:cNvPr id="3" name="Picture 2" descr="http://www.cisterna.cl/layout/img-layout/obra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 y="3411538"/>
            <a:ext cx="7562767" cy="34464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REAS VERDES DE CHAITÉN: LA ALCALDESA CLARA LAZCANO RECORRIÓ LAS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5984" y="3390900"/>
            <a:ext cx="4622798" cy="3467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89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up)">
                                      <p:cBhvr>
                                        <p:cTn id="7" dur="500"/>
                                        <p:tgtEl>
                                          <p:spTgt spid="7">
                                            <p:bg/>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wipe(up)">
                                      <p:cBhvr>
                                        <p:cTn id="10" dur="500"/>
                                        <p:tgtEl>
                                          <p:spTgt spid="7">
                                            <p:txEl>
                                              <p:pRg st="0" end="0"/>
                                            </p:txEl>
                                          </p:spTgt>
                                        </p:tgtEl>
                                      </p:cBhvr>
                                    </p:animEffect>
                                  </p:childTnLst>
                                </p:cTn>
                              </p:par>
                              <p:par>
                                <p:cTn id="11" presetID="22" presetClass="entr" presetSubtype="2" fill="hold" nodeType="withEffect">
                                  <p:stCondLst>
                                    <p:cond delay="700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par>
                                <p:cTn id="14" presetID="22" presetClass="entr" presetSubtype="8" fill="hold" nodeType="withEffect">
                                  <p:stCondLst>
                                    <p:cond delay="7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02039" y="2932601"/>
            <a:ext cx="5943600" cy="369332"/>
          </a:xfrm>
          <a:prstGeom prst="rect">
            <a:avLst/>
          </a:prstGeom>
          <a:solidFill>
            <a:schemeClr val="tx1">
              <a:alpha val="80000"/>
            </a:schemeClr>
          </a:solidFill>
        </p:spPr>
        <p:txBody>
          <a:bodyPr wrap="square">
            <a:spAutoFit/>
          </a:bodyPr>
          <a:lstStyle/>
          <a:p>
            <a:pPr algn="just" defTabSz="914400">
              <a:buClr>
                <a:srgbClr val="737373"/>
              </a:buClr>
            </a:pPr>
            <a:r>
              <a:rPr lang="es-ES" b="1" dirty="0">
                <a:solidFill>
                  <a:srgbClr val="E6500A"/>
                </a:solidFill>
              </a:rPr>
              <a:t>Sobretasa 7 bis</a:t>
            </a:r>
            <a:endParaRPr lang="es-ES" dirty="0">
              <a:solidFill>
                <a:srgbClr val="0064A0"/>
              </a:solidFill>
            </a:endParaRPr>
          </a:p>
        </p:txBody>
      </p:sp>
      <p:sp>
        <p:nvSpPr>
          <p:cNvPr id="2" name="Título 1"/>
          <p:cNvSpPr>
            <a:spLocks noGrp="1"/>
          </p:cNvSpPr>
          <p:nvPr>
            <p:ph type="title"/>
          </p:nvPr>
        </p:nvSpPr>
        <p:spPr/>
        <p:txBody>
          <a:bodyPr/>
          <a:lstStyle/>
          <a:p>
            <a:r>
              <a:rPr lang="es-ES" dirty="0"/>
              <a:t>Modernización tributaria</a:t>
            </a:r>
            <a:endParaRPr lang="es-CL" dirty="0"/>
          </a:p>
        </p:txBody>
      </p:sp>
      <p:sp>
        <p:nvSpPr>
          <p:cNvPr id="4" name="Rectángulo 3"/>
          <p:cNvSpPr/>
          <p:nvPr/>
        </p:nvSpPr>
        <p:spPr>
          <a:xfrm>
            <a:off x="3771900" y="1556030"/>
            <a:ext cx="8073981" cy="667811"/>
          </a:xfrm>
          <a:prstGeom prst="rect">
            <a:avLst/>
          </a:prstGeom>
        </p:spPr>
        <p:txBody>
          <a:bodyPr vert="horz" lIns="91440" tIns="45720" rIns="91440" bIns="45720" rtlCol="0">
            <a:normAutofit/>
          </a:bodyPr>
          <a:lstStyle/>
          <a:p>
            <a:pPr algn="just" defTabSz="914400">
              <a:lnSpc>
                <a:spcPct val="90000"/>
              </a:lnSpc>
              <a:spcBef>
                <a:spcPts val="1200"/>
              </a:spcBef>
              <a:spcAft>
                <a:spcPts val="200"/>
              </a:spcAft>
              <a:buClr>
                <a:srgbClr val="737373"/>
              </a:buClr>
              <a:buFont typeface="Wingdings" pitchFamily="2" charset="2"/>
              <a:buNone/>
            </a:pPr>
            <a:r>
              <a:rPr lang="es-ES" sz="2000" dirty="0">
                <a:solidFill>
                  <a:srgbClr val="0064A0"/>
                </a:solidFill>
              </a:rPr>
              <a:t>Ley de Modernización Tributaria considera cambios al Impuesto Territorial entre los cuáles se pueden mencionar:</a:t>
            </a:r>
          </a:p>
        </p:txBody>
      </p:sp>
      <p:sp>
        <p:nvSpPr>
          <p:cNvPr id="10" name="Pentágono 9"/>
          <p:cNvSpPr/>
          <p:nvPr/>
        </p:nvSpPr>
        <p:spPr>
          <a:xfrm>
            <a:off x="0" y="1579040"/>
            <a:ext cx="3527040"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ES" b="1" dirty="0">
                <a:solidFill>
                  <a:srgbClr val="E6500A"/>
                </a:solidFill>
              </a:rPr>
              <a:t>Ley Nº 21.210, de 2020</a:t>
            </a:r>
            <a:endParaRPr lang="es-CL" b="1" dirty="0">
              <a:solidFill>
                <a:srgbClr val="E6500A"/>
              </a:solidFill>
            </a:endParaRPr>
          </a:p>
        </p:txBody>
      </p:sp>
      <p:pic>
        <p:nvPicPr>
          <p:cNvPr id="9" name="Imagen 8"/>
          <p:cNvPicPr>
            <a:picLocks noChangeAspect="1"/>
          </p:cNvPicPr>
          <p:nvPr/>
        </p:nvPicPr>
        <p:blipFill rotWithShape="1">
          <a:blip r:embed="rId2"/>
          <a:srcRect l="7316" t="9442"/>
          <a:stretch/>
        </p:blipFill>
        <p:spPr>
          <a:xfrm>
            <a:off x="6340746" y="3200400"/>
            <a:ext cx="5848036" cy="3275640"/>
          </a:xfrm>
          <a:prstGeom prst="rect">
            <a:avLst/>
          </a:prstGeom>
        </p:spPr>
      </p:pic>
      <p:sp>
        <p:nvSpPr>
          <p:cNvPr id="11" name="Rectángulo 10"/>
          <p:cNvSpPr/>
          <p:nvPr/>
        </p:nvSpPr>
        <p:spPr>
          <a:xfrm>
            <a:off x="581410" y="4420975"/>
            <a:ext cx="343814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buClr>
                <a:srgbClr val="737373"/>
              </a:buClr>
            </a:pPr>
            <a:r>
              <a:rPr lang="es-ES" sz="1600" dirty="0">
                <a:solidFill>
                  <a:srgbClr val="0064A0"/>
                </a:solidFill>
              </a:rPr>
              <a:t>Sobre 670 y hasta 1.175 UTA</a:t>
            </a:r>
          </a:p>
        </p:txBody>
      </p:sp>
      <p:sp>
        <p:nvSpPr>
          <p:cNvPr id="12" name="Rectángulo 11"/>
          <p:cNvSpPr/>
          <p:nvPr/>
        </p:nvSpPr>
        <p:spPr>
          <a:xfrm>
            <a:off x="4108450" y="4420975"/>
            <a:ext cx="189230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ts val="1200"/>
              </a:spcBef>
              <a:spcAft>
                <a:spcPts val="200"/>
              </a:spcAft>
              <a:buClr>
                <a:srgbClr val="737373"/>
              </a:buClr>
            </a:pPr>
            <a:r>
              <a:rPr lang="es-ES" sz="1600" dirty="0">
                <a:solidFill>
                  <a:srgbClr val="0064A0"/>
                </a:solidFill>
              </a:rPr>
              <a:t>0,075%</a:t>
            </a:r>
          </a:p>
        </p:txBody>
      </p:sp>
      <p:sp>
        <p:nvSpPr>
          <p:cNvPr id="13" name="Rectángulo 12"/>
          <p:cNvSpPr/>
          <p:nvPr/>
        </p:nvSpPr>
        <p:spPr>
          <a:xfrm>
            <a:off x="577850" y="3476201"/>
            <a:ext cx="3441700" cy="315963"/>
          </a:xfrm>
          <a:prstGeom prst="rect">
            <a:avLst/>
          </a:prstGeom>
          <a:solidFill>
            <a:srgbClr val="E6500A"/>
          </a:solidFill>
          <a:ln w="19050">
            <a:solidFill>
              <a:srgbClr val="E650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buClr>
                <a:srgbClr val="737373"/>
              </a:buClr>
            </a:pPr>
            <a:r>
              <a:rPr lang="es-ES" sz="1600" b="1" dirty="0">
                <a:solidFill>
                  <a:schemeClr val="tx1"/>
                </a:solidFill>
              </a:rPr>
              <a:t>Avalúo Fiscal Total</a:t>
            </a:r>
          </a:p>
        </p:txBody>
      </p:sp>
      <p:sp>
        <p:nvSpPr>
          <p:cNvPr id="14" name="Rectángulo 13"/>
          <p:cNvSpPr/>
          <p:nvPr/>
        </p:nvSpPr>
        <p:spPr>
          <a:xfrm>
            <a:off x="4108450" y="3476201"/>
            <a:ext cx="1892300" cy="315963"/>
          </a:xfrm>
          <a:prstGeom prst="rect">
            <a:avLst/>
          </a:prstGeom>
          <a:solidFill>
            <a:srgbClr val="E6500A"/>
          </a:solidFill>
          <a:ln w="19050">
            <a:solidFill>
              <a:srgbClr val="E6500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ts val="1200"/>
              </a:spcBef>
              <a:spcAft>
                <a:spcPts val="200"/>
              </a:spcAft>
              <a:buClr>
                <a:srgbClr val="737373"/>
              </a:buClr>
            </a:pPr>
            <a:r>
              <a:rPr lang="es-ES" sz="1600" b="1" dirty="0">
                <a:solidFill>
                  <a:schemeClr val="tx1"/>
                </a:solidFill>
              </a:rPr>
              <a:t>Tasa según tramo</a:t>
            </a:r>
          </a:p>
        </p:txBody>
      </p:sp>
      <p:sp>
        <p:nvSpPr>
          <p:cNvPr id="15" name="Rectángulo 14"/>
          <p:cNvSpPr/>
          <p:nvPr/>
        </p:nvSpPr>
        <p:spPr>
          <a:xfrm>
            <a:off x="577850" y="4950514"/>
            <a:ext cx="343814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buClr>
                <a:srgbClr val="737373"/>
              </a:buClr>
            </a:pPr>
            <a:r>
              <a:rPr lang="es-ES" sz="1600" dirty="0">
                <a:solidFill>
                  <a:srgbClr val="0064A0"/>
                </a:solidFill>
              </a:rPr>
              <a:t>Sobre 1.175 y hasta 1.510 UTA</a:t>
            </a:r>
          </a:p>
        </p:txBody>
      </p:sp>
      <p:sp>
        <p:nvSpPr>
          <p:cNvPr id="16" name="Rectángulo 15"/>
          <p:cNvSpPr/>
          <p:nvPr/>
        </p:nvSpPr>
        <p:spPr>
          <a:xfrm>
            <a:off x="4104890" y="4950514"/>
            <a:ext cx="189230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ts val="1200"/>
              </a:spcBef>
              <a:spcAft>
                <a:spcPts val="200"/>
              </a:spcAft>
              <a:buClr>
                <a:srgbClr val="737373"/>
              </a:buClr>
            </a:pPr>
            <a:r>
              <a:rPr lang="es-ES" sz="1600" dirty="0">
                <a:solidFill>
                  <a:srgbClr val="0064A0"/>
                </a:solidFill>
              </a:rPr>
              <a:t>0,150% </a:t>
            </a:r>
          </a:p>
        </p:txBody>
      </p:sp>
      <p:sp>
        <p:nvSpPr>
          <p:cNvPr id="17" name="Rectángulo 16"/>
          <p:cNvSpPr/>
          <p:nvPr/>
        </p:nvSpPr>
        <p:spPr>
          <a:xfrm>
            <a:off x="577850" y="5480053"/>
            <a:ext cx="343814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buClr>
                <a:srgbClr val="737373"/>
              </a:buClr>
            </a:pPr>
            <a:r>
              <a:rPr lang="es-ES" sz="1600" dirty="0">
                <a:solidFill>
                  <a:srgbClr val="0064A0"/>
                </a:solidFill>
              </a:rPr>
              <a:t>Sobre 1.510 UTA</a:t>
            </a:r>
          </a:p>
        </p:txBody>
      </p:sp>
      <p:sp>
        <p:nvSpPr>
          <p:cNvPr id="18" name="Rectángulo 17"/>
          <p:cNvSpPr/>
          <p:nvPr/>
        </p:nvSpPr>
        <p:spPr>
          <a:xfrm>
            <a:off x="4104890" y="5480053"/>
            <a:ext cx="189230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ts val="1200"/>
              </a:spcBef>
              <a:spcAft>
                <a:spcPts val="200"/>
              </a:spcAft>
              <a:buClr>
                <a:srgbClr val="737373"/>
              </a:buClr>
            </a:pPr>
            <a:r>
              <a:rPr lang="es-ES" sz="1600" dirty="0">
                <a:solidFill>
                  <a:srgbClr val="0064A0"/>
                </a:solidFill>
              </a:rPr>
              <a:t>0,275% 0,425 (2023)</a:t>
            </a:r>
          </a:p>
        </p:txBody>
      </p:sp>
      <p:sp>
        <p:nvSpPr>
          <p:cNvPr id="19" name="Rectángulo 18"/>
          <p:cNvSpPr/>
          <p:nvPr/>
        </p:nvSpPr>
        <p:spPr>
          <a:xfrm>
            <a:off x="577850" y="3891436"/>
            <a:ext cx="343814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buClr>
                <a:srgbClr val="737373"/>
              </a:buClr>
            </a:pPr>
            <a:r>
              <a:rPr lang="es-ES" sz="1600" dirty="0">
                <a:solidFill>
                  <a:srgbClr val="0064A0"/>
                </a:solidFill>
              </a:rPr>
              <a:t>Desde 0 y hasta 670 UTA </a:t>
            </a:r>
          </a:p>
        </p:txBody>
      </p:sp>
      <p:sp>
        <p:nvSpPr>
          <p:cNvPr id="20" name="Rectángulo 19"/>
          <p:cNvSpPr/>
          <p:nvPr/>
        </p:nvSpPr>
        <p:spPr>
          <a:xfrm>
            <a:off x="4104890" y="3891436"/>
            <a:ext cx="1892300" cy="413864"/>
          </a:xfrm>
          <a:prstGeom prst="rect">
            <a:avLst/>
          </a:prstGeom>
          <a:solidFill>
            <a:schemeClr val="tx1"/>
          </a:solidFill>
          <a:ln w="19050">
            <a:solidFill>
              <a:srgbClr val="73737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ts val="1200"/>
              </a:spcBef>
              <a:spcAft>
                <a:spcPts val="200"/>
              </a:spcAft>
              <a:buClr>
                <a:srgbClr val="737373"/>
              </a:buClr>
            </a:pPr>
            <a:r>
              <a:rPr lang="es-ES" sz="1600" dirty="0">
                <a:solidFill>
                  <a:srgbClr val="0064A0"/>
                </a:solidFill>
              </a:rPr>
              <a:t>0%</a:t>
            </a:r>
          </a:p>
        </p:txBody>
      </p:sp>
      <p:sp>
        <p:nvSpPr>
          <p:cNvPr id="3" name="Rectángulo 2"/>
          <p:cNvSpPr/>
          <p:nvPr/>
        </p:nvSpPr>
        <p:spPr>
          <a:xfrm>
            <a:off x="577850" y="6009592"/>
            <a:ext cx="5419340" cy="584775"/>
          </a:xfrm>
          <a:prstGeom prst="rect">
            <a:avLst/>
          </a:prstGeom>
        </p:spPr>
        <p:txBody>
          <a:bodyPr wrap="square">
            <a:spAutoFit/>
          </a:bodyPr>
          <a:lstStyle/>
          <a:p>
            <a:pPr algn="just" defTabSz="914400">
              <a:buClr>
                <a:srgbClr val="737373"/>
              </a:buClr>
            </a:pPr>
            <a:r>
              <a:rPr lang="es-ES" sz="1600" dirty="0">
                <a:solidFill>
                  <a:srgbClr val="0064A0"/>
                </a:solidFill>
              </a:rPr>
              <a:t>Montos de cada tramo se reajustarán según Reavalúo No Agrícola.</a:t>
            </a:r>
          </a:p>
        </p:txBody>
      </p:sp>
    </p:spTree>
    <p:extLst>
      <p:ext uri="{BB962C8B-B14F-4D97-AF65-F5344CB8AC3E}">
        <p14:creationId xmlns:p14="http://schemas.microsoft.com/office/powerpoint/2010/main" val="311990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P spid="18" grpId="0" animBg="1"/>
      <p:bldP spid="19" grpId="0" animBg="1"/>
      <p:bldP spid="20"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5154" y="833280"/>
            <a:ext cx="10515600" cy="1676400"/>
          </a:xfrm>
        </p:spPr>
        <p:txBody>
          <a:bodyPr/>
          <a:lstStyle/>
          <a:p>
            <a:br>
              <a:rPr lang="es-CL" dirty="0"/>
            </a:br>
            <a:r>
              <a:rPr lang="es-CL" dirty="0"/>
              <a:t>7</a:t>
            </a:r>
            <a:br>
              <a:rPr lang="es-CL" dirty="0"/>
            </a:br>
            <a:br>
              <a:rPr lang="es-CL" dirty="0"/>
            </a:br>
            <a:r>
              <a:rPr lang="es-CL" dirty="0"/>
              <a:t>Aplicaciones web contribuyentes</a:t>
            </a:r>
          </a:p>
        </p:txBody>
      </p:sp>
    </p:spTree>
    <p:extLst>
      <p:ext uri="{BB962C8B-B14F-4D97-AF65-F5344CB8AC3E}">
        <p14:creationId xmlns:p14="http://schemas.microsoft.com/office/powerpoint/2010/main" val="87420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4 beneficios de trabajar desde casa para las organizaciones | Buscar Empleo"/>
          <p:cNvPicPr>
            <a:picLocks noChangeAspect="1" noChangeArrowheads="1"/>
          </p:cNvPicPr>
          <p:nvPr/>
        </p:nvPicPr>
        <p:blipFill rotWithShape="1">
          <a:blip r:embed="rId2">
            <a:extLst>
              <a:ext uri="{28A0092B-C50C-407E-A947-70E740481C1C}">
                <a14:useLocalDpi xmlns:a14="http://schemas.microsoft.com/office/drawing/2010/main" val="0"/>
              </a:ext>
            </a:extLst>
          </a:blip>
          <a:srcRect b="10595"/>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737373">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¿Se puede ver esta información desde Internet?​</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4090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L" dirty="0"/>
              <a:t>Aplicaciones web contribuyentes</a:t>
            </a:r>
          </a:p>
        </p:txBody>
      </p:sp>
      <p:pic>
        <p:nvPicPr>
          <p:cNvPr id="2" name="Imagen 1"/>
          <p:cNvPicPr>
            <a:picLocks noChangeAspect="1"/>
          </p:cNvPicPr>
          <p:nvPr/>
        </p:nvPicPr>
        <p:blipFill>
          <a:blip r:embed="rId3"/>
          <a:stretch>
            <a:fillRect/>
          </a:stretch>
        </p:blipFill>
        <p:spPr>
          <a:xfrm>
            <a:off x="1482438" y="1369250"/>
            <a:ext cx="9407236" cy="5373126"/>
          </a:xfrm>
          <a:prstGeom prst="rect">
            <a:avLst/>
          </a:prstGeom>
        </p:spPr>
      </p:pic>
      <p:pic>
        <p:nvPicPr>
          <p:cNvPr id="8" name="Imagen 7"/>
          <p:cNvPicPr>
            <a:picLocks noChangeAspect="1"/>
          </p:cNvPicPr>
          <p:nvPr/>
        </p:nvPicPr>
        <p:blipFill>
          <a:blip r:embed="rId3">
            <a:lum bright="70000" contrast="-70000"/>
          </a:blip>
          <a:stretch>
            <a:fillRect/>
          </a:stretch>
        </p:blipFill>
        <p:spPr>
          <a:xfrm>
            <a:off x="1482438" y="1369250"/>
            <a:ext cx="9407236" cy="5373126"/>
          </a:xfrm>
          <a:prstGeom prst="rect">
            <a:avLst/>
          </a:prstGeom>
        </p:spPr>
      </p:pic>
      <p:pic>
        <p:nvPicPr>
          <p:cNvPr id="7" name="Imagen 6"/>
          <p:cNvPicPr>
            <a:picLocks noChangeAspect="1"/>
          </p:cNvPicPr>
          <p:nvPr/>
        </p:nvPicPr>
        <p:blipFill rotWithShape="1">
          <a:blip r:embed="rId4"/>
          <a:srcRect l="8349" t="1174" r="11106" b="3500"/>
          <a:stretch/>
        </p:blipFill>
        <p:spPr>
          <a:xfrm>
            <a:off x="5896075" y="1801091"/>
            <a:ext cx="2416651" cy="4349225"/>
          </a:xfrm>
          <a:prstGeom prst="rect">
            <a:avLst/>
          </a:prstGeom>
          <a:ln>
            <a:noFill/>
          </a:ln>
          <a:effectLst>
            <a:glow rad="101600">
              <a:srgbClr val="737373">
                <a:alpha val="60000"/>
              </a:srgbClr>
            </a:glow>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3489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4" descr="C:\Users\Marcela Rojas\AppData\Local\Microsoft\Windows\INetCache\IE\HE0VDDWY\Edifícios_e_casas_do_Jd_Anália_Franco_-_by_Luca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6876374"/>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8" name="17 Grupo"/>
          <p:cNvGrpSpPr/>
          <p:nvPr/>
        </p:nvGrpSpPr>
        <p:grpSpPr>
          <a:xfrm>
            <a:off x="145165" y="401688"/>
            <a:ext cx="1762539" cy="795065"/>
            <a:chOff x="145165" y="401688"/>
            <a:chExt cx="1762539" cy="795065"/>
          </a:xfrm>
        </p:grpSpPr>
        <p:pic>
          <p:nvPicPr>
            <p:cNvPr id="19"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65" y="404664"/>
              <a:ext cx="1742928" cy="792089"/>
            </a:xfrm>
            <a:prstGeom prst="rect">
              <a:avLst/>
            </a:prstGeom>
          </p:spPr>
        </p:pic>
        <p:pic>
          <p:nvPicPr>
            <p:cNvPr id="20" name="Imagen 1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364" y="401688"/>
              <a:ext cx="1745340" cy="79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Imagen 25"/>
          <p:cNvPicPr>
            <a:picLocks noChangeAspect="1"/>
          </p:cNvPicPr>
          <p:nvPr/>
        </p:nvPicPr>
        <p:blipFill rotWithShape="1">
          <a:blip r:embed="rId6" cstate="print">
            <a:extLst>
              <a:ext uri="{28A0092B-C50C-407E-A947-70E740481C1C}">
                <a14:useLocalDpi xmlns:a14="http://schemas.microsoft.com/office/drawing/2010/main" val="0"/>
              </a:ext>
            </a:extLst>
          </a:blip>
          <a:srcRect t="5591" b="38069"/>
          <a:stretch/>
        </p:blipFill>
        <p:spPr>
          <a:xfrm>
            <a:off x="-4454" y="4876955"/>
            <a:ext cx="12196454" cy="1999418"/>
          </a:xfrm>
          <a:prstGeom prst="rect">
            <a:avLst/>
          </a:prstGeom>
        </p:spPr>
      </p:pic>
      <p:sp>
        <p:nvSpPr>
          <p:cNvPr id="22" name="CuadroTexto 28"/>
          <p:cNvSpPr txBox="1"/>
          <p:nvPr/>
        </p:nvSpPr>
        <p:spPr>
          <a:xfrm>
            <a:off x="382872" y="4872898"/>
            <a:ext cx="7741616" cy="1077218"/>
          </a:xfrm>
          <a:prstGeom prst="rect">
            <a:avLst/>
          </a:prstGeom>
          <a:noFill/>
        </p:spPr>
        <p:txBody>
          <a:bodyPr wrap="square" rtlCol="0">
            <a:spAutoFit/>
          </a:bodyPr>
          <a:lstStyle/>
          <a:p>
            <a:r>
              <a:rPr lang="es-CL" sz="4000" b="1" dirty="0">
                <a:effectLst>
                  <a:outerShdw blurRad="38100" dist="38100" dir="2700000" algn="tl">
                    <a:srgbClr val="000000">
                      <a:alpha val="43137"/>
                    </a:srgbClr>
                  </a:outerShdw>
                </a:effectLst>
                <a:latin typeface="Gill Sans MT" panose="020B0502020104020203" pitchFamily="34" charset="0"/>
                <a:cs typeface="Arial" panose="020B0604020202020204" pitchFamily="34" charset="0"/>
              </a:rPr>
              <a:t>Impuesto Territorial</a:t>
            </a:r>
          </a:p>
          <a:p>
            <a:r>
              <a:rPr lang="es-CL" sz="2400" b="1" dirty="0">
                <a:effectLst>
                  <a:outerShdw blurRad="38100" dist="38100" dir="2700000" algn="tl">
                    <a:srgbClr val="000000">
                      <a:alpha val="43137"/>
                    </a:srgbClr>
                  </a:outerShdw>
                </a:effectLst>
                <a:latin typeface="Gill Sans MT" panose="020B0502020104020203" pitchFamily="34" charset="0"/>
                <a:cs typeface="Arial" panose="020B0604020202020204" pitchFamily="34" charset="0"/>
              </a:rPr>
              <a:t> Contribuciones</a:t>
            </a:r>
          </a:p>
        </p:txBody>
      </p:sp>
      <p:sp>
        <p:nvSpPr>
          <p:cNvPr id="23" name="Rectángulo 26"/>
          <p:cNvSpPr/>
          <p:nvPr/>
        </p:nvSpPr>
        <p:spPr>
          <a:xfrm>
            <a:off x="11423065" y="6459678"/>
            <a:ext cx="768935" cy="423407"/>
          </a:xfrm>
          <a:prstGeom prst="rect">
            <a:avLst/>
          </a:prstGeom>
          <a:solidFill>
            <a:srgbClr val="E65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900" dirty="0"/>
              <a:t>noviembre</a:t>
            </a:r>
          </a:p>
          <a:p>
            <a:pPr algn="ctr"/>
            <a:r>
              <a:rPr lang="es-CL" sz="900" dirty="0"/>
              <a:t>2021</a:t>
            </a:r>
          </a:p>
        </p:txBody>
      </p:sp>
      <p:sp>
        <p:nvSpPr>
          <p:cNvPr id="24" name="Rectángulo 27"/>
          <p:cNvSpPr/>
          <p:nvPr/>
        </p:nvSpPr>
        <p:spPr>
          <a:xfrm>
            <a:off x="9189774" y="6568735"/>
            <a:ext cx="1625766" cy="215444"/>
          </a:xfrm>
          <a:prstGeom prst="rect">
            <a:avLst/>
          </a:prstGeom>
        </p:spPr>
        <p:txBody>
          <a:bodyPr wrap="none">
            <a:spAutoFit/>
          </a:bodyPr>
          <a:lstStyle/>
          <a:p>
            <a:r>
              <a:rPr lang="es-ES" sz="800" dirty="0">
                <a:solidFill>
                  <a:schemeClr val="accent5">
                    <a:lumMod val="40000"/>
                    <a:lumOff val="60000"/>
                  </a:schemeClr>
                </a:solidFill>
                <a:latin typeface="Arial" panose="020B0604020202020204" pitchFamily="34" charset="0"/>
                <a:cs typeface="Arial" panose="020B0604020202020204" pitchFamily="34" charset="0"/>
              </a:rPr>
              <a:t>Subdirección de Avaluaciones</a:t>
            </a:r>
            <a:endParaRPr lang="es-CL" sz="800" dirty="0">
              <a:solidFill>
                <a:schemeClr val="accent5">
                  <a:lumMod val="40000"/>
                  <a:lumOff val="60000"/>
                </a:schemeClr>
              </a:solidFill>
            </a:endParaRPr>
          </a:p>
        </p:txBody>
      </p:sp>
      <p:sp>
        <p:nvSpPr>
          <p:cNvPr id="25" name="CuadroTexto 12"/>
          <p:cNvSpPr txBox="1"/>
          <p:nvPr/>
        </p:nvSpPr>
        <p:spPr>
          <a:xfrm>
            <a:off x="7815668" y="5128382"/>
            <a:ext cx="4176464" cy="523220"/>
          </a:xfrm>
          <a:prstGeom prst="rect">
            <a:avLst/>
          </a:prstGeom>
          <a:noFill/>
        </p:spPr>
        <p:txBody>
          <a:bodyPr wrap="square" rtlCol="0">
            <a:spAutoFit/>
          </a:bodyPr>
          <a:ls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2800" b="1" dirty="0">
                <a:ln w="9525">
                  <a:solidFill>
                    <a:prstClr val="white"/>
                  </a:solidFill>
                  <a:prstDash val="solid"/>
                </a:ln>
                <a:latin typeface="Arial" panose="020B0604020202020204" pitchFamily="34" charset="0"/>
                <a:cs typeface="Arial" panose="020B0604020202020204" pitchFamily="34" charset="0"/>
              </a:rPr>
              <a:t>¡MUCHAS GRACIAS!</a:t>
            </a:r>
          </a:p>
        </p:txBody>
      </p:sp>
    </p:spTree>
    <p:extLst>
      <p:ext uri="{BB962C8B-B14F-4D97-AF65-F5344CB8AC3E}">
        <p14:creationId xmlns:p14="http://schemas.microsoft.com/office/powerpoint/2010/main" val="265574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wipe(up)">
                                      <p:cBhvr>
                                        <p:cTn id="7" dur="25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up)">
                                      <p:cBhvr>
                                        <p:cTn id="12" dur="25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os de la tecnología blockchain en el sector de Bienes Raíce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322" b="9709"/>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0064A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¿Y qué es el Avalúo Fiscal?​</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213938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L" dirty="0"/>
              <a:t>ASPECTOS GENERALES DEL IMPUESTO TERRITORIAL </a:t>
            </a:r>
          </a:p>
        </p:txBody>
      </p:sp>
      <p:sp>
        <p:nvSpPr>
          <p:cNvPr id="3" name="Marcador de contenido 2"/>
          <p:cNvSpPr>
            <a:spLocks noGrp="1"/>
          </p:cNvSpPr>
          <p:nvPr>
            <p:ph idx="1"/>
          </p:nvPr>
        </p:nvSpPr>
        <p:spPr>
          <a:xfrm>
            <a:off x="1202919" y="2106168"/>
            <a:ext cx="9784080" cy="4111752"/>
          </a:xfrm>
        </p:spPr>
        <p:txBody>
          <a:bodyPr/>
          <a:lstStyle/>
          <a:p>
            <a:pPr marL="0" indent="0">
              <a:buClr>
                <a:srgbClr val="737373"/>
              </a:buClr>
              <a:buNone/>
            </a:pPr>
            <a:r>
              <a:rPr lang="es-CL" sz="2400" i="1" dirty="0">
                <a:solidFill>
                  <a:srgbClr val="E6500A"/>
                </a:solidFill>
              </a:rPr>
              <a:t>Es el valor que le otorga el SII a una propiedad </a:t>
            </a:r>
          </a:p>
          <a:p>
            <a:pPr marL="0" indent="0">
              <a:buClr>
                <a:srgbClr val="737373"/>
              </a:buClr>
              <a:buNone/>
            </a:pPr>
            <a:r>
              <a:rPr lang="es-CL" dirty="0">
                <a:solidFill>
                  <a:srgbClr val="0064A0"/>
                </a:solidFill>
              </a:rPr>
              <a:t>Sirve de base para calcular el Impuesto Territorial que corresponde aplicar a ese bien raíz. </a:t>
            </a:r>
          </a:p>
          <a:p>
            <a:pPr marL="0" indent="0">
              <a:buClr>
                <a:srgbClr val="737373"/>
              </a:buClr>
              <a:buNone/>
            </a:pPr>
            <a:r>
              <a:rPr lang="es-CL" dirty="0">
                <a:solidFill>
                  <a:srgbClr val="0064A0"/>
                </a:solidFill>
              </a:rPr>
              <a:t>Se </a:t>
            </a:r>
            <a:r>
              <a:rPr lang="es-CL" dirty="0">
                <a:solidFill>
                  <a:srgbClr val="E6500A"/>
                </a:solidFill>
              </a:rPr>
              <a:t>reajusta semestralmente </a:t>
            </a:r>
            <a:r>
              <a:rPr lang="es-CL" dirty="0">
                <a:solidFill>
                  <a:srgbClr val="0064A0"/>
                </a:solidFill>
              </a:rPr>
              <a:t>de acuerdo a la variación que experimente el I.P.C. </a:t>
            </a:r>
          </a:p>
          <a:p>
            <a:pPr marL="0" indent="0">
              <a:buClr>
                <a:srgbClr val="737373"/>
              </a:buClr>
              <a:buNone/>
            </a:pPr>
            <a:r>
              <a:rPr lang="es-CL" dirty="0">
                <a:solidFill>
                  <a:srgbClr val="0064A0"/>
                </a:solidFill>
              </a:rPr>
              <a:t>Se </a:t>
            </a:r>
            <a:r>
              <a:rPr lang="es-CL" dirty="0">
                <a:solidFill>
                  <a:srgbClr val="E6500A"/>
                </a:solidFill>
              </a:rPr>
              <a:t>actualiza cada 1 o 4 años </a:t>
            </a:r>
            <a:r>
              <a:rPr lang="es-CL" dirty="0">
                <a:solidFill>
                  <a:srgbClr val="0064A0"/>
                </a:solidFill>
              </a:rPr>
              <a:t>(dependiendo del tipo de bien raíz que se trate) a través de los procesos de reavalúo de bienes raíces.</a:t>
            </a:r>
          </a:p>
        </p:txBody>
      </p:sp>
      <p:sp>
        <p:nvSpPr>
          <p:cNvPr id="7" name="Pentágono 6"/>
          <p:cNvSpPr/>
          <p:nvPr/>
        </p:nvSpPr>
        <p:spPr>
          <a:xfrm>
            <a:off x="0" y="1389888"/>
            <a:ext cx="3255264" cy="621792"/>
          </a:xfrm>
          <a:prstGeom prst="homePlate">
            <a:avLst/>
          </a:prstGeom>
          <a:solidFill>
            <a:schemeClr val="tx1"/>
          </a:solidFill>
          <a:ln>
            <a:solidFill>
              <a:schemeClr val="tx1"/>
            </a:solidFill>
          </a:ln>
          <a:effectLst>
            <a:glow rad="101600">
              <a:srgbClr val="73737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737373"/>
              </a:buClr>
            </a:pPr>
            <a:r>
              <a:rPr lang="es-CL" b="1">
                <a:solidFill>
                  <a:srgbClr val="E6500A"/>
                </a:solidFill>
              </a:rPr>
              <a:t>AVALÚO FISCAL: </a:t>
            </a:r>
            <a:endParaRPr lang="es-CL" b="1" dirty="0">
              <a:solidFill>
                <a:srgbClr val="E6500A"/>
              </a:solidFill>
            </a:endParaRPr>
          </a:p>
        </p:txBody>
      </p:sp>
      <p:pic>
        <p:nvPicPr>
          <p:cNvPr id="1042" name="Picture 18" descr="Cartoon City, Cartoon, Urban, City PNG and Vector with Transparent ..."/>
          <p:cNvPicPr>
            <a:picLocks noChangeAspect="1" noChangeArrowheads="1"/>
          </p:cNvPicPr>
          <p:nvPr/>
        </p:nvPicPr>
        <p:blipFill rotWithShape="1">
          <a:blip r:embed="rId2">
            <a:clrChange>
              <a:clrFrom>
                <a:srgbClr val="F1F1F1"/>
              </a:clrFrom>
              <a:clrTo>
                <a:srgbClr val="F1F1F1">
                  <a:alpha val="0"/>
                </a:srgbClr>
              </a:clrTo>
            </a:clrChange>
            <a:extLst>
              <a:ext uri="{28A0092B-C50C-407E-A947-70E740481C1C}">
                <a14:useLocalDpi xmlns:a14="http://schemas.microsoft.com/office/drawing/2010/main" val="0"/>
              </a:ext>
            </a:extLst>
          </a:blip>
          <a:srcRect t="45754" b="8173"/>
          <a:stretch/>
        </p:blipFill>
        <p:spPr bwMode="auto">
          <a:xfrm>
            <a:off x="3694035" y="4663774"/>
            <a:ext cx="4803930" cy="221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718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500"/>
                                        <p:tgtEl>
                                          <p:spTgt spid="3">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500"/>
                                        <p:tgtEl>
                                          <p:spTgt spid="3">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up)">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 agricultura urbana: Una opción interesante para luchar contra la pobreza  : Onda Ru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82"/>
            <a:ext cx="12192000" cy="685451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0" y="0"/>
            <a:ext cx="4093029" cy="6858000"/>
          </a:xfrm>
          <a:prstGeom prst="rect">
            <a:avLst/>
          </a:prstGeom>
          <a:solidFill>
            <a:srgbClr val="737373">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i="1" dirty="0">
                <a:ln w="0">
                  <a:solidFill>
                    <a:srgbClr val="737373"/>
                  </a:solidFill>
                </a:ln>
                <a:solidFill>
                  <a:schemeClr val="tx1"/>
                </a:solidFill>
                <a:effectLst>
                  <a:outerShdw blurRad="38100" dist="19050" dir="2700000" algn="tl" rotWithShape="0">
                    <a:schemeClr val="dk1">
                      <a:alpha val="40000"/>
                    </a:schemeClr>
                  </a:outerShdw>
                </a:effectLst>
                <a:latin typeface="Gill Sans MT" panose="020B0502020104020203" pitchFamily="34" charset="0"/>
                <a:cs typeface="Arial" panose="020B0604020202020204" pitchFamily="34" charset="0"/>
              </a:rPr>
              <a:t>Para calcular ese avalúo, ¿Cómo se clasifican los bienes raíces?​</a:t>
            </a:r>
          </a:p>
        </p:txBody>
      </p:sp>
      <p:pic>
        <p:nvPicPr>
          <p:cNvPr id="7" name="Imagen 6"/>
          <p:cNvPicPr>
            <a:picLocks noChangeAspect="1"/>
          </p:cNvPicPr>
          <p:nvPr/>
        </p:nvPicPr>
        <p:blipFill>
          <a:blip r:embed="rId3">
            <a:clrChange>
              <a:clrFrom>
                <a:srgbClr val="FFFFFF"/>
              </a:clrFrom>
              <a:clrTo>
                <a:srgbClr val="FFFFFF">
                  <a:alpha val="0"/>
                </a:srgbClr>
              </a:clrTo>
            </a:clrChange>
            <a:biLevel thresh="25000"/>
          </a:blip>
          <a:stretch>
            <a:fillRect/>
          </a:stretch>
        </p:blipFill>
        <p:spPr>
          <a:xfrm>
            <a:off x="242308" y="154294"/>
            <a:ext cx="2363257" cy="866067"/>
          </a:xfrm>
          <a:prstGeom prst="rect">
            <a:avLst/>
          </a:prstGeom>
        </p:spPr>
      </p:pic>
    </p:spTree>
    <p:extLst>
      <p:ext uri="{BB962C8B-B14F-4D97-AF65-F5344CB8AC3E}">
        <p14:creationId xmlns:p14="http://schemas.microsoft.com/office/powerpoint/2010/main" val="67160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21|13.8|37.7|2.3"/>
</p:tagLst>
</file>

<file path=ppt/tags/tag10.xml><?xml version="1.0" encoding="utf-8"?>
<p:tagLst xmlns:a="http://schemas.openxmlformats.org/drawingml/2006/main" xmlns:r="http://schemas.openxmlformats.org/officeDocument/2006/relationships" xmlns:p="http://schemas.openxmlformats.org/presentationml/2006/main">
  <p:tag name="TIMING" val="|42.9|16.5|4.3"/>
</p:tagLst>
</file>

<file path=ppt/tags/tag11.xml><?xml version="1.0" encoding="utf-8"?>
<p:tagLst xmlns:a="http://schemas.openxmlformats.org/drawingml/2006/main" xmlns:r="http://schemas.openxmlformats.org/officeDocument/2006/relationships" xmlns:p="http://schemas.openxmlformats.org/presentationml/2006/main">
  <p:tag name="TIMING" val="|22.5|11.3"/>
</p:tagLst>
</file>

<file path=ppt/tags/tag12.xml><?xml version="1.0" encoding="utf-8"?>
<p:tagLst xmlns:a="http://schemas.openxmlformats.org/drawingml/2006/main" xmlns:r="http://schemas.openxmlformats.org/officeDocument/2006/relationships" xmlns:p="http://schemas.openxmlformats.org/presentationml/2006/main">
  <p:tag name="TIMING" val="|4.2|41"/>
</p:tagLst>
</file>

<file path=ppt/tags/tag13.xml><?xml version="1.0" encoding="utf-8"?>
<p:tagLst xmlns:a="http://schemas.openxmlformats.org/drawingml/2006/main" xmlns:r="http://schemas.openxmlformats.org/officeDocument/2006/relationships" xmlns:p="http://schemas.openxmlformats.org/presentationml/2006/main">
  <p:tag name="TIMING" val="|16.9|10|2.7|6.2"/>
</p:tagLst>
</file>

<file path=ppt/tags/tag14.xml><?xml version="1.0" encoding="utf-8"?>
<p:tagLst xmlns:a="http://schemas.openxmlformats.org/drawingml/2006/main" xmlns:r="http://schemas.openxmlformats.org/officeDocument/2006/relationships" xmlns:p="http://schemas.openxmlformats.org/presentationml/2006/main">
  <p:tag name="TIMING" val="|8.4|4.6|99.1|0.9|0.7|0.4|0.7"/>
</p:tagLst>
</file>

<file path=ppt/tags/tag15.xml><?xml version="1.0" encoding="utf-8"?>
<p:tagLst xmlns:a="http://schemas.openxmlformats.org/drawingml/2006/main" xmlns:r="http://schemas.openxmlformats.org/officeDocument/2006/relationships" xmlns:p="http://schemas.openxmlformats.org/presentationml/2006/main">
  <p:tag name="TIMING" val="|3.8|18.5"/>
</p:tagLst>
</file>

<file path=ppt/tags/tag16.xml><?xml version="1.0" encoding="utf-8"?>
<p:tagLst xmlns:a="http://schemas.openxmlformats.org/drawingml/2006/main" xmlns:r="http://schemas.openxmlformats.org/officeDocument/2006/relationships" xmlns:p="http://schemas.openxmlformats.org/presentationml/2006/main">
  <p:tag name="TIMING" val="|3.8|11.6|9.9|5.8|8.4"/>
</p:tagLst>
</file>

<file path=ppt/tags/tag17.xml><?xml version="1.0" encoding="utf-8"?>
<p:tagLst xmlns:a="http://schemas.openxmlformats.org/drawingml/2006/main" xmlns:r="http://schemas.openxmlformats.org/officeDocument/2006/relationships" xmlns:p="http://schemas.openxmlformats.org/presentationml/2006/main">
  <p:tag name="TIMING" val="|1.5|10.2|11.8"/>
</p:tagLst>
</file>

<file path=ppt/tags/tag18.xml><?xml version="1.0" encoding="utf-8"?>
<p:tagLst xmlns:a="http://schemas.openxmlformats.org/drawingml/2006/main" xmlns:r="http://schemas.openxmlformats.org/officeDocument/2006/relationships" xmlns:p="http://schemas.openxmlformats.org/presentationml/2006/main">
  <p:tag name="TIMING" val="|5.4|10|11.5|16.7"/>
</p:tagLst>
</file>

<file path=ppt/tags/tag19.xml><?xml version="1.0" encoding="utf-8"?>
<p:tagLst xmlns:a="http://schemas.openxmlformats.org/drawingml/2006/main" xmlns:r="http://schemas.openxmlformats.org/officeDocument/2006/relationships" xmlns:p="http://schemas.openxmlformats.org/presentationml/2006/main">
  <p:tag name="TIMING" val="|5.4|10|11.5|16.7"/>
</p:tagLst>
</file>

<file path=ppt/tags/tag2.xml><?xml version="1.0" encoding="utf-8"?>
<p:tagLst xmlns:a="http://schemas.openxmlformats.org/drawingml/2006/main" xmlns:r="http://schemas.openxmlformats.org/officeDocument/2006/relationships" xmlns:p="http://schemas.openxmlformats.org/presentationml/2006/main">
  <p:tag name="TIMING" val="|8.1|27.7"/>
</p:tagLst>
</file>

<file path=ppt/tags/tag20.xml><?xml version="1.0" encoding="utf-8"?>
<p:tagLst xmlns:a="http://schemas.openxmlformats.org/drawingml/2006/main" xmlns:r="http://schemas.openxmlformats.org/officeDocument/2006/relationships" xmlns:p="http://schemas.openxmlformats.org/presentationml/2006/main">
  <p:tag name="TIMING" val="|5.4|10|11.5|16.7"/>
</p:tagLst>
</file>

<file path=ppt/tags/tag21.xml><?xml version="1.0" encoding="utf-8"?>
<p:tagLst xmlns:a="http://schemas.openxmlformats.org/drawingml/2006/main" xmlns:r="http://schemas.openxmlformats.org/officeDocument/2006/relationships" xmlns:p="http://schemas.openxmlformats.org/presentationml/2006/main">
  <p:tag name="TIMING" val="|5.4|10|11.5|16.7"/>
</p:tagLst>
</file>

<file path=ppt/tags/tag22.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5.4|6.8|4.2|11.2|7.9|2.7|4.9|3.4|6.4|6.3|4.4|3.4|16.8"/>
</p:tagLst>
</file>

<file path=ppt/tags/tag4.xml><?xml version="1.0" encoding="utf-8"?>
<p:tagLst xmlns:a="http://schemas.openxmlformats.org/drawingml/2006/main" xmlns:r="http://schemas.openxmlformats.org/officeDocument/2006/relationships" xmlns:p="http://schemas.openxmlformats.org/presentationml/2006/main">
  <p:tag name="TIMING" val="|1.7|6.2|7.1"/>
</p:tagLst>
</file>

<file path=ppt/tags/tag5.xml><?xml version="1.0" encoding="utf-8"?>
<p:tagLst xmlns:a="http://schemas.openxmlformats.org/drawingml/2006/main" xmlns:r="http://schemas.openxmlformats.org/officeDocument/2006/relationships" xmlns:p="http://schemas.openxmlformats.org/presentationml/2006/main">
  <p:tag name="TIMING" val="|15.5"/>
</p:tagLst>
</file>

<file path=ppt/tags/tag6.xml><?xml version="1.0" encoding="utf-8"?>
<p:tagLst xmlns:a="http://schemas.openxmlformats.org/drawingml/2006/main" xmlns:r="http://schemas.openxmlformats.org/officeDocument/2006/relationships" xmlns:p="http://schemas.openxmlformats.org/presentationml/2006/main">
  <p:tag name="TIMING" val="|13.5|32.7"/>
</p:tagLst>
</file>

<file path=ppt/tags/tag7.xml><?xml version="1.0" encoding="utf-8"?>
<p:tagLst xmlns:a="http://schemas.openxmlformats.org/drawingml/2006/main" xmlns:r="http://schemas.openxmlformats.org/officeDocument/2006/relationships" xmlns:p="http://schemas.openxmlformats.org/presentationml/2006/main">
  <p:tag name="TIMING" val="|7.4|20.5|18.1|21.2"/>
</p:tagLst>
</file>

<file path=ppt/tags/tag8.xml><?xml version="1.0" encoding="utf-8"?>
<p:tagLst xmlns:a="http://schemas.openxmlformats.org/drawingml/2006/main" xmlns:r="http://schemas.openxmlformats.org/officeDocument/2006/relationships" xmlns:p="http://schemas.openxmlformats.org/presentationml/2006/main">
  <p:tag name="TIMING" val="|20.1|28.7|18.2"/>
</p:tagLst>
</file>

<file path=ppt/tags/tag9.xml><?xml version="1.0" encoding="utf-8"?>
<p:tagLst xmlns:a="http://schemas.openxmlformats.org/drawingml/2006/main" xmlns:r="http://schemas.openxmlformats.org/officeDocument/2006/relationships" xmlns:p="http://schemas.openxmlformats.org/presentationml/2006/main">
  <p:tag name="TIMING" val="|7.1|7.7|9.1|20.3|9.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 banda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n banda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 banda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n banda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4.xml><?xml version="1.0" encoding="utf-8"?>
<a:theme xmlns:a="http://schemas.openxmlformats.org/drawingml/2006/main" name="2_Con bandas">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on bandas">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BAE7BE515542D46AE355ACC539C8D8D" ma:contentTypeVersion="13" ma:contentTypeDescription="Crear nuevo documento." ma:contentTypeScope="" ma:versionID="9784a754b897b962e9617c28cb3c0340">
  <xsd:schema xmlns:xsd="http://www.w3.org/2001/XMLSchema" xmlns:xs="http://www.w3.org/2001/XMLSchema" xmlns:p="http://schemas.microsoft.com/office/2006/metadata/properties" xmlns:ns3="d544519c-0f8b-494e-8488-ec7833df4f45" xmlns:ns4="103ce411-4e21-418a-b164-29ba885c9a28" targetNamespace="http://schemas.microsoft.com/office/2006/metadata/properties" ma:root="true" ma:fieldsID="e6de7af93f0df690b6c949e212743c31" ns3:_="" ns4:_="">
    <xsd:import namespace="d544519c-0f8b-494e-8488-ec7833df4f45"/>
    <xsd:import namespace="103ce411-4e21-418a-b164-29ba885c9a2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44519c-0f8b-494e-8488-ec7833df4f45"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3ce411-4e21-418a-b164-29ba885c9a2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52C890-8789-4FCA-83F1-DA272F61C1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44519c-0f8b-494e-8488-ec7833df4f45"/>
    <ds:schemaRef ds:uri="103ce411-4e21-418a-b164-29ba885c9a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2D47F4-D04E-4AB3-81B2-F7683B1C6AFE}">
  <ds:schemaRefs>
    <ds:schemaRef ds:uri="http://purl.org/dc/terms/"/>
    <ds:schemaRef ds:uri="http://purl.org/dc/dcmitype/"/>
    <ds:schemaRef ds:uri="http://www.w3.org/XML/1998/namespace"/>
    <ds:schemaRef ds:uri="http://schemas.microsoft.com/office/2006/documentManagement/types"/>
    <ds:schemaRef ds:uri="d544519c-0f8b-494e-8488-ec7833df4f45"/>
    <ds:schemaRef ds:uri="http://schemas.openxmlformats.org/package/2006/metadata/core-properties"/>
    <ds:schemaRef ds:uri="http://schemas.microsoft.com/office/infopath/2007/PartnerControls"/>
    <ds:schemaRef ds:uri="103ce411-4e21-418a-b164-29ba885c9a28"/>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955B8BC8-0E4E-445D-B148-3C4CE23673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Con bandas</Template>
  <TotalTime>55761</TotalTime>
  <Words>3334</Words>
  <Application>Microsoft Office PowerPoint</Application>
  <PresentationFormat>Panorámica</PresentationFormat>
  <Paragraphs>520</Paragraphs>
  <Slides>64</Slides>
  <Notes>5</Notes>
  <HiddenSlides>0</HiddenSlides>
  <MMClips>0</MMClips>
  <ScaleCrop>false</ScaleCrop>
  <HeadingPairs>
    <vt:vector size="6" baseType="variant">
      <vt:variant>
        <vt:lpstr>Fuentes usadas</vt:lpstr>
      </vt:variant>
      <vt:variant>
        <vt:i4>13</vt:i4>
      </vt:variant>
      <vt:variant>
        <vt:lpstr>Tema</vt:lpstr>
      </vt:variant>
      <vt:variant>
        <vt:i4>4</vt:i4>
      </vt:variant>
      <vt:variant>
        <vt:lpstr>Títulos de diapositiva</vt:lpstr>
      </vt:variant>
      <vt:variant>
        <vt:i4>64</vt:i4>
      </vt:variant>
    </vt:vector>
  </HeadingPairs>
  <TitlesOfParts>
    <vt:vector size="81" baseType="lpstr">
      <vt:lpstr>Arial</vt:lpstr>
      <vt:lpstr>Arial Black</vt:lpstr>
      <vt:lpstr>Arial Narrow</vt:lpstr>
      <vt:lpstr>Berlin Sans FB Demi</vt:lpstr>
      <vt:lpstr>Calibri</vt:lpstr>
      <vt:lpstr>Calibri Light</vt:lpstr>
      <vt:lpstr>Candara</vt:lpstr>
      <vt:lpstr>Century Gothic</vt:lpstr>
      <vt:lpstr>Consolas</vt:lpstr>
      <vt:lpstr>Franklin Gothic Heavy</vt:lpstr>
      <vt:lpstr>Gill Sans MT</vt:lpstr>
      <vt:lpstr>Lucida Handwriting</vt:lpstr>
      <vt:lpstr>Wingdings</vt:lpstr>
      <vt:lpstr>Con bandas</vt:lpstr>
      <vt:lpstr>Diseño personalizado</vt:lpstr>
      <vt:lpstr>1_Con bandas</vt:lpstr>
      <vt:lpstr>2_Con bandas</vt:lpstr>
      <vt:lpstr>Presentación de PowerPoint</vt:lpstr>
      <vt:lpstr>Presentación de PowerPoint</vt:lpstr>
      <vt:lpstr>1  Aspectos Generales del Impuesto Territorial</vt:lpstr>
      <vt:lpstr>Presentación de PowerPoint</vt:lpstr>
      <vt:lpstr>ASPECTOS GENERALES DEL IMPUESTO TERRITORIAL </vt:lpstr>
      <vt:lpstr>ASPECTOS GENERALES DEL IMPUESTO TERRITORIAL </vt:lpstr>
      <vt:lpstr>Presentación de PowerPoint</vt:lpstr>
      <vt:lpstr>ASPECTOS GENERALES DEL IMPUESTO TERRITORIAL </vt:lpstr>
      <vt:lpstr>Presentación de PowerPoint</vt:lpstr>
      <vt:lpstr>ASPECTOS GENERALES DEL IMPUESTO TERRITORIAL </vt:lpstr>
      <vt:lpstr>Presentación de PowerPoint</vt:lpstr>
      <vt:lpstr>ASPECTOS GENERALES DEL IMPUESTO TERRITORIAL </vt:lpstr>
      <vt:lpstr>ASPECTOS GENERALES DEL IMPUESTO TERRITORIAL </vt:lpstr>
      <vt:lpstr>ASPECTOS GENERALES DEL IMPUESTO TERRITORIAL </vt:lpstr>
      <vt:lpstr>ASPECTOS GENERALES DEL IMPUESTO TERRITORIAL </vt:lpstr>
      <vt:lpstr>Presentación de PowerPoint</vt:lpstr>
      <vt:lpstr>ASPECTOS GENERALES DEL IMPUESTO TERRITORIAL </vt:lpstr>
      <vt:lpstr>ASPECTOS GENERALES DEL IMPUESTO TERRITORIAL </vt:lpstr>
      <vt:lpstr>Presentación de PowerPoint</vt:lpstr>
      <vt:lpstr>ASPECTOS GENERALES DEL IMPUESTO TERRITORIAL </vt:lpstr>
      <vt:lpstr>ASPECTOS GENERALES DEL IMPUESTO TERRITORIAL </vt:lpstr>
      <vt:lpstr>ASPECTOS GENERALES DEL IMPUESTO TERRITORIAL </vt:lpstr>
      <vt:lpstr>ASPECTOS GENERALES DEL IMPUESTO TERRITORIAL </vt:lpstr>
      <vt:lpstr>Presentación de PowerPoint</vt:lpstr>
      <vt:lpstr>ASPECTOS GENERALES DEL IMPUESTO TERRITORIAL </vt:lpstr>
      <vt:lpstr>2  Catastro de bienes raíces</vt:lpstr>
      <vt:lpstr>Catastro de bienes raíces</vt:lpstr>
      <vt:lpstr>Catastro de bienes raíces</vt:lpstr>
      <vt:lpstr>3  Beneficios</vt:lpstr>
      <vt:lpstr>Presentación de PowerPoint</vt:lpstr>
      <vt:lpstr>Beneficios</vt:lpstr>
      <vt:lpstr>4  Reavalúo de bienes raíces</vt:lpstr>
      <vt:lpstr>Presentación de PowerPoint</vt:lpstr>
      <vt:lpstr>Reavalúo de bienes raíces</vt:lpstr>
      <vt:lpstr>Reavalúo de bienes raíces</vt:lpstr>
      <vt:lpstr>Reavalúo de bienes raíces</vt:lpstr>
      <vt:lpstr>Beneficios</vt:lpstr>
      <vt:lpstr>Reavalúo de bienes raíces</vt:lpstr>
      <vt:lpstr>Presentación de PowerPoint</vt:lpstr>
      <vt:lpstr>Reavalúo de bienes raíces</vt:lpstr>
      <vt:lpstr>Reavalúo de bienes raíces</vt:lpstr>
      <vt:lpstr>Reavalúo de bienes raíces</vt:lpstr>
      <vt:lpstr>Reavalúo de bienes raíces</vt:lpstr>
      <vt:lpstr>Reavalúo de bienes raíces</vt:lpstr>
      <vt:lpstr>Reavalúo de bienes raíces</vt:lpstr>
      <vt:lpstr>Reavalúo de bienes raíces</vt:lpstr>
      <vt:lpstr>Reavalúo de bienes raíces</vt:lpstr>
      <vt:lpstr>5  IMPUGNACIONES</vt:lpstr>
      <vt:lpstr>Presentación de PowerPoint</vt:lpstr>
      <vt:lpstr>Reavalúo de bienes raíces</vt:lpstr>
      <vt:lpstr>Reavalúo de bienes raíces</vt:lpstr>
      <vt:lpstr>Reavalúo de bienes raíces</vt:lpstr>
      <vt:lpstr>Reavalúo de bienes raíces</vt:lpstr>
      <vt:lpstr>6  Modernización tributaria</vt:lpstr>
      <vt:lpstr>Presentación de PowerPoint</vt:lpstr>
      <vt:lpstr>Modernización tributaria</vt:lpstr>
      <vt:lpstr>Modernización tributaria</vt:lpstr>
      <vt:lpstr>Modernización tributaria</vt:lpstr>
      <vt:lpstr>Modernización tributaria</vt:lpstr>
      <vt:lpstr>Modernización tributaria</vt:lpstr>
      <vt:lpstr> 7  Aplicaciones web contribuyentes</vt:lpstr>
      <vt:lpstr>Presentación de PowerPoint</vt:lpstr>
      <vt:lpstr>Aplicaciones web contribuyentes</vt:lpstr>
      <vt:lpstr>Presentación de PowerPoint</vt:lpstr>
    </vt:vector>
  </TitlesOfParts>
  <Company>Servicio de Impuestos Internos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Daniel Martinez Santana</dc:creator>
  <cp:lastModifiedBy>Andrea Hasbun</cp:lastModifiedBy>
  <cp:revision>630</cp:revision>
  <dcterms:created xsi:type="dcterms:W3CDTF">2019-06-03T17:35:15Z</dcterms:created>
  <dcterms:modified xsi:type="dcterms:W3CDTF">2023-03-08T15:41:11Z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0x010100ABAE7BE515542D46AE355ACC539C8D8D</vt:lpwstr>
  </property>
</Properties>
</file>