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D0CE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02994" y="2428748"/>
            <a:ext cx="8992235" cy="6997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01850" y="1825244"/>
            <a:ext cx="8988298" cy="4739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hyperlink" Target="mailto:juribe@etax.cl" TargetMode="External"/><Relationship Id="rId4" Type="http://schemas.openxmlformats.org/officeDocument/2006/relationships/image" Target="../media/image2.png"/><Relationship Id="rId5" Type="http://schemas.openxmlformats.org/officeDocument/2006/relationships/hyperlink" Target="mailto:contacto@etax.cl" TargetMode="Externa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3.png"/></Relationships>
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
</file>

<file path=ppt/slides/_rels/slide3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hyperlink" Target="mailto:juribe@etax.cl" TargetMode="External"/><Relationship Id="rId4" Type="http://schemas.openxmlformats.org/officeDocument/2006/relationships/image" Target="../media/image9.png"/><Relationship Id="rId5" Type="http://schemas.openxmlformats.org/officeDocument/2006/relationships/hyperlink" Target="mailto:contacto@etax.cl" TargetMode="Externa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43078" rIns="0" bIns="0" rtlCol="0" vert="horz">
            <a:spAutoFit/>
          </a:bodyPr>
          <a:lstStyle/>
          <a:p>
            <a:pPr marL="13335" marR="5080">
              <a:lnSpc>
                <a:spcPct val="90000"/>
              </a:lnSpc>
              <a:spcBef>
                <a:spcPts val="575"/>
              </a:spcBef>
            </a:pPr>
            <a:r>
              <a:rPr dirty="0" sz="4000" spc="-10">
                <a:solidFill>
                  <a:srgbClr val="FFFFFF"/>
                </a:solidFill>
              </a:rPr>
              <a:t>Delitos económicos </a:t>
            </a:r>
            <a:r>
              <a:rPr dirty="0" sz="4000" spc="-5">
                <a:solidFill>
                  <a:srgbClr val="FFFFFF"/>
                </a:solidFill>
              </a:rPr>
              <a:t>y </a:t>
            </a:r>
            <a:r>
              <a:rPr dirty="0" sz="4000" spc="-20">
                <a:solidFill>
                  <a:srgbClr val="FFFFFF"/>
                </a:solidFill>
              </a:rPr>
              <a:t>otras </a:t>
            </a:r>
            <a:r>
              <a:rPr dirty="0" sz="4000" spc="-5">
                <a:solidFill>
                  <a:srgbClr val="FFFFFF"/>
                </a:solidFill>
              </a:rPr>
              <a:t>modificaciones </a:t>
            </a:r>
            <a:r>
              <a:rPr dirty="0" sz="4000" spc="-890">
                <a:solidFill>
                  <a:srgbClr val="FFFFFF"/>
                </a:solidFill>
              </a:rPr>
              <a:t> </a:t>
            </a:r>
            <a:r>
              <a:rPr dirty="0" sz="4000" spc="-10">
                <a:solidFill>
                  <a:srgbClr val="FFFFFF"/>
                </a:solidFill>
              </a:rPr>
              <a:t>legales:</a:t>
            </a:r>
            <a:r>
              <a:rPr dirty="0" sz="4000">
                <a:solidFill>
                  <a:srgbClr val="FFFFFF"/>
                </a:solidFill>
              </a:rPr>
              <a:t> </a:t>
            </a:r>
            <a:r>
              <a:rPr dirty="0" sz="4000" spc="-15">
                <a:solidFill>
                  <a:srgbClr val="FFFFFF"/>
                </a:solidFill>
              </a:rPr>
              <a:t>Impacto</a:t>
            </a:r>
            <a:r>
              <a:rPr dirty="0" sz="4000" spc="5">
                <a:solidFill>
                  <a:srgbClr val="FFFFFF"/>
                </a:solidFill>
              </a:rPr>
              <a:t> </a:t>
            </a:r>
            <a:r>
              <a:rPr dirty="0" sz="4000" spc="-5">
                <a:solidFill>
                  <a:srgbClr val="FFFFFF"/>
                </a:solidFill>
              </a:rPr>
              <a:t>en las</a:t>
            </a:r>
            <a:r>
              <a:rPr dirty="0" sz="4000">
                <a:solidFill>
                  <a:srgbClr val="FFFFFF"/>
                </a:solidFill>
              </a:rPr>
              <a:t> </a:t>
            </a:r>
            <a:r>
              <a:rPr dirty="0" sz="4000" spc="-15">
                <a:solidFill>
                  <a:srgbClr val="FFFFFF"/>
                </a:solidFill>
              </a:rPr>
              <a:t>operaciones</a:t>
            </a:r>
            <a:r>
              <a:rPr dirty="0" sz="4000" spc="-10">
                <a:solidFill>
                  <a:srgbClr val="FFFFFF"/>
                </a:solidFill>
              </a:rPr>
              <a:t> </a:t>
            </a:r>
            <a:r>
              <a:rPr dirty="0" sz="4000" spc="-5">
                <a:solidFill>
                  <a:srgbClr val="FFFFFF"/>
                </a:solidFill>
              </a:rPr>
              <a:t>de </a:t>
            </a:r>
            <a:r>
              <a:rPr dirty="0" sz="4000">
                <a:solidFill>
                  <a:srgbClr val="FFFFFF"/>
                </a:solidFill>
              </a:rPr>
              <a:t> </a:t>
            </a:r>
            <a:r>
              <a:rPr dirty="0" sz="4000" spc="-20">
                <a:solidFill>
                  <a:srgbClr val="FFFFFF"/>
                </a:solidFill>
              </a:rPr>
              <a:t>comercio</a:t>
            </a:r>
            <a:r>
              <a:rPr dirty="0" sz="4000" spc="-15">
                <a:solidFill>
                  <a:srgbClr val="FFFFFF"/>
                </a:solidFill>
              </a:rPr>
              <a:t> exterior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1602994" y="4118228"/>
            <a:ext cx="469455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solidFill>
                  <a:srgbClr val="FFFFFF"/>
                </a:solidFill>
                <a:latin typeface="Calibri Light"/>
                <a:cs typeface="Calibri Light"/>
              </a:rPr>
              <a:t>Sesión</a:t>
            </a:r>
            <a:r>
              <a:rPr dirty="0" sz="2800" spc="-10">
                <a:solidFill>
                  <a:srgbClr val="FFFFFF"/>
                </a:solidFill>
                <a:latin typeface="Calibri Light"/>
                <a:cs typeface="Calibri Light"/>
              </a:rPr>
              <a:t> Comité</a:t>
            </a:r>
            <a:r>
              <a:rPr dirty="0" sz="2800" spc="-1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Calibri Light"/>
                <a:cs typeface="Calibri Light"/>
              </a:rPr>
              <a:t>Internacional</a:t>
            </a:r>
            <a:r>
              <a:rPr dirty="0" sz="2800" spc="-3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Calibri Light"/>
                <a:cs typeface="Calibri Light"/>
              </a:rPr>
              <a:t>CNC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57596" y="5035346"/>
            <a:ext cx="1652270" cy="1259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24700"/>
              </a:lnSpc>
              <a:spcBef>
                <a:spcPts val="100"/>
              </a:spcBef>
            </a:pPr>
            <a:r>
              <a:rPr dirty="0" sz="2400" spc="-5">
                <a:solidFill>
                  <a:srgbClr val="FFFFFF"/>
                </a:solidFill>
                <a:latin typeface="Arial MT"/>
                <a:cs typeface="Arial MT"/>
              </a:rPr>
              <a:t>Javier</a:t>
            </a:r>
            <a:r>
              <a:rPr dirty="0" sz="2400" spc="-5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Arial MT"/>
                <a:cs typeface="Arial MT"/>
              </a:rPr>
              <a:t>Uribe </a:t>
            </a:r>
            <a:r>
              <a:rPr dirty="0" sz="2400" spc="-65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Arial MT"/>
                <a:cs typeface="Arial MT"/>
              </a:rPr>
              <a:t>Abogado</a:t>
            </a:r>
            <a:endParaRPr sz="240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855"/>
              </a:spcBef>
            </a:pPr>
            <a:r>
              <a:rPr dirty="0" sz="1400" spc="-5">
                <a:solidFill>
                  <a:srgbClr val="FFFFFF"/>
                </a:solidFill>
                <a:latin typeface="Arial MT"/>
                <a:cs typeface="Arial MT"/>
                <a:hlinkClick r:id="rId3"/>
              </a:rPr>
              <a:t>juribe@etax.cl</a:t>
            </a:r>
            <a:endParaRPr sz="1400">
              <a:latin typeface="Arial MT"/>
              <a:cs typeface="Arial MT"/>
            </a:endParaRP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50876" y="210311"/>
            <a:ext cx="2458212" cy="1382268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0072243" y="5380735"/>
            <a:ext cx="169291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solidFill>
                  <a:srgbClr val="FFFFFF"/>
                </a:solidFill>
                <a:latin typeface="Arial MT"/>
                <a:cs typeface="Arial MT"/>
              </a:rPr>
              <a:t>Las</a:t>
            </a:r>
            <a:r>
              <a:rPr dirty="0" sz="1000" spc="-2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Arial MT"/>
                <a:cs typeface="Arial MT"/>
              </a:rPr>
              <a:t>Pelargonias</a:t>
            </a:r>
            <a:r>
              <a:rPr dirty="0" sz="100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000" spc="-5">
                <a:solidFill>
                  <a:srgbClr val="FFFFFF"/>
                </a:solidFill>
                <a:latin typeface="Arial MT"/>
                <a:cs typeface="Arial MT"/>
              </a:rPr>
              <a:t>#843</a:t>
            </a:r>
            <a:r>
              <a:rPr dirty="0" sz="1000" spc="-3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FFFFFF"/>
                </a:solidFill>
                <a:latin typeface="Arial MT"/>
                <a:cs typeface="Arial MT"/>
              </a:rPr>
              <a:t>Of.</a:t>
            </a:r>
            <a:r>
              <a:rPr dirty="0" sz="1000" spc="-3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Arial MT"/>
                <a:cs typeface="Arial MT"/>
              </a:rPr>
              <a:t>603</a:t>
            </a:r>
            <a:endParaRPr sz="1000">
              <a:latin typeface="Arial MT"/>
              <a:cs typeface="Arial MT"/>
            </a:endParaRPr>
          </a:p>
          <a:p>
            <a:pPr algn="r" marR="5080">
              <a:lnSpc>
                <a:spcPct val="100000"/>
              </a:lnSpc>
            </a:pPr>
            <a:r>
              <a:rPr dirty="0" sz="1000" spc="-10">
                <a:solidFill>
                  <a:srgbClr val="FFFFFF"/>
                </a:solidFill>
                <a:latin typeface="Arial MT"/>
                <a:cs typeface="Arial MT"/>
              </a:rPr>
              <a:t>Concón</a:t>
            </a:r>
            <a:r>
              <a:rPr dirty="0" sz="1000" spc="-5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000" spc="-5">
                <a:solidFill>
                  <a:srgbClr val="FFFFFF"/>
                </a:solidFill>
                <a:latin typeface="Symbol"/>
                <a:cs typeface="Symbol"/>
              </a:rPr>
              <a:t></a:t>
            </a:r>
            <a:r>
              <a:rPr dirty="0" sz="10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FFFFFF"/>
                </a:solidFill>
                <a:latin typeface="Arial MT"/>
                <a:cs typeface="Arial MT"/>
              </a:rPr>
              <a:t>Reñaca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767186" y="5837935"/>
            <a:ext cx="998219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solidFill>
                  <a:srgbClr val="FFFFFF"/>
                </a:solidFill>
                <a:latin typeface="Arial MT"/>
                <a:cs typeface="Arial MT"/>
                <a:hlinkClick r:id="rId5"/>
              </a:rPr>
              <a:t>contacto@etax.cl</a:t>
            </a:r>
            <a:endParaRPr sz="1000">
              <a:latin typeface="Arial MT"/>
              <a:cs typeface="Arial MT"/>
            </a:endParaRPr>
          </a:p>
          <a:p>
            <a:pPr marL="70485">
              <a:lnSpc>
                <a:spcPct val="100000"/>
              </a:lnSpc>
            </a:pPr>
            <a:r>
              <a:rPr dirty="0" sz="1000" spc="-10">
                <a:solidFill>
                  <a:srgbClr val="FFFFFF"/>
                </a:solidFill>
                <a:latin typeface="Arial MT"/>
                <a:cs typeface="Arial MT"/>
              </a:rPr>
              <a:t>+56</a:t>
            </a:r>
            <a:r>
              <a:rPr dirty="0" sz="10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000" spc="-5">
                <a:solidFill>
                  <a:srgbClr val="FFFFFF"/>
                </a:solidFill>
                <a:latin typeface="Arial MT"/>
                <a:cs typeface="Arial MT"/>
              </a:rPr>
              <a:t>9</a:t>
            </a:r>
            <a:r>
              <a:rPr dirty="0" sz="1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Arial MT"/>
                <a:cs typeface="Arial MT"/>
              </a:rPr>
              <a:t>79997786</a:t>
            </a:r>
            <a:endParaRPr sz="1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2994" y="1447545"/>
            <a:ext cx="8988425" cy="41573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sz="2000" spc="-10">
                <a:latin typeface="Calibri Light"/>
                <a:cs typeface="Calibri Light"/>
              </a:rPr>
              <a:t>C</a:t>
            </a:r>
            <a:r>
              <a:rPr dirty="0" sz="2000" spc="-10">
                <a:latin typeface="Calibri Light"/>
                <a:cs typeface="Calibri Light"/>
              </a:rPr>
              <a:t>rea</a:t>
            </a:r>
            <a:r>
              <a:rPr dirty="0" sz="2000" spc="-30">
                <a:latin typeface="Calibri Light"/>
                <a:cs typeface="Calibri Light"/>
              </a:rPr>
              <a:t> </a:t>
            </a:r>
            <a:r>
              <a:rPr dirty="0" u="sng" sz="2000" spc="-1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cuatro</a:t>
            </a:r>
            <a:r>
              <a:rPr dirty="0" u="sng" sz="2000" spc="-4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2000" spc="-1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categorías</a:t>
            </a:r>
            <a:r>
              <a:rPr dirty="0" u="sng" sz="2000" spc="-2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200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de</a:t>
            </a:r>
            <a:r>
              <a:rPr dirty="0" u="sng" sz="2000" spc="-2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2000" spc="-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delitos.</a:t>
            </a:r>
            <a:endParaRPr sz="20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750">
              <a:latin typeface="Calibri Light"/>
              <a:cs typeface="Calibri Light"/>
            </a:endParaRPr>
          </a:p>
          <a:p>
            <a:pPr algn="just" marL="12700" marR="6985">
              <a:lnSpc>
                <a:spcPts val="2160"/>
              </a:lnSpc>
              <a:buChar char="-"/>
              <a:tabLst>
                <a:tab pos="167005" algn="l"/>
              </a:tabLst>
            </a:pPr>
            <a:r>
              <a:rPr dirty="0" sz="2000" spc="-25">
                <a:latin typeface="Calibri Light"/>
                <a:cs typeface="Calibri Light"/>
              </a:rPr>
              <a:t>Primera </a:t>
            </a:r>
            <a:r>
              <a:rPr dirty="0" sz="2000" spc="-20">
                <a:latin typeface="Calibri Light"/>
                <a:cs typeface="Calibri Light"/>
              </a:rPr>
              <a:t>Categoría: </a:t>
            </a:r>
            <a:r>
              <a:rPr dirty="0" sz="2000" spc="-5">
                <a:latin typeface="Calibri Light"/>
                <a:cs typeface="Calibri Light"/>
              </a:rPr>
              <a:t>Aquellos que </a:t>
            </a:r>
            <a:r>
              <a:rPr dirty="0" sz="2000">
                <a:latin typeface="Calibri Light"/>
                <a:cs typeface="Calibri Light"/>
              </a:rPr>
              <a:t>lo </a:t>
            </a:r>
            <a:r>
              <a:rPr dirty="0" sz="2000" spc="-15">
                <a:latin typeface="Calibri Light"/>
                <a:cs typeface="Calibri Light"/>
              </a:rPr>
              <a:t>serán </a:t>
            </a:r>
            <a:r>
              <a:rPr dirty="0" sz="2000">
                <a:latin typeface="Calibri Light"/>
                <a:cs typeface="Calibri Light"/>
              </a:rPr>
              <a:t>bajo </a:t>
            </a:r>
            <a:r>
              <a:rPr dirty="0" sz="2000" spc="-10">
                <a:latin typeface="Calibri Light"/>
                <a:cs typeface="Calibri Light"/>
              </a:rPr>
              <a:t>toda circunstancia. </a:t>
            </a:r>
            <a:r>
              <a:rPr dirty="0" sz="2000" spc="-15">
                <a:latin typeface="Calibri Light"/>
                <a:cs typeface="Calibri Light"/>
              </a:rPr>
              <a:t>Están </a:t>
            </a:r>
            <a:r>
              <a:rPr dirty="0" sz="2000" spc="-5">
                <a:latin typeface="Calibri Light"/>
                <a:cs typeface="Calibri Light"/>
              </a:rPr>
              <a:t>tipificados en 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distintas</a:t>
            </a:r>
            <a:r>
              <a:rPr dirty="0" sz="2000" spc="-4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leyes.</a:t>
            </a:r>
            <a:endParaRPr sz="2000">
              <a:latin typeface="Calibri Light"/>
              <a:cs typeface="Calibri Light"/>
            </a:endParaRPr>
          </a:p>
          <a:p>
            <a:pPr algn="just" marL="12700" marR="5080">
              <a:lnSpc>
                <a:spcPct val="90000"/>
              </a:lnSpc>
              <a:spcBef>
                <a:spcPts val="965"/>
              </a:spcBef>
              <a:buChar char="-"/>
              <a:tabLst>
                <a:tab pos="193040" algn="l"/>
              </a:tabLst>
            </a:pPr>
            <a:r>
              <a:rPr dirty="0" sz="2000" spc="-15">
                <a:latin typeface="Calibri Light"/>
                <a:cs typeface="Calibri Light"/>
              </a:rPr>
              <a:t>Segunda </a:t>
            </a:r>
            <a:r>
              <a:rPr dirty="0" sz="2000" spc="-20">
                <a:latin typeface="Calibri Light"/>
                <a:cs typeface="Calibri Light"/>
              </a:rPr>
              <a:t>Categoría: </a:t>
            </a:r>
            <a:r>
              <a:rPr dirty="0" sz="2000" spc="-10">
                <a:latin typeface="Calibri Light"/>
                <a:cs typeface="Calibri Light"/>
              </a:rPr>
              <a:t>Aquellos </a:t>
            </a:r>
            <a:r>
              <a:rPr dirty="0" sz="2000">
                <a:latin typeface="Calibri Light"/>
                <a:cs typeface="Calibri Light"/>
              </a:rPr>
              <a:t>en </a:t>
            </a:r>
            <a:r>
              <a:rPr dirty="0" sz="2000" spc="-5">
                <a:latin typeface="Calibri Light"/>
                <a:cs typeface="Calibri Light"/>
              </a:rPr>
              <a:t>que </a:t>
            </a:r>
            <a:r>
              <a:rPr dirty="0" sz="2000">
                <a:latin typeface="Calibri Light"/>
                <a:cs typeface="Calibri Light"/>
              </a:rPr>
              <a:t>el </a:t>
            </a:r>
            <a:r>
              <a:rPr dirty="0" sz="2000" spc="-5">
                <a:latin typeface="Calibri Light"/>
                <a:cs typeface="Calibri Light"/>
              </a:rPr>
              <a:t>hecho </a:t>
            </a:r>
            <a:r>
              <a:rPr dirty="0" sz="2000" spc="-10">
                <a:latin typeface="Calibri Light"/>
                <a:cs typeface="Calibri Light"/>
              </a:rPr>
              <a:t>fuere perpetrado </a:t>
            </a:r>
            <a:r>
              <a:rPr dirty="0" sz="2000">
                <a:latin typeface="Calibri Light"/>
                <a:cs typeface="Calibri Light"/>
              </a:rPr>
              <a:t>en </a:t>
            </a:r>
            <a:r>
              <a:rPr dirty="0" sz="2000" spc="-5">
                <a:latin typeface="Calibri Light"/>
                <a:cs typeface="Calibri Light"/>
              </a:rPr>
              <a:t>ejercicio </a:t>
            </a:r>
            <a:r>
              <a:rPr dirty="0" sz="2000">
                <a:latin typeface="Calibri Light"/>
                <a:cs typeface="Calibri Light"/>
              </a:rPr>
              <a:t>de </a:t>
            </a:r>
            <a:r>
              <a:rPr dirty="0" sz="2000" spc="-10">
                <a:latin typeface="Calibri Light"/>
                <a:cs typeface="Calibri Light"/>
              </a:rPr>
              <a:t>un </a:t>
            </a:r>
            <a:r>
              <a:rPr dirty="0" sz="2000" spc="-5">
                <a:latin typeface="Calibri Light"/>
                <a:cs typeface="Calibri Light"/>
              </a:rPr>
              <a:t> </a:t>
            </a:r>
            <a:r>
              <a:rPr dirty="0" u="heavy" sz="2000" spc="-2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cargo, </a:t>
            </a:r>
            <a:r>
              <a:rPr dirty="0" u="heavy" sz="2000" spc="-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función </a:t>
            </a:r>
            <a:r>
              <a:rPr dirty="0" u="heavy" sz="200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o </a:t>
            </a:r>
            <a:r>
              <a:rPr dirty="0" u="heavy" sz="2000" spc="-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posición en </a:t>
            </a:r>
            <a:r>
              <a:rPr dirty="0" u="heavy" sz="2000" spc="-1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una empresa </a:t>
            </a:r>
            <a:r>
              <a:rPr dirty="0" sz="2000" spc="-20">
                <a:latin typeface="Calibri Light"/>
                <a:cs typeface="Calibri Light"/>
              </a:rPr>
              <a:t>o, </a:t>
            </a:r>
            <a:r>
              <a:rPr dirty="0" sz="2000" spc="-10">
                <a:latin typeface="Calibri Light"/>
                <a:cs typeface="Calibri Light"/>
              </a:rPr>
              <a:t>también, </a:t>
            </a:r>
            <a:r>
              <a:rPr dirty="0" u="heavy" sz="2000" spc="-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cuando </a:t>
            </a:r>
            <a:r>
              <a:rPr dirty="0" u="heavy" sz="200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lo </a:t>
            </a:r>
            <a:r>
              <a:rPr dirty="0" u="heavy" sz="2000" spc="-1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fueren </a:t>
            </a:r>
            <a:r>
              <a:rPr dirty="0" u="heavy" sz="200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en </a:t>
            </a:r>
            <a:r>
              <a:rPr dirty="0" u="heavy" sz="2000" spc="-1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beneficio </a:t>
            </a:r>
            <a:r>
              <a:rPr dirty="0" sz="2000" spc="-5">
                <a:latin typeface="Calibri Light"/>
                <a:cs typeface="Calibri Light"/>
              </a:rPr>
              <a:t> </a:t>
            </a:r>
            <a:r>
              <a:rPr dirty="0" u="heavy" sz="2000" spc="-1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económico </a:t>
            </a:r>
            <a:r>
              <a:rPr dirty="0" u="heavy" sz="200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o </a:t>
            </a:r>
            <a:r>
              <a:rPr dirty="0" u="heavy" sz="2000" spc="-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de </a:t>
            </a:r>
            <a:r>
              <a:rPr dirty="0" u="heavy" sz="2000" spc="-1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otra </a:t>
            </a:r>
            <a:r>
              <a:rPr dirty="0" u="heavy" sz="2000" spc="-2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naturaleza </a:t>
            </a:r>
            <a:r>
              <a:rPr dirty="0" u="heavy" sz="2000" spc="-2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para </a:t>
            </a:r>
            <a:r>
              <a:rPr dirty="0" u="heavy" sz="2000" spc="-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una </a:t>
            </a:r>
            <a:r>
              <a:rPr dirty="0" u="heavy" sz="2000" spc="-1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empresa </a:t>
            </a:r>
            <a:r>
              <a:rPr dirty="0" sz="2000" spc="-10">
                <a:latin typeface="Calibri Light"/>
                <a:cs typeface="Calibri Light"/>
              </a:rPr>
              <a:t>(aplicable </a:t>
            </a:r>
            <a:r>
              <a:rPr dirty="0" sz="2000">
                <a:latin typeface="Calibri Light"/>
                <a:cs typeface="Calibri Light"/>
              </a:rPr>
              <a:t>a </a:t>
            </a:r>
            <a:r>
              <a:rPr dirty="0" sz="2000" spc="-10">
                <a:latin typeface="Calibri Light"/>
                <a:cs typeface="Calibri Light"/>
              </a:rPr>
              <a:t>empresas </a:t>
            </a:r>
            <a:r>
              <a:rPr dirty="0" sz="2000" spc="-15">
                <a:latin typeface="Calibri Light"/>
                <a:cs typeface="Calibri Light"/>
              </a:rPr>
              <a:t>con </a:t>
            </a:r>
            <a:r>
              <a:rPr dirty="0" sz="2000" spc="-10">
                <a:latin typeface="Calibri Light"/>
                <a:cs typeface="Calibri Light"/>
              </a:rPr>
              <a:t>ingresos </a:t>
            </a:r>
            <a:r>
              <a:rPr dirty="0" sz="2000" spc="-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por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sobre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las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25</a:t>
            </a:r>
            <a:r>
              <a:rPr dirty="0" sz="2000" spc="-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mil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UF)**.</a:t>
            </a:r>
            <a:endParaRPr sz="2000">
              <a:latin typeface="Calibri Light"/>
              <a:cs typeface="Calibri Light"/>
            </a:endParaRPr>
          </a:p>
          <a:p>
            <a:pPr algn="just" marL="12700" marR="5715">
              <a:lnSpc>
                <a:spcPct val="90000"/>
              </a:lnSpc>
              <a:spcBef>
                <a:spcPts val="1010"/>
              </a:spcBef>
              <a:buChar char="-"/>
              <a:tabLst>
                <a:tab pos="227965" algn="l"/>
              </a:tabLst>
            </a:pPr>
            <a:r>
              <a:rPr dirty="0" sz="2000" spc="-50">
                <a:latin typeface="Calibri Light"/>
                <a:cs typeface="Calibri Light"/>
              </a:rPr>
              <a:t>Tercera</a:t>
            </a:r>
            <a:r>
              <a:rPr dirty="0" sz="2000" spc="-45">
                <a:latin typeface="Calibri Light"/>
                <a:cs typeface="Calibri Light"/>
              </a:rPr>
              <a:t> </a:t>
            </a:r>
            <a:r>
              <a:rPr dirty="0" sz="2000" spc="-20">
                <a:latin typeface="Calibri Light"/>
                <a:cs typeface="Calibri Light"/>
              </a:rPr>
              <a:t>Categoría: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Aquellos</a:t>
            </a:r>
            <a:r>
              <a:rPr dirty="0" sz="2000" spc="-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en</a:t>
            </a:r>
            <a:r>
              <a:rPr dirty="0" sz="2000" spc="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que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intervenga,</a:t>
            </a:r>
            <a:r>
              <a:rPr dirty="0" sz="2000" spc="-10">
                <a:latin typeface="Calibri Light"/>
                <a:cs typeface="Calibri Light"/>
              </a:rPr>
              <a:t> como</a:t>
            </a:r>
            <a:r>
              <a:rPr dirty="0" sz="2000" spc="-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autor</a:t>
            </a:r>
            <a:r>
              <a:rPr dirty="0" sz="2000" spc="-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o</a:t>
            </a:r>
            <a:r>
              <a:rPr dirty="0" sz="2000" spc="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cómplice,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en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la </a:t>
            </a:r>
            <a:r>
              <a:rPr dirty="0" sz="2000" spc="-10">
                <a:latin typeface="Calibri Light"/>
                <a:cs typeface="Calibri Light"/>
              </a:rPr>
              <a:t> perpetración </a:t>
            </a:r>
            <a:r>
              <a:rPr dirty="0" sz="2000" spc="-5">
                <a:latin typeface="Calibri Light"/>
                <a:cs typeface="Calibri Light"/>
              </a:rPr>
              <a:t>del hecho alguien en </a:t>
            </a:r>
            <a:r>
              <a:rPr dirty="0" sz="2000" spc="-10">
                <a:latin typeface="Calibri Light"/>
                <a:cs typeface="Calibri Light"/>
              </a:rPr>
              <a:t>ejercicio </a:t>
            </a:r>
            <a:r>
              <a:rPr dirty="0" sz="2000" spc="-5">
                <a:latin typeface="Calibri Light"/>
                <a:cs typeface="Calibri Light"/>
              </a:rPr>
              <a:t>de un </a:t>
            </a:r>
            <a:r>
              <a:rPr dirty="0" sz="2000" spc="-25">
                <a:latin typeface="Calibri Light"/>
                <a:cs typeface="Calibri Light"/>
              </a:rPr>
              <a:t>cargo, </a:t>
            </a:r>
            <a:r>
              <a:rPr dirty="0" sz="2000" spc="-5">
                <a:latin typeface="Calibri Light"/>
                <a:cs typeface="Calibri Light"/>
              </a:rPr>
              <a:t>función </a:t>
            </a:r>
            <a:r>
              <a:rPr dirty="0" sz="2000">
                <a:latin typeface="Calibri Light"/>
                <a:cs typeface="Calibri Light"/>
              </a:rPr>
              <a:t>o </a:t>
            </a:r>
            <a:r>
              <a:rPr dirty="0" sz="2000" spc="-5">
                <a:latin typeface="Calibri Light"/>
                <a:cs typeface="Calibri Light"/>
              </a:rPr>
              <a:t>posición </a:t>
            </a:r>
            <a:r>
              <a:rPr dirty="0" sz="2000">
                <a:latin typeface="Calibri Light"/>
                <a:cs typeface="Calibri Light"/>
              </a:rPr>
              <a:t>de </a:t>
            </a:r>
            <a:r>
              <a:rPr dirty="0" sz="2000" spc="-10">
                <a:latin typeface="Calibri Light"/>
                <a:cs typeface="Calibri Light"/>
              </a:rPr>
              <a:t>una </a:t>
            </a:r>
            <a:r>
              <a:rPr dirty="0" sz="2000" spc="-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empresa,</a:t>
            </a:r>
            <a:r>
              <a:rPr dirty="0" sz="2000" spc="-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o</a:t>
            </a:r>
            <a:r>
              <a:rPr dirty="0" sz="2000" spc="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cuando</a:t>
            </a:r>
            <a:r>
              <a:rPr dirty="0" sz="2000">
                <a:latin typeface="Calibri Light"/>
                <a:cs typeface="Calibri Light"/>
              </a:rPr>
              <a:t> el</a:t>
            </a:r>
            <a:r>
              <a:rPr dirty="0" sz="2000" spc="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hecho</a:t>
            </a:r>
            <a:r>
              <a:rPr dirty="0" sz="2000" spc="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fuere</a:t>
            </a:r>
            <a:r>
              <a:rPr dirty="0" sz="2000" spc="-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perpetrado</a:t>
            </a:r>
            <a:r>
              <a:rPr dirty="0" sz="2000" spc="-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en</a:t>
            </a:r>
            <a:r>
              <a:rPr dirty="0" sz="2000" spc="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beneficio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económico</a:t>
            </a:r>
            <a:r>
              <a:rPr dirty="0" sz="2000" spc="-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o</a:t>
            </a:r>
            <a:r>
              <a:rPr dirty="0" sz="2000" spc="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de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20">
                <a:latin typeface="Calibri Light"/>
                <a:cs typeface="Calibri Light"/>
              </a:rPr>
              <a:t>otra </a:t>
            </a:r>
            <a:r>
              <a:rPr dirty="0" sz="2000" spc="-15">
                <a:latin typeface="Calibri Light"/>
                <a:cs typeface="Calibri Light"/>
              </a:rPr>
              <a:t> naturaleza</a:t>
            </a:r>
            <a:r>
              <a:rPr dirty="0" sz="2000" spc="-5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para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una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empresa.</a:t>
            </a:r>
            <a:endParaRPr sz="2000">
              <a:latin typeface="Calibri Light"/>
              <a:cs typeface="Calibri Light"/>
            </a:endParaRPr>
          </a:p>
          <a:p>
            <a:pPr algn="just" marL="144780" indent="-132715">
              <a:lnSpc>
                <a:spcPct val="100000"/>
              </a:lnSpc>
              <a:spcBef>
                <a:spcPts val="755"/>
              </a:spcBef>
              <a:buChar char="-"/>
              <a:tabLst>
                <a:tab pos="145415" algn="l"/>
              </a:tabLst>
            </a:pPr>
            <a:r>
              <a:rPr dirty="0" sz="2000" spc="-15">
                <a:latin typeface="Calibri Light"/>
                <a:cs typeface="Calibri Light"/>
              </a:rPr>
              <a:t>Cuarta</a:t>
            </a:r>
            <a:r>
              <a:rPr dirty="0" sz="2000" spc="-45">
                <a:latin typeface="Calibri Light"/>
                <a:cs typeface="Calibri Light"/>
              </a:rPr>
              <a:t> </a:t>
            </a:r>
            <a:r>
              <a:rPr dirty="0" sz="2000" spc="-20">
                <a:latin typeface="Calibri Light"/>
                <a:cs typeface="Calibri Light"/>
              </a:rPr>
              <a:t>Categoría:</a:t>
            </a:r>
            <a:r>
              <a:rPr dirty="0" sz="2000" spc="-3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Delitos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</a:t>
            </a:r>
            <a:r>
              <a:rPr dirty="0" sz="2000" spc="-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receptación,</a:t>
            </a:r>
            <a:r>
              <a:rPr dirty="0" sz="2000" spc="-3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lavado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y</a:t>
            </a:r>
            <a:r>
              <a:rPr dirty="0" sz="2000" spc="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blanqueo</a:t>
            </a:r>
            <a:r>
              <a:rPr dirty="0" sz="2000" spc="-4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</a:t>
            </a:r>
            <a:r>
              <a:rPr dirty="0" sz="2000" spc="-5">
                <a:latin typeface="Calibri Light"/>
                <a:cs typeface="Calibri Light"/>
              </a:rPr>
              <a:t> activos.</a:t>
            </a:r>
            <a:endParaRPr sz="2000">
              <a:latin typeface="Calibri Light"/>
              <a:cs typeface="Calibri Ligh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24383"/>
            <a:ext cx="1869948" cy="91439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77594" y="1844166"/>
            <a:ext cx="9039225" cy="3938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24485" indent="-28702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25120" algn="l"/>
              </a:tabLst>
            </a:pPr>
            <a:r>
              <a:rPr dirty="0" sz="1800" spc="-15">
                <a:latin typeface="Calibri Light"/>
                <a:cs typeface="Calibri Light"/>
              </a:rPr>
              <a:t>Ina</a:t>
            </a:r>
            <a:r>
              <a:rPr dirty="0" sz="1800" spc="-15">
                <a:latin typeface="Calibri Light"/>
                <a:cs typeface="Calibri Light"/>
              </a:rPr>
              <a:t>plicabilidad</a:t>
            </a:r>
            <a:r>
              <a:rPr dirty="0" sz="1800" spc="-80">
                <a:latin typeface="Calibri Light"/>
                <a:cs typeface="Calibri Light"/>
              </a:rPr>
              <a:t> </a:t>
            </a:r>
            <a:r>
              <a:rPr dirty="0" sz="1800">
                <a:latin typeface="Calibri Light"/>
                <a:cs typeface="Calibri Light"/>
              </a:rPr>
              <a:t>a</a:t>
            </a:r>
            <a:r>
              <a:rPr dirty="0" sz="1800" spc="-25">
                <a:latin typeface="Calibri Light"/>
                <a:cs typeface="Calibri Light"/>
              </a:rPr>
              <a:t> </a:t>
            </a:r>
            <a:r>
              <a:rPr dirty="0" sz="1800" spc="-5">
                <a:latin typeface="Calibri Light"/>
                <a:cs typeface="Calibri Light"/>
              </a:rPr>
              <a:t>micro</a:t>
            </a:r>
            <a:r>
              <a:rPr dirty="0" sz="1800" spc="-70">
                <a:latin typeface="Calibri Light"/>
                <a:cs typeface="Calibri Light"/>
              </a:rPr>
              <a:t> </a:t>
            </a:r>
            <a:r>
              <a:rPr dirty="0" sz="1800">
                <a:latin typeface="Calibri Light"/>
                <a:cs typeface="Calibri Light"/>
              </a:rPr>
              <a:t>y</a:t>
            </a:r>
            <a:r>
              <a:rPr dirty="0" sz="1800" spc="-30">
                <a:latin typeface="Calibri Light"/>
                <a:cs typeface="Calibri Light"/>
              </a:rPr>
              <a:t> </a:t>
            </a:r>
            <a:r>
              <a:rPr dirty="0" sz="1800" spc="-15">
                <a:latin typeface="Calibri Light"/>
                <a:cs typeface="Calibri Light"/>
              </a:rPr>
              <a:t>pequeñas</a:t>
            </a:r>
            <a:r>
              <a:rPr dirty="0" sz="1800" spc="-60">
                <a:latin typeface="Calibri Light"/>
                <a:cs typeface="Calibri Light"/>
              </a:rPr>
              <a:t> </a:t>
            </a:r>
            <a:r>
              <a:rPr dirty="0" sz="1800" spc="-15">
                <a:latin typeface="Calibri Light"/>
                <a:cs typeface="Calibri Light"/>
              </a:rPr>
              <a:t>empresas</a:t>
            </a:r>
            <a:endParaRPr sz="18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</a:pPr>
            <a:endParaRPr sz="2000">
              <a:latin typeface="Calibri Light"/>
              <a:cs typeface="Calibri Light"/>
            </a:endParaRPr>
          </a:p>
          <a:p>
            <a:pPr algn="just" marL="38100" marR="30480">
              <a:lnSpc>
                <a:spcPts val="1730"/>
              </a:lnSpc>
              <a:spcBef>
                <a:spcPts val="1764"/>
              </a:spcBef>
            </a:pPr>
            <a:r>
              <a:rPr dirty="0" sz="1600" spc="-5">
                <a:latin typeface="Calibri Light"/>
                <a:cs typeface="Calibri Light"/>
              </a:rPr>
              <a:t>- No </a:t>
            </a:r>
            <a:r>
              <a:rPr dirty="0" sz="1600" spc="-10">
                <a:latin typeface="Calibri Light"/>
                <a:cs typeface="Calibri Light"/>
              </a:rPr>
              <a:t>serán </a:t>
            </a:r>
            <a:r>
              <a:rPr dirty="0" sz="1600" spc="-5">
                <a:latin typeface="Calibri Light"/>
                <a:cs typeface="Calibri Light"/>
              </a:rPr>
              <a:t>aplicables a </a:t>
            </a:r>
            <a:r>
              <a:rPr dirty="0" sz="1600">
                <a:latin typeface="Calibri Light"/>
                <a:cs typeface="Calibri Light"/>
              </a:rPr>
              <a:t>los </a:t>
            </a:r>
            <a:r>
              <a:rPr dirty="0" sz="1600" spc="-5">
                <a:latin typeface="Calibri Light"/>
                <a:cs typeface="Calibri Light"/>
              </a:rPr>
              <a:t>delitos </a:t>
            </a:r>
            <a:r>
              <a:rPr dirty="0" sz="1600">
                <a:latin typeface="Calibri Light"/>
                <a:cs typeface="Calibri Light"/>
              </a:rPr>
              <a:t>considerados </a:t>
            </a:r>
            <a:r>
              <a:rPr dirty="0" sz="1600" spc="-5">
                <a:latin typeface="Calibri Light"/>
                <a:cs typeface="Calibri Light"/>
              </a:rPr>
              <a:t>como económicos conforme a </a:t>
            </a:r>
            <a:r>
              <a:rPr dirty="0" sz="1600">
                <a:latin typeface="Calibri Light"/>
                <a:cs typeface="Calibri Light"/>
              </a:rPr>
              <a:t>los </a:t>
            </a:r>
            <a:r>
              <a:rPr dirty="0" sz="1600" spc="-5">
                <a:latin typeface="Calibri Light"/>
                <a:cs typeface="Calibri Light"/>
              </a:rPr>
              <a:t>artículos 2 y 3 y a </a:t>
            </a:r>
            <a:r>
              <a:rPr dirty="0" sz="1600">
                <a:latin typeface="Calibri Light"/>
                <a:cs typeface="Calibri Light"/>
              </a:rPr>
              <a:t>los </a:t>
            </a:r>
            <a:r>
              <a:rPr dirty="0" sz="1600" spc="5">
                <a:latin typeface="Calibri Light"/>
                <a:cs typeface="Calibri Light"/>
              </a:rPr>
              <a:t> </a:t>
            </a:r>
            <a:r>
              <a:rPr dirty="0" sz="1600">
                <a:latin typeface="Calibri Light"/>
                <a:cs typeface="Calibri Light"/>
              </a:rPr>
              <a:t>números </a:t>
            </a:r>
            <a:r>
              <a:rPr dirty="0" sz="1600" spc="-5">
                <a:latin typeface="Calibri Light"/>
                <a:cs typeface="Calibri Light"/>
              </a:rPr>
              <a:t>2 y 3 del artículo 4 que </a:t>
            </a:r>
            <a:r>
              <a:rPr dirty="0" sz="1600" spc="-10">
                <a:latin typeface="Calibri Light"/>
                <a:cs typeface="Calibri Light"/>
              </a:rPr>
              <a:t>se </a:t>
            </a:r>
            <a:r>
              <a:rPr dirty="0" sz="1600" spc="-5">
                <a:latin typeface="Calibri Light"/>
                <a:cs typeface="Calibri Light"/>
              </a:rPr>
              <a:t>perpetren </a:t>
            </a:r>
            <a:r>
              <a:rPr dirty="0" sz="1600" spc="5">
                <a:latin typeface="Calibri Light"/>
                <a:cs typeface="Calibri Light"/>
              </a:rPr>
              <a:t>en </a:t>
            </a:r>
            <a:r>
              <a:rPr dirty="0" sz="1600" spc="-5">
                <a:latin typeface="Calibri Light"/>
                <a:cs typeface="Calibri Light"/>
              </a:rPr>
              <a:t>el contexto o </a:t>
            </a:r>
            <a:r>
              <a:rPr dirty="0" sz="1600" spc="5">
                <a:latin typeface="Calibri Light"/>
                <a:cs typeface="Calibri Light"/>
              </a:rPr>
              <a:t>en </a:t>
            </a:r>
            <a:r>
              <a:rPr dirty="0" sz="1600" spc="-5">
                <a:latin typeface="Calibri Light"/>
                <a:cs typeface="Calibri Light"/>
              </a:rPr>
              <a:t>beneficio de una empresa que </a:t>
            </a:r>
            <a:r>
              <a:rPr dirty="0" sz="1600">
                <a:latin typeface="Calibri Light"/>
                <a:cs typeface="Calibri Light"/>
              </a:rPr>
              <a:t>tenga </a:t>
            </a:r>
            <a:r>
              <a:rPr dirty="0" sz="1600" spc="10">
                <a:latin typeface="Calibri Light"/>
                <a:cs typeface="Calibri Light"/>
              </a:rPr>
              <a:t>el </a:t>
            </a:r>
            <a:r>
              <a:rPr dirty="0" sz="1600" spc="15">
                <a:latin typeface="Calibri Light"/>
                <a:cs typeface="Calibri Light"/>
              </a:rPr>
              <a:t> </a:t>
            </a:r>
            <a:r>
              <a:rPr dirty="0" sz="1600">
                <a:latin typeface="Calibri Light"/>
                <a:cs typeface="Calibri Light"/>
              </a:rPr>
              <a:t>carácter</a:t>
            </a:r>
            <a:r>
              <a:rPr dirty="0" sz="1600" spc="-3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de</a:t>
            </a:r>
            <a:r>
              <a:rPr dirty="0" sz="160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micro</a:t>
            </a:r>
            <a:r>
              <a:rPr dirty="0" sz="1600" spc="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o</a:t>
            </a:r>
            <a:r>
              <a:rPr dirty="0" sz="1600" spc="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pequeña</a:t>
            </a:r>
            <a:r>
              <a:rPr dirty="0" sz="1600" spc="25">
                <a:latin typeface="Calibri Light"/>
                <a:cs typeface="Calibri Light"/>
              </a:rPr>
              <a:t> </a:t>
            </a:r>
            <a:r>
              <a:rPr dirty="0" sz="1600" spc="-10">
                <a:latin typeface="Calibri Light"/>
                <a:cs typeface="Calibri Light"/>
              </a:rPr>
              <a:t>empresa</a:t>
            </a:r>
            <a:r>
              <a:rPr dirty="0" sz="1600" spc="1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conforme</a:t>
            </a:r>
            <a:r>
              <a:rPr dirty="0" sz="1600" spc="10">
                <a:latin typeface="Calibri Light"/>
                <a:cs typeface="Calibri Light"/>
              </a:rPr>
              <a:t> </a:t>
            </a:r>
            <a:r>
              <a:rPr dirty="0" sz="1600">
                <a:latin typeface="Calibri Light"/>
                <a:cs typeface="Calibri Light"/>
              </a:rPr>
              <a:t>al</a:t>
            </a:r>
            <a:r>
              <a:rPr dirty="0" sz="1600" spc="-1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artículo</a:t>
            </a:r>
            <a:r>
              <a:rPr dirty="0" sz="1600" spc="-10">
                <a:latin typeface="Calibri Light"/>
                <a:cs typeface="Calibri Light"/>
              </a:rPr>
              <a:t> segundo</a:t>
            </a:r>
            <a:r>
              <a:rPr dirty="0" sz="1600" spc="5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de</a:t>
            </a:r>
            <a:r>
              <a:rPr dirty="0" sz="1600" spc="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la</a:t>
            </a:r>
            <a:r>
              <a:rPr dirty="0" sz="160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ley</a:t>
            </a:r>
            <a:r>
              <a:rPr dirty="0" sz="160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20.416.</a:t>
            </a:r>
            <a:endParaRPr sz="1600">
              <a:latin typeface="Calibri Light"/>
              <a:cs typeface="Calibri Light"/>
            </a:endParaRPr>
          </a:p>
          <a:p>
            <a:pPr algn="just" marL="200660" indent="-163195">
              <a:lnSpc>
                <a:spcPts val="1825"/>
              </a:lnSpc>
              <a:spcBef>
                <a:spcPts val="775"/>
              </a:spcBef>
              <a:buChar char="*"/>
              <a:tabLst>
                <a:tab pos="201295" algn="l"/>
              </a:tabLst>
            </a:pPr>
            <a:r>
              <a:rPr dirty="0" sz="1600" spc="-20">
                <a:latin typeface="Calibri Light"/>
                <a:cs typeface="Calibri Light"/>
              </a:rPr>
              <a:t>Microempresa</a:t>
            </a:r>
            <a:r>
              <a:rPr dirty="0" sz="1600" spc="29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ingresos</a:t>
            </a:r>
            <a:r>
              <a:rPr dirty="0" sz="1600" spc="13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anuales</a:t>
            </a:r>
            <a:r>
              <a:rPr dirty="0" sz="1600" spc="14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por</a:t>
            </a:r>
            <a:r>
              <a:rPr dirty="0" sz="1600" spc="14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ventas</a:t>
            </a:r>
            <a:r>
              <a:rPr dirty="0" sz="1600" spc="13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y</a:t>
            </a:r>
            <a:r>
              <a:rPr dirty="0" sz="1600" spc="14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servicios</a:t>
            </a:r>
            <a:r>
              <a:rPr dirty="0" sz="1600" spc="12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y</a:t>
            </a:r>
            <a:r>
              <a:rPr dirty="0" sz="1600" spc="14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otras</a:t>
            </a:r>
            <a:r>
              <a:rPr dirty="0" sz="1600" spc="14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actividades</a:t>
            </a:r>
            <a:r>
              <a:rPr dirty="0" sz="1600" spc="140">
                <a:latin typeface="Calibri Light"/>
                <a:cs typeface="Calibri Light"/>
              </a:rPr>
              <a:t> </a:t>
            </a:r>
            <a:r>
              <a:rPr dirty="0" sz="1600">
                <a:latin typeface="Calibri Light"/>
                <a:cs typeface="Calibri Light"/>
              </a:rPr>
              <a:t>no</a:t>
            </a:r>
            <a:r>
              <a:rPr dirty="0" sz="1600" spc="14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superen</a:t>
            </a:r>
            <a:r>
              <a:rPr dirty="0" sz="1600" spc="15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2.400</a:t>
            </a:r>
            <a:r>
              <a:rPr dirty="0" sz="1600" spc="135">
                <a:latin typeface="Calibri Light"/>
                <a:cs typeface="Calibri Light"/>
              </a:rPr>
              <a:t> </a:t>
            </a:r>
            <a:r>
              <a:rPr dirty="0" sz="1600">
                <a:latin typeface="Calibri Light"/>
                <a:cs typeface="Calibri Light"/>
              </a:rPr>
              <a:t>UF</a:t>
            </a:r>
            <a:r>
              <a:rPr dirty="0" sz="1600" spc="13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en</a:t>
            </a:r>
            <a:r>
              <a:rPr dirty="0" sz="1600" spc="15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último</a:t>
            </a:r>
            <a:endParaRPr sz="1600">
              <a:latin typeface="Calibri Light"/>
              <a:cs typeface="Calibri Light"/>
            </a:endParaRPr>
          </a:p>
          <a:p>
            <a:pPr algn="just" marL="38100">
              <a:lnSpc>
                <a:spcPts val="1825"/>
              </a:lnSpc>
            </a:pPr>
            <a:r>
              <a:rPr dirty="0" sz="1600" spc="-5">
                <a:latin typeface="Calibri Light"/>
                <a:cs typeface="Calibri Light"/>
              </a:rPr>
              <a:t>año</a:t>
            </a:r>
            <a:r>
              <a:rPr dirty="0" sz="1600" spc="-3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calendario.</a:t>
            </a:r>
            <a:endParaRPr sz="1600">
              <a:latin typeface="Calibri Light"/>
              <a:cs typeface="Calibri Light"/>
            </a:endParaRPr>
          </a:p>
          <a:p>
            <a:pPr algn="just" marL="135255" indent="-97790">
              <a:lnSpc>
                <a:spcPct val="100000"/>
              </a:lnSpc>
              <a:spcBef>
                <a:spcPts val="1395"/>
              </a:spcBef>
              <a:buSzPct val="65625"/>
              <a:buChar char="*"/>
              <a:tabLst>
                <a:tab pos="135890" algn="l"/>
              </a:tabLst>
            </a:pPr>
            <a:r>
              <a:rPr dirty="0" sz="1600" spc="-15">
                <a:latin typeface="Calibri Light"/>
                <a:cs typeface="Calibri Light"/>
              </a:rPr>
              <a:t>Pequeña</a:t>
            </a:r>
            <a:r>
              <a:rPr dirty="0" sz="1600" spc="-60">
                <a:latin typeface="Calibri Light"/>
                <a:cs typeface="Calibri Light"/>
              </a:rPr>
              <a:t> </a:t>
            </a:r>
            <a:r>
              <a:rPr dirty="0" sz="1600" spc="-15">
                <a:latin typeface="Calibri Light"/>
                <a:cs typeface="Calibri Light"/>
              </a:rPr>
              <a:t>empresa </a:t>
            </a:r>
            <a:r>
              <a:rPr dirty="0" sz="1600" spc="-5">
                <a:latin typeface="Calibri Light"/>
                <a:cs typeface="Calibri Light"/>
              </a:rPr>
              <a:t>supera</a:t>
            </a:r>
            <a:r>
              <a:rPr dirty="0" sz="1600" spc="-1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las</a:t>
            </a:r>
            <a:r>
              <a:rPr dirty="0" sz="1600" spc="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2.400</a:t>
            </a:r>
            <a:r>
              <a:rPr dirty="0" sz="1600" spc="30">
                <a:latin typeface="Calibri Light"/>
                <a:cs typeface="Calibri Light"/>
              </a:rPr>
              <a:t> </a:t>
            </a:r>
            <a:r>
              <a:rPr dirty="0" sz="1600">
                <a:latin typeface="Calibri Light"/>
                <a:cs typeface="Calibri Light"/>
              </a:rPr>
              <a:t>UF</a:t>
            </a:r>
            <a:r>
              <a:rPr dirty="0" sz="1600" spc="-5">
                <a:latin typeface="Calibri Light"/>
                <a:cs typeface="Calibri Light"/>
              </a:rPr>
              <a:t> y es</a:t>
            </a:r>
            <a:r>
              <a:rPr dirty="0" sz="1600" spc="1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menor</a:t>
            </a:r>
            <a:r>
              <a:rPr dirty="0" sz="1600" spc="2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a 25.000</a:t>
            </a:r>
            <a:r>
              <a:rPr dirty="0" sz="1600" spc="30">
                <a:latin typeface="Calibri Light"/>
                <a:cs typeface="Calibri Light"/>
              </a:rPr>
              <a:t> </a:t>
            </a:r>
            <a:r>
              <a:rPr dirty="0" sz="1600">
                <a:latin typeface="Calibri Light"/>
                <a:cs typeface="Calibri Light"/>
              </a:rPr>
              <a:t>UF</a:t>
            </a:r>
            <a:r>
              <a:rPr dirty="0" sz="1600" spc="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último</a:t>
            </a:r>
            <a:r>
              <a:rPr dirty="0" sz="1600" spc="1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año</a:t>
            </a:r>
            <a:r>
              <a:rPr dirty="0" sz="1600" spc="1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calendario.</a:t>
            </a:r>
            <a:endParaRPr sz="1600">
              <a:latin typeface="Calibri Light"/>
              <a:cs typeface="Calibri Light"/>
            </a:endParaRPr>
          </a:p>
          <a:p>
            <a:pPr algn="just" marL="185420" indent="-147955">
              <a:lnSpc>
                <a:spcPct val="100000"/>
              </a:lnSpc>
              <a:spcBef>
                <a:spcPts val="815"/>
              </a:spcBef>
              <a:buChar char="*"/>
              <a:tabLst>
                <a:tab pos="186055" algn="l"/>
              </a:tabLst>
            </a:pPr>
            <a:r>
              <a:rPr dirty="0" sz="1600" spc="-10">
                <a:latin typeface="Calibri Light"/>
                <a:cs typeface="Calibri Light"/>
              </a:rPr>
              <a:t>Mediana</a:t>
            </a:r>
            <a:r>
              <a:rPr dirty="0" sz="1600" spc="-60">
                <a:latin typeface="Calibri Light"/>
                <a:cs typeface="Calibri Light"/>
              </a:rPr>
              <a:t> </a:t>
            </a:r>
            <a:r>
              <a:rPr dirty="0" sz="1600" spc="-15">
                <a:latin typeface="Calibri Light"/>
                <a:cs typeface="Calibri Light"/>
              </a:rPr>
              <a:t>empresa</a:t>
            </a:r>
            <a:r>
              <a:rPr dirty="0" sz="1600" spc="-45">
                <a:latin typeface="Calibri Light"/>
                <a:cs typeface="Calibri Light"/>
              </a:rPr>
              <a:t> </a:t>
            </a:r>
            <a:r>
              <a:rPr dirty="0" sz="1600" spc="-10">
                <a:latin typeface="Calibri Light"/>
                <a:cs typeface="Calibri Light"/>
              </a:rPr>
              <a:t>sobre</a:t>
            </a:r>
            <a:r>
              <a:rPr dirty="0" sz="1600" spc="3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25.000</a:t>
            </a:r>
            <a:r>
              <a:rPr dirty="0" sz="1600" spc="25">
                <a:latin typeface="Calibri Light"/>
                <a:cs typeface="Calibri Light"/>
              </a:rPr>
              <a:t> </a:t>
            </a:r>
            <a:r>
              <a:rPr dirty="0" sz="1600">
                <a:latin typeface="Calibri Light"/>
                <a:cs typeface="Calibri Light"/>
              </a:rPr>
              <a:t>UF</a:t>
            </a:r>
            <a:r>
              <a:rPr dirty="0" sz="1600" spc="-5">
                <a:latin typeface="Calibri Light"/>
                <a:cs typeface="Calibri Light"/>
              </a:rPr>
              <a:t> y</a:t>
            </a:r>
            <a:r>
              <a:rPr dirty="0" sz="160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menor</a:t>
            </a:r>
            <a:r>
              <a:rPr dirty="0" sz="1600" spc="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a</a:t>
            </a:r>
            <a:r>
              <a:rPr dirty="0" sz="160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100.000</a:t>
            </a:r>
            <a:r>
              <a:rPr dirty="0" sz="1600" spc="40">
                <a:latin typeface="Calibri Light"/>
                <a:cs typeface="Calibri Light"/>
              </a:rPr>
              <a:t> </a:t>
            </a:r>
            <a:r>
              <a:rPr dirty="0" sz="1600">
                <a:latin typeface="Calibri Light"/>
                <a:cs typeface="Calibri Light"/>
              </a:rPr>
              <a:t>UF</a:t>
            </a:r>
            <a:r>
              <a:rPr dirty="0" sz="1600" spc="-5">
                <a:latin typeface="Calibri Light"/>
                <a:cs typeface="Calibri Light"/>
              </a:rPr>
              <a:t> último</a:t>
            </a:r>
            <a:r>
              <a:rPr dirty="0" sz="1600" spc="1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año</a:t>
            </a:r>
            <a:r>
              <a:rPr dirty="0" sz="1600" spc="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calendario.</a:t>
            </a:r>
            <a:endParaRPr sz="16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</a:pPr>
            <a:endParaRPr sz="1600">
              <a:latin typeface="Calibri Light"/>
              <a:cs typeface="Calibri Light"/>
            </a:endParaRPr>
          </a:p>
          <a:p>
            <a:pPr algn="just" marL="38100" marR="33020">
              <a:lnSpc>
                <a:spcPct val="91500"/>
              </a:lnSpc>
              <a:spcBef>
                <a:spcPts val="1120"/>
              </a:spcBef>
            </a:pPr>
            <a:r>
              <a:rPr dirty="0" sz="2000">
                <a:latin typeface="Calibri Light"/>
                <a:cs typeface="Calibri Light"/>
              </a:rPr>
              <a:t>- </a:t>
            </a:r>
            <a:r>
              <a:rPr dirty="0" sz="1600" spc="-5">
                <a:latin typeface="Calibri Light"/>
                <a:cs typeface="Calibri Light"/>
              </a:rPr>
              <a:t>En el caso de que la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empresa involucrada forme </a:t>
            </a:r>
            <a:r>
              <a:rPr dirty="0" u="sng" sz="160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parte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de </a:t>
            </a:r>
            <a:r>
              <a:rPr dirty="0" u="sng" sz="160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un grupo </a:t>
            </a:r>
            <a:r>
              <a:rPr dirty="0" u="sng" sz="1600" spc="-1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empresarial</a:t>
            </a:r>
            <a:r>
              <a:rPr dirty="0" sz="1600" spc="-10">
                <a:latin typeface="Calibri Light"/>
                <a:cs typeface="Calibri Light"/>
              </a:rPr>
              <a:t>, </a:t>
            </a:r>
            <a:r>
              <a:rPr dirty="0" sz="1600">
                <a:latin typeface="Calibri Light"/>
                <a:cs typeface="Calibri Light"/>
              </a:rPr>
              <a:t>deberán </a:t>
            </a:r>
            <a:r>
              <a:rPr dirty="0" sz="1600" spc="-5">
                <a:latin typeface="Calibri Light"/>
                <a:cs typeface="Calibri Light"/>
              </a:rPr>
              <a:t>sumarse </a:t>
            </a:r>
            <a:r>
              <a:rPr dirty="0" sz="1600">
                <a:latin typeface="Calibri Light"/>
                <a:cs typeface="Calibri Light"/>
              </a:rPr>
              <a:t>los </a:t>
            </a:r>
            <a:r>
              <a:rPr dirty="0" sz="1600" spc="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ingresos del </a:t>
            </a:r>
            <a:r>
              <a:rPr dirty="0" sz="1600">
                <a:latin typeface="Calibri Light"/>
                <a:cs typeface="Calibri Light"/>
              </a:rPr>
              <a:t>grupo </a:t>
            </a:r>
            <a:r>
              <a:rPr dirty="0" sz="1600" spc="-5">
                <a:latin typeface="Calibri Light"/>
                <a:cs typeface="Calibri Light"/>
              </a:rPr>
              <a:t>para determinar </a:t>
            </a:r>
            <a:r>
              <a:rPr dirty="0" sz="1600">
                <a:latin typeface="Calibri Light"/>
                <a:cs typeface="Calibri Light"/>
              </a:rPr>
              <a:t>si </a:t>
            </a:r>
            <a:r>
              <a:rPr dirty="0" sz="1600" spc="-5">
                <a:latin typeface="Calibri Light"/>
                <a:cs typeface="Calibri Light"/>
              </a:rPr>
              <a:t>califica </a:t>
            </a:r>
            <a:r>
              <a:rPr dirty="0" sz="1600" spc="-10">
                <a:latin typeface="Calibri Light"/>
                <a:cs typeface="Calibri Light"/>
              </a:rPr>
              <a:t>como</a:t>
            </a:r>
            <a:r>
              <a:rPr dirty="0" sz="1600" spc="-5">
                <a:latin typeface="Calibri Light"/>
                <a:cs typeface="Calibri Light"/>
              </a:rPr>
              <a:t> micro o</a:t>
            </a:r>
            <a:r>
              <a:rPr dirty="0" sz="1600" spc="35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pequeña</a:t>
            </a:r>
            <a:r>
              <a:rPr dirty="0" sz="1600" spc="350">
                <a:latin typeface="Calibri Light"/>
                <a:cs typeface="Calibri Light"/>
              </a:rPr>
              <a:t> </a:t>
            </a:r>
            <a:r>
              <a:rPr dirty="0" sz="1600" spc="-10">
                <a:latin typeface="Calibri Light"/>
                <a:cs typeface="Calibri Light"/>
              </a:rPr>
              <a:t>empresa</a:t>
            </a:r>
            <a:r>
              <a:rPr dirty="0" sz="1600" spc="34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conforme a la disposición </a:t>
            </a:r>
            <a:r>
              <a:rPr dirty="0" sz="160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antes</a:t>
            </a:r>
            <a:r>
              <a:rPr dirty="0" sz="1600" spc="1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citada.</a:t>
            </a:r>
            <a:r>
              <a:rPr dirty="0" sz="1600" spc="-2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Por</a:t>
            </a:r>
            <a:r>
              <a:rPr dirty="0" sz="1600" spc="1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grupo</a:t>
            </a:r>
            <a:r>
              <a:rPr dirty="0" sz="1600" spc="35">
                <a:latin typeface="Calibri Light"/>
                <a:cs typeface="Calibri Light"/>
              </a:rPr>
              <a:t> </a:t>
            </a:r>
            <a:r>
              <a:rPr dirty="0" sz="1600" spc="-10">
                <a:latin typeface="Calibri Light"/>
                <a:cs typeface="Calibri Light"/>
              </a:rPr>
              <a:t>empresarial</a:t>
            </a:r>
            <a:r>
              <a:rPr dirty="0" sz="1600">
                <a:latin typeface="Calibri Light"/>
                <a:cs typeface="Calibri Light"/>
              </a:rPr>
              <a:t> </a:t>
            </a:r>
            <a:r>
              <a:rPr dirty="0" sz="1600" spc="-10">
                <a:latin typeface="Calibri Light"/>
                <a:cs typeface="Calibri Light"/>
              </a:rPr>
              <a:t>se</a:t>
            </a:r>
            <a:r>
              <a:rPr dirty="0" sz="1600" spc="1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entenderá</a:t>
            </a:r>
            <a:r>
              <a:rPr dirty="0" sz="1600" spc="1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lo</a:t>
            </a:r>
            <a:r>
              <a:rPr dirty="0" sz="1600" spc="10">
                <a:latin typeface="Calibri Light"/>
                <a:cs typeface="Calibri Light"/>
              </a:rPr>
              <a:t> </a:t>
            </a:r>
            <a:r>
              <a:rPr dirty="0" sz="1600" spc="-10">
                <a:latin typeface="Calibri Light"/>
                <a:cs typeface="Calibri Light"/>
              </a:rPr>
              <a:t>dispuesto</a:t>
            </a:r>
            <a:r>
              <a:rPr dirty="0" sz="1600" spc="6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en</a:t>
            </a:r>
            <a:r>
              <a:rPr dirty="0" sz="1600" spc="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el artículo 96</a:t>
            </a:r>
            <a:r>
              <a:rPr dirty="0" sz="1600" spc="2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de</a:t>
            </a:r>
            <a:r>
              <a:rPr dirty="0" sz="160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la</a:t>
            </a:r>
            <a:r>
              <a:rPr dirty="0" sz="1600" spc="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ley</a:t>
            </a:r>
            <a:r>
              <a:rPr dirty="0" sz="1600" spc="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N</a:t>
            </a:r>
            <a:r>
              <a:rPr dirty="0" sz="1600" spc="-5">
                <a:latin typeface="Tahoma"/>
                <a:cs typeface="Tahoma"/>
              </a:rPr>
              <a:t>°</a:t>
            </a:r>
            <a:r>
              <a:rPr dirty="0" sz="1600" spc="-5">
                <a:latin typeface="Calibri Light"/>
                <a:cs typeface="Calibri Light"/>
              </a:rPr>
              <a:t>18.045.</a:t>
            </a:r>
            <a:endParaRPr sz="1600">
              <a:latin typeface="Calibri Light"/>
              <a:cs typeface="Calibri Ligh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24383"/>
            <a:ext cx="1869948" cy="91439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4072" y="1097661"/>
            <a:ext cx="434975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5"/>
              <a:t>Ley</a:t>
            </a:r>
            <a:r>
              <a:rPr dirty="0" sz="2800" spc="-75"/>
              <a:t> </a:t>
            </a:r>
            <a:r>
              <a:rPr dirty="0" sz="2800" spc="-20"/>
              <a:t>20.195</a:t>
            </a:r>
            <a:r>
              <a:rPr dirty="0" sz="2800" spc="-90"/>
              <a:t> </a:t>
            </a:r>
            <a:r>
              <a:rPr dirty="0" sz="2800" spc="-20"/>
              <a:t>Delitos</a:t>
            </a:r>
            <a:r>
              <a:rPr dirty="0" sz="2800" spc="-80"/>
              <a:t> </a:t>
            </a:r>
            <a:r>
              <a:rPr dirty="0" sz="2800" spc="-30"/>
              <a:t>Económicos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1602994" y="1823720"/>
            <a:ext cx="8989695" cy="43757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sz="2000" spc="-15">
                <a:latin typeface="Calibri Light"/>
                <a:cs typeface="Calibri Light"/>
              </a:rPr>
              <a:t>Inaplicabilidad</a:t>
            </a:r>
            <a:r>
              <a:rPr dirty="0" sz="2000" spc="-4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a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micro</a:t>
            </a:r>
            <a:r>
              <a:rPr dirty="0" sz="2000" spc="-5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y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pequeñas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 spc="-20">
                <a:latin typeface="Calibri Light"/>
                <a:cs typeface="Calibri Light"/>
              </a:rPr>
              <a:t>empresas</a:t>
            </a:r>
            <a:endParaRPr sz="20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400">
              <a:latin typeface="Calibri Light"/>
              <a:cs typeface="Calibri Light"/>
            </a:endParaRPr>
          </a:p>
          <a:p>
            <a:pPr algn="just" marL="12700" marR="5080">
              <a:lnSpc>
                <a:spcPct val="90000"/>
              </a:lnSpc>
            </a:pPr>
            <a:r>
              <a:rPr dirty="0" sz="1600" spc="-5">
                <a:latin typeface="Calibri Light"/>
                <a:cs typeface="Calibri Light"/>
              </a:rPr>
              <a:t>Artículo 96.- </a:t>
            </a:r>
            <a:r>
              <a:rPr dirty="0" sz="1600" spc="-15">
                <a:latin typeface="Calibri Light"/>
                <a:cs typeface="Calibri Light"/>
              </a:rPr>
              <a:t>Grupo empresarial </a:t>
            </a:r>
            <a:r>
              <a:rPr dirty="0" sz="1600" spc="-5">
                <a:latin typeface="Calibri Light"/>
                <a:cs typeface="Calibri Light"/>
              </a:rPr>
              <a:t>es </a:t>
            </a:r>
            <a:r>
              <a:rPr dirty="0" sz="1600" spc="-10">
                <a:latin typeface="Calibri Light"/>
                <a:cs typeface="Calibri Light"/>
              </a:rPr>
              <a:t>el conjunto </a:t>
            </a:r>
            <a:r>
              <a:rPr dirty="0" sz="1600" spc="-5">
                <a:latin typeface="Calibri Light"/>
                <a:cs typeface="Calibri Light"/>
              </a:rPr>
              <a:t>de entidades </a:t>
            </a:r>
            <a:r>
              <a:rPr dirty="0" sz="1600" spc="-10">
                <a:latin typeface="Calibri Light"/>
                <a:cs typeface="Calibri Light"/>
              </a:rPr>
              <a:t>que presentan </a:t>
            </a:r>
            <a:r>
              <a:rPr dirty="0" sz="1600">
                <a:latin typeface="Calibri Light"/>
                <a:cs typeface="Calibri Light"/>
              </a:rPr>
              <a:t>vínculos </a:t>
            </a:r>
            <a:r>
              <a:rPr dirty="0" sz="1600" spc="-5">
                <a:latin typeface="Calibri Light"/>
                <a:cs typeface="Calibri Light"/>
              </a:rPr>
              <a:t>de </a:t>
            </a:r>
            <a:r>
              <a:rPr dirty="0" sz="1600" spc="-10">
                <a:latin typeface="Calibri Light"/>
                <a:cs typeface="Calibri Light"/>
              </a:rPr>
              <a:t>tal </a:t>
            </a:r>
            <a:r>
              <a:rPr dirty="0" sz="1600" spc="-15">
                <a:latin typeface="Calibri Light"/>
                <a:cs typeface="Calibri Light"/>
              </a:rPr>
              <a:t>naturaleza </a:t>
            </a:r>
            <a:r>
              <a:rPr dirty="0" sz="1600" spc="-5">
                <a:latin typeface="Calibri Light"/>
                <a:cs typeface="Calibri Light"/>
              </a:rPr>
              <a:t>en </a:t>
            </a:r>
            <a:r>
              <a:rPr dirty="0" sz="1600">
                <a:latin typeface="Calibri Light"/>
                <a:cs typeface="Calibri Light"/>
              </a:rPr>
              <a:t>su </a:t>
            </a:r>
            <a:r>
              <a:rPr dirty="0" sz="1600" spc="5">
                <a:latin typeface="Calibri Light"/>
                <a:cs typeface="Calibri Light"/>
              </a:rPr>
              <a:t> </a:t>
            </a:r>
            <a:r>
              <a:rPr dirty="0" sz="1600" spc="-20">
                <a:latin typeface="Calibri Light"/>
                <a:cs typeface="Calibri Light"/>
              </a:rPr>
              <a:t>propiedad,</a:t>
            </a:r>
            <a:r>
              <a:rPr dirty="0" sz="1600" spc="-15">
                <a:latin typeface="Calibri Light"/>
                <a:cs typeface="Calibri Light"/>
              </a:rPr>
              <a:t> </a:t>
            </a:r>
            <a:r>
              <a:rPr dirty="0" sz="1600" spc="-20">
                <a:latin typeface="Calibri Light"/>
                <a:cs typeface="Calibri Light"/>
              </a:rPr>
              <a:t>administración</a:t>
            </a:r>
            <a:r>
              <a:rPr dirty="0" sz="1600" spc="-1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o </a:t>
            </a:r>
            <a:r>
              <a:rPr dirty="0" sz="1600" spc="-15">
                <a:latin typeface="Calibri Light"/>
                <a:cs typeface="Calibri Light"/>
              </a:rPr>
              <a:t>responsabilidad crediticia,</a:t>
            </a:r>
            <a:r>
              <a:rPr dirty="0" sz="1600" spc="-10">
                <a:latin typeface="Calibri Light"/>
                <a:cs typeface="Calibri Light"/>
              </a:rPr>
              <a:t> </a:t>
            </a:r>
            <a:r>
              <a:rPr dirty="0" sz="1600">
                <a:latin typeface="Calibri Light"/>
                <a:cs typeface="Calibri Light"/>
              </a:rPr>
              <a:t>que hacen </a:t>
            </a:r>
            <a:r>
              <a:rPr dirty="0" sz="1600" spc="-10">
                <a:latin typeface="Calibri Light"/>
                <a:cs typeface="Calibri Light"/>
              </a:rPr>
              <a:t>presumir</a:t>
            </a:r>
            <a:r>
              <a:rPr dirty="0" sz="1600" spc="-5">
                <a:latin typeface="Calibri Light"/>
                <a:cs typeface="Calibri Light"/>
              </a:rPr>
              <a:t> </a:t>
            </a:r>
            <a:r>
              <a:rPr dirty="0" sz="1600">
                <a:latin typeface="Calibri Light"/>
                <a:cs typeface="Calibri Light"/>
              </a:rPr>
              <a:t>que </a:t>
            </a:r>
            <a:r>
              <a:rPr dirty="0" sz="1600" spc="-5">
                <a:latin typeface="Calibri Light"/>
                <a:cs typeface="Calibri Light"/>
              </a:rPr>
              <a:t>la</a:t>
            </a:r>
            <a:r>
              <a:rPr dirty="0" sz="1600">
                <a:latin typeface="Calibri Light"/>
                <a:cs typeface="Calibri Light"/>
              </a:rPr>
              <a:t> </a:t>
            </a:r>
            <a:r>
              <a:rPr dirty="0" sz="1600" spc="-20">
                <a:latin typeface="Calibri Light"/>
                <a:cs typeface="Calibri Light"/>
              </a:rPr>
              <a:t>actuación</a:t>
            </a:r>
            <a:r>
              <a:rPr dirty="0" sz="1600" spc="-15">
                <a:latin typeface="Calibri Light"/>
                <a:cs typeface="Calibri Light"/>
              </a:rPr>
              <a:t> </a:t>
            </a:r>
            <a:r>
              <a:rPr dirty="0" sz="1600" spc="-20">
                <a:latin typeface="Calibri Light"/>
                <a:cs typeface="Calibri Light"/>
              </a:rPr>
              <a:t>económica</a:t>
            </a:r>
            <a:r>
              <a:rPr dirty="0" sz="1600" spc="-1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y </a:t>
            </a:r>
            <a:r>
              <a:rPr dirty="0" sz="1600">
                <a:latin typeface="Calibri Light"/>
                <a:cs typeface="Calibri Light"/>
              </a:rPr>
              <a:t> </a:t>
            </a:r>
            <a:r>
              <a:rPr dirty="0" sz="1600" spc="-20">
                <a:latin typeface="Calibri Light"/>
                <a:cs typeface="Calibri Light"/>
              </a:rPr>
              <a:t>financiera </a:t>
            </a:r>
            <a:r>
              <a:rPr dirty="0" sz="1600" spc="-10">
                <a:latin typeface="Calibri Light"/>
                <a:cs typeface="Calibri Light"/>
              </a:rPr>
              <a:t>de </a:t>
            </a:r>
            <a:r>
              <a:rPr dirty="0" sz="1600" spc="-5">
                <a:latin typeface="Calibri Light"/>
                <a:cs typeface="Calibri Light"/>
              </a:rPr>
              <a:t>sus </a:t>
            </a:r>
            <a:r>
              <a:rPr dirty="0" sz="1600" spc="-15">
                <a:latin typeface="Calibri Light"/>
                <a:cs typeface="Calibri Light"/>
              </a:rPr>
              <a:t>integrantes </a:t>
            </a:r>
            <a:r>
              <a:rPr dirty="0" sz="1600" spc="-20">
                <a:latin typeface="Calibri Light"/>
                <a:cs typeface="Calibri Light"/>
              </a:rPr>
              <a:t>está </a:t>
            </a:r>
            <a:r>
              <a:rPr dirty="0" sz="1600" spc="-5">
                <a:latin typeface="Calibri Light"/>
                <a:cs typeface="Calibri Light"/>
              </a:rPr>
              <a:t>guiada por </a:t>
            </a:r>
            <a:r>
              <a:rPr dirty="0" sz="1600">
                <a:latin typeface="Calibri Light"/>
                <a:cs typeface="Calibri Light"/>
              </a:rPr>
              <a:t>los </a:t>
            </a:r>
            <a:r>
              <a:rPr dirty="0" sz="1600" spc="-20">
                <a:latin typeface="Calibri Light"/>
                <a:cs typeface="Calibri Light"/>
              </a:rPr>
              <a:t>intereses comunes </a:t>
            </a:r>
            <a:r>
              <a:rPr dirty="0" sz="1600" spc="-5">
                <a:latin typeface="Calibri Light"/>
                <a:cs typeface="Calibri Light"/>
              </a:rPr>
              <a:t>del grupo o subordinada a </a:t>
            </a:r>
            <a:r>
              <a:rPr dirty="0" sz="1600" spc="-10">
                <a:latin typeface="Calibri Light"/>
                <a:cs typeface="Calibri Light"/>
              </a:rPr>
              <a:t>éstos, </a:t>
            </a:r>
            <a:r>
              <a:rPr dirty="0" sz="1600" spc="-5">
                <a:latin typeface="Calibri Light"/>
                <a:cs typeface="Calibri Light"/>
              </a:rPr>
              <a:t>o </a:t>
            </a:r>
            <a:r>
              <a:rPr dirty="0" sz="1600">
                <a:latin typeface="Calibri Light"/>
                <a:cs typeface="Calibri Light"/>
              </a:rPr>
              <a:t>que </a:t>
            </a:r>
            <a:r>
              <a:rPr dirty="0" sz="1600" spc="5">
                <a:latin typeface="Calibri Light"/>
                <a:cs typeface="Calibri Light"/>
              </a:rPr>
              <a:t> </a:t>
            </a:r>
            <a:r>
              <a:rPr dirty="0" sz="1600" spc="-15">
                <a:latin typeface="Calibri Light"/>
                <a:cs typeface="Calibri Light"/>
              </a:rPr>
              <a:t>existen </a:t>
            </a:r>
            <a:r>
              <a:rPr dirty="0" sz="1600" spc="-5">
                <a:latin typeface="Calibri Light"/>
                <a:cs typeface="Calibri Light"/>
              </a:rPr>
              <a:t>riesgos financieros comunes en </a:t>
            </a:r>
            <a:r>
              <a:rPr dirty="0" sz="1600">
                <a:latin typeface="Calibri Light"/>
                <a:cs typeface="Calibri Light"/>
              </a:rPr>
              <a:t>los </a:t>
            </a:r>
            <a:r>
              <a:rPr dirty="0" sz="1600" spc="-10">
                <a:latin typeface="Calibri Light"/>
                <a:cs typeface="Calibri Light"/>
              </a:rPr>
              <a:t>créditos </a:t>
            </a:r>
            <a:r>
              <a:rPr dirty="0" sz="1600" spc="-5">
                <a:latin typeface="Calibri Light"/>
                <a:cs typeface="Calibri Light"/>
              </a:rPr>
              <a:t>que </a:t>
            </a:r>
            <a:r>
              <a:rPr dirty="0" sz="1600" spc="-10">
                <a:latin typeface="Calibri Light"/>
                <a:cs typeface="Calibri Light"/>
              </a:rPr>
              <a:t>se </a:t>
            </a:r>
            <a:r>
              <a:rPr dirty="0" sz="1600">
                <a:latin typeface="Calibri Light"/>
                <a:cs typeface="Calibri Light"/>
              </a:rPr>
              <a:t>les </a:t>
            </a:r>
            <a:r>
              <a:rPr dirty="0" sz="1600" spc="-15">
                <a:latin typeface="Calibri Light"/>
                <a:cs typeface="Calibri Light"/>
              </a:rPr>
              <a:t>otorgan </a:t>
            </a:r>
            <a:r>
              <a:rPr dirty="0" sz="1600" spc="-5">
                <a:latin typeface="Calibri Light"/>
                <a:cs typeface="Calibri Light"/>
              </a:rPr>
              <a:t>o </a:t>
            </a:r>
            <a:r>
              <a:rPr dirty="0" sz="1600" spc="5">
                <a:latin typeface="Calibri Light"/>
                <a:cs typeface="Calibri Light"/>
              </a:rPr>
              <a:t>en </a:t>
            </a:r>
            <a:r>
              <a:rPr dirty="0" sz="1600" spc="-5">
                <a:latin typeface="Calibri Light"/>
                <a:cs typeface="Calibri Light"/>
              </a:rPr>
              <a:t>la </a:t>
            </a:r>
            <a:r>
              <a:rPr dirty="0" sz="1600">
                <a:latin typeface="Calibri Light"/>
                <a:cs typeface="Calibri Light"/>
              </a:rPr>
              <a:t>adquisición </a:t>
            </a:r>
            <a:r>
              <a:rPr dirty="0" sz="1600" spc="-5">
                <a:latin typeface="Calibri Light"/>
                <a:cs typeface="Calibri Light"/>
              </a:rPr>
              <a:t>de </a:t>
            </a:r>
            <a:r>
              <a:rPr dirty="0" sz="1600" spc="-10">
                <a:latin typeface="Calibri Light"/>
                <a:cs typeface="Calibri Light"/>
              </a:rPr>
              <a:t>valores </a:t>
            </a:r>
            <a:r>
              <a:rPr dirty="0" sz="1600">
                <a:latin typeface="Calibri Light"/>
                <a:cs typeface="Calibri Light"/>
              </a:rPr>
              <a:t>que </a:t>
            </a:r>
            <a:r>
              <a:rPr dirty="0" sz="1600" spc="5">
                <a:latin typeface="Calibri Light"/>
                <a:cs typeface="Calibri Light"/>
              </a:rPr>
              <a:t> </a:t>
            </a:r>
            <a:r>
              <a:rPr dirty="0" sz="1600" spc="-10">
                <a:latin typeface="Calibri Light"/>
                <a:cs typeface="Calibri Light"/>
              </a:rPr>
              <a:t>emiten.</a:t>
            </a:r>
            <a:r>
              <a:rPr dirty="0" sz="1600" spc="-5">
                <a:latin typeface="Calibri Light"/>
                <a:cs typeface="Calibri Light"/>
              </a:rPr>
              <a:t> </a:t>
            </a:r>
            <a:r>
              <a:rPr dirty="0" sz="1600" spc="-15">
                <a:latin typeface="Calibri Light"/>
                <a:cs typeface="Calibri Light"/>
              </a:rPr>
              <a:t>Forman</a:t>
            </a:r>
            <a:r>
              <a:rPr dirty="0" sz="1600" spc="-1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parte</a:t>
            </a:r>
            <a:r>
              <a:rPr dirty="0" sz="160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de</a:t>
            </a:r>
            <a:r>
              <a:rPr dirty="0" sz="160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un</a:t>
            </a:r>
            <a:r>
              <a:rPr dirty="0" sz="160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mismo</a:t>
            </a:r>
            <a:r>
              <a:rPr dirty="0" sz="1600">
                <a:latin typeface="Calibri Light"/>
                <a:cs typeface="Calibri Light"/>
              </a:rPr>
              <a:t> grupo</a:t>
            </a:r>
            <a:r>
              <a:rPr dirty="0" sz="1600" spc="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empresarial:</a:t>
            </a:r>
            <a:r>
              <a:rPr dirty="0" sz="160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a)</a:t>
            </a:r>
            <a:r>
              <a:rPr dirty="0" sz="160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Una</a:t>
            </a:r>
            <a:r>
              <a:rPr dirty="0" sz="160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sociedad</a:t>
            </a:r>
            <a:r>
              <a:rPr dirty="0" sz="160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y</a:t>
            </a:r>
            <a:r>
              <a:rPr dirty="0" sz="1600">
                <a:latin typeface="Calibri Light"/>
                <a:cs typeface="Calibri Light"/>
              </a:rPr>
              <a:t> su</a:t>
            </a:r>
            <a:r>
              <a:rPr dirty="0" sz="1600" spc="5">
                <a:latin typeface="Calibri Light"/>
                <a:cs typeface="Calibri Light"/>
              </a:rPr>
              <a:t> </a:t>
            </a:r>
            <a:r>
              <a:rPr dirty="0" sz="1600" spc="-10">
                <a:latin typeface="Calibri Light"/>
                <a:cs typeface="Calibri Light"/>
              </a:rPr>
              <a:t>controlador;</a:t>
            </a:r>
            <a:r>
              <a:rPr dirty="0" sz="1600" spc="-5">
                <a:latin typeface="Calibri Light"/>
                <a:cs typeface="Calibri Light"/>
              </a:rPr>
              <a:t> b)</a:t>
            </a:r>
            <a:r>
              <a:rPr dirty="0" sz="1600">
                <a:latin typeface="Calibri Light"/>
                <a:cs typeface="Calibri Light"/>
              </a:rPr>
              <a:t> </a:t>
            </a:r>
            <a:r>
              <a:rPr dirty="0" sz="1600" spc="-30">
                <a:latin typeface="Calibri Light"/>
                <a:cs typeface="Calibri Light"/>
              </a:rPr>
              <a:t>Todas</a:t>
            </a:r>
            <a:r>
              <a:rPr dirty="0" sz="1600" spc="-25">
                <a:latin typeface="Calibri Light"/>
                <a:cs typeface="Calibri Light"/>
              </a:rPr>
              <a:t> </a:t>
            </a:r>
            <a:r>
              <a:rPr dirty="0" sz="1600">
                <a:latin typeface="Calibri Light"/>
                <a:cs typeface="Calibri Light"/>
              </a:rPr>
              <a:t>las </a:t>
            </a:r>
            <a:r>
              <a:rPr dirty="0" sz="1600" spc="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sociedades</a:t>
            </a:r>
            <a:r>
              <a:rPr dirty="0" sz="160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que</a:t>
            </a:r>
            <a:r>
              <a:rPr dirty="0" sz="160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tienen</a:t>
            </a:r>
            <a:r>
              <a:rPr dirty="0" sz="1600">
                <a:latin typeface="Calibri Light"/>
                <a:cs typeface="Calibri Light"/>
              </a:rPr>
              <a:t> un</a:t>
            </a:r>
            <a:r>
              <a:rPr dirty="0" sz="1600" spc="5">
                <a:latin typeface="Calibri Light"/>
                <a:cs typeface="Calibri Light"/>
              </a:rPr>
              <a:t> </a:t>
            </a:r>
            <a:r>
              <a:rPr dirty="0" sz="1600" spc="-10">
                <a:latin typeface="Calibri Light"/>
                <a:cs typeface="Calibri Light"/>
              </a:rPr>
              <a:t>controlador</a:t>
            </a:r>
            <a:r>
              <a:rPr dirty="0" sz="1600" spc="-5">
                <a:latin typeface="Calibri Light"/>
                <a:cs typeface="Calibri Light"/>
              </a:rPr>
              <a:t> común,</a:t>
            </a:r>
            <a:r>
              <a:rPr dirty="0" sz="160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y</a:t>
            </a:r>
            <a:r>
              <a:rPr dirty="0" sz="1600">
                <a:latin typeface="Calibri Light"/>
                <a:cs typeface="Calibri Light"/>
              </a:rPr>
              <a:t> </a:t>
            </a:r>
            <a:r>
              <a:rPr dirty="0" sz="1600" spc="-15">
                <a:latin typeface="Calibri Light"/>
                <a:cs typeface="Calibri Light"/>
              </a:rPr>
              <a:t>este</a:t>
            </a:r>
            <a:r>
              <a:rPr dirty="0" sz="1600" spc="-10">
                <a:latin typeface="Calibri Light"/>
                <a:cs typeface="Calibri Light"/>
              </a:rPr>
              <a:t> último,</a:t>
            </a:r>
            <a:r>
              <a:rPr dirty="0" sz="1600" spc="-5">
                <a:latin typeface="Calibri Light"/>
                <a:cs typeface="Calibri Light"/>
              </a:rPr>
              <a:t> y</a:t>
            </a:r>
            <a:r>
              <a:rPr dirty="0" sz="1600">
                <a:latin typeface="Calibri Light"/>
                <a:cs typeface="Calibri Light"/>
              </a:rPr>
              <a:t> c)</a:t>
            </a:r>
            <a:r>
              <a:rPr dirty="0" sz="1600" spc="5">
                <a:latin typeface="Calibri Light"/>
                <a:cs typeface="Calibri Light"/>
              </a:rPr>
              <a:t> </a:t>
            </a:r>
            <a:r>
              <a:rPr dirty="0" sz="1600" spc="-40">
                <a:latin typeface="Calibri Light"/>
                <a:cs typeface="Calibri Light"/>
              </a:rPr>
              <a:t>Toda</a:t>
            </a:r>
            <a:r>
              <a:rPr dirty="0" sz="1600" spc="-3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entidad</a:t>
            </a:r>
            <a:r>
              <a:rPr dirty="0" sz="1600">
                <a:latin typeface="Calibri Light"/>
                <a:cs typeface="Calibri Light"/>
              </a:rPr>
              <a:t> que</a:t>
            </a:r>
            <a:r>
              <a:rPr dirty="0" sz="1600" spc="5">
                <a:latin typeface="Calibri Light"/>
                <a:cs typeface="Calibri Light"/>
              </a:rPr>
              <a:t> </a:t>
            </a:r>
            <a:r>
              <a:rPr dirty="0" sz="1600" spc="-10">
                <a:latin typeface="Calibri Light"/>
                <a:cs typeface="Calibri Light"/>
              </a:rPr>
              <a:t>determine</a:t>
            </a:r>
            <a:r>
              <a:rPr dirty="0" sz="1600" spc="-5">
                <a:latin typeface="Calibri Light"/>
                <a:cs typeface="Calibri Light"/>
              </a:rPr>
              <a:t> </a:t>
            </a:r>
            <a:r>
              <a:rPr dirty="0" sz="1600" spc="-10">
                <a:latin typeface="Calibri Light"/>
                <a:cs typeface="Calibri Light"/>
              </a:rPr>
              <a:t>la </a:t>
            </a:r>
            <a:r>
              <a:rPr dirty="0" sz="1600" spc="-5">
                <a:latin typeface="Calibri Light"/>
                <a:cs typeface="Calibri Light"/>
              </a:rPr>
              <a:t> Superintendencia </a:t>
            </a:r>
            <a:r>
              <a:rPr dirty="0" sz="1600" spc="-10">
                <a:latin typeface="Calibri Light"/>
                <a:cs typeface="Calibri Light"/>
              </a:rPr>
              <a:t>considerando </a:t>
            </a:r>
            <a:r>
              <a:rPr dirty="0" sz="1600" spc="-5">
                <a:latin typeface="Calibri Light"/>
                <a:cs typeface="Calibri Light"/>
              </a:rPr>
              <a:t>la concurrencia de </a:t>
            </a:r>
            <a:r>
              <a:rPr dirty="0" sz="1600">
                <a:latin typeface="Calibri Light"/>
                <a:cs typeface="Calibri Light"/>
              </a:rPr>
              <a:t>una </a:t>
            </a:r>
            <a:r>
              <a:rPr dirty="0" sz="1600" spc="-5">
                <a:latin typeface="Calibri Light"/>
                <a:cs typeface="Calibri Light"/>
              </a:rPr>
              <a:t>o más de las </a:t>
            </a:r>
            <a:r>
              <a:rPr dirty="0" sz="1600" spc="-10">
                <a:latin typeface="Calibri Light"/>
                <a:cs typeface="Calibri Light"/>
              </a:rPr>
              <a:t>siguientes circunstancias: </a:t>
            </a:r>
            <a:r>
              <a:rPr dirty="0" sz="1600" spc="-5">
                <a:latin typeface="Calibri Light"/>
                <a:cs typeface="Calibri Light"/>
              </a:rPr>
              <a:t>1. </a:t>
            </a:r>
            <a:r>
              <a:rPr dirty="0" sz="1600">
                <a:latin typeface="Calibri Light"/>
                <a:cs typeface="Calibri Light"/>
              </a:rPr>
              <a:t>Que </a:t>
            </a:r>
            <a:r>
              <a:rPr dirty="0" sz="1600" spc="-10">
                <a:latin typeface="Calibri Light"/>
                <a:cs typeface="Calibri Light"/>
              </a:rPr>
              <a:t>un </a:t>
            </a:r>
            <a:r>
              <a:rPr dirty="0" sz="1600" spc="-5">
                <a:latin typeface="Calibri Light"/>
                <a:cs typeface="Calibri Light"/>
              </a:rPr>
              <a:t> </a:t>
            </a:r>
            <a:r>
              <a:rPr dirty="0" sz="1600" spc="-10">
                <a:latin typeface="Calibri Light"/>
                <a:cs typeface="Calibri Light"/>
              </a:rPr>
              <a:t>porcentaje significativo </a:t>
            </a:r>
            <a:r>
              <a:rPr dirty="0" sz="1600" spc="-5">
                <a:latin typeface="Calibri Light"/>
                <a:cs typeface="Calibri Light"/>
              </a:rPr>
              <a:t>del activo de la </a:t>
            </a:r>
            <a:r>
              <a:rPr dirty="0" sz="1600" spc="-10">
                <a:latin typeface="Calibri Light"/>
                <a:cs typeface="Calibri Light"/>
              </a:rPr>
              <a:t>sociedad </a:t>
            </a:r>
            <a:r>
              <a:rPr dirty="0" sz="1600" spc="-15">
                <a:latin typeface="Calibri Light"/>
                <a:cs typeface="Calibri Light"/>
              </a:rPr>
              <a:t>está </a:t>
            </a:r>
            <a:r>
              <a:rPr dirty="0" sz="1600" spc="-10">
                <a:latin typeface="Calibri Light"/>
                <a:cs typeface="Calibri Light"/>
              </a:rPr>
              <a:t>comprometido </a:t>
            </a:r>
            <a:r>
              <a:rPr dirty="0" sz="1600" spc="-5">
                <a:latin typeface="Calibri Light"/>
                <a:cs typeface="Calibri Light"/>
              </a:rPr>
              <a:t>en el </a:t>
            </a:r>
            <a:r>
              <a:rPr dirty="0" sz="1600">
                <a:latin typeface="Calibri Light"/>
                <a:cs typeface="Calibri Light"/>
              </a:rPr>
              <a:t>grupo </a:t>
            </a:r>
            <a:r>
              <a:rPr dirty="0" sz="1600" spc="-10">
                <a:latin typeface="Calibri Light"/>
                <a:cs typeface="Calibri Light"/>
              </a:rPr>
              <a:t>empresarial, </a:t>
            </a:r>
            <a:r>
              <a:rPr dirty="0" sz="1600" spc="-20">
                <a:latin typeface="Calibri Light"/>
                <a:cs typeface="Calibri Light"/>
              </a:rPr>
              <a:t>ya </a:t>
            </a:r>
            <a:r>
              <a:rPr dirty="0" sz="1600" spc="-10">
                <a:latin typeface="Calibri Light"/>
                <a:cs typeface="Calibri Light"/>
              </a:rPr>
              <a:t>sea </a:t>
            </a:r>
            <a:r>
              <a:rPr dirty="0" sz="1600" spc="-5">
                <a:latin typeface="Calibri Light"/>
                <a:cs typeface="Calibri Light"/>
              </a:rPr>
              <a:t>en </a:t>
            </a:r>
            <a:r>
              <a:rPr dirty="0" sz="1600" spc="-10">
                <a:latin typeface="Calibri Light"/>
                <a:cs typeface="Calibri Light"/>
              </a:rPr>
              <a:t>la </a:t>
            </a:r>
            <a:r>
              <a:rPr dirty="0" sz="1600" spc="-5">
                <a:latin typeface="Calibri Light"/>
                <a:cs typeface="Calibri Light"/>
              </a:rPr>
              <a:t> </a:t>
            </a:r>
            <a:r>
              <a:rPr dirty="0" sz="1600" spc="-15">
                <a:latin typeface="Calibri Light"/>
                <a:cs typeface="Calibri Light"/>
              </a:rPr>
              <a:t>forma </a:t>
            </a:r>
            <a:r>
              <a:rPr dirty="0" sz="1600" spc="-5">
                <a:latin typeface="Calibri Light"/>
                <a:cs typeface="Calibri Light"/>
              </a:rPr>
              <a:t>de </a:t>
            </a:r>
            <a:r>
              <a:rPr dirty="0" sz="1600" spc="-15">
                <a:latin typeface="Calibri Light"/>
                <a:cs typeface="Calibri Light"/>
              </a:rPr>
              <a:t>inversión </a:t>
            </a:r>
            <a:r>
              <a:rPr dirty="0" sz="1600" spc="5">
                <a:latin typeface="Calibri Light"/>
                <a:cs typeface="Calibri Light"/>
              </a:rPr>
              <a:t>en </a:t>
            </a:r>
            <a:r>
              <a:rPr dirty="0" sz="1600" spc="-10">
                <a:latin typeface="Calibri Light"/>
                <a:cs typeface="Calibri Light"/>
              </a:rPr>
              <a:t>valores, </a:t>
            </a:r>
            <a:r>
              <a:rPr dirty="0" sz="1600" spc="-5">
                <a:latin typeface="Calibri Light"/>
                <a:cs typeface="Calibri Light"/>
              </a:rPr>
              <a:t>derechos en </a:t>
            </a:r>
            <a:r>
              <a:rPr dirty="0" sz="1600" spc="-10">
                <a:latin typeface="Calibri Light"/>
                <a:cs typeface="Calibri Light"/>
              </a:rPr>
              <a:t>sociedades, </a:t>
            </a:r>
            <a:r>
              <a:rPr dirty="0" sz="1600" spc="-5">
                <a:latin typeface="Calibri Light"/>
                <a:cs typeface="Calibri Light"/>
              </a:rPr>
              <a:t>acreencias o </a:t>
            </a:r>
            <a:r>
              <a:rPr dirty="0" sz="1600" spc="-10">
                <a:latin typeface="Calibri Light"/>
                <a:cs typeface="Calibri Light"/>
              </a:rPr>
              <a:t>garantías; </a:t>
            </a:r>
            <a:r>
              <a:rPr dirty="0" sz="1600" spc="-5">
                <a:latin typeface="Calibri Light"/>
                <a:cs typeface="Calibri Light"/>
              </a:rPr>
              <a:t>2. </a:t>
            </a:r>
            <a:r>
              <a:rPr dirty="0" sz="1600">
                <a:latin typeface="Calibri Light"/>
                <a:cs typeface="Calibri Light"/>
              </a:rPr>
              <a:t>Que </a:t>
            </a:r>
            <a:r>
              <a:rPr dirty="0" sz="1600" spc="-5">
                <a:latin typeface="Calibri Light"/>
                <a:cs typeface="Calibri Light"/>
              </a:rPr>
              <a:t>la sociedad tiene </a:t>
            </a:r>
            <a:r>
              <a:rPr dirty="0" sz="1600" spc="5">
                <a:latin typeface="Calibri Light"/>
                <a:cs typeface="Calibri Light"/>
              </a:rPr>
              <a:t>un </a:t>
            </a:r>
            <a:r>
              <a:rPr dirty="0" sz="1600" spc="10">
                <a:latin typeface="Calibri Light"/>
                <a:cs typeface="Calibri Light"/>
              </a:rPr>
              <a:t> </a:t>
            </a:r>
            <a:r>
              <a:rPr dirty="0" sz="1600" spc="-10">
                <a:latin typeface="Calibri Light"/>
                <a:cs typeface="Calibri Light"/>
              </a:rPr>
              <a:t>significativo</a:t>
            </a:r>
            <a:r>
              <a:rPr dirty="0" sz="1600" spc="-5">
                <a:latin typeface="Calibri Light"/>
                <a:cs typeface="Calibri Light"/>
              </a:rPr>
              <a:t> </a:t>
            </a:r>
            <a:r>
              <a:rPr dirty="0" sz="1600" spc="-10">
                <a:latin typeface="Calibri Light"/>
                <a:cs typeface="Calibri Light"/>
              </a:rPr>
              <a:t>nivel</a:t>
            </a:r>
            <a:r>
              <a:rPr dirty="0" sz="1600" spc="-5">
                <a:latin typeface="Calibri Light"/>
                <a:cs typeface="Calibri Light"/>
              </a:rPr>
              <a:t> de</a:t>
            </a:r>
            <a:r>
              <a:rPr dirty="0" sz="160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endeudamiento</a:t>
            </a:r>
            <a:r>
              <a:rPr dirty="0" sz="160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y</a:t>
            </a:r>
            <a:r>
              <a:rPr dirty="0" sz="160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que</a:t>
            </a:r>
            <a:r>
              <a:rPr dirty="0" sz="160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el</a:t>
            </a:r>
            <a:r>
              <a:rPr dirty="0" sz="1600">
                <a:latin typeface="Calibri Light"/>
                <a:cs typeface="Calibri Light"/>
              </a:rPr>
              <a:t> grupo</a:t>
            </a:r>
            <a:r>
              <a:rPr dirty="0" sz="1600" spc="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empresarial</a:t>
            </a:r>
            <a:r>
              <a:rPr dirty="0" sz="160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tiene</a:t>
            </a:r>
            <a:r>
              <a:rPr dirty="0" sz="1600">
                <a:latin typeface="Calibri Light"/>
                <a:cs typeface="Calibri Light"/>
              </a:rPr>
              <a:t> </a:t>
            </a:r>
            <a:r>
              <a:rPr dirty="0" sz="1600" spc="-10">
                <a:latin typeface="Calibri Light"/>
                <a:cs typeface="Calibri Light"/>
              </a:rPr>
              <a:t>importante</a:t>
            </a:r>
            <a:r>
              <a:rPr dirty="0" sz="1600" spc="34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participación</a:t>
            </a:r>
            <a:r>
              <a:rPr dirty="0" sz="1600" spc="350">
                <a:latin typeface="Calibri Light"/>
                <a:cs typeface="Calibri Light"/>
              </a:rPr>
              <a:t> </a:t>
            </a:r>
            <a:r>
              <a:rPr dirty="0" sz="1600" spc="-10">
                <a:latin typeface="Calibri Light"/>
                <a:cs typeface="Calibri Light"/>
              </a:rPr>
              <a:t>como </a:t>
            </a:r>
            <a:r>
              <a:rPr dirty="0" sz="1600" spc="-5">
                <a:latin typeface="Calibri Light"/>
                <a:cs typeface="Calibri Light"/>
              </a:rPr>
              <a:t> </a:t>
            </a:r>
            <a:r>
              <a:rPr dirty="0" sz="1600" spc="-10">
                <a:latin typeface="Calibri Light"/>
                <a:cs typeface="Calibri Light"/>
              </a:rPr>
              <a:t>acreedor </a:t>
            </a:r>
            <a:r>
              <a:rPr dirty="0" sz="1600" spc="-5">
                <a:latin typeface="Calibri Light"/>
                <a:cs typeface="Calibri Light"/>
              </a:rPr>
              <a:t>o </a:t>
            </a:r>
            <a:r>
              <a:rPr dirty="0" sz="1600" spc="-15">
                <a:latin typeface="Calibri Light"/>
                <a:cs typeface="Calibri Light"/>
              </a:rPr>
              <a:t>garante </a:t>
            </a:r>
            <a:r>
              <a:rPr dirty="0" sz="1600" spc="-5">
                <a:latin typeface="Calibri Light"/>
                <a:cs typeface="Calibri Light"/>
              </a:rPr>
              <a:t>de dicha deuda; 3. Que la sociedad </a:t>
            </a:r>
            <a:r>
              <a:rPr dirty="0" sz="1600" spc="-10">
                <a:latin typeface="Calibri Light"/>
                <a:cs typeface="Calibri Light"/>
              </a:rPr>
              <a:t>sea miembro </a:t>
            </a:r>
            <a:r>
              <a:rPr dirty="0" sz="1600" spc="-5">
                <a:latin typeface="Calibri Light"/>
                <a:cs typeface="Calibri Light"/>
              </a:rPr>
              <a:t>de </a:t>
            </a:r>
            <a:r>
              <a:rPr dirty="0" sz="1600">
                <a:latin typeface="Calibri Light"/>
                <a:cs typeface="Calibri Light"/>
              </a:rPr>
              <a:t>un </a:t>
            </a:r>
            <a:r>
              <a:rPr dirty="0" sz="1600" spc="-10">
                <a:latin typeface="Calibri Light"/>
                <a:cs typeface="Calibri Light"/>
              </a:rPr>
              <a:t>controlador </a:t>
            </a:r>
            <a:r>
              <a:rPr dirty="0" sz="1600">
                <a:latin typeface="Calibri Light"/>
                <a:cs typeface="Calibri Light"/>
              </a:rPr>
              <a:t>de </a:t>
            </a:r>
            <a:r>
              <a:rPr dirty="0" sz="1600" spc="-5">
                <a:latin typeface="Calibri Light"/>
                <a:cs typeface="Calibri Light"/>
              </a:rPr>
              <a:t>algunas de </a:t>
            </a:r>
            <a:r>
              <a:rPr dirty="0" sz="1600">
                <a:latin typeface="Calibri Light"/>
                <a:cs typeface="Calibri Light"/>
              </a:rPr>
              <a:t>las </a:t>
            </a:r>
            <a:r>
              <a:rPr dirty="0" sz="1600" spc="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entidades </a:t>
            </a:r>
            <a:r>
              <a:rPr dirty="0" sz="1600">
                <a:latin typeface="Calibri Light"/>
                <a:cs typeface="Calibri Light"/>
              </a:rPr>
              <a:t>mencionadas </a:t>
            </a:r>
            <a:r>
              <a:rPr dirty="0" sz="1600" spc="-5">
                <a:latin typeface="Calibri Light"/>
                <a:cs typeface="Calibri Light"/>
              </a:rPr>
              <a:t>en </a:t>
            </a:r>
            <a:r>
              <a:rPr dirty="0" sz="1600">
                <a:latin typeface="Calibri Light"/>
                <a:cs typeface="Calibri Light"/>
              </a:rPr>
              <a:t>las </a:t>
            </a:r>
            <a:r>
              <a:rPr dirty="0" sz="1600" spc="-10">
                <a:latin typeface="Calibri Light"/>
                <a:cs typeface="Calibri Light"/>
              </a:rPr>
              <a:t>letras </a:t>
            </a:r>
            <a:r>
              <a:rPr dirty="0" sz="1600" spc="-5">
                <a:latin typeface="Calibri Light"/>
                <a:cs typeface="Calibri Light"/>
              </a:rPr>
              <a:t>a) o b), cuando </a:t>
            </a:r>
            <a:r>
              <a:rPr dirty="0" sz="1600" spc="-10">
                <a:latin typeface="Calibri Light"/>
                <a:cs typeface="Calibri Light"/>
              </a:rPr>
              <a:t>este controlador </a:t>
            </a:r>
            <a:r>
              <a:rPr dirty="0" sz="1600" spc="-5">
                <a:latin typeface="Calibri Light"/>
                <a:cs typeface="Calibri Light"/>
              </a:rPr>
              <a:t>corresponda a un </a:t>
            </a:r>
            <a:r>
              <a:rPr dirty="0" sz="1600">
                <a:latin typeface="Calibri Light"/>
                <a:cs typeface="Calibri Light"/>
              </a:rPr>
              <a:t>grupo </a:t>
            </a:r>
            <a:r>
              <a:rPr dirty="0" sz="1600" spc="-5">
                <a:latin typeface="Calibri Light"/>
                <a:cs typeface="Calibri Light"/>
              </a:rPr>
              <a:t>de personas y </a:t>
            </a:r>
            <a:r>
              <a:rPr dirty="0" sz="1600">
                <a:latin typeface="Calibri Light"/>
                <a:cs typeface="Calibri Light"/>
              </a:rPr>
              <a:t> </a:t>
            </a:r>
            <a:r>
              <a:rPr dirty="0" sz="1600" spc="-15">
                <a:latin typeface="Calibri Light"/>
                <a:cs typeface="Calibri Light"/>
              </a:rPr>
              <a:t>existan</a:t>
            </a:r>
            <a:r>
              <a:rPr dirty="0" sz="1600" spc="65">
                <a:latin typeface="Calibri Light"/>
                <a:cs typeface="Calibri Light"/>
              </a:rPr>
              <a:t> </a:t>
            </a:r>
            <a:r>
              <a:rPr dirty="0" sz="1600" spc="-15">
                <a:latin typeface="Calibri Light"/>
                <a:cs typeface="Calibri Light"/>
              </a:rPr>
              <a:t>razones</a:t>
            </a:r>
            <a:r>
              <a:rPr dirty="0" sz="1600" spc="60">
                <a:latin typeface="Calibri Light"/>
                <a:cs typeface="Calibri Light"/>
              </a:rPr>
              <a:t> </a:t>
            </a:r>
            <a:r>
              <a:rPr dirty="0" sz="1600">
                <a:latin typeface="Calibri Light"/>
                <a:cs typeface="Calibri Light"/>
              </a:rPr>
              <a:t>fundadas</a:t>
            </a:r>
            <a:r>
              <a:rPr dirty="0" sz="1600" spc="70">
                <a:latin typeface="Calibri Light"/>
                <a:cs typeface="Calibri Light"/>
              </a:rPr>
              <a:t> </a:t>
            </a:r>
            <a:r>
              <a:rPr dirty="0" sz="1600" spc="5">
                <a:latin typeface="Calibri Light"/>
                <a:cs typeface="Calibri Light"/>
              </a:rPr>
              <a:t>en</a:t>
            </a:r>
            <a:r>
              <a:rPr dirty="0" sz="1600" spc="6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lo</a:t>
            </a:r>
            <a:r>
              <a:rPr dirty="0" sz="1600" spc="75">
                <a:latin typeface="Calibri Light"/>
                <a:cs typeface="Calibri Light"/>
              </a:rPr>
              <a:t> </a:t>
            </a:r>
            <a:r>
              <a:rPr dirty="0" sz="1600" spc="-10">
                <a:latin typeface="Calibri Light"/>
                <a:cs typeface="Calibri Light"/>
              </a:rPr>
              <a:t>dispuesto</a:t>
            </a:r>
            <a:r>
              <a:rPr dirty="0" sz="1600" spc="65">
                <a:latin typeface="Calibri Light"/>
                <a:cs typeface="Calibri Light"/>
              </a:rPr>
              <a:t> </a:t>
            </a:r>
            <a:r>
              <a:rPr dirty="0" sz="1600" spc="5">
                <a:latin typeface="Calibri Light"/>
                <a:cs typeface="Calibri Light"/>
              </a:rPr>
              <a:t>en</a:t>
            </a:r>
            <a:r>
              <a:rPr dirty="0" sz="1600" spc="6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el</a:t>
            </a:r>
            <a:r>
              <a:rPr dirty="0" sz="1600" spc="5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inciso</a:t>
            </a:r>
            <a:r>
              <a:rPr dirty="0" sz="1600" spc="80">
                <a:latin typeface="Calibri Light"/>
                <a:cs typeface="Calibri Light"/>
              </a:rPr>
              <a:t> </a:t>
            </a:r>
            <a:r>
              <a:rPr dirty="0" sz="1600" spc="-10">
                <a:latin typeface="Calibri Light"/>
                <a:cs typeface="Calibri Light"/>
              </a:rPr>
              <a:t>primero</a:t>
            </a:r>
            <a:r>
              <a:rPr dirty="0" sz="1600" spc="70">
                <a:latin typeface="Calibri Light"/>
                <a:cs typeface="Calibri Light"/>
              </a:rPr>
              <a:t> </a:t>
            </a:r>
            <a:r>
              <a:rPr dirty="0" sz="1600" spc="-15">
                <a:latin typeface="Calibri Light"/>
                <a:cs typeface="Calibri Light"/>
              </a:rPr>
              <a:t>para</a:t>
            </a:r>
            <a:r>
              <a:rPr dirty="0" sz="1600" spc="7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incluirla</a:t>
            </a:r>
            <a:r>
              <a:rPr dirty="0" sz="1600" spc="7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en</a:t>
            </a:r>
            <a:r>
              <a:rPr dirty="0" sz="1600" spc="7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el</a:t>
            </a:r>
            <a:r>
              <a:rPr dirty="0" sz="1600" spc="5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grupo</a:t>
            </a:r>
            <a:r>
              <a:rPr dirty="0" sz="1600" spc="65">
                <a:latin typeface="Calibri Light"/>
                <a:cs typeface="Calibri Light"/>
              </a:rPr>
              <a:t> </a:t>
            </a:r>
            <a:r>
              <a:rPr dirty="0" sz="1600" spc="-10">
                <a:latin typeface="Calibri Light"/>
                <a:cs typeface="Calibri Light"/>
              </a:rPr>
              <a:t>empresarial,</a:t>
            </a:r>
            <a:r>
              <a:rPr dirty="0" sz="1600" spc="6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y</a:t>
            </a:r>
            <a:r>
              <a:rPr dirty="0" sz="1600" spc="7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4.</a:t>
            </a:r>
            <a:r>
              <a:rPr dirty="0" sz="1600" spc="5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Que </a:t>
            </a:r>
            <a:r>
              <a:rPr dirty="0" sz="1600" spc="-35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la </a:t>
            </a:r>
            <a:r>
              <a:rPr dirty="0" sz="1600" spc="-10">
                <a:latin typeface="Calibri Light"/>
                <a:cs typeface="Calibri Light"/>
              </a:rPr>
              <a:t>sociedad sea controlada </a:t>
            </a:r>
            <a:r>
              <a:rPr dirty="0" sz="1600" spc="-5">
                <a:latin typeface="Calibri Light"/>
                <a:cs typeface="Calibri Light"/>
              </a:rPr>
              <a:t>por </a:t>
            </a:r>
            <a:r>
              <a:rPr dirty="0" sz="1600">
                <a:latin typeface="Calibri Light"/>
                <a:cs typeface="Calibri Light"/>
              </a:rPr>
              <a:t>uno </a:t>
            </a:r>
            <a:r>
              <a:rPr dirty="0" sz="1600" spc="-5">
                <a:latin typeface="Calibri Light"/>
                <a:cs typeface="Calibri Light"/>
              </a:rPr>
              <a:t>o más </a:t>
            </a:r>
            <a:r>
              <a:rPr dirty="0" sz="1600" spc="-10">
                <a:latin typeface="Calibri Light"/>
                <a:cs typeface="Calibri Light"/>
              </a:rPr>
              <a:t>miembros </a:t>
            </a:r>
            <a:r>
              <a:rPr dirty="0" sz="1600" spc="-5">
                <a:latin typeface="Calibri Light"/>
                <a:cs typeface="Calibri Light"/>
              </a:rPr>
              <a:t>del </a:t>
            </a:r>
            <a:r>
              <a:rPr dirty="0" sz="1600" spc="-10">
                <a:latin typeface="Calibri Light"/>
                <a:cs typeface="Calibri Light"/>
              </a:rPr>
              <a:t>controlador </a:t>
            </a:r>
            <a:r>
              <a:rPr dirty="0" sz="1600" spc="-5">
                <a:latin typeface="Calibri Light"/>
                <a:cs typeface="Calibri Light"/>
              </a:rPr>
              <a:t>de alguna de las entidades del grupo </a:t>
            </a:r>
            <a:r>
              <a:rPr dirty="0" sz="1600">
                <a:latin typeface="Calibri Light"/>
                <a:cs typeface="Calibri Light"/>
              </a:rPr>
              <a:t> </a:t>
            </a:r>
            <a:r>
              <a:rPr dirty="0" sz="1600" spc="-10">
                <a:latin typeface="Calibri Light"/>
                <a:cs typeface="Calibri Light"/>
              </a:rPr>
              <a:t>empresarial, si </a:t>
            </a:r>
            <a:r>
              <a:rPr dirty="0" sz="1600">
                <a:latin typeface="Calibri Light"/>
                <a:cs typeface="Calibri Light"/>
              </a:rPr>
              <a:t>dicho </a:t>
            </a:r>
            <a:r>
              <a:rPr dirty="0" sz="1600" spc="-10">
                <a:latin typeface="Calibri Light"/>
                <a:cs typeface="Calibri Light"/>
              </a:rPr>
              <a:t>controlador está compuesto </a:t>
            </a:r>
            <a:r>
              <a:rPr dirty="0" sz="1600" spc="-5">
                <a:latin typeface="Calibri Light"/>
                <a:cs typeface="Calibri Light"/>
              </a:rPr>
              <a:t>por más de </a:t>
            </a:r>
            <a:r>
              <a:rPr dirty="0" sz="1600" spc="-10">
                <a:latin typeface="Calibri Light"/>
                <a:cs typeface="Calibri Light"/>
              </a:rPr>
              <a:t>una </a:t>
            </a:r>
            <a:r>
              <a:rPr dirty="0" sz="1600" spc="-5">
                <a:latin typeface="Calibri Light"/>
                <a:cs typeface="Calibri Light"/>
              </a:rPr>
              <a:t>persona, y </a:t>
            </a:r>
            <a:r>
              <a:rPr dirty="0" sz="1600" spc="-15">
                <a:latin typeface="Calibri Light"/>
                <a:cs typeface="Calibri Light"/>
              </a:rPr>
              <a:t>existan razones </a:t>
            </a:r>
            <a:r>
              <a:rPr dirty="0" sz="1600">
                <a:latin typeface="Calibri Light"/>
                <a:cs typeface="Calibri Light"/>
              </a:rPr>
              <a:t>fundadas </a:t>
            </a:r>
            <a:r>
              <a:rPr dirty="0" sz="1600" spc="5">
                <a:latin typeface="Calibri Light"/>
                <a:cs typeface="Calibri Light"/>
              </a:rPr>
              <a:t>en </a:t>
            </a:r>
            <a:r>
              <a:rPr dirty="0" sz="1600">
                <a:latin typeface="Calibri Light"/>
                <a:cs typeface="Calibri Light"/>
              </a:rPr>
              <a:t>lo </a:t>
            </a:r>
            <a:r>
              <a:rPr dirty="0" sz="1600" spc="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dispuesto</a:t>
            </a:r>
            <a:r>
              <a:rPr dirty="0" sz="1600" spc="170">
                <a:latin typeface="Calibri Light"/>
                <a:cs typeface="Calibri Light"/>
              </a:rPr>
              <a:t> </a:t>
            </a:r>
            <a:r>
              <a:rPr dirty="0" sz="1600" spc="5">
                <a:latin typeface="Calibri Light"/>
                <a:cs typeface="Calibri Light"/>
              </a:rPr>
              <a:t>en</a:t>
            </a:r>
            <a:r>
              <a:rPr dirty="0" sz="1600" spc="110">
                <a:latin typeface="Calibri Light"/>
                <a:cs typeface="Calibri Light"/>
              </a:rPr>
              <a:t> </a:t>
            </a:r>
            <a:r>
              <a:rPr dirty="0" sz="1600">
                <a:latin typeface="Calibri Light"/>
                <a:cs typeface="Calibri Light"/>
              </a:rPr>
              <a:t>el</a:t>
            </a:r>
            <a:r>
              <a:rPr dirty="0" sz="1600" spc="13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inciso</a:t>
            </a:r>
            <a:r>
              <a:rPr dirty="0" sz="1600" spc="175">
                <a:latin typeface="Calibri Light"/>
                <a:cs typeface="Calibri Light"/>
              </a:rPr>
              <a:t> </a:t>
            </a:r>
            <a:r>
              <a:rPr dirty="0" sz="1600" spc="-10">
                <a:latin typeface="Calibri Light"/>
                <a:cs typeface="Calibri Light"/>
              </a:rPr>
              <a:t>primero</a:t>
            </a:r>
            <a:r>
              <a:rPr dirty="0" sz="1600" spc="210">
                <a:latin typeface="Calibri Light"/>
                <a:cs typeface="Calibri Light"/>
              </a:rPr>
              <a:t> </a:t>
            </a:r>
            <a:r>
              <a:rPr dirty="0" sz="1600" spc="-10">
                <a:latin typeface="Calibri Light"/>
                <a:cs typeface="Calibri Light"/>
              </a:rPr>
              <a:t>para</a:t>
            </a:r>
            <a:r>
              <a:rPr dirty="0" sz="1600" spc="21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incluirla</a:t>
            </a:r>
            <a:r>
              <a:rPr dirty="0" sz="1600" spc="17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en</a:t>
            </a:r>
            <a:r>
              <a:rPr dirty="0" sz="1600" spc="17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el</a:t>
            </a:r>
            <a:r>
              <a:rPr dirty="0" sz="1600" spc="190">
                <a:latin typeface="Calibri Light"/>
                <a:cs typeface="Calibri Light"/>
              </a:rPr>
              <a:t> </a:t>
            </a:r>
            <a:r>
              <a:rPr dirty="0" sz="1600">
                <a:latin typeface="Calibri Light"/>
                <a:cs typeface="Calibri Light"/>
              </a:rPr>
              <a:t>grupo</a:t>
            </a:r>
            <a:r>
              <a:rPr dirty="0" sz="1600" spc="13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empresarial.</a:t>
            </a:r>
            <a:endParaRPr sz="1600">
              <a:latin typeface="Calibri Light"/>
              <a:cs typeface="Calibri Ligh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24383"/>
            <a:ext cx="1869948" cy="91439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4072" y="1097661"/>
            <a:ext cx="436880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0"/>
              <a:t>Ley</a:t>
            </a:r>
            <a:r>
              <a:rPr dirty="0" sz="2800" spc="-85"/>
              <a:t> </a:t>
            </a:r>
            <a:r>
              <a:rPr dirty="0" sz="2800" spc="-20"/>
              <a:t>20.195</a:t>
            </a:r>
            <a:r>
              <a:rPr dirty="0" sz="2800" spc="-95"/>
              <a:t> </a:t>
            </a:r>
            <a:r>
              <a:rPr dirty="0" sz="2800" spc="-15"/>
              <a:t>Delitos</a:t>
            </a:r>
            <a:r>
              <a:rPr dirty="0" sz="2800" spc="-75"/>
              <a:t> </a:t>
            </a:r>
            <a:r>
              <a:rPr dirty="0" sz="2800" spc="-20"/>
              <a:t>Económicos</a:t>
            </a:r>
            <a:endParaRPr sz="28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56235" indent="-3429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6235" algn="l"/>
                <a:tab pos="356870" algn="l"/>
              </a:tabLst>
            </a:pPr>
            <a:r>
              <a:rPr dirty="0" spc="-10"/>
              <a:t>DELITOS</a:t>
            </a:r>
            <a:r>
              <a:rPr dirty="0" spc="-45"/>
              <a:t> </a:t>
            </a:r>
            <a:r>
              <a:rPr dirty="0" spc="-10"/>
              <a:t>ECONÓMICOS</a:t>
            </a:r>
            <a:r>
              <a:rPr dirty="0"/>
              <a:t> –</a:t>
            </a:r>
            <a:r>
              <a:rPr dirty="0" spc="-25"/>
              <a:t> </a:t>
            </a:r>
            <a:r>
              <a:rPr dirty="0" spc="-20"/>
              <a:t>SEGUNDA</a:t>
            </a:r>
            <a:r>
              <a:rPr dirty="0" spc="-75"/>
              <a:t> </a:t>
            </a:r>
            <a:r>
              <a:rPr dirty="0" spc="-35"/>
              <a:t>CATEGORÍA</a:t>
            </a:r>
          </a:p>
          <a:p>
            <a:pPr marL="635">
              <a:lnSpc>
                <a:spcPct val="100000"/>
              </a:lnSpc>
              <a:spcBef>
                <a:spcPts val="40"/>
              </a:spcBef>
            </a:pPr>
            <a:endParaRPr sz="3000"/>
          </a:p>
          <a:p>
            <a:pPr marL="13335">
              <a:lnSpc>
                <a:spcPts val="2280"/>
              </a:lnSpc>
              <a:spcBef>
                <a:spcPts val="5"/>
              </a:spcBef>
            </a:pPr>
            <a:r>
              <a:rPr dirty="0"/>
              <a:t>Los</a:t>
            </a:r>
            <a:r>
              <a:rPr dirty="0" spc="215"/>
              <a:t> </a:t>
            </a:r>
            <a:r>
              <a:rPr dirty="0" spc="-10"/>
              <a:t>delitos</a:t>
            </a:r>
            <a:r>
              <a:rPr dirty="0" spc="215"/>
              <a:t> </a:t>
            </a:r>
            <a:r>
              <a:rPr dirty="0"/>
              <a:t>de</a:t>
            </a:r>
            <a:r>
              <a:rPr dirty="0" spc="204"/>
              <a:t> </a:t>
            </a:r>
            <a:r>
              <a:rPr dirty="0"/>
              <a:t>la</a:t>
            </a:r>
            <a:r>
              <a:rPr dirty="0" spc="220"/>
              <a:t> </a:t>
            </a:r>
            <a:r>
              <a:rPr dirty="0" spc="-5"/>
              <a:t>segunda</a:t>
            </a:r>
            <a:r>
              <a:rPr dirty="0" spc="235"/>
              <a:t> </a:t>
            </a:r>
            <a:r>
              <a:rPr dirty="0" spc="-15"/>
              <a:t>categoría</a:t>
            </a:r>
            <a:r>
              <a:rPr dirty="0" spc="220"/>
              <a:t> </a:t>
            </a:r>
            <a:r>
              <a:rPr dirty="0" spc="-5"/>
              <a:t>son</a:t>
            </a:r>
            <a:r>
              <a:rPr dirty="0" spc="220"/>
              <a:t> </a:t>
            </a:r>
            <a:r>
              <a:rPr dirty="0" spc="-5"/>
              <a:t>aquellos</a:t>
            </a:r>
            <a:r>
              <a:rPr dirty="0" spc="225"/>
              <a:t> </a:t>
            </a:r>
            <a:r>
              <a:rPr dirty="0" spc="-5"/>
              <a:t>que</a:t>
            </a:r>
            <a:r>
              <a:rPr dirty="0" spc="229"/>
              <a:t> </a:t>
            </a:r>
            <a:r>
              <a:rPr dirty="0" spc="-5"/>
              <a:t>se</a:t>
            </a:r>
            <a:r>
              <a:rPr dirty="0" spc="229"/>
              <a:t> </a:t>
            </a:r>
            <a:r>
              <a:rPr dirty="0" spc="-15"/>
              <a:t>cometen</a:t>
            </a:r>
            <a:r>
              <a:rPr dirty="0" spc="225"/>
              <a:t> </a:t>
            </a:r>
            <a:r>
              <a:rPr dirty="0" spc="-5"/>
              <a:t>desde</a:t>
            </a:r>
            <a:r>
              <a:rPr dirty="0" spc="220"/>
              <a:t> </a:t>
            </a:r>
            <a:r>
              <a:rPr dirty="0" spc="-5"/>
              <a:t>una</a:t>
            </a:r>
            <a:r>
              <a:rPr dirty="0" spc="215"/>
              <a:t> </a:t>
            </a:r>
            <a:r>
              <a:rPr dirty="0" spc="-10"/>
              <a:t>empresa</a:t>
            </a:r>
          </a:p>
          <a:p>
            <a:pPr marL="13335">
              <a:lnSpc>
                <a:spcPts val="2280"/>
              </a:lnSpc>
            </a:pPr>
            <a:r>
              <a:rPr dirty="0" u="heavy" spc="-20">
                <a:uFill>
                  <a:solidFill>
                    <a:srgbClr val="000000"/>
                  </a:solidFill>
                </a:uFill>
              </a:rPr>
              <a:t>mediana</a:t>
            </a:r>
            <a:r>
              <a:rPr dirty="0" u="heavy" spc="250">
                <a:uFill>
                  <a:solidFill>
                    <a:srgbClr val="000000"/>
                  </a:solidFill>
                </a:uFill>
              </a:rPr>
              <a:t> </a:t>
            </a:r>
            <a:r>
              <a:rPr dirty="0" u="heavy" spc="-10">
                <a:uFill>
                  <a:solidFill>
                    <a:srgbClr val="000000"/>
                  </a:solidFill>
                </a:uFill>
              </a:rPr>
              <a:t>(art.</a:t>
            </a:r>
            <a:r>
              <a:rPr dirty="0" u="heavy" spc="235">
                <a:uFill>
                  <a:solidFill>
                    <a:srgbClr val="000000"/>
                  </a:solidFill>
                </a:uFill>
              </a:rPr>
              <a:t> </a:t>
            </a:r>
            <a:r>
              <a:rPr dirty="0" u="heavy" spc="-15">
                <a:uFill>
                  <a:solidFill>
                    <a:srgbClr val="000000"/>
                  </a:solidFill>
                </a:uFill>
              </a:rPr>
              <a:t>segundo</a:t>
            </a:r>
            <a:r>
              <a:rPr dirty="0" u="heavy" spc="260">
                <a:uFill>
                  <a:solidFill>
                    <a:srgbClr val="000000"/>
                  </a:solidFill>
                </a:uFill>
              </a:rPr>
              <a:t> </a:t>
            </a:r>
            <a:r>
              <a:rPr dirty="0" u="heavy" spc="-15">
                <a:uFill>
                  <a:solidFill>
                    <a:srgbClr val="000000"/>
                  </a:solidFill>
                </a:uFill>
              </a:rPr>
              <a:t>ley</a:t>
            </a:r>
            <a:r>
              <a:rPr dirty="0" u="heavy" spc="250">
                <a:uFill>
                  <a:solidFill>
                    <a:srgbClr val="000000"/>
                  </a:solidFill>
                </a:uFill>
              </a:rPr>
              <a:t> </a:t>
            </a:r>
            <a:r>
              <a:rPr dirty="0" u="heavy" spc="-15">
                <a:uFill>
                  <a:solidFill>
                    <a:srgbClr val="000000"/>
                  </a:solidFill>
                </a:uFill>
              </a:rPr>
              <a:t>20.416)</a:t>
            </a:r>
            <a:r>
              <a:rPr dirty="0" u="heavy" spc="254">
                <a:uFill>
                  <a:solidFill>
                    <a:srgbClr val="000000"/>
                  </a:solidFill>
                </a:uFill>
              </a:rPr>
              <a:t> </a:t>
            </a:r>
            <a:r>
              <a:rPr dirty="0" u="heavy">
                <a:uFill>
                  <a:solidFill>
                    <a:srgbClr val="000000"/>
                  </a:solidFill>
                </a:uFill>
              </a:rPr>
              <a:t>o</a:t>
            </a:r>
            <a:r>
              <a:rPr dirty="0" u="heavy" spc="245">
                <a:uFill>
                  <a:solidFill>
                    <a:srgbClr val="000000"/>
                  </a:solidFill>
                </a:uFill>
              </a:rPr>
              <a:t> </a:t>
            </a:r>
            <a:r>
              <a:rPr dirty="0" u="heavy" spc="-20">
                <a:uFill>
                  <a:solidFill>
                    <a:srgbClr val="000000"/>
                  </a:solidFill>
                </a:uFill>
              </a:rPr>
              <a:t>grande</a:t>
            </a:r>
            <a:r>
              <a:rPr dirty="0" spc="-20"/>
              <a:t>.</a:t>
            </a:r>
            <a:r>
              <a:rPr dirty="0" spc="254"/>
              <a:t> </a:t>
            </a:r>
            <a:r>
              <a:rPr dirty="0" spc="-15"/>
              <a:t>Esta</a:t>
            </a:r>
            <a:r>
              <a:rPr dirty="0" spc="260"/>
              <a:t> </a:t>
            </a:r>
            <a:r>
              <a:rPr dirty="0"/>
              <a:t>es</a:t>
            </a:r>
            <a:r>
              <a:rPr dirty="0" spc="260"/>
              <a:t> </a:t>
            </a:r>
            <a:r>
              <a:rPr dirty="0" spc="-10"/>
              <a:t>la</a:t>
            </a:r>
            <a:r>
              <a:rPr dirty="0" spc="270"/>
              <a:t> </a:t>
            </a:r>
            <a:r>
              <a:rPr dirty="0" spc="-15"/>
              <a:t>categoría</a:t>
            </a:r>
            <a:r>
              <a:rPr dirty="0" spc="275"/>
              <a:t> </a:t>
            </a:r>
            <a:r>
              <a:rPr dirty="0" spc="-15"/>
              <a:t>con</a:t>
            </a:r>
            <a:r>
              <a:rPr dirty="0" spc="260"/>
              <a:t> </a:t>
            </a:r>
            <a:r>
              <a:rPr dirty="0" spc="-5"/>
              <a:t>el</a:t>
            </a:r>
            <a:r>
              <a:rPr dirty="0" spc="270"/>
              <a:t> </a:t>
            </a:r>
            <a:r>
              <a:rPr dirty="0" spc="-15"/>
              <a:t>catálogo</a:t>
            </a:r>
            <a:r>
              <a:rPr dirty="0" spc="260"/>
              <a:t> </a:t>
            </a:r>
            <a:r>
              <a:rPr dirty="0" spc="-5"/>
              <a:t>más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02994" y="3148330"/>
            <a:ext cx="898779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042669" algn="l"/>
                <a:tab pos="1633855" algn="l"/>
                <a:tab pos="2710180" algn="l"/>
                <a:tab pos="4417060" algn="l"/>
                <a:tab pos="5036185" algn="l"/>
                <a:tab pos="6049645" algn="l"/>
                <a:tab pos="7517765" algn="l"/>
              </a:tabLst>
            </a:pPr>
            <a:r>
              <a:rPr dirty="0" sz="2000">
                <a:latin typeface="Calibri Light"/>
                <a:cs typeface="Calibri Light"/>
              </a:rPr>
              <a:t>am</a:t>
            </a:r>
            <a:r>
              <a:rPr dirty="0" sz="2000" spc="-10">
                <a:latin typeface="Calibri Light"/>
                <a:cs typeface="Calibri Light"/>
              </a:rPr>
              <a:t>p</a:t>
            </a:r>
            <a:r>
              <a:rPr dirty="0" sz="2000">
                <a:latin typeface="Calibri Light"/>
                <a:cs typeface="Calibri Light"/>
              </a:rPr>
              <a:t>l</a:t>
            </a:r>
            <a:r>
              <a:rPr dirty="0" sz="2000" spc="-10">
                <a:latin typeface="Calibri Light"/>
                <a:cs typeface="Calibri Light"/>
              </a:rPr>
              <a:t>i</a:t>
            </a:r>
            <a:r>
              <a:rPr dirty="0" sz="2000">
                <a:latin typeface="Calibri Light"/>
                <a:cs typeface="Calibri Light"/>
              </a:rPr>
              <a:t>o</a:t>
            </a:r>
            <a:r>
              <a:rPr dirty="0" sz="2000">
                <a:latin typeface="Calibri Light"/>
                <a:cs typeface="Calibri Light"/>
              </a:rPr>
              <a:t>	</a:t>
            </a:r>
            <a:r>
              <a:rPr dirty="0" sz="2000" spc="-10">
                <a:latin typeface="Calibri Light"/>
                <a:cs typeface="Calibri Light"/>
              </a:rPr>
              <a:t>d</a:t>
            </a:r>
            <a:r>
              <a:rPr dirty="0" sz="2000">
                <a:latin typeface="Calibri Light"/>
                <a:cs typeface="Calibri Light"/>
              </a:rPr>
              <a:t>e</a:t>
            </a:r>
            <a:r>
              <a:rPr dirty="0" sz="2000">
                <a:latin typeface="Calibri Light"/>
                <a:cs typeface="Calibri Light"/>
              </a:rPr>
              <a:t>	</a:t>
            </a:r>
            <a:r>
              <a:rPr dirty="0" sz="2000" spc="-10">
                <a:latin typeface="Calibri Light"/>
                <a:cs typeface="Calibri Light"/>
              </a:rPr>
              <a:t>d</a:t>
            </a:r>
            <a:r>
              <a:rPr dirty="0" sz="2000" spc="-5">
                <a:latin typeface="Calibri Light"/>
                <a:cs typeface="Calibri Light"/>
              </a:rPr>
              <a:t>eli</a:t>
            </a:r>
            <a:r>
              <a:rPr dirty="0" sz="2000" spc="-30">
                <a:latin typeface="Calibri Light"/>
                <a:cs typeface="Calibri Light"/>
              </a:rPr>
              <a:t>t</a:t>
            </a:r>
            <a:r>
              <a:rPr dirty="0" sz="2000" spc="-15">
                <a:latin typeface="Calibri Light"/>
                <a:cs typeface="Calibri Light"/>
              </a:rPr>
              <a:t>o</a:t>
            </a:r>
            <a:r>
              <a:rPr dirty="0" sz="2000">
                <a:latin typeface="Calibri Light"/>
                <a:cs typeface="Calibri Light"/>
              </a:rPr>
              <a:t>s,</a:t>
            </a:r>
            <a:r>
              <a:rPr dirty="0" sz="2000">
                <a:latin typeface="Calibri Light"/>
                <a:cs typeface="Calibri Light"/>
              </a:rPr>
              <a:t>	</a:t>
            </a:r>
            <a:r>
              <a:rPr dirty="0" sz="2000" spc="-10">
                <a:latin typeface="Calibri Light"/>
                <a:cs typeface="Calibri Light"/>
              </a:rPr>
              <a:t>i</a:t>
            </a:r>
            <a:r>
              <a:rPr dirty="0" sz="2000">
                <a:latin typeface="Calibri Light"/>
                <a:cs typeface="Calibri Light"/>
              </a:rPr>
              <a:t>n</a:t>
            </a:r>
            <a:r>
              <a:rPr dirty="0" sz="2000" spc="-25">
                <a:latin typeface="Calibri Light"/>
                <a:cs typeface="Calibri Light"/>
              </a:rPr>
              <a:t>c</a:t>
            </a:r>
            <a:r>
              <a:rPr dirty="0" sz="2000" spc="-15">
                <a:latin typeface="Calibri Light"/>
                <a:cs typeface="Calibri Light"/>
              </a:rPr>
              <a:t>o</a:t>
            </a:r>
            <a:r>
              <a:rPr dirty="0" sz="2000">
                <a:latin typeface="Calibri Light"/>
                <a:cs typeface="Calibri Light"/>
              </a:rPr>
              <a:t>rp</a:t>
            </a:r>
            <a:r>
              <a:rPr dirty="0" sz="2000" spc="-20">
                <a:latin typeface="Calibri Light"/>
                <a:cs typeface="Calibri Light"/>
              </a:rPr>
              <a:t>o</a:t>
            </a:r>
            <a:r>
              <a:rPr dirty="0" sz="2000" spc="-45">
                <a:latin typeface="Calibri Light"/>
                <a:cs typeface="Calibri Light"/>
              </a:rPr>
              <a:t>r</a:t>
            </a:r>
            <a:r>
              <a:rPr dirty="0" sz="2000">
                <a:latin typeface="Calibri Light"/>
                <a:cs typeface="Calibri Light"/>
              </a:rPr>
              <a:t>ando</a:t>
            </a:r>
            <a:r>
              <a:rPr dirty="0" sz="2000">
                <a:latin typeface="Calibri Light"/>
                <a:cs typeface="Calibri Light"/>
              </a:rPr>
              <a:t>	</a:t>
            </a:r>
            <a:r>
              <a:rPr dirty="0" sz="2000" spc="-10">
                <a:latin typeface="Calibri Light"/>
                <a:cs typeface="Calibri Light"/>
              </a:rPr>
              <a:t>l</a:t>
            </a:r>
            <a:r>
              <a:rPr dirty="0" sz="2000" spc="-5">
                <a:latin typeface="Calibri Light"/>
                <a:cs typeface="Calibri Light"/>
              </a:rPr>
              <a:t>o</a:t>
            </a:r>
            <a:r>
              <a:rPr dirty="0" sz="2000">
                <a:latin typeface="Calibri Light"/>
                <a:cs typeface="Calibri Light"/>
              </a:rPr>
              <a:t>s</a:t>
            </a:r>
            <a:r>
              <a:rPr dirty="0" sz="2000">
                <a:latin typeface="Calibri Light"/>
                <a:cs typeface="Calibri Light"/>
              </a:rPr>
              <a:t>	</a:t>
            </a:r>
            <a:r>
              <a:rPr dirty="0" sz="2000" spc="-10">
                <a:latin typeface="Calibri Light"/>
                <a:cs typeface="Calibri Light"/>
              </a:rPr>
              <a:t>d</a:t>
            </a:r>
            <a:r>
              <a:rPr dirty="0" sz="2000">
                <a:latin typeface="Calibri Light"/>
                <a:cs typeface="Calibri Light"/>
              </a:rPr>
              <a:t>e</a:t>
            </a:r>
            <a:r>
              <a:rPr dirty="0" sz="2000" spc="-10">
                <a:latin typeface="Calibri Light"/>
                <a:cs typeface="Calibri Light"/>
              </a:rPr>
              <a:t>l</a:t>
            </a:r>
            <a:r>
              <a:rPr dirty="0" sz="2000">
                <a:latin typeface="Calibri Light"/>
                <a:cs typeface="Calibri Light"/>
              </a:rPr>
              <a:t>i</a:t>
            </a:r>
            <a:r>
              <a:rPr dirty="0" sz="2000" spc="-25">
                <a:latin typeface="Calibri Light"/>
                <a:cs typeface="Calibri Light"/>
              </a:rPr>
              <a:t>t</a:t>
            </a:r>
            <a:r>
              <a:rPr dirty="0" sz="2000" spc="-15">
                <a:latin typeface="Calibri Light"/>
                <a:cs typeface="Calibri Light"/>
              </a:rPr>
              <a:t>o</a:t>
            </a:r>
            <a:r>
              <a:rPr dirty="0" sz="2000">
                <a:latin typeface="Calibri Light"/>
                <a:cs typeface="Calibri Light"/>
              </a:rPr>
              <a:t>s</a:t>
            </a:r>
            <a:r>
              <a:rPr dirty="0" sz="2000">
                <a:latin typeface="Calibri Light"/>
                <a:cs typeface="Calibri Light"/>
              </a:rPr>
              <a:t>	</a:t>
            </a:r>
            <a:r>
              <a:rPr dirty="0" sz="2000" spc="-10">
                <a:latin typeface="Calibri Light"/>
                <a:cs typeface="Calibri Light"/>
              </a:rPr>
              <a:t>a</a:t>
            </a:r>
            <a:r>
              <a:rPr dirty="0" sz="2000">
                <a:latin typeface="Calibri Light"/>
                <a:cs typeface="Calibri Light"/>
              </a:rPr>
              <a:t>d</a:t>
            </a:r>
            <a:r>
              <a:rPr dirty="0" sz="2000" spc="-10">
                <a:latin typeface="Calibri Light"/>
                <a:cs typeface="Calibri Light"/>
              </a:rPr>
              <a:t>ua</a:t>
            </a:r>
            <a:r>
              <a:rPr dirty="0" sz="2000">
                <a:latin typeface="Calibri Light"/>
                <a:cs typeface="Calibri Light"/>
              </a:rPr>
              <a:t>ne</a:t>
            </a:r>
            <a:r>
              <a:rPr dirty="0" sz="2000" spc="-50">
                <a:latin typeface="Calibri Light"/>
                <a:cs typeface="Calibri Light"/>
              </a:rPr>
              <a:t>r</a:t>
            </a:r>
            <a:r>
              <a:rPr dirty="0" sz="2000" spc="-5">
                <a:latin typeface="Calibri Light"/>
                <a:cs typeface="Calibri Light"/>
              </a:rPr>
              <a:t>o</a:t>
            </a:r>
            <a:r>
              <a:rPr dirty="0" sz="2000" spc="-10">
                <a:latin typeface="Calibri Light"/>
                <a:cs typeface="Calibri Light"/>
              </a:rPr>
              <a:t>s</a:t>
            </a:r>
            <a:r>
              <a:rPr dirty="0" sz="2000">
                <a:latin typeface="Calibri Light"/>
                <a:cs typeface="Calibri Light"/>
              </a:rPr>
              <a:t>,</a:t>
            </a:r>
            <a:r>
              <a:rPr dirty="0" sz="2000">
                <a:latin typeface="Calibri Light"/>
                <a:cs typeface="Calibri Light"/>
              </a:rPr>
              <a:t>	</a:t>
            </a:r>
            <a:r>
              <a:rPr dirty="0" sz="2000">
                <a:latin typeface="Calibri Light"/>
                <a:cs typeface="Calibri Light"/>
              </a:rPr>
              <a:t>p</a:t>
            </a:r>
            <a:r>
              <a:rPr dirty="0" sz="2000" spc="-20">
                <a:latin typeface="Calibri Light"/>
                <a:cs typeface="Calibri Light"/>
              </a:rPr>
              <a:t>a</a:t>
            </a:r>
            <a:r>
              <a:rPr dirty="0" sz="2000" spc="-15">
                <a:latin typeface="Calibri Light"/>
                <a:cs typeface="Calibri Light"/>
              </a:rPr>
              <a:t>t</a:t>
            </a:r>
            <a:r>
              <a:rPr dirty="0" sz="2000">
                <a:latin typeface="Calibri Light"/>
                <a:cs typeface="Calibri Light"/>
              </a:rPr>
              <a:t>ri</a:t>
            </a:r>
            <a:r>
              <a:rPr dirty="0" sz="2000" spc="-10">
                <a:latin typeface="Calibri Light"/>
                <a:cs typeface="Calibri Light"/>
              </a:rPr>
              <a:t>m</a:t>
            </a:r>
            <a:r>
              <a:rPr dirty="0" sz="2000" spc="-5">
                <a:latin typeface="Calibri Light"/>
                <a:cs typeface="Calibri Light"/>
              </a:rPr>
              <a:t>o</a:t>
            </a:r>
            <a:r>
              <a:rPr dirty="0" sz="2000" spc="-15">
                <a:latin typeface="Calibri Light"/>
                <a:cs typeface="Calibri Light"/>
              </a:rPr>
              <a:t>n</a:t>
            </a:r>
            <a:r>
              <a:rPr dirty="0" sz="2000" spc="-10">
                <a:latin typeface="Calibri Light"/>
                <a:cs typeface="Calibri Light"/>
              </a:rPr>
              <a:t>ia</a:t>
            </a:r>
            <a:r>
              <a:rPr dirty="0" sz="2000">
                <a:latin typeface="Calibri Light"/>
                <a:cs typeface="Calibri Light"/>
              </a:rPr>
              <a:t>les,</a:t>
            </a:r>
            <a:endParaRPr sz="200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02994" y="3327247"/>
            <a:ext cx="8987790" cy="1101725"/>
          </a:xfrm>
          <a:prstGeom prst="rect">
            <a:avLst/>
          </a:prstGeom>
        </p:spPr>
        <p:txBody>
          <a:bodyPr wrap="square" lIns="0" tIns="1085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dirty="0" sz="2000" spc="-5">
                <a:latin typeface="Calibri Light"/>
                <a:cs typeface="Calibri Light"/>
              </a:rPr>
              <a:t>medioambientales,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tributarios,</a:t>
            </a:r>
            <a:r>
              <a:rPr dirty="0" sz="2000" spc="-3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entre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muchos</a:t>
            </a:r>
            <a:r>
              <a:rPr dirty="0" sz="2000" spc="-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otros.</a:t>
            </a:r>
            <a:endParaRPr sz="2000">
              <a:latin typeface="Calibri Light"/>
              <a:cs typeface="Calibri Light"/>
            </a:endParaRPr>
          </a:p>
          <a:p>
            <a:pPr marL="12700">
              <a:lnSpc>
                <a:spcPts val="2280"/>
              </a:lnSpc>
              <a:spcBef>
                <a:spcPts val="755"/>
              </a:spcBef>
              <a:tabLst>
                <a:tab pos="1602105" algn="l"/>
                <a:tab pos="2183130" algn="l"/>
                <a:tab pos="2701290" algn="l"/>
                <a:tab pos="3517900" algn="l"/>
                <a:tab pos="3905250" algn="l"/>
                <a:tab pos="4319905" algn="l"/>
                <a:tab pos="5128895" algn="l"/>
                <a:tab pos="5570855" algn="l"/>
                <a:tab pos="6558915" algn="l"/>
                <a:tab pos="7031355" algn="l"/>
                <a:tab pos="8404225" algn="l"/>
              </a:tabLst>
            </a:pPr>
            <a:r>
              <a:rPr dirty="0" sz="2000">
                <a:latin typeface="Calibri Light"/>
                <a:cs typeface="Calibri Light"/>
              </a:rPr>
              <a:t>Los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95">
                <a:latin typeface="Calibri Light"/>
                <a:cs typeface="Calibri Light"/>
              </a:rPr>
              <a:t> </a:t>
            </a:r>
            <a:r>
              <a:rPr dirty="0" sz="2000" spc="-20">
                <a:latin typeface="Calibri Light"/>
                <a:cs typeface="Calibri Light"/>
              </a:rPr>
              <a:t>r</a:t>
            </a:r>
            <a:r>
              <a:rPr dirty="0" sz="2000" spc="-5">
                <a:latin typeface="Calibri Light"/>
                <a:cs typeface="Calibri Light"/>
              </a:rPr>
              <a:t>e</a:t>
            </a:r>
            <a:r>
              <a:rPr dirty="0" sz="2000" spc="-20">
                <a:latin typeface="Calibri Light"/>
                <a:cs typeface="Calibri Light"/>
              </a:rPr>
              <a:t>q</a:t>
            </a:r>
            <a:r>
              <a:rPr dirty="0" sz="2000">
                <a:latin typeface="Calibri Light"/>
                <a:cs typeface="Calibri Light"/>
              </a:rPr>
              <a:t>u</a:t>
            </a:r>
            <a:r>
              <a:rPr dirty="0" sz="2000" spc="-10">
                <a:latin typeface="Calibri Light"/>
                <a:cs typeface="Calibri Light"/>
              </a:rPr>
              <a:t>i</a:t>
            </a:r>
            <a:r>
              <a:rPr dirty="0" sz="2000">
                <a:latin typeface="Calibri Light"/>
                <a:cs typeface="Calibri Light"/>
              </a:rPr>
              <a:t>si</a:t>
            </a:r>
            <a:r>
              <a:rPr dirty="0" sz="2000" spc="-20">
                <a:latin typeface="Calibri Light"/>
                <a:cs typeface="Calibri Light"/>
              </a:rPr>
              <a:t>t</a:t>
            </a:r>
            <a:r>
              <a:rPr dirty="0" sz="2000" spc="-5">
                <a:latin typeface="Calibri Light"/>
                <a:cs typeface="Calibri Light"/>
              </a:rPr>
              <a:t>o</a:t>
            </a:r>
            <a:r>
              <a:rPr dirty="0" sz="2000">
                <a:latin typeface="Calibri Light"/>
                <a:cs typeface="Calibri Light"/>
              </a:rPr>
              <a:t>s</a:t>
            </a:r>
            <a:r>
              <a:rPr dirty="0" sz="2000">
                <a:latin typeface="Calibri Light"/>
                <a:cs typeface="Calibri Light"/>
              </a:rPr>
              <a:t>	</a:t>
            </a:r>
            <a:r>
              <a:rPr dirty="0" sz="2000" spc="-10">
                <a:latin typeface="Calibri Light"/>
                <a:cs typeface="Calibri Light"/>
              </a:rPr>
              <a:t>pa</a:t>
            </a:r>
            <a:r>
              <a:rPr dirty="0" sz="2000" spc="-45">
                <a:latin typeface="Calibri Light"/>
                <a:cs typeface="Calibri Light"/>
              </a:rPr>
              <a:t>r</a:t>
            </a:r>
            <a:r>
              <a:rPr dirty="0" sz="2000">
                <a:latin typeface="Calibri Light"/>
                <a:cs typeface="Calibri Light"/>
              </a:rPr>
              <a:t>a</a:t>
            </a:r>
            <a:r>
              <a:rPr dirty="0" sz="2000">
                <a:latin typeface="Calibri Light"/>
                <a:cs typeface="Calibri Light"/>
              </a:rPr>
              <a:t>	</a:t>
            </a:r>
            <a:r>
              <a:rPr dirty="0" sz="2000">
                <a:latin typeface="Calibri Light"/>
                <a:cs typeface="Calibri Light"/>
              </a:rPr>
              <a:t>q</a:t>
            </a:r>
            <a:r>
              <a:rPr dirty="0" sz="2000" spc="-10">
                <a:latin typeface="Calibri Light"/>
                <a:cs typeface="Calibri Light"/>
              </a:rPr>
              <a:t>u</a:t>
            </a:r>
            <a:r>
              <a:rPr dirty="0" sz="2000">
                <a:latin typeface="Calibri Light"/>
                <a:cs typeface="Calibri Light"/>
              </a:rPr>
              <a:t>e</a:t>
            </a:r>
            <a:r>
              <a:rPr dirty="0" sz="2000">
                <a:latin typeface="Calibri Light"/>
                <a:cs typeface="Calibri Light"/>
              </a:rPr>
              <a:t>	</a:t>
            </a:r>
            <a:r>
              <a:rPr dirty="0" sz="2000" spc="-10">
                <a:latin typeface="Calibri Light"/>
                <a:cs typeface="Calibri Light"/>
              </a:rPr>
              <a:t>a</a:t>
            </a:r>
            <a:r>
              <a:rPr dirty="0" sz="2000">
                <a:latin typeface="Calibri Light"/>
                <a:cs typeface="Calibri Light"/>
              </a:rPr>
              <a:t>l</a:t>
            </a:r>
            <a:r>
              <a:rPr dirty="0" sz="2000" spc="-15">
                <a:latin typeface="Calibri Light"/>
                <a:cs typeface="Calibri Light"/>
              </a:rPr>
              <a:t>g</a:t>
            </a:r>
            <a:r>
              <a:rPr dirty="0" sz="2000">
                <a:latin typeface="Calibri Light"/>
                <a:cs typeface="Calibri Light"/>
              </a:rPr>
              <a:t>u</a:t>
            </a:r>
            <a:r>
              <a:rPr dirty="0" sz="2000" spc="-10">
                <a:latin typeface="Calibri Light"/>
                <a:cs typeface="Calibri Light"/>
              </a:rPr>
              <a:t>n</a:t>
            </a:r>
            <a:r>
              <a:rPr dirty="0" sz="2000">
                <a:latin typeface="Calibri Light"/>
                <a:cs typeface="Calibri Light"/>
              </a:rPr>
              <a:t>o</a:t>
            </a:r>
            <a:r>
              <a:rPr dirty="0" sz="2000">
                <a:latin typeface="Calibri Light"/>
                <a:cs typeface="Calibri Light"/>
              </a:rPr>
              <a:t>	</a:t>
            </a:r>
            <a:r>
              <a:rPr dirty="0" sz="2000">
                <a:latin typeface="Calibri Light"/>
                <a:cs typeface="Calibri Light"/>
              </a:rPr>
              <a:t>de</a:t>
            </a:r>
            <a:r>
              <a:rPr dirty="0" sz="2000">
                <a:latin typeface="Calibri Light"/>
                <a:cs typeface="Calibri Light"/>
              </a:rPr>
              <a:t>	</a:t>
            </a:r>
            <a:r>
              <a:rPr dirty="0" sz="2000" spc="-10">
                <a:latin typeface="Calibri Light"/>
                <a:cs typeface="Calibri Light"/>
              </a:rPr>
              <a:t>l</a:t>
            </a:r>
            <a:r>
              <a:rPr dirty="0" sz="2000" spc="-5">
                <a:latin typeface="Calibri Light"/>
                <a:cs typeface="Calibri Light"/>
              </a:rPr>
              <a:t>o</a:t>
            </a:r>
            <a:r>
              <a:rPr dirty="0" sz="2000">
                <a:latin typeface="Calibri Light"/>
                <a:cs typeface="Calibri Light"/>
              </a:rPr>
              <a:t>s</a:t>
            </a:r>
            <a:r>
              <a:rPr dirty="0" sz="2000">
                <a:latin typeface="Calibri Light"/>
                <a:cs typeface="Calibri Light"/>
              </a:rPr>
              <a:t>	</a:t>
            </a:r>
            <a:r>
              <a:rPr dirty="0" sz="2000" spc="-10">
                <a:latin typeface="Calibri Light"/>
                <a:cs typeface="Calibri Light"/>
              </a:rPr>
              <a:t>d</a:t>
            </a:r>
            <a:r>
              <a:rPr dirty="0" sz="2000">
                <a:latin typeface="Calibri Light"/>
                <a:cs typeface="Calibri Light"/>
              </a:rPr>
              <a:t>e</a:t>
            </a:r>
            <a:r>
              <a:rPr dirty="0" sz="2000" spc="-10">
                <a:latin typeface="Calibri Light"/>
                <a:cs typeface="Calibri Light"/>
              </a:rPr>
              <a:t>l</a:t>
            </a:r>
            <a:r>
              <a:rPr dirty="0" sz="2000">
                <a:latin typeface="Calibri Light"/>
                <a:cs typeface="Calibri Light"/>
              </a:rPr>
              <a:t>i</a:t>
            </a:r>
            <a:r>
              <a:rPr dirty="0" sz="2000" spc="-25">
                <a:latin typeface="Calibri Light"/>
                <a:cs typeface="Calibri Light"/>
              </a:rPr>
              <a:t>t</a:t>
            </a:r>
            <a:r>
              <a:rPr dirty="0" sz="2000" spc="-5">
                <a:latin typeface="Calibri Light"/>
                <a:cs typeface="Calibri Light"/>
              </a:rPr>
              <a:t>o</a:t>
            </a:r>
            <a:r>
              <a:rPr dirty="0" sz="2000">
                <a:latin typeface="Calibri Light"/>
                <a:cs typeface="Calibri Light"/>
              </a:rPr>
              <a:t>s</a:t>
            </a:r>
            <a:r>
              <a:rPr dirty="0" sz="2000">
                <a:latin typeface="Calibri Light"/>
                <a:cs typeface="Calibri Light"/>
              </a:rPr>
              <a:t>	</a:t>
            </a:r>
            <a:r>
              <a:rPr dirty="0" sz="2000" spc="-10">
                <a:latin typeface="Calibri Light"/>
                <a:cs typeface="Calibri Light"/>
              </a:rPr>
              <a:t>d</a:t>
            </a:r>
            <a:r>
              <a:rPr dirty="0" sz="2000">
                <a:latin typeface="Calibri Light"/>
                <a:cs typeface="Calibri Light"/>
              </a:rPr>
              <a:t>el</a:t>
            </a:r>
            <a:r>
              <a:rPr dirty="0" sz="2000">
                <a:latin typeface="Calibri Light"/>
                <a:cs typeface="Calibri Light"/>
              </a:rPr>
              <a:t>	</a:t>
            </a:r>
            <a:r>
              <a:rPr dirty="0" sz="2000" spc="-25">
                <a:latin typeface="Calibri Light"/>
                <a:cs typeface="Calibri Light"/>
              </a:rPr>
              <a:t>c</a:t>
            </a:r>
            <a:r>
              <a:rPr dirty="0" sz="2000" spc="-20">
                <a:latin typeface="Calibri Light"/>
                <a:cs typeface="Calibri Light"/>
              </a:rPr>
              <a:t>a</a:t>
            </a:r>
            <a:r>
              <a:rPr dirty="0" sz="2000" spc="-40">
                <a:latin typeface="Calibri Light"/>
                <a:cs typeface="Calibri Light"/>
              </a:rPr>
              <a:t>t</a:t>
            </a:r>
            <a:r>
              <a:rPr dirty="0" sz="2000" spc="-10">
                <a:latin typeface="Calibri Light"/>
                <a:cs typeface="Calibri Light"/>
              </a:rPr>
              <a:t>á</a:t>
            </a:r>
            <a:r>
              <a:rPr dirty="0" sz="2000">
                <a:latin typeface="Calibri Light"/>
                <a:cs typeface="Calibri Light"/>
              </a:rPr>
              <a:t>lo</a:t>
            </a:r>
            <a:r>
              <a:rPr dirty="0" sz="2000" spc="-15">
                <a:latin typeface="Calibri Light"/>
                <a:cs typeface="Calibri Light"/>
              </a:rPr>
              <a:t>g</a:t>
            </a:r>
            <a:r>
              <a:rPr dirty="0" sz="2000">
                <a:latin typeface="Calibri Light"/>
                <a:cs typeface="Calibri Light"/>
              </a:rPr>
              <a:t>o</a:t>
            </a:r>
            <a:r>
              <a:rPr dirty="0" sz="2000">
                <a:latin typeface="Calibri Light"/>
                <a:cs typeface="Calibri Light"/>
              </a:rPr>
              <a:t>	</a:t>
            </a:r>
            <a:r>
              <a:rPr dirty="0" sz="2000" spc="-10">
                <a:latin typeface="Calibri Light"/>
                <a:cs typeface="Calibri Light"/>
              </a:rPr>
              <a:t>s</a:t>
            </a:r>
            <a:r>
              <a:rPr dirty="0" sz="2000" spc="-5">
                <a:latin typeface="Calibri Light"/>
                <a:cs typeface="Calibri Light"/>
              </a:rPr>
              <a:t>e</a:t>
            </a:r>
            <a:r>
              <a:rPr dirty="0" sz="2000">
                <a:latin typeface="Calibri Light"/>
                <a:cs typeface="Calibri Light"/>
              </a:rPr>
              <a:t>a</a:t>
            </a:r>
            <a:r>
              <a:rPr dirty="0" sz="2000">
                <a:latin typeface="Calibri Light"/>
                <a:cs typeface="Calibri Light"/>
              </a:rPr>
              <a:t>	</a:t>
            </a:r>
            <a:r>
              <a:rPr dirty="0" sz="2000" spc="-40">
                <a:latin typeface="Calibri Light"/>
                <a:cs typeface="Calibri Light"/>
              </a:rPr>
              <a:t>c</a:t>
            </a:r>
            <a:r>
              <a:rPr dirty="0" sz="2000" spc="-5">
                <a:latin typeface="Calibri Light"/>
                <a:cs typeface="Calibri Light"/>
              </a:rPr>
              <a:t>o</a:t>
            </a:r>
            <a:r>
              <a:rPr dirty="0" sz="2000" spc="-15">
                <a:latin typeface="Calibri Light"/>
                <a:cs typeface="Calibri Light"/>
              </a:rPr>
              <a:t>n</a:t>
            </a:r>
            <a:r>
              <a:rPr dirty="0" sz="2000" spc="-10">
                <a:latin typeface="Calibri Light"/>
                <a:cs typeface="Calibri Light"/>
              </a:rPr>
              <a:t>s</a:t>
            </a:r>
            <a:r>
              <a:rPr dirty="0" sz="2000">
                <a:latin typeface="Calibri Light"/>
                <a:cs typeface="Calibri Light"/>
              </a:rPr>
              <a:t>i</a:t>
            </a:r>
            <a:r>
              <a:rPr dirty="0" sz="2000" spc="-10">
                <a:latin typeface="Calibri Light"/>
                <a:cs typeface="Calibri Light"/>
              </a:rPr>
              <a:t>d</a:t>
            </a:r>
            <a:r>
              <a:rPr dirty="0" sz="2000" spc="-5">
                <a:latin typeface="Calibri Light"/>
                <a:cs typeface="Calibri Light"/>
              </a:rPr>
              <a:t>e</a:t>
            </a:r>
            <a:r>
              <a:rPr dirty="0" sz="2000" spc="-55">
                <a:latin typeface="Calibri Light"/>
                <a:cs typeface="Calibri Light"/>
              </a:rPr>
              <a:t>r</a:t>
            </a:r>
            <a:r>
              <a:rPr dirty="0" sz="2000">
                <a:latin typeface="Calibri Light"/>
                <a:cs typeface="Calibri Light"/>
              </a:rPr>
              <a:t>ado</a:t>
            </a:r>
            <a:r>
              <a:rPr dirty="0" sz="2000">
                <a:latin typeface="Calibri Light"/>
                <a:cs typeface="Calibri Light"/>
              </a:rPr>
              <a:t>	</a:t>
            </a:r>
            <a:r>
              <a:rPr dirty="0" sz="2000" spc="-40">
                <a:latin typeface="Calibri Light"/>
                <a:cs typeface="Calibri Light"/>
              </a:rPr>
              <a:t>c</a:t>
            </a:r>
            <a:r>
              <a:rPr dirty="0" sz="2000" spc="-5">
                <a:latin typeface="Calibri Light"/>
                <a:cs typeface="Calibri Light"/>
              </a:rPr>
              <a:t>omo</a:t>
            </a:r>
            <a:endParaRPr sz="2000">
              <a:latin typeface="Calibri Light"/>
              <a:cs typeface="Calibri Light"/>
            </a:endParaRPr>
          </a:p>
          <a:p>
            <a:pPr marL="12700">
              <a:lnSpc>
                <a:spcPts val="2280"/>
              </a:lnSpc>
            </a:pPr>
            <a:r>
              <a:rPr dirty="0" sz="2000" spc="-10">
                <a:latin typeface="Calibri Light"/>
                <a:cs typeface="Calibri Light"/>
              </a:rPr>
              <a:t>económico</a:t>
            </a:r>
            <a:r>
              <a:rPr dirty="0" sz="2000" spc="-5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son:</a:t>
            </a:r>
            <a:endParaRPr sz="200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02994" y="4498975"/>
            <a:ext cx="898334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5285" algn="l"/>
                <a:tab pos="966469" algn="l"/>
                <a:tab pos="1312545" algn="l"/>
                <a:tab pos="2059305" algn="l"/>
                <a:tab pos="2566670" algn="l"/>
                <a:tab pos="3865245" algn="l"/>
                <a:tab pos="4382135" algn="l"/>
                <a:tab pos="5285740" algn="l"/>
                <a:tab pos="5819140" algn="l"/>
                <a:tab pos="6249035" algn="l"/>
                <a:tab pos="6971665" algn="l"/>
                <a:tab pos="7393940" algn="l"/>
                <a:tab pos="7733665" algn="l"/>
                <a:tab pos="8783955" algn="l"/>
              </a:tabLst>
            </a:pPr>
            <a:r>
              <a:rPr dirty="0" sz="2000">
                <a:latin typeface="Calibri Light"/>
                <a:cs typeface="Calibri Light"/>
              </a:rPr>
              <a:t>a)</a:t>
            </a:r>
            <a:r>
              <a:rPr dirty="0" sz="2000">
                <a:latin typeface="Calibri Light"/>
                <a:cs typeface="Calibri Light"/>
              </a:rPr>
              <a:t>	</a:t>
            </a:r>
            <a:r>
              <a:rPr dirty="0" sz="2000" spc="-15">
                <a:latin typeface="Calibri Light"/>
                <a:cs typeface="Calibri Light"/>
              </a:rPr>
              <a:t>Q</a:t>
            </a:r>
            <a:r>
              <a:rPr dirty="0" sz="2000">
                <a:latin typeface="Calibri Light"/>
                <a:cs typeface="Calibri Light"/>
              </a:rPr>
              <a:t>ue</a:t>
            </a:r>
            <a:r>
              <a:rPr dirty="0" sz="2000">
                <a:latin typeface="Calibri Light"/>
                <a:cs typeface="Calibri Light"/>
              </a:rPr>
              <a:t>	</a:t>
            </a:r>
            <a:r>
              <a:rPr dirty="0" sz="2000" spc="-10">
                <a:latin typeface="Calibri Light"/>
                <a:cs typeface="Calibri Light"/>
              </a:rPr>
              <a:t>e</a:t>
            </a:r>
            <a:r>
              <a:rPr dirty="0" sz="2000">
                <a:latin typeface="Calibri Light"/>
                <a:cs typeface="Calibri Light"/>
              </a:rPr>
              <a:t>l</a:t>
            </a:r>
            <a:r>
              <a:rPr dirty="0" sz="2000">
                <a:latin typeface="Calibri Light"/>
                <a:cs typeface="Calibri Light"/>
              </a:rPr>
              <a:t>	</a:t>
            </a:r>
            <a:r>
              <a:rPr dirty="0" sz="2000" spc="-10">
                <a:latin typeface="Calibri Light"/>
                <a:cs typeface="Calibri Light"/>
              </a:rPr>
              <a:t>d</a:t>
            </a:r>
            <a:r>
              <a:rPr dirty="0" sz="2000" spc="-5">
                <a:latin typeface="Calibri Light"/>
                <a:cs typeface="Calibri Light"/>
              </a:rPr>
              <a:t>eli</a:t>
            </a:r>
            <a:r>
              <a:rPr dirty="0" sz="2000" spc="-30">
                <a:latin typeface="Calibri Light"/>
                <a:cs typeface="Calibri Light"/>
              </a:rPr>
              <a:t>t</a:t>
            </a:r>
            <a:r>
              <a:rPr dirty="0" sz="2000">
                <a:latin typeface="Calibri Light"/>
                <a:cs typeface="Calibri Light"/>
              </a:rPr>
              <a:t>o</a:t>
            </a:r>
            <a:r>
              <a:rPr dirty="0" sz="2000">
                <a:latin typeface="Calibri Light"/>
                <a:cs typeface="Calibri Light"/>
              </a:rPr>
              <a:t>	</a:t>
            </a:r>
            <a:r>
              <a:rPr dirty="0" sz="2000" spc="-10">
                <a:latin typeface="Calibri Light"/>
                <a:cs typeface="Calibri Light"/>
              </a:rPr>
              <a:t>s</a:t>
            </a:r>
            <a:r>
              <a:rPr dirty="0" sz="2000" spc="-5">
                <a:latin typeface="Calibri Light"/>
                <a:cs typeface="Calibri Light"/>
              </a:rPr>
              <a:t>e</a:t>
            </a:r>
            <a:r>
              <a:rPr dirty="0" sz="2000">
                <a:latin typeface="Calibri Light"/>
                <a:cs typeface="Calibri Light"/>
              </a:rPr>
              <a:t>a</a:t>
            </a:r>
            <a:r>
              <a:rPr dirty="0" sz="2000">
                <a:latin typeface="Calibri Light"/>
                <a:cs typeface="Calibri Light"/>
              </a:rPr>
              <a:t>	</a:t>
            </a:r>
            <a:r>
              <a:rPr dirty="0" u="heavy" sz="2000" spc="-2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p</a:t>
            </a:r>
            <a:r>
              <a:rPr dirty="0" u="heavy" sz="2000" spc="-2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e</a:t>
            </a:r>
            <a:r>
              <a:rPr dirty="0" u="heavy" sz="2000" spc="-1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r</a:t>
            </a:r>
            <a:r>
              <a:rPr dirty="0" u="heavy" sz="2000" spc="-2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p</a:t>
            </a:r>
            <a:r>
              <a:rPr dirty="0" u="heavy" sz="2000" spc="-2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e</a:t>
            </a:r>
            <a:r>
              <a:rPr dirty="0" u="heavy" sz="2000" spc="-1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t</a:t>
            </a:r>
            <a:r>
              <a:rPr dirty="0" u="heavy" sz="2000" spc="-4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r</a:t>
            </a:r>
            <a:r>
              <a:rPr dirty="0" u="heavy" sz="2000" spc="-2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a</a:t>
            </a:r>
            <a:r>
              <a:rPr dirty="0" u="heavy" sz="2000" spc="-3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d</a:t>
            </a:r>
            <a:r>
              <a:rPr dirty="0" u="heavy" sz="200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o</a:t>
            </a:r>
            <a:r>
              <a:rPr dirty="0" sz="2000">
                <a:latin typeface="Calibri Light"/>
                <a:cs typeface="Calibri Light"/>
              </a:rPr>
              <a:t>	</a:t>
            </a:r>
            <a:r>
              <a:rPr dirty="0" sz="2000">
                <a:latin typeface="Calibri Light"/>
                <a:cs typeface="Calibri Light"/>
              </a:rPr>
              <a:t>p</a:t>
            </a:r>
            <a:r>
              <a:rPr dirty="0" sz="2000" spc="-10">
                <a:latin typeface="Calibri Light"/>
                <a:cs typeface="Calibri Light"/>
              </a:rPr>
              <a:t>o</a:t>
            </a:r>
            <a:r>
              <a:rPr dirty="0" sz="2000">
                <a:latin typeface="Calibri Light"/>
                <a:cs typeface="Calibri Light"/>
              </a:rPr>
              <a:t>r</a:t>
            </a:r>
            <a:r>
              <a:rPr dirty="0" sz="2000">
                <a:latin typeface="Calibri Light"/>
                <a:cs typeface="Calibri Light"/>
              </a:rPr>
              <a:t>	</a:t>
            </a:r>
            <a:r>
              <a:rPr dirty="0" sz="2000" spc="-10">
                <a:latin typeface="Calibri Light"/>
                <a:cs typeface="Calibri Light"/>
              </a:rPr>
              <a:t>al</a:t>
            </a:r>
            <a:r>
              <a:rPr dirty="0" sz="2000">
                <a:latin typeface="Calibri Light"/>
                <a:cs typeface="Calibri Light"/>
              </a:rPr>
              <a:t>gu</a:t>
            </a:r>
            <a:r>
              <a:rPr dirty="0" sz="2000" spc="-15">
                <a:latin typeface="Calibri Light"/>
                <a:cs typeface="Calibri Light"/>
              </a:rPr>
              <a:t>i</a:t>
            </a:r>
            <a:r>
              <a:rPr dirty="0" sz="2000">
                <a:latin typeface="Calibri Light"/>
                <a:cs typeface="Calibri Light"/>
              </a:rPr>
              <a:t>en</a:t>
            </a:r>
            <a:r>
              <a:rPr dirty="0" sz="2000">
                <a:latin typeface="Calibri Light"/>
                <a:cs typeface="Calibri Light"/>
              </a:rPr>
              <a:t>	</a:t>
            </a:r>
            <a:r>
              <a:rPr dirty="0" sz="2000" spc="-25">
                <a:latin typeface="Calibri Light"/>
                <a:cs typeface="Calibri Light"/>
              </a:rPr>
              <a:t>c</a:t>
            </a:r>
            <a:r>
              <a:rPr dirty="0" sz="2000" spc="-15">
                <a:latin typeface="Calibri Light"/>
                <a:cs typeface="Calibri Light"/>
              </a:rPr>
              <a:t>o</a:t>
            </a:r>
            <a:r>
              <a:rPr dirty="0" sz="2000">
                <a:latin typeface="Calibri Light"/>
                <a:cs typeface="Calibri Light"/>
              </a:rPr>
              <a:t>n</a:t>
            </a:r>
            <a:r>
              <a:rPr dirty="0" sz="2000">
                <a:latin typeface="Calibri Light"/>
                <a:cs typeface="Calibri Light"/>
              </a:rPr>
              <a:t>	</a:t>
            </a:r>
            <a:r>
              <a:rPr dirty="0" sz="2000">
                <a:latin typeface="Calibri Light"/>
                <a:cs typeface="Calibri Light"/>
              </a:rPr>
              <a:t>un</a:t>
            </a:r>
            <a:r>
              <a:rPr dirty="0" sz="2000">
                <a:latin typeface="Calibri Light"/>
                <a:cs typeface="Calibri Light"/>
              </a:rPr>
              <a:t>	</a:t>
            </a:r>
            <a:r>
              <a:rPr dirty="0" sz="2000" spc="-25">
                <a:latin typeface="Calibri Light"/>
                <a:cs typeface="Calibri Light"/>
              </a:rPr>
              <a:t>c</a:t>
            </a:r>
            <a:r>
              <a:rPr dirty="0" sz="2000" spc="-10">
                <a:latin typeface="Calibri Light"/>
                <a:cs typeface="Calibri Light"/>
              </a:rPr>
              <a:t>a</a:t>
            </a:r>
            <a:r>
              <a:rPr dirty="0" sz="2000" spc="-20">
                <a:latin typeface="Calibri Light"/>
                <a:cs typeface="Calibri Light"/>
              </a:rPr>
              <a:t>r</a:t>
            </a:r>
            <a:r>
              <a:rPr dirty="0" sz="2000" spc="-30">
                <a:latin typeface="Calibri Light"/>
                <a:cs typeface="Calibri Light"/>
              </a:rPr>
              <a:t>g</a:t>
            </a:r>
            <a:r>
              <a:rPr dirty="0" sz="2000">
                <a:latin typeface="Calibri Light"/>
                <a:cs typeface="Calibri Light"/>
              </a:rPr>
              <a:t>o</a:t>
            </a:r>
            <a:r>
              <a:rPr dirty="0" sz="2000">
                <a:latin typeface="Calibri Light"/>
                <a:cs typeface="Calibri Light"/>
              </a:rPr>
              <a:t>	</a:t>
            </a:r>
            <a:r>
              <a:rPr dirty="0" sz="2000" spc="-10">
                <a:latin typeface="Calibri Light"/>
                <a:cs typeface="Calibri Light"/>
              </a:rPr>
              <a:t>e</a:t>
            </a:r>
            <a:r>
              <a:rPr dirty="0" sz="2000">
                <a:latin typeface="Calibri Light"/>
                <a:cs typeface="Calibri Light"/>
              </a:rPr>
              <a:t>n</a:t>
            </a:r>
            <a:r>
              <a:rPr dirty="0" sz="2000">
                <a:latin typeface="Calibri Light"/>
                <a:cs typeface="Calibri Light"/>
              </a:rPr>
              <a:t>	</a:t>
            </a:r>
            <a:r>
              <a:rPr dirty="0" sz="2000" spc="-15">
                <a:latin typeface="Calibri Light"/>
                <a:cs typeface="Calibri Light"/>
              </a:rPr>
              <a:t>l</a:t>
            </a:r>
            <a:r>
              <a:rPr dirty="0" sz="2000">
                <a:latin typeface="Calibri Light"/>
                <a:cs typeface="Calibri Light"/>
              </a:rPr>
              <a:t>a</a:t>
            </a:r>
            <a:r>
              <a:rPr dirty="0" sz="2000">
                <a:latin typeface="Calibri Light"/>
                <a:cs typeface="Calibri Light"/>
              </a:rPr>
              <a:t>	</a:t>
            </a:r>
            <a:r>
              <a:rPr dirty="0" sz="2000">
                <a:latin typeface="Calibri Light"/>
                <a:cs typeface="Calibri Light"/>
              </a:rPr>
              <a:t>e</a:t>
            </a:r>
            <a:r>
              <a:rPr dirty="0" sz="2000" spc="-15">
                <a:latin typeface="Calibri Light"/>
                <a:cs typeface="Calibri Light"/>
              </a:rPr>
              <a:t>m</a:t>
            </a:r>
            <a:r>
              <a:rPr dirty="0" sz="2000" spc="-10">
                <a:latin typeface="Calibri Light"/>
                <a:cs typeface="Calibri Light"/>
              </a:rPr>
              <a:t>p</a:t>
            </a:r>
            <a:r>
              <a:rPr dirty="0" sz="2000" spc="-20">
                <a:latin typeface="Calibri Light"/>
                <a:cs typeface="Calibri Light"/>
              </a:rPr>
              <a:t>r</a:t>
            </a:r>
            <a:r>
              <a:rPr dirty="0" sz="2000" spc="-5">
                <a:latin typeface="Calibri Light"/>
                <a:cs typeface="Calibri Light"/>
              </a:rPr>
              <a:t>e</a:t>
            </a:r>
            <a:r>
              <a:rPr dirty="0" sz="2000" spc="-15">
                <a:latin typeface="Calibri Light"/>
                <a:cs typeface="Calibri Light"/>
              </a:rPr>
              <a:t>s</a:t>
            </a:r>
            <a:r>
              <a:rPr dirty="0" sz="2000">
                <a:latin typeface="Calibri Light"/>
                <a:cs typeface="Calibri Light"/>
              </a:rPr>
              <a:t>a</a:t>
            </a:r>
            <a:r>
              <a:rPr dirty="0" sz="2000">
                <a:latin typeface="Calibri Light"/>
                <a:cs typeface="Calibri Light"/>
              </a:rPr>
              <a:t>	</a:t>
            </a:r>
            <a:r>
              <a:rPr dirty="0" sz="2000" spc="-40">
                <a:latin typeface="Calibri Light"/>
                <a:cs typeface="Calibri Light"/>
              </a:rPr>
              <a:t>o,</a:t>
            </a:r>
            <a:endParaRPr sz="2000">
              <a:latin typeface="Calibri Light"/>
              <a:cs typeface="Calibri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02994" y="4676368"/>
            <a:ext cx="8987790" cy="1104900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2000" spc="-10">
                <a:latin typeface="Calibri Light"/>
                <a:cs typeface="Calibri Light"/>
              </a:rPr>
              <a:t>alternativamente,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en</a:t>
            </a:r>
            <a:r>
              <a:rPr dirty="0" sz="2000" spc="-5">
                <a:latin typeface="Calibri Light"/>
                <a:cs typeface="Calibri Light"/>
              </a:rPr>
              <a:t> beneficio</a:t>
            </a:r>
            <a:r>
              <a:rPr dirty="0" sz="2000" spc="-4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</a:t>
            </a:r>
            <a:r>
              <a:rPr dirty="0" sz="2000" spc="-1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una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empresa.</a:t>
            </a:r>
            <a:endParaRPr sz="2000">
              <a:latin typeface="Calibri Light"/>
              <a:cs typeface="Calibri Light"/>
            </a:endParaRPr>
          </a:p>
          <a:p>
            <a:pPr marL="12700">
              <a:lnSpc>
                <a:spcPts val="2280"/>
              </a:lnSpc>
              <a:spcBef>
                <a:spcPts val="770"/>
              </a:spcBef>
            </a:pPr>
            <a:r>
              <a:rPr dirty="0" sz="2000">
                <a:latin typeface="Calibri Light"/>
                <a:cs typeface="Calibri Light"/>
              </a:rPr>
              <a:t>b)</a:t>
            </a:r>
            <a:r>
              <a:rPr dirty="0" sz="2000" spc="43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Que</a:t>
            </a:r>
            <a:r>
              <a:rPr dirty="0" sz="2000" spc="43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los</a:t>
            </a:r>
            <a:r>
              <a:rPr dirty="0" sz="2000" spc="43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ingresos</a:t>
            </a:r>
            <a:r>
              <a:rPr dirty="0" sz="2000" spc="42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anuales</a:t>
            </a:r>
            <a:r>
              <a:rPr dirty="0" sz="2000" spc="43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por</a:t>
            </a:r>
            <a:r>
              <a:rPr dirty="0" sz="2000" spc="430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ventas,</a:t>
            </a:r>
            <a:r>
              <a:rPr dirty="0" sz="2000" spc="43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servicios</a:t>
            </a:r>
            <a:r>
              <a:rPr dirty="0" sz="2000" spc="434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y</a:t>
            </a:r>
            <a:r>
              <a:rPr dirty="0" sz="2000" spc="430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otras</a:t>
            </a:r>
            <a:r>
              <a:rPr dirty="0" sz="2000" spc="43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actividades</a:t>
            </a:r>
            <a:r>
              <a:rPr dirty="0" sz="2000" spc="42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del</a:t>
            </a:r>
            <a:r>
              <a:rPr dirty="0" sz="2000" spc="434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giro</a:t>
            </a:r>
            <a:r>
              <a:rPr dirty="0" sz="2000" spc="409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</a:t>
            </a:r>
            <a:r>
              <a:rPr dirty="0" sz="2000" spc="42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la</a:t>
            </a:r>
            <a:endParaRPr sz="2000">
              <a:latin typeface="Calibri Light"/>
              <a:cs typeface="Calibri Light"/>
            </a:endParaRPr>
          </a:p>
          <a:p>
            <a:pPr marL="12700">
              <a:lnSpc>
                <a:spcPts val="2280"/>
              </a:lnSpc>
            </a:pPr>
            <a:r>
              <a:rPr dirty="0" sz="2000" spc="-5">
                <a:latin typeface="Calibri Light"/>
                <a:cs typeface="Calibri Light"/>
              </a:rPr>
              <a:t>empresa</a:t>
            </a:r>
            <a:r>
              <a:rPr dirty="0" sz="2000" spc="-5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sean</a:t>
            </a:r>
            <a:r>
              <a:rPr dirty="0" sz="2000" spc="-3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superiores</a:t>
            </a:r>
            <a:r>
              <a:rPr dirty="0" sz="2000" spc="-3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a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25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mil</a:t>
            </a:r>
            <a:r>
              <a:rPr dirty="0" sz="2000" spc="-1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UF</a:t>
            </a:r>
            <a:endParaRPr sz="2000">
              <a:latin typeface="Calibri Light"/>
              <a:cs typeface="Calibri Light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24383"/>
            <a:ext cx="1869948" cy="91439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4072" y="1097661"/>
            <a:ext cx="436880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0"/>
              <a:t>Ley</a:t>
            </a:r>
            <a:r>
              <a:rPr dirty="0" sz="2800" spc="-85"/>
              <a:t> </a:t>
            </a:r>
            <a:r>
              <a:rPr dirty="0" sz="2800" spc="-20"/>
              <a:t>20.195</a:t>
            </a:r>
            <a:r>
              <a:rPr dirty="0" sz="2800" spc="-95"/>
              <a:t> </a:t>
            </a:r>
            <a:r>
              <a:rPr dirty="0" sz="2800" spc="-15"/>
              <a:t>Delitos</a:t>
            </a:r>
            <a:r>
              <a:rPr dirty="0" sz="2800" spc="-75"/>
              <a:t> </a:t>
            </a:r>
            <a:r>
              <a:rPr dirty="0" sz="2800" spc="-20"/>
              <a:t>Económicos</a:t>
            </a:r>
            <a:endParaRPr sz="28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48894" rIns="0" bIns="0" rtlCol="0" vert="horz">
            <a:spAutoFit/>
          </a:bodyPr>
          <a:lstStyle/>
          <a:p>
            <a:pPr marL="356235" marR="5080" indent="-342900">
              <a:lnSpc>
                <a:spcPts val="2150"/>
              </a:lnSpc>
              <a:spcBef>
                <a:spcPts val="384"/>
              </a:spcBef>
              <a:buFont typeface="Wingdings"/>
              <a:buChar char=""/>
              <a:tabLst>
                <a:tab pos="356235" algn="l"/>
                <a:tab pos="356870" algn="l"/>
              </a:tabLst>
            </a:pPr>
            <a:r>
              <a:rPr dirty="0"/>
              <a:t>Dentro de </a:t>
            </a:r>
            <a:r>
              <a:rPr dirty="0" spc="-10"/>
              <a:t>la</a:t>
            </a:r>
            <a:r>
              <a:rPr dirty="0" spc="-5"/>
              <a:t> segunda</a:t>
            </a:r>
            <a:r>
              <a:rPr dirty="0"/>
              <a:t> </a:t>
            </a:r>
            <a:r>
              <a:rPr dirty="0" spc="-5"/>
              <a:t>categoría</a:t>
            </a:r>
            <a:r>
              <a:rPr dirty="0"/>
              <a:t> </a:t>
            </a:r>
            <a:r>
              <a:rPr dirty="0" spc="-5"/>
              <a:t>(art.</a:t>
            </a:r>
            <a:r>
              <a:rPr dirty="0"/>
              <a:t> </a:t>
            </a:r>
            <a:r>
              <a:rPr dirty="0" spc="-5"/>
              <a:t>2,</a:t>
            </a:r>
            <a:r>
              <a:rPr dirty="0"/>
              <a:t> </a:t>
            </a:r>
            <a:r>
              <a:rPr dirty="0" spc="-5"/>
              <a:t>N</a:t>
            </a:r>
            <a:r>
              <a:rPr dirty="0" spc="-5">
                <a:latin typeface="Cambria"/>
                <a:cs typeface="Cambria"/>
              </a:rPr>
              <a:t>°</a:t>
            </a:r>
            <a:r>
              <a:rPr dirty="0" spc="-5"/>
              <a:t>3)</a:t>
            </a:r>
            <a:r>
              <a:rPr dirty="0"/>
              <a:t> </a:t>
            </a:r>
            <a:r>
              <a:rPr dirty="0" spc="-5"/>
              <a:t>se</a:t>
            </a:r>
            <a:r>
              <a:rPr dirty="0"/>
              <a:t> </a:t>
            </a:r>
            <a:r>
              <a:rPr dirty="0" spc="-5"/>
              <a:t>encuentran</a:t>
            </a:r>
            <a:r>
              <a:rPr dirty="0"/>
              <a:t> </a:t>
            </a:r>
            <a:r>
              <a:rPr dirty="0" spc="-5"/>
              <a:t>mencionados</a:t>
            </a:r>
            <a:r>
              <a:rPr dirty="0"/>
              <a:t> </a:t>
            </a:r>
            <a:r>
              <a:rPr dirty="0" spc="-5"/>
              <a:t>ciertos </a:t>
            </a:r>
            <a:r>
              <a:rPr dirty="0" spc="-440"/>
              <a:t> </a:t>
            </a:r>
            <a:r>
              <a:rPr dirty="0"/>
              <a:t>delitos</a:t>
            </a:r>
            <a:r>
              <a:rPr dirty="0" spc="-40"/>
              <a:t> </a:t>
            </a:r>
            <a:r>
              <a:rPr dirty="0"/>
              <a:t>que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15"/>
              <a:t> </a:t>
            </a:r>
            <a:r>
              <a:rPr dirty="0"/>
              <a:t>establecen</a:t>
            </a:r>
            <a:r>
              <a:rPr dirty="0" spc="-45"/>
              <a:t> </a:t>
            </a:r>
            <a:r>
              <a:rPr dirty="0"/>
              <a:t>en</a:t>
            </a:r>
            <a:r>
              <a:rPr dirty="0" spc="-20"/>
              <a:t> </a:t>
            </a:r>
            <a:r>
              <a:rPr dirty="0"/>
              <a:t>la</a:t>
            </a:r>
            <a:r>
              <a:rPr dirty="0" spc="-20"/>
              <a:t> </a:t>
            </a:r>
            <a:r>
              <a:rPr dirty="0" spc="-5"/>
              <a:t>Ordenanza</a:t>
            </a:r>
            <a:r>
              <a:rPr dirty="0" spc="-35"/>
              <a:t> </a:t>
            </a:r>
            <a:r>
              <a:rPr dirty="0"/>
              <a:t>de</a:t>
            </a:r>
            <a:r>
              <a:rPr dirty="0" spc="-15"/>
              <a:t> </a:t>
            </a:r>
            <a:r>
              <a:rPr dirty="0"/>
              <a:t>Aduanas.</a:t>
            </a:r>
          </a:p>
          <a:p>
            <a:pPr marL="635">
              <a:lnSpc>
                <a:spcPct val="100000"/>
              </a:lnSpc>
              <a:spcBef>
                <a:spcPts val="35"/>
              </a:spcBef>
            </a:pPr>
            <a:endParaRPr sz="2500"/>
          </a:p>
          <a:p>
            <a:pPr marL="927735">
              <a:lnSpc>
                <a:spcPct val="100000"/>
              </a:lnSpc>
            </a:pPr>
            <a:r>
              <a:rPr dirty="0" spc="-5"/>
              <a:t>Los</a:t>
            </a:r>
            <a:r>
              <a:rPr dirty="0" spc="-15"/>
              <a:t> </a:t>
            </a:r>
            <a:r>
              <a:rPr dirty="0"/>
              <a:t>delitos</a:t>
            </a:r>
            <a:r>
              <a:rPr dirty="0" spc="-25"/>
              <a:t> </a:t>
            </a:r>
            <a:r>
              <a:rPr dirty="0" spc="-5"/>
              <a:t>aduaneros</a:t>
            </a:r>
            <a:r>
              <a:rPr dirty="0" spc="-20"/>
              <a:t> </a:t>
            </a:r>
            <a:r>
              <a:rPr dirty="0"/>
              <a:t>que</a:t>
            </a:r>
            <a:r>
              <a:rPr dirty="0" spc="-25"/>
              <a:t> </a:t>
            </a:r>
            <a:r>
              <a:rPr dirty="0"/>
              <a:t>se</a:t>
            </a:r>
            <a:r>
              <a:rPr dirty="0" spc="5"/>
              <a:t> </a:t>
            </a:r>
            <a:r>
              <a:rPr dirty="0" spc="-5"/>
              <a:t>consideran</a:t>
            </a:r>
            <a:r>
              <a:rPr dirty="0" spc="-30"/>
              <a:t> </a:t>
            </a:r>
            <a:r>
              <a:rPr dirty="0"/>
              <a:t>delitos</a:t>
            </a:r>
            <a:r>
              <a:rPr dirty="0" spc="-35"/>
              <a:t> </a:t>
            </a:r>
            <a:r>
              <a:rPr dirty="0" spc="-5"/>
              <a:t>económicos</a:t>
            </a:r>
            <a:r>
              <a:rPr dirty="0" spc="-25"/>
              <a:t> </a:t>
            </a:r>
            <a:r>
              <a:rPr dirty="0"/>
              <a:t>son:</a:t>
            </a:r>
          </a:p>
          <a:p>
            <a:pPr marL="635">
              <a:lnSpc>
                <a:spcPct val="100000"/>
              </a:lnSpc>
            </a:pPr>
          </a:p>
          <a:p>
            <a:pPr marL="356235" marR="394335" indent="-342900">
              <a:lnSpc>
                <a:spcPts val="2160"/>
              </a:lnSpc>
              <a:spcBef>
                <a:spcPts val="1345"/>
              </a:spcBef>
              <a:buFont typeface="Wingdings"/>
              <a:buChar char=""/>
              <a:tabLst>
                <a:tab pos="356870" algn="l"/>
              </a:tabLst>
            </a:pPr>
            <a:r>
              <a:rPr dirty="0"/>
              <a:t>Percibir</a:t>
            </a:r>
            <a:r>
              <a:rPr dirty="0" spc="-35"/>
              <a:t> </a:t>
            </a:r>
            <a:r>
              <a:rPr dirty="0" spc="-5"/>
              <a:t>indebidamente</a:t>
            </a:r>
            <a:r>
              <a:rPr dirty="0" spc="-35"/>
              <a:t> </a:t>
            </a:r>
            <a:r>
              <a:rPr dirty="0"/>
              <a:t>devoluciones</a:t>
            </a:r>
            <a:r>
              <a:rPr dirty="0" spc="-35"/>
              <a:t> </a:t>
            </a:r>
            <a:r>
              <a:rPr dirty="0"/>
              <a:t>de</a:t>
            </a:r>
            <a:r>
              <a:rPr dirty="0" spc="-5"/>
              <a:t> </a:t>
            </a:r>
            <a:r>
              <a:rPr dirty="0"/>
              <a:t>gravámenes</a:t>
            </a:r>
            <a:r>
              <a:rPr dirty="0" spc="-40"/>
              <a:t> </a:t>
            </a:r>
            <a:r>
              <a:rPr dirty="0" spc="-5"/>
              <a:t>aduaneros</a:t>
            </a:r>
            <a:r>
              <a:rPr dirty="0" spc="-35"/>
              <a:t> </a:t>
            </a:r>
            <a:r>
              <a:rPr dirty="0" spc="-5"/>
              <a:t>proporcionando </a:t>
            </a:r>
            <a:r>
              <a:rPr dirty="0" spc="-440"/>
              <a:t> </a:t>
            </a:r>
            <a:r>
              <a:rPr dirty="0"/>
              <a:t>antecedentes</a:t>
            </a:r>
            <a:r>
              <a:rPr dirty="0" spc="-40"/>
              <a:t> </a:t>
            </a:r>
            <a:r>
              <a:rPr dirty="0"/>
              <a:t>material</a:t>
            </a:r>
            <a:r>
              <a:rPr dirty="0" spc="-45"/>
              <a:t> </a:t>
            </a:r>
            <a:r>
              <a:rPr dirty="0"/>
              <a:t>o</a:t>
            </a:r>
            <a:r>
              <a:rPr dirty="0" spc="-10"/>
              <a:t> </a:t>
            </a:r>
            <a:r>
              <a:rPr dirty="0" spc="-5"/>
              <a:t>ideológicamente</a:t>
            </a:r>
            <a:r>
              <a:rPr dirty="0" spc="-35"/>
              <a:t> </a:t>
            </a:r>
            <a:r>
              <a:rPr dirty="0"/>
              <a:t>falsos.</a:t>
            </a:r>
          </a:p>
          <a:p>
            <a:pPr marL="635">
              <a:lnSpc>
                <a:spcPct val="100000"/>
              </a:lnSpc>
              <a:buFont typeface="Wingdings"/>
              <a:buChar char=""/>
            </a:pPr>
          </a:p>
          <a:p>
            <a:pPr marL="356235" indent="-342900">
              <a:lnSpc>
                <a:spcPct val="100000"/>
              </a:lnSpc>
              <a:spcBef>
                <a:spcPts val="1455"/>
              </a:spcBef>
              <a:buFont typeface="Wingdings"/>
              <a:buChar char=""/>
              <a:tabLst>
                <a:tab pos="356870" algn="l"/>
              </a:tabLst>
            </a:pPr>
            <a:r>
              <a:rPr dirty="0" spc="-5"/>
              <a:t>Contrabandos</a:t>
            </a:r>
            <a:r>
              <a:rPr dirty="0" spc="-40"/>
              <a:t> </a:t>
            </a:r>
            <a:r>
              <a:rPr dirty="0"/>
              <a:t>del</a:t>
            </a:r>
            <a:r>
              <a:rPr dirty="0" spc="-15"/>
              <a:t> </a:t>
            </a:r>
            <a:r>
              <a:rPr dirty="0"/>
              <a:t>artículo</a:t>
            </a:r>
            <a:r>
              <a:rPr dirty="0" spc="-30"/>
              <a:t> </a:t>
            </a:r>
            <a:r>
              <a:rPr dirty="0"/>
              <a:t>168</a:t>
            </a:r>
            <a:r>
              <a:rPr dirty="0" spc="-25"/>
              <a:t> </a:t>
            </a:r>
            <a:r>
              <a:rPr dirty="0"/>
              <a:t>de la</a:t>
            </a:r>
            <a:r>
              <a:rPr dirty="0" spc="-10"/>
              <a:t> </a:t>
            </a:r>
            <a:r>
              <a:rPr dirty="0" spc="-5"/>
              <a:t>Ordenanza</a:t>
            </a:r>
            <a:r>
              <a:rPr dirty="0" spc="-45"/>
              <a:t> </a:t>
            </a:r>
            <a:r>
              <a:rPr dirty="0"/>
              <a:t>de Aduanas.</a:t>
            </a:r>
          </a:p>
          <a:p>
            <a:pPr marL="635">
              <a:lnSpc>
                <a:spcPct val="100000"/>
              </a:lnSpc>
              <a:spcBef>
                <a:spcPts val="20"/>
              </a:spcBef>
              <a:buFont typeface="Wingdings"/>
              <a:buChar char=""/>
            </a:pPr>
            <a:endParaRPr sz="3200"/>
          </a:p>
          <a:p>
            <a:pPr marL="356235" indent="-342900">
              <a:lnSpc>
                <a:spcPct val="100000"/>
              </a:lnSpc>
              <a:buFont typeface="Wingdings"/>
              <a:buChar char=""/>
              <a:tabLst>
                <a:tab pos="356870" algn="l"/>
              </a:tabLst>
            </a:pPr>
            <a:r>
              <a:rPr dirty="0"/>
              <a:t>Delitos</a:t>
            </a:r>
            <a:r>
              <a:rPr dirty="0" spc="-35"/>
              <a:t> </a:t>
            </a:r>
            <a:r>
              <a:rPr dirty="0"/>
              <a:t>de</a:t>
            </a:r>
            <a:r>
              <a:rPr dirty="0" spc="-10"/>
              <a:t> </a:t>
            </a:r>
            <a:r>
              <a:rPr dirty="0"/>
              <a:t>falsedad</a:t>
            </a:r>
            <a:r>
              <a:rPr dirty="0" spc="-45"/>
              <a:t> </a:t>
            </a:r>
            <a:r>
              <a:rPr dirty="0"/>
              <a:t>documental</a:t>
            </a:r>
            <a:r>
              <a:rPr dirty="0" spc="-35"/>
              <a:t> </a:t>
            </a:r>
            <a:r>
              <a:rPr dirty="0"/>
              <a:t>del</a:t>
            </a:r>
            <a:r>
              <a:rPr dirty="0" spc="-15"/>
              <a:t> </a:t>
            </a:r>
            <a:r>
              <a:rPr dirty="0"/>
              <a:t>artículo</a:t>
            </a:r>
            <a:r>
              <a:rPr dirty="0" spc="-40"/>
              <a:t> </a:t>
            </a:r>
            <a:r>
              <a:rPr dirty="0"/>
              <a:t>169</a:t>
            </a:r>
            <a:r>
              <a:rPr dirty="0" spc="-15"/>
              <a:t> </a:t>
            </a:r>
            <a:r>
              <a:rPr dirty="0"/>
              <a:t>de</a:t>
            </a:r>
            <a:r>
              <a:rPr dirty="0" spc="-10"/>
              <a:t> </a:t>
            </a:r>
            <a:r>
              <a:rPr dirty="0"/>
              <a:t>la</a:t>
            </a:r>
            <a:r>
              <a:rPr dirty="0" spc="-15"/>
              <a:t> </a:t>
            </a:r>
            <a:r>
              <a:rPr dirty="0" spc="-5"/>
              <a:t>Ordenanza</a:t>
            </a:r>
            <a:r>
              <a:rPr dirty="0" spc="-40"/>
              <a:t> </a:t>
            </a:r>
            <a:r>
              <a:rPr dirty="0"/>
              <a:t>de</a:t>
            </a:r>
            <a:r>
              <a:rPr dirty="0" spc="-10"/>
              <a:t> </a:t>
            </a:r>
            <a:r>
              <a:rPr dirty="0"/>
              <a:t>Aduanas.</a:t>
            </a:r>
          </a:p>
          <a:p>
            <a:pPr marL="635">
              <a:lnSpc>
                <a:spcPct val="100000"/>
              </a:lnSpc>
              <a:spcBef>
                <a:spcPts val="5"/>
              </a:spcBef>
              <a:buFont typeface="Wingdings"/>
              <a:buChar char=""/>
            </a:pPr>
            <a:endParaRPr sz="3200"/>
          </a:p>
          <a:p>
            <a:pPr marL="356235" indent="-342900">
              <a:lnSpc>
                <a:spcPct val="100000"/>
              </a:lnSpc>
              <a:buFont typeface="Wingdings"/>
              <a:buChar char=""/>
              <a:tabLst>
                <a:tab pos="356870" algn="l"/>
              </a:tabLst>
            </a:pPr>
            <a:r>
              <a:rPr dirty="0"/>
              <a:t>Delito</a:t>
            </a:r>
            <a:r>
              <a:rPr dirty="0" spc="-30"/>
              <a:t> </a:t>
            </a:r>
            <a:r>
              <a:rPr dirty="0"/>
              <a:t>de</a:t>
            </a:r>
            <a:r>
              <a:rPr dirty="0" spc="-5"/>
              <a:t> receptación</a:t>
            </a:r>
            <a:r>
              <a:rPr dirty="0" spc="-45"/>
              <a:t> </a:t>
            </a:r>
            <a:r>
              <a:rPr dirty="0"/>
              <a:t>del</a:t>
            </a:r>
            <a:r>
              <a:rPr dirty="0" spc="-20"/>
              <a:t> </a:t>
            </a:r>
            <a:r>
              <a:rPr dirty="0"/>
              <a:t>artículo</a:t>
            </a:r>
            <a:r>
              <a:rPr dirty="0" spc="-40"/>
              <a:t> </a:t>
            </a:r>
            <a:r>
              <a:rPr dirty="0"/>
              <a:t>182</a:t>
            </a:r>
            <a:r>
              <a:rPr dirty="0" spc="-15"/>
              <a:t> </a:t>
            </a:r>
            <a:r>
              <a:rPr dirty="0"/>
              <a:t>de</a:t>
            </a:r>
            <a:r>
              <a:rPr dirty="0" spc="-15"/>
              <a:t> </a:t>
            </a:r>
            <a:r>
              <a:rPr dirty="0"/>
              <a:t>la</a:t>
            </a:r>
            <a:r>
              <a:rPr dirty="0" spc="-20"/>
              <a:t> </a:t>
            </a:r>
            <a:r>
              <a:rPr dirty="0" spc="-5"/>
              <a:t>OA.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24383"/>
            <a:ext cx="1869948" cy="914399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2994" y="1787144"/>
            <a:ext cx="8988425" cy="41325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sz="1800" spc="-15">
                <a:latin typeface="Calibri Light"/>
                <a:cs typeface="Calibri Light"/>
              </a:rPr>
              <a:t>R</a:t>
            </a:r>
            <a:r>
              <a:rPr dirty="0" sz="1800" spc="-15">
                <a:latin typeface="Calibri Light"/>
                <a:cs typeface="Calibri Light"/>
              </a:rPr>
              <a:t>eglas</a:t>
            </a:r>
            <a:r>
              <a:rPr dirty="0" sz="1800" spc="-50">
                <a:latin typeface="Calibri Light"/>
                <a:cs typeface="Calibri Light"/>
              </a:rPr>
              <a:t> </a:t>
            </a:r>
            <a:r>
              <a:rPr dirty="0" sz="1800" spc="-15">
                <a:latin typeface="Calibri Light"/>
                <a:cs typeface="Calibri Light"/>
              </a:rPr>
              <a:t>adicionales</a:t>
            </a:r>
            <a:r>
              <a:rPr dirty="0" sz="1800" spc="-60">
                <a:latin typeface="Calibri Light"/>
                <a:cs typeface="Calibri Light"/>
              </a:rPr>
              <a:t> </a:t>
            </a:r>
            <a:r>
              <a:rPr dirty="0" sz="1800">
                <a:latin typeface="Calibri Light"/>
                <a:cs typeface="Calibri Light"/>
              </a:rPr>
              <a:t>a</a:t>
            </a:r>
            <a:r>
              <a:rPr dirty="0" sz="1800" spc="-20">
                <a:latin typeface="Calibri Light"/>
                <a:cs typeface="Calibri Light"/>
              </a:rPr>
              <a:t> </a:t>
            </a:r>
            <a:r>
              <a:rPr dirty="0" sz="1800" spc="5">
                <a:latin typeface="Calibri Light"/>
                <a:cs typeface="Calibri Light"/>
              </a:rPr>
              <a:t>la</a:t>
            </a:r>
            <a:r>
              <a:rPr dirty="0" sz="1800" spc="-30">
                <a:latin typeface="Calibri Light"/>
                <a:cs typeface="Calibri Light"/>
              </a:rPr>
              <a:t> </a:t>
            </a:r>
            <a:r>
              <a:rPr dirty="0" sz="1800" spc="-15">
                <a:latin typeface="Calibri Light"/>
                <a:cs typeface="Calibri Light"/>
              </a:rPr>
              <a:t>determinación</a:t>
            </a:r>
            <a:r>
              <a:rPr dirty="0" sz="1800" spc="-75">
                <a:latin typeface="Calibri Light"/>
                <a:cs typeface="Calibri Light"/>
              </a:rPr>
              <a:t> </a:t>
            </a:r>
            <a:r>
              <a:rPr dirty="0" sz="1800">
                <a:latin typeface="Calibri Light"/>
                <a:cs typeface="Calibri Light"/>
              </a:rPr>
              <a:t>de</a:t>
            </a:r>
            <a:r>
              <a:rPr dirty="0" sz="1800" spc="-40">
                <a:latin typeface="Calibri Light"/>
                <a:cs typeface="Calibri Light"/>
              </a:rPr>
              <a:t> </a:t>
            </a:r>
            <a:r>
              <a:rPr dirty="0" sz="1800">
                <a:latin typeface="Calibri Light"/>
                <a:cs typeface="Calibri Light"/>
              </a:rPr>
              <a:t>las</a:t>
            </a:r>
            <a:r>
              <a:rPr dirty="0" sz="1800" spc="-55">
                <a:latin typeface="Calibri Light"/>
                <a:cs typeface="Calibri Light"/>
              </a:rPr>
              <a:t> </a:t>
            </a:r>
            <a:r>
              <a:rPr dirty="0" sz="1800" spc="-10">
                <a:latin typeface="Calibri Light"/>
                <a:cs typeface="Calibri Light"/>
              </a:rPr>
              <a:t>penas</a:t>
            </a:r>
            <a:r>
              <a:rPr dirty="0" sz="1800" spc="-50">
                <a:latin typeface="Calibri Light"/>
                <a:cs typeface="Calibri Light"/>
              </a:rPr>
              <a:t> </a:t>
            </a:r>
            <a:r>
              <a:rPr dirty="0" sz="1800" spc="-20">
                <a:latin typeface="Calibri Light"/>
                <a:cs typeface="Calibri Light"/>
              </a:rPr>
              <a:t>privativas</a:t>
            </a:r>
            <a:r>
              <a:rPr dirty="0" sz="1800" spc="-50">
                <a:latin typeface="Calibri Light"/>
                <a:cs typeface="Calibri Light"/>
              </a:rPr>
              <a:t> </a:t>
            </a:r>
            <a:r>
              <a:rPr dirty="0" sz="1800">
                <a:latin typeface="Calibri Light"/>
                <a:cs typeface="Calibri Light"/>
              </a:rPr>
              <a:t>de</a:t>
            </a:r>
            <a:r>
              <a:rPr dirty="0" sz="1800" spc="-45">
                <a:latin typeface="Calibri Light"/>
                <a:cs typeface="Calibri Light"/>
              </a:rPr>
              <a:t> </a:t>
            </a:r>
            <a:r>
              <a:rPr dirty="0" sz="1800" spc="-15">
                <a:latin typeface="Calibri Light"/>
                <a:cs typeface="Calibri Light"/>
              </a:rPr>
              <a:t>libertad</a:t>
            </a:r>
            <a:endParaRPr sz="18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Calibri Light"/>
              <a:cs typeface="Calibri Light"/>
            </a:endParaRPr>
          </a:p>
          <a:p>
            <a:pPr marL="134620" indent="-121920">
              <a:lnSpc>
                <a:spcPct val="100000"/>
              </a:lnSpc>
              <a:buChar char="-"/>
              <a:tabLst>
                <a:tab pos="134620" algn="l"/>
              </a:tabLst>
            </a:pPr>
            <a:r>
              <a:rPr dirty="0" sz="1800" spc="-15">
                <a:latin typeface="Calibri Light"/>
                <a:cs typeface="Calibri Light"/>
              </a:rPr>
              <a:t>Atenuantes </a:t>
            </a:r>
            <a:r>
              <a:rPr dirty="0" sz="1800">
                <a:latin typeface="Calibri Light"/>
                <a:cs typeface="Calibri Light"/>
              </a:rPr>
              <a:t>y</a:t>
            </a:r>
            <a:r>
              <a:rPr dirty="0" sz="1800" spc="-5">
                <a:latin typeface="Calibri Light"/>
                <a:cs typeface="Calibri Light"/>
              </a:rPr>
              <a:t> </a:t>
            </a:r>
            <a:r>
              <a:rPr dirty="0" sz="1800" spc="-15">
                <a:latin typeface="Calibri Light"/>
                <a:cs typeface="Calibri Light"/>
              </a:rPr>
              <a:t>agravantes</a:t>
            </a:r>
            <a:r>
              <a:rPr dirty="0" sz="1800">
                <a:latin typeface="Calibri Light"/>
                <a:cs typeface="Calibri Light"/>
              </a:rPr>
              <a:t> </a:t>
            </a:r>
            <a:r>
              <a:rPr dirty="0" sz="1800" spc="-5">
                <a:latin typeface="Calibri Light"/>
                <a:cs typeface="Calibri Light"/>
              </a:rPr>
              <a:t>simples.</a:t>
            </a:r>
            <a:endParaRPr sz="1800">
              <a:latin typeface="Calibri Light"/>
              <a:cs typeface="Calibri Light"/>
            </a:endParaRPr>
          </a:p>
          <a:p>
            <a:pPr marL="134620" indent="-121920">
              <a:lnSpc>
                <a:spcPct val="100000"/>
              </a:lnSpc>
              <a:spcBef>
                <a:spcPts val="360"/>
              </a:spcBef>
              <a:buChar char="-"/>
              <a:tabLst>
                <a:tab pos="134620" algn="l"/>
              </a:tabLst>
            </a:pPr>
            <a:r>
              <a:rPr dirty="0" sz="1800" spc="-15">
                <a:latin typeface="Calibri Light"/>
                <a:cs typeface="Calibri Light"/>
              </a:rPr>
              <a:t>Atenuantes </a:t>
            </a:r>
            <a:r>
              <a:rPr dirty="0" sz="1800">
                <a:latin typeface="Calibri Light"/>
                <a:cs typeface="Calibri Light"/>
              </a:rPr>
              <a:t>y</a:t>
            </a:r>
            <a:r>
              <a:rPr dirty="0" sz="1800" spc="-5">
                <a:latin typeface="Calibri Light"/>
                <a:cs typeface="Calibri Light"/>
              </a:rPr>
              <a:t> </a:t>
            </a:r>
            <a:r>
              <a:rPr dirty="0" sz="1800" spc="-15">
                <a:latin typeface="Calibri Light"/>
                <a:cs typeface="Calibri Light"/>
              </a:rPr>
              <a:t>agravantes</a:t>
            </a:r>
            <a:r>
              <a:rPr dirty="0" sz="1800">
                <a:latin typeface="Calibri Light"/>
                <a:cs typeface="Calibri Light"/>
              </a:rPr>
              <a:t> </a:t>
            </a:r>
            <a:r>
              <a:rPr dirty="0" sz="1800" spc="-5">
                <a:latin typeface="Calibri Light"/>
                <a:cs typeface="Calibri Light"/>
              </a:rPr>
              <a:t>calificadas.</a:t>
            </a:r>
            <a:endParaRPr sz="1800">
              <a:latin typeface="Calibri Light"/>
              <a:cs typeface="Calibri Light"/>
            </a:endParaRPr>
          </a:p>
          <a:p>
            <a:pPr marL="134620" indent="-121920">
              <a:lnSpc>
                <a:spcPct val="100000"/>
              </a:lnSpc>
              <a:spcBef>
                <a:spcPts val="350"/>
              </a:spcBef>
              <a:buChar char="-"/>
              <a:tabLst>
                <a:tab pos="134620" algn="l"/>
              </a:tabLst>
            </a:pPr>
            <a:r>
              <a:rPr dirty="0" sz="1800" spc="-10">
                <a:latin typeface="Calibri Light"/>
                <a:cs typeface="Calibri Light"/>
              </a:rPr>
              <a:t>Régimen</a:t>
            </a:r>
            <a:r>
              <a:rPr dirty="0" sz="1800" spc="5">
                <a:latin typeface="Calibri Light"/>
                <a:cs typeface="Calibri Light"/>
              </a:rPr>
              <a:t> </a:t>
            </a:r>
            <a:r>
              <a:rPr dirty="0" sz="1800">
                <a:latin typeface="Calibri Light"/>
                <a:cs typeface="Calibri Light"/>
              </a:rPr>
              <a:t>de</a:t>
            </a:r>
            <a:r>
              <a:rPr dirty="0" sz="1800" spc="-25">
                <a:latin typeface="Calibri Light"/>
                <a:cs typeface="Calibri Light"/>
              </a:rPr>
              <a:t> </a:t>
            </a:r>
            <a:r>
              <a:rPr dirty="0" sz="1800">
                <a:latin typeface="Calibri Light"/>
                <a:cs typeface="Calibri Light"/>
              </a:rPr>
              <a:t>penas </a:t>
            </a:r>
            <a:r>
              <a:rPr dirty="0" sz="1800" spc="-5">
                <a:latin typeface="Calibri Light"/>
                <a:cs typeface="Calibri Light"/>
              </a:rPr>
              <a:t>sustitutivas.</a:t>
            </a:r>
            <a:endParaRPr sz="1800">
              <a:latin typeface="Calibri Light"/>
              <a:cs typeface="Calibri Light"/>
            </a:endParaRPr>
          </a:p>
          <a:p>
            <a:pPr marL="134620" indent="-121920">
              <a:lnSpc>
                <a:spcPct val="100000"/>
              </a:lnSpc>
              <a:spcBef>
                <a:spcPts val="350"/>
              </a:spcBef>
              <a:buChar char="-"/>
              <a:tabLst>
                <a:tab pos="134620" algn="l"/>
              </a:tabLst>
            </a:pPr>
            <a:r>
              <a:rPr dirty="0" sz="1800" spc="-5">
                <a:latin typeface="Calibri Light"/>
                <a:cs typeface="Calibri Light"/>
              </a:rPr>
              <a:t>Comiso especial</a:t>
            </a:r>
            <a:r>
              <a:rPr dirty="0" sz="1800" spc="10">
                <a:latin typeface="Calibri Light"/>
                <a:cs typeface="Calibri Light"/>
              </a:rPr>
              <a:t> </a:t>
            </a:r>
            <a:r>
              <a:rPr dirty="0" sz="1800" spc="-10">
                <a:latin typeface="Calibri Light"/>
                <a:cs typeface="Calibri Light"/>
              </a:rPr>
              <a:t>para</a:t>
            </a:r>
            <a:r>
              <a:rPr dirty="0" sz="1800" spc="10">
                <a:latin typeface="Calibri Light"/>
                <a:cs typeface="Calibri Light"/>
              </a:rPr>
              <a:t> </a:t>
            </a:r>
            <a:r>
              <a:rPr dirty="0" sz="1800" spc="-5">
                <a:latin typeface="Calibri Light"/>
                <a:cs typeface="Calibri Light"/>
              </a:rPr>
              <a:t>los</a:t>
            </a:r>
            <a:r>
              <a:rPr dirty="0" sz="1800" spc="5">
                <a:latin typeface="Calibri Light"/>
                <a:cs typeface="Calibri Light"/>
              </a:rPr>
              <a:t> </a:t>
            </a:r>
            <a:r>
              <a:rPr dirty="0" sz="1800" spc="-5">
                <a:latin typeface="Calibri Light"/>
                <a:cs typeface="Calibri Light"/>
              </a:rPr>
              <a:t>delitos </a:t>
            </a:r>
            <a:r>
              <a:rPr dirty="0" sz="1800" spc="-10">
                <a:latin typeface="Calibri Light"/>
                <a:cs typeface="Calibri Light"/>
              </a:rPr>
              <a:t>económicos</a:t>
            </a:r>
            <a:endParaRPr sz="1800">
              <a:latin typeface="Calibri Light"/>
              <a:cs typeface="Calibri Light"/>
            </a:endParaRPr>
          </a:p>
          <a:p>
            <a:pPr marL="922019" indent="-909955">
              <a:lnSpc>
                <a:spcPct val="100000"/>
              </a:lnSpc>
              <a:spcBef>
                <a:spcPts val="360"/>
              </a:spcBef>
              <a:buFont typeface="Wingdings"/>
              <a:buChar char=""/>
              <a:tabLst>
                <a:tab pos="922019" algn="l"/>
                <a:tab pos="922655" algn="l"/>
              </a:tabLst>
            </a:pPr>
            <a:r>
              <a:rPr dirty="0" sz="1800" spc="-15">
                <a:latin typeface="Calibri Light"/>
                <a:cs typeface="Calibri Light"/>
              </a:rPr>
              <a:t>Inhabilitaciones:</a:t>
            </a:r>
            <a:endParaRPr sz="1800">
              <a:latin typeface="Calibri Light"/>
              <a:cs typeface="Calibri Light"/>
            </a:endParaRPr>
          </a:p>
          <a:p>
            <a:pPr algn="just" marL="12700" marR="5080">
              <a:lnSpc>
                <a:spcPct val="70000"/>
              </a:lnSpc>
              <a:spcBef>
                <a:spcPts val="994"/>
              </a:spcBef>
            </a:pPr>
            <a:r>
              <a:rPr dirty="0" sz="1800">
                <a:latin typeface="Calibri Light"/>
                <a:cs typeface="Calibri Light"/>
              </a:rPr>
              <a:t>La </a:t>
            </a:r>
            <a:r>
              <a:rPr dirty="0" sz="1800" spc="-5">
                <a:latin typeface="Calibri Light"/>
                <a:cs typeface="Calibri Light"/>
              </a:rPr>
              <a:t>Ley de Delitos </a:t>
            </a:r>
            <a:r>
              <a:rPr dirty="0" sz="1800" spc="-10">
                <a:latin typeface="Calibri Light"/>
                <a:cs typeface="Calibri Light"/>
              </a:rPr>
              <a:t>Económicos </a:t>
            </a:r>
            <a:r>
              <a:rPr dirty="0" sz="1800">
                <a:latin typeface="Calibri Light"/>
                <a:cs typeface="Calibri Light"/>
              </a:rPr>
              <a:t>sanciona a los </a:t>
            </a:r>
            <a:r>
              <a:rPr dirty="0" sz="1800" spc="-5">
                <a:latin typeface="Calibri Light"/>
                <a:cs typeface="Calibri Light"/>
              </a:rPr>
              <a:t>culpables </a:t>
            </a:r>
            <a:r>
              <a:rPr dirty="0" sz="1800" spc="-10">
                <a:latin typeface="Calibri Light"/>
                <a:cs typeface="Calibri Light"/>
              </a:rPr>
              <a:t>con </a:t>
            </a:r>
            <a:r>
              <a:rPr dirty="0" sz="1800" spc="-5">
                <a:latin typeface="Calibri Light"/>
                <a:cs typeface="Calibri Light"/>
              </a:rPr>
              <a:t>la inhabilitación </a:t>
            </a:r>
            <a:r>
              <a:rPr dirty="0" sz="1800" spc="-10">
                <a:latin typeface="Calibri Light"/>
                <a:cs typeface="Calibri Light"/>
              </a:rPr>
              <a:t>para cargos </a:t>
            </a:r>
            <a:r>
              <a:rPr dirty="0" sz="1800" spc="-5">
                <a:latin typeface="Calibri Light"/>
                <a:cs typeface="Calibri Light"/>
              </a:rPr>
              <a:t>públicos, </a:t>
            </a:r>
            <a:r>
              <a:rPr dirty="0" sz="1800">
                <a:latin typeface="Calibri Light"/>
                <a:cs typeface="Calibri Light"/>
              </a:rPr>
              <a:t> </a:t>
            </a:r>
            <a:r>
              <a:rPr dirty="0" sz="1800" spc="-10">
                <a:latin typeface="Calibri Light"/>
                <a:cs typeface="Calibri Light"/>
              </a:rPr>
              <a:t>para</a:t>
            </a:r>
            <a:r>
              <a:rPr dirty="0" sz="1800" spc="145">
                <a:latin typeface="Calibri Light"/>
                <a:cs typeface="Calibri Light"/>
              </a:rPr>
              <a:t> </a:t>
            </a:r>
            <a:r>
              <a:rPr dirty="0" sz="1800" spc="-10">
                <a:latin typeface="Calibri Light"/>
                <a:cs typeface="Calibri Light"/>
              </a:rPr>
              <a:t>cargos</a:t>
            </a:r>
            <a:r>
              <a:rPr dirty="0" sz="1800" spc="140">
                <a:latin typeface="Calibri Light"/>
                <a:cs typeface="Calibri Light"/>
              </a:rPr>
              <a:t> </a:t>
            </a:r>
            <a:r>
              <a:rPr dirty="0" sz="1800" spc="-5">
                <a:latin typeface="Calibri Light"/>
                <a:cs typeface="Calibri Light"/>
              </a:rPr>
              <a:t>gerenciales</a:t>
            </a:r>
            <a:r>
              <a:rPr dirty="0" sz="1800" spc="145">
                <a:latin typeface="Calibri Light"/>
                <a:cs typeface="Calibri Light"/>
              </a:rPr>
              <a:t> </a:t>
            </a:r>
            <a:r>
              <a:rPr dirty="0" sz="1800">
                <a:latin typeface="Calibri Light"/>
                <a:cs typeface="Calibri Light"/>
              </a:rPr>
              <a:t>y</a:t>
            </a:r>
            <a:r>
              <a:rPr dirty="0" sz="1800" spc="140">
                <a:latin typeface="Calibri Light"/>
                <a:cs typeface="Calibri Light"/>
              </a:rPr>
              <a:t> </a:t>
            </a:r>
            <a:r>
              <a:rPr dirty="0" sz="1800" spc="-10">
                <a:latin typeface="Calibri Light"/>
                <a:cs typeface="Calibri Light"/>
              </a:rPr>
              <a:t>para</a:t>
            </a:r>
            <a:r>
              <a:rPr dirty="0" sz="1800" spc="150">
                <a:latin typeface="Calibri Light"/>
                <a:cs typeface="Calibri Light"/>
              </a:rPr>
              <a:t> </a:t>
            </a:r>
            <a:r>
              <a:rPr dirty="0" sz="1800" spc="-15">
                <a:latin typeface="Calibri Light"/>
                <a:cs typeface="Calibri Light"/>
              </a:rPr>
              <a:t>contratar</a:t>
            </a:r>
            <a:r>
              <a:rPr dirty="0" sz="1800" spc="140">
                <a:latin typeface="Calibri Light"/>
                <a:cs typeface="Calibri Light"/>
              </a:rPr>
              <a:t> </a:t>
            </a:r>
            <a:r>
              <a:rPr dirty="0" sz="1800" spc="-5">
                <a:latin typeface="Calibri Light"/>
                <a:cs typeface="Calibri Light"/>
              </a:rPr>
              <a:t>con</a:t>
            </a:r>
            <a:r>
              <a:rPr dirty="0" sz="1800" spc="145">
                <a:latin typeface="Calibri Light"/>
                <a:cs typeface="Calibri Light"/>
              </a:rPr>
              <a:t> </a:t>
            </a:r>
            <a:r>
              <a:rPr dirty="0" sz="1800" spc="-5">
                <a:latin typeface="Calibri Light"/>
                <a:cs typeface="Calibri Light"/>
              </a:rPr>
              <a:t>el</a:t>
            </a:r>
            <a:r>
              <a:rPr dirty="0" sz="1800" spc="130">
                <a:latin typeface="Calibri Light"/>
                <a:cs typeface="Calibri Light"/>
              </a:rPr>
              <a:t> </a:t>
            </a:r>
            <a:r>
              <a:rPr dirty="0" sz="1800" spc="-10">
                <a:latin typeface="Calibri Light"/>
                <a:cs typeface="Calibri Light"/>
              </a:rPr>
              <a:t>Estado.</a:t>
            </a:r>
            <a:r>
              <a:rPr dirty="0" sz="1800" spc="145">
                <a:latin typeface="Calibri Light"/>
                <a:cs typeface="Calibri Light"/>
              </a:rPr>
              <a:t> </a:t>
            </a:r>
            <a:r>
              <a:rPr dirty="0" sz="1800" spc="-15">
                <a:latin typeface="Calibri Light"/>
                <a:cs typeface="Calibri Light"/>
              </a:rPr>
              <a:t>Estas</a:t>
            </a:r>
            <a:r>
              <a:rPr dirty="0" sz="1800" spc="150">
                <a:latin typeface="Calibri Light"/>
                <a:cs typeface="Calibri Light"/>
              </a:rPr>
              <a:t> </a:t>
            </a:r>
            <a:r>
              <a:rPr dirty="0" sz="1800">
                <a:latin typeface="Calibri Light"/>
                <a:cs typeface="Calibri Light"/>
              </a:rPr>
              <a:t>penas</a:t>
            </a:r>
            <a:r>
              <a:rPr dirty="0" sz="1800" spc="145">
                <a:latin typeface="Calibri Light"/>
                <a:cs typeface="Calibri Light"/>
              </a:rPr>
              <a:t> </a:t>
            </a:r>
            <a:r>
              <a:rPr dirty="0" sz="1800" spc="-5">
                <a:latin typeface="Calibri Light"/>
                <a:cs typeface="Calibri Light"/>
              </a:rPr>
              <a:t>accesorias</a:t>
            </a:r>
            <a:r>
              <a:rPr dirty="0" sz="1800" spc="135">
                <a:latin typeface="Calibri Light"/>
                <a:cs typeface="Calibri Light"/>
              </a:rPr>
              <a:t> </a:t>
            </a:r>
            <a:r>
              <a:rPr dirty="0" sz="1800">
                <a:latin typeface="Calibri Light"/>
                <a:cs typeface="Calibri Light"/>
              </a:rPr>
              <a:t>son</a:t>
            </a:r>
            <a:r>
              <a:rPr dirty="0" sz="1800" spc="140">
                <a:latin typeface="Calibri Light"/>
                <a:cs typeface="Calibri Light"/>
              </a:rPr>
              <a:t> </a:t>
            </a:r>
            <a:r>
              <a:rPr dirty="0" sz="1800">
                <a:latin typeface="Calibri Light"/>
                <a:cs typeface="Calibri Light"/>
              </a:rPr>
              <a:t>adicionales</a:t>
            </a:r>
            <a:r>
              <a:rPr dirty="0" sz="1800" spc="140">
                <a:latin typeface="Calibri Light"/>
                <a:cs typeface="Calibri Light"/>
              </a:rPr>
              <a:t> </a:t>
            </a:r>
            <a:r>
              <a:rPr dirty="0" sz="1800">
                <a:latin typeface="Calibri Light"/>
                <a:cs typeface="Calibri Light"/>
              </a:rPr>
              <a:t>a </a:t>
            </a:r>
            <a:r>
              <a:rPr dirty="0" sz="1800" spc="-395">
                <a:latin typeface="Calibri Light"/>
                <a:cs typeface="Calibri Light"/>
              </a:rPr>
              <a:t> </a:t>
            </a:r>
            <a:r>
              <a:rPr dirty="0" sz="1800">
                <a:latin typeface="Calibri Light"/>
                <a:cs typeface="Calibri Light"/>
              </a:rPr>
              <a:t>las </a:t>
            </a:r>
            <a:r>
              <a:rPr dirty="0" sz="1800" spc="-15">
                <a:latin typeface="Calibri Light"/>
                <a:cs typeface="Calibri Light"/>
              </a:rPr>
              <a:t>ya </a:t>
            </a:r>
            <a:r>
              <a:rPr dirty="0" sz="1800" spc="-5">
                <a:latin typeface="Calibri Light"/>
                <a:cs typeface="Calibri Light"/>
              </a:rPr>
              <a:t>establecidas en el Código </a:t>
            </a:r>
            <a:r>
              <a:rPr dirty="0" sz="1800" spc="-10">
                <a:latin typeface="Calibri Light"/>
                <a:cs typeface="Calibri Light"/>
              </a:rPr>
              <a:t>Penal. </a:t>
            </a:r>
            <a:r>
              <a:rPr dirty="0" sz="1800">
                <a:latin typeface="Calibri Light"/>
                <a:cs typeface="Calibri Light"/>
              </a:rPr>
              <a:t>Su </a:t>
            </a:r>
            <a:r>
              <a:rPr dirty="0" sz="1800" spc="-10">
                <a:latin typeface="Calibri Light"/>
                <a:cs typeface="Calibri Light"/>
              </a:rPr>
              <a:t>extensión será </a:t>
            </a:r>
            <a:r>
              <a:rPr dirty="0" sz="1800">
                <a:latin typeface="Calibri Light"/>
                <a:cs typeface="Calibri Light"/>
              </a:rPr>
              <a:t>de 3 a </a:t>
            </a:r>
            <a:r>
              <a:rPr dirty="0" sz="1800" spc="-5">
                <a:latin typeface="Calibri Light"/>
                <a:cs typeface="Calibri Light"/>
              </a:rPr>
              <a:t>10 </a:t>
            </a:r>
            <a:r>
              <a:rPr dirty="0" sz="1800">
                <a:latin typeface="Calibri Light"/>
                <a:cs typeface="Calibri Light"/>
              </a:rPr>
              <a:t>años, </a:t>
            </a:r>
            <a:r>
              <a:rPr dirty="0" sz="1800" spc="-5">
                <a:latin typeface="Calibri Light"/>
                <a:cs typeface="Calibri Light"/>
              </a:rPr>
              <a:t>dependiendo </a:t>
            </a:r>
            <a:r>
              <a:rPr dirty="0" sz="1800">
                <a:latin typeface="Calibri Light"/>
                <a:cs typeface="Calibri Light"/>
              </a:rPr>
              <a:t>de </a:t>
            </a:r>
            <a:r>
              <a:rPr dirty="0" sz="1800" spc="-5">
                <a:latin typeface="Calibri Light"/>
                <a:cs typeface="Calibri Light"/>
              </a:rPr>
              <a:t>la </a:t>
            </a:r>
            <a:r>
              <a:rPr dirty="0" sz="1800">
                <a:latin typeface="Calibri Light"/>
                <a:cs typeface="Calibri Light"/>
              </a:rPr>
              <a:t> </a:t>
            </a:r>
            <a:r>
              <a:rPr dirty="0" sz="1800" spc="-10">
                <a:latin typeface="Calibri Light"/>
                <a:cs typeface="Calibri Light"/>
              </a:rPr>
              <a:t>extensión </a:t>
            </a:r>
            <a:r>
              <a:rPr dirty="0" sz="1800">
                <a:latin typeface="Calibri Light"/>
                <a:cs typeface="Calibri Light"/>
              </a:rPr>
              <a:t>de </a:t>
            </a:r>
            <a:r>
              <a:rPr dirty="0" sz="1800" spc="-5">
                <a:latin typeface="Calibri Light"/>
                <a:cs typeface="Calibri Light"/>
              </a:rPr>
              <a:t>la </a:t>
            </a:r>
            <a:r>
              <a:rPr dirty="0" sz="1800">
                <a:latin typeface="Calibri Light"/>
                <a:cs typeface="Calibri Light"/>
              </a:rPr>
              <a:t>pena </a:t>
            </a:r>
            <a:r>
              <a:rPr dirty="0" sz="1800" spc="-10">
                <a:latin typeface="Calibri Light"/>
                <a:cs typeface="Calibri Light"/>
              </a:rPr>
              <a:t>privativa </a:t>
            </a:r>
            <a:r>
              <a:rPr dirty="0" sz="1800" spc="5">
                <a:latin typeface="Calibri Light"/>
                <a:cs typeface="Calibri Light"/>
              </a:rPr>
              <a:t>de </a:t>
            </a:r>
            <a:r>
              <a:rPr dirty="0" sz="1800" spc="-5">
                <a:latin typeface="Calibri Light"/>
                <a:cs typeface="Calibri Light"/>
              </a:rPr>
              <a:t>libertad, salvo </a:t>
            </a:r>
            <a:r>
              <a:rPr dirty="0" sz="1800" spc="5">
                <a:latin typeface="Calibri Light"/>
                <a:cs typeface="Calibri Light"/>
              </a:rPr>
              <a:t>la </a:t>
            </a:r>
            <a:r>
              <a:rPr dirty="0" sz="1800" spc="-5">
                <a:latin typeface="Calibri Light"/>
                <a:cs typeface="Calibri Light"/>
              </a:rPr>
              <a:t>inhabilitación </a:t>
            </a:r>
            <a:r>
              <a:rPr dirty="0" sz="1800" spc="-10">
                <a:latin typeface="Calibri Light"/>
                <a:cs typeface="Calibri Light"/>
              </a:rPr>
              <a:t>para contratar con </a:t>
            </a:r>
            <a:r>
              <a:rPr dirty="0" sz="1800" spc="-5">
                <a:latin typeface="Calibri Light"/>
                <a:cs typeface="Calibri Light"/>
              </a:rPr>
              <a:t>el </a:t>
            </a:r>
            <a:r>
              <a:rPr dirty="0" sz="1800" spc="-15">
                <a:latin typeface="Calibri Light"/>
                <a:cs typeface="Calibri Light"/>
              </a:rPr>
              <a:t>Estado, </a:t>
            </a:r>
            <a:r>
              <a:rPr dirty="0" sz="1800" spc="5">
                <a:latin typeface="Calibri Light"/>
                <a:cs typeface="Calibri Light"/>
              </a:rPr>
              <a:t>que </a:t>
            </a:r>
            <a:r>
              <a:rPr dirty="0" sz="1800" spc="10">
                <a:latin typeface="Calibri Light"/>
                <a:cs typeface="Calibri Light"/>
              </a:rPr>
              <a:t> </a:t>
            </a:r>
            <a:r>
              <a:rPr dirty="0" sz="1800">
                <a:latin typeface="Calibri Light"/>
                <a:cs typeface="Calibri Light"/>
              </a:rPr>
              <a:t>puede </a:t>
            </a:r>
            <a:r>
              <a:rPr dirty="0" sz="1800" spc="-5">
                <a:latin typeface="Calibri Light"/>
                <a:cs typeface="Calibri Light"/>
              </a:rPr>
              <a:t>ser</a:t>
            </a:r>
            <a:r>
              <a:rPr dirty="0" sz="1800">
                <a:latin typeface="Calibri Light"/>
                <a:cs typeface="Calibri Light"/>
              </a:rPr>
              <a:t> </a:t>
            </a:r>
            <a:r>
              <a:rPr dirty="0" sz="1800" spc="-5">
                <a:latin typeface="Calibri Light"/>
                <a:cs typeface="Calibri Light"/>
              </a:rPr>
              <a:t>perpetua.</a:t>
            </a:r>
            <a:endParaRPr sz="1800">
              <a:latin typeface="Calibri Light"/>
              <a:cs typeface="Calibri Light"/>
            </a:endParaRPr>
          </a:p>
          <a:p>
            <a:pPr algn="just" marL="870585" indent="-858519">
              <a:lnSpc>
                <a:spcPct val="100000"/>
              </a:lnSpc>
              <a:spcBef>
                <a:spcPts val="350"/>
              </a:spcBef>
              <a:buFont typeface="Wingdings"/>
              <a:buChar char=""/>
              <a:tabLst>
                <a:tab pos="870585" algn="l"/>
                <a:tab pos="871219" algn="l"/>
              </a:tabLst>
            </a:pPr>
            <a:r>
              <a:rPr dirty="0" sz="1800" spc="-10">
                <a:latin typeface="Calibri Light"/>
                <a:cs typeface="Calibri Light"/>
              </a:rPr>
              <a:t>Comiso</a:t>
            </a:r>
            <a:r>
              <a:rPr dirty="0" sz="1800" spc="-55">
                <a:latin typeface="Calibri Light"/>
                <a:cs typeface="Calibri Light"/>
              </a:rPr>
              <a:t> </a:t>
            </a:r>
            <a:r>
              <a:rPr dirty="0" sz="1800" spc="-10">
                <a:latin typeface="Calibri Light"/>
                <a:cs typeface="Calibri Light"/>
              </a:rPr>
              <a:t>especial</a:t>
            </a:r>
            <a:r>
              <a:rPr dirty="0" sz="1800" spc="-65">
                <a:latin typeface="Calibri Light"/>
                <a:cs typeface="Calibri Light"/>
              </a:rPr>
              <a:t> </a:t>
            </a:r>
            <a:r>
              <a:rPr dirty="0" sz="1800" spc="-15">
                <a:latin typeface="Calibri Light"/>
                <a:cs typeface="Calibri Light"/>
              </a:rPr>
              <a:t>para</a:t>
            </a:r>
            <a:r>
              <a:rPr dirty="0" sz="1800" spc="-55">
                <a:latin typeface="Calibri Light"/>
                <a:cs typeface="Calibri Light"/>
              </a:rPr>
              <a:t> </a:t>
            </a:r>
            <a:r>
              <a:rPr dirty="0" sz="1800" spc="-15">
                <a:latin typeface="Calibri Light"/>
                <a:cs typeface="Calibri Light"/>
              </a:rPr>
              <a:t>delitos</a:t>
            </a:r>
            <a:r>
              <a:rPr dirty="0" sz="1800" spc="-55">
                <a:latin typeface="Calibri Light"/>
                <a:cs typeface="Calibri Light"/>
              </a:rPr>
              <a:t> </a:t>
            </a:r>
            <a:r>
              <a:rPr dirty="0" sz="1800" spc="-20">
                <a:latin typeface="Calibri Light"/>
                <a:cs typeface="Calibri Light"/>
              </a:rPr>
              <a:t>económicos:</a:t>
            </a:r>
            <a:endParaRPr sz="1800">
              <a:latin typeface="Calibri Light"/>
              <a:cs typeface="Calibri Light"/>
            </a:endParaRPr>
          </a:p>
          <a:p>
            <a:pPr algn="just" marL="12700">
              <a:lnSpc>
                <a:spcPts val="1835"/>
              </a:lnSpc>
              <a:spcBef>
                <a:spcPts val="360"/>
              </a:spcBef>
            </a:pPr>
            <a:r>
              <a:rPr dirty="0" sz="1800" spc="-15">
                <a:latin typeface="Calibri Light"/>
                <a:cs typeface="Calibri Light"/>
              </a:rPr>
              <a:t>Hay</a:t>
            </a:r>
            <a:r>
              <a:rPr dirty="0" sz="1800" spc="310">
                <a:latin typeface="Calibri Light"/>
                <a:cs typeface="Calibri Light"/>
              </a:rPr>
              <a:t> </a:t>
            </a:r>
            <a:r>
              <a:rPr dirty="0" sz="1800" spc="-5">
                <a:latin typeface="Calibri Light"/>
                <a:cs typeface="Calibri Light"/>
              </a:rPr>
              <a:t>casos</a:t>
            </a:r>
            <a:r>
              <a:rPr dirty="0" sz="1800" spc="330">
                <a:latin typeface="Calibri Light"/>
                <a:cs typeface="Calibri Light"/>
              </a:rPr>
              <a:t> </a:t>
            </a:r>
            <a:r>
              <a:rPr dirty="0" sz="1800" spc="-5">
                <a:latin typeface="Calibri Light"/>
                <a:cs typeface="Calibri Light"/>
              </a:rPr>
              <a:t>en</a:t>
            </a:r>
            <a:r>
              <a:rPr dirty="0" sz="1800" spc="325">
                <a:latin typeface="Calibri Light"/>
                <a:cs typeface="Calibri Light"/>
              </a:rPr>
              <a:t> </a:t>
            </a:r>
            <a:r>
              <a:rPr dirty="0" sz="1800" spc="-5">
                <a:latin typeface="Calibri Light"/>
                <a:cs typeface="Calibri Light"/>
              </a:rPr>
              <a:t>que</a:t>
            </a:r>
            <a:r>
              <a:rPr dirty="0" sz="1800" spc="330">
                <a:latin typeface="Calibri Light"/>
                <a:cs typeface="Calibri Light"/>
              </a:rPr>
              <a:t> </a:t>
            </a:r>
            <a:r>
              <a:rPr dirty="0" sz="1800" spc="-10">
                <a:latin typeface="Calibri Light"/>
                <a:cs typeface="Calibri Light"/>
              </a:rPr>
              <a:t>procederá</a:t>
            </a:r>
            <a:r>
              <a:rPr dirty="0" sz="1800" spc="330">
                <a:latin typeface="Calibri Light"/>
                <a:cs typeface="Calibri Light"/>
              </a:rPr>
              <a:t> </a:t>
            </a:r>
            <a:r>
              <a:rPr dirty="0" sz="1800" spc="-5">
                <a:latin typeface="Calibri Light"/>
                <a:cs typeface="Calibri Light"/>
              </a:rPr>
              <a:t>el</a:t>
            </a:r>
            <a:r>
              <a:rPr dirty="0" sz="1800" spc="330">
                <a:latin typeface="Calibri Light"/>
                <a:cs typeface="Calibri Light"/>
              </a:rPr>
              <a:t> </a:t>
            </a:r>
            <a:r>
              <a:rPr dirty="0" sz="1800" spc="-5">
                <a:latin typeface="Calibri Light"/>
                <a:cs typeface="Calibri Light"/>
              </a:rPr>
              <a:t>comiso</a:t>
            </a:r>
            <a:r>
              <a:rPr dirty="0" sz="1800" spc="320">
                <a:latin typeface="Calibri Light"/>
                <a:cs typeface="Calibri Light"/>
              </a:rPr>
              <a:t> </a:t>
            </a:r>
            <a:r>
              <a:rPr dirty="0" sz="1800" spc="-5">
                <a:latin typeface="Calibri Light"/>
                <a:cs typeface="Calibri Light"/>
              </a:rPr>
              <a:t>sin</a:t>
            </a:r>
            <a:r>
              <a:rPr dirty="0" sz="1800" spc="330">
                <a:latin typeface="Calibri Light"/>
                <a:cs typeface="Calibri Light"/>
              </a:rPr>
              <a:t> </a:t>
            </a:r>
            <a:r>
              <a:rPr dirty="0" sz="1800" spc="-10">
                <a:latin typeface="Calibri Light"/>
                <a:cs typeface="Calibri Light"/>
              </a:rPr>
              <a:t>condena,</a:t>
            </a:r>
            <a:r>
              <a:rPr dirty="0" sz="1800" spc="340">
                <a:latin typeface="Calibri Light"/>
                <a:cs typeface="Calibri Light"/>
              </a:rPr>
              <a:t> </a:t>
            </a:r>
            <a:r>
              <a:rPr dirty="0" sz="1800" spc="-5">
                <a:latin typeface="Calibri Light"/>
                <a:cs typeface="Calibri Light"/>
              </a:rPr>
              <a:t>siempre</a:t>
            </a:r>
            <a:r>
              <a:rPr dirty="0" sz="1800" spc="325">
                <a:latin typeface="Calibri Light"/>
                <a:cs typeface="Calibri Light"/>
              </a:rPr>
              <a:t> </a:t>
            </a:r>
            <a:r>
              <a:rPr dirty="0" sz="1800">
                <a:latin typeface="Calibri Light"/>
                <a:cs typeface="Calibri Light"/>
              </a:rPr>
              <a:t>y</a:t>
            </a:r>
            <a:r>
              <a:rPr dirty="0" sz="1800" spc="330">
                <a:latin typeface="Calibri Light"/>
                <a:cs typeface="Calibri Light"/>
              </a:rPr>
              <a:t> </a:t>
            </a:r>
            <a:r>
              <a:rPr dirty="0" sz="1800" spc="-5">
                <a:latin typeface="Calibri Light"/>
                <a:cs typeface="Calibri Light"/>
              </a:rPr>
              <a:t>cuando</a:t>
            </a:r>
            <a:r>
              <a:rPr dirty="0" sz="1800" spc="330">
                <a:latin typeface="Calibri Light"/>
                <a:cs typeface="Calibri Light"/>
              </a:rPr>
              <a:t> </a:t>
            </a:r>
            <a:r>
              <a:rPr dirty="0" sz="1800" spc="-15">
                <a:latin typeface="Calibri Light"/>
                <a:cs typeface="Calibri Light"/>
              </a:rPr>
              <a:t>estas</a:t>
            </a:r>
            <a:r>
              <a:rPr dirty="0" sz="1800" spc="330">
                <a:latin typeface="Calibri Light"/>
                <a:cs typeface="Calibri Light"/>
              </a:rPr>
              <a:t> </a:t>
            </a:r>
            <a:r>
              <a:rPr dirty="0" sz="1800" spc="-10">
                <a:latin typeface="Calibri Light"/>
                <a:cs typeface="Calibri Light"/>
              </a:rPr>
              <a:t>correspondan</a:t>
            </a:r>
            <a:r>
              <a:rPr dirty="0" sz="1800" spc="335">
                <a:latin typeface="Calibri Light"/>
                <a:cs typeface="Calibri Light"/>
              </a:rPr>
              <a:t> </a:t>
            </a:r>
            <a:r>
              <a:rPr dirty="0" sz="1800">
                <a:latin typeface="Calibri Light"/>
                <a:cs typeface="Calibri Light"/>
              </a:rPr>
              <a:t>a</a:t>
            </a:r>
            <a:endParaRPr sz="1800">
              <a:latin typeface="Calibri Light"/>
              <a:cs typeface="Calibri Light"/>
            </a:endParaRPr>
          </a:p>
          <a:p>
            <a:pPr algn="just" marL="12700">
              <a:lnSpc>
                <a:spcPts val="1835"/>
              </a:lnSpc>
            </a:pPr>
            <a:r>
              <a:rPr dirty="0" sz="1800" spc="-5">
                <a:latin typeface="Calibri Light"/>
                <a:cs typeface="Calibri Light"/>
              </a:rPr>
              <a:t>ganancias</a:t>
            </a:r>
            <a:r>
              <a:rPr dirty="0" sz="1800" spc="15">
                <a:latin typeface="Calibri Light"/>
                <a:cs typeface="Calibri Light"/>
              </a:rPr>
              <a:t> </a:t>
            </a:r>
            <a:r>
              <a:rPr dirty="0" sz="1800" spc="-10">
                <a:latin typeface="Calibri Light"/>
                <a:cs typeface="Calibri Light"/>
              </a:rPr>
              <a:t>obtenidas</a:t>
            </a:r>
            <a:r>
              <a:rPr dirty="0" sz="1800" spc="25">
                <a:latin typeface="Calibri Light"/>
                <a:cs typeface="Calibri Light"/>
              </a:rPr>
              <a:t> </a:t>
            </a:r>
            <a:r>
              <a:rPr dirty="0" sz="1800">
                <a:latin typeface="Calibri Light"/>
                <a:cs typeface="Calibri Light"/>
              </a:rPr>
              <a:t>a</a:t>
            </a:r>
            <a:r>
              <a:rPr dirty="0" sz="1800" spc="15">
                <a:latin typeface="Calibri Light"/>
                <a:cs typeface="Calibri Light"/>
              </a:rPr>
              <a:t> </a:t>
            </a:r>
            <a:r>
              <a:rPr dirty="0" sz="1800" spc="-20">
                <a:latin typeface="Calibri Light"/>
                <a:cs typeface="Calibri Light"/>
              </a:rPr>
              <a:t>través</a:t>
            </a:r>
            <a:r>
              <a:rPr dirty="0" sz="1800" spc="5">
                <a:latin typeface="Calibri Light"/>
                <a:cs typeface="Calibri Light"/>
              </a:rPr>
              <a:t> </a:t>
            </a:r>
            <a:r>
              <a:rPr dirty="0" sz="1800">
                <a:latin typeface="Calibri Light"/>
                <a:cs typeface="Calibri Light"/>
              </a:rPr>
              <a:t>de</a:t>
            </a:r>
            <a:r>
              <a:rPr dirty="0" sz="1800" spc="-5">
                <a:latin typeface="Calibri Light"/>
                <a:cs typeface="Calibri Light"/>
              </a:rPr>
              <a:t> </a:t>
            </a:r>
            <a:r>
              <a:rPr dirty="0" sz="1800">
                <a:latin typeface="Calibri Light"/>
                <a:cs typeface="Calibri Light"/>
              </a:rPr>
              <a:t>un</a:t>
            </a:r>
            <a:r>
              <a:rPr dirty="0" sz="1800" spc="15">
                <a:latin typeface="Calibri Light"/>
                <a:cs typeface="Calibri Light"/>
              </a:rPr>
              <a:t> </a:t>
            </a:r>
            <a:r>
              <a:rPr dirty="0" sz="1800">
                <a:latin typeface="Calibri Light"/>
                <a:cs typeface="Calibri Light"/>
              </a:rPr>
              <a:t>hecho</a:t>
            </a:r>
            <a:r>
              <a:rPr dirty="0" sz="1800" spc="-5">
                <a:latin typeface="Calibri Light"/>
                <a:cs typeface="Calibri Light"/>
              </a:rPr>
              <a:t> ilícito</a:t>
            </a:r>
            <a:r>
              <a:rPr dirty="0" sz="1800" spc="15">
                <a:latin typeface="Calibri Light"/>
                <a:cs typeface="Calibri Light"/>
              </a:rPr>
              <a:t> </a:t>
            </a:r>
            <a:r>
              <a:rPr dirty="0" sz="1800">
                <a:latin typeface="Calibri Light"/>
                <a:cs typeface="Calibri Light"/>
              </a:rPr>
              <a:t>que</a:t>
            </a:r>
            <a:r>
              <a:rPr dirty="0" sz="1800" spc="15">
                <a:latin typeface="Calibri Light"/>
                <a:cs typeface="Calibri Light"/>
              </a:rPr>
              <a:t> </a:t>
            </a:r>
            <a:r>
              <a:rPr dirty="0" sz="1800" spc="-10">
                <a:latin typeface="Calibri Light"/>
                <a:cs typeface="Calibri Light"/>
              </a:rPr>
              <a:t>corresponda</a:t>
            </a:r>
            <a:r>
              <a:rPr dirty="0" sz="1800" spc="5">
                <a:latin typeface="Calibri Light"/>
                <a:cs typeface="Calibri Light"/>
              </a:rPr>
              <a:t> </a:t>
            </a:r>
            <a:r>
              <a:rPr dirty="0" sz="1800">
                <a:latin typeface="Calibri Light"/>
                <a:cs typeface="Calibri Light"/>
              </a:rPr>
              <a:t>a</a:t>
            </a:r>
            <a:r>
              <a:rPr dirty="0" sz="1800" spc="10">
                <a:latin typeface="Calibri Light"/>
                <a:cs typeface="Calibri Light"/>
              </a:rPr>
              <a:t> </a:t>
            </a:r>
            <a:r>
              <a:rPr dirty="0" sz="1800">
                <a:latin typeface="Calibri Light"/>
                <a:cs typeface="Calibri Light"/>
              </a:rPr>
              <a:t>un</a:t>
            </a:r>
            <a:r>
              <a:rPr dirty="0" sz="1800" spc="15">
                <a:latin typeface="Calibri Light"/>
                <a:cs typeface="Calibri Light"/>
              </a:rPr>
              <a:t> </a:t>
            </a:r>
            <a:r>
              <a:rPr dirty="0" sz="1800" spc="-5">
                <a:latin typeface="Calibri Light"/>
                <a:cs typeface="Calibri Light"/>
              </a:rPr>
              <a:t>delito</a:t>
            </a:r>
            <a:r>
              <a:rPr dirty="0" sz="1800">
                <a:latin typeface="Calibri Light"/>
                <a:cs typeface="Calibri Light"/>
              </a:rPr>
              <a:t> </a:t>
            </a:r>
            <a:r>
              <a:rPr dirty="0" sz="1800" spc="-10">
                <a:latin typeface="Calibri Light"/>
                <a:cs typeface="Calibri Light"/>
              </a:rPr>
              <a:t>económico.</a:t>
            </a:r>
            <a:endParaRPr sz="1800">
              <a:latin typeface="Calibri Light"/>
              <a:cs typeface="Calibri Ligh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24383"/>
            <a:ext cx="1869948" cy="914399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2994" y="1776476"/>
            <a:ext cx="8989060" cy="33140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u="sng" sz="2000" spc="-1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Agravantes</a:t>
            </a:r>
            <a:r>
              <a:rPr dirty="0" u="sng" sz="2000" spc="-8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2000" spc="-1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muy</a:t>
            </a:r>
            <a:r>
              <a:rPr dirty="0" u="sng" sz="2000" spc="-8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2000" spc="-1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calificadas</a:t>
            </a:r>
            <a:endParaRPr sz="20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400">
              <a:latin typeface="Calibri Light"/>
              <a:cs typeface="Calibri Light"/>
            </a:endParaRPr>
          </a:p>
          <a:p>
            <a:pPr algn="just"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dirty="0" u="sng" sz="2000" spc="-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Culpabilidad</a:t>
            </a:r>
            <a:r>
              <a:rPr dirty="0" u="sng" sz="2000" spc="-4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200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muy </a:t>
            </a:r>
            <a:r>
              <a:rPr dirty="0" u="sng" sz="2000" spc="-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elevada:</a:t>
            </a:r>
            <a:endParaRPr sz="20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000">
              <a:latin typeface="Calibri Light"/>
              <a:cs typeface="Calibri Light"/>
            </a:endParaRPr>
          </a:p>
          <a:p>
            <a:pPr algn="just" marL="12700" marR="5080">
              <a:lnSpc>
                <a:spcPct val="70000"/>
              </a:lnSpc>
            </a:pPr>
            <a:r>
              <a:rPr dirty="0" sz="2000">
                <a:latin typeface="Calibri Light"/>
                <a:cs typeface="Calibri Light"/>
              </a:rPr>
              <a:t>i.-</a:t>
            </a:r>
            <a:r>
              <a:rPr dirty="0" sz="2000" spc="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El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condenado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participó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activamente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en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una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posición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jerárquica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superior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en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la </a:t>
            </a:r>
            <a:r>
              <a:rPr dirty="0" sz="2000" spc="-1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organización que perpetró </a:t>
            </a:r>
            <a:r>
              <a:rPr dirty="0" sz="2000">
                <a:latin typeface="Calibri Light"/>
                <a:cs typeface="Calibri Light"/>
              </a:rPr>
              <a:t>el </a:t>
            </a:r>
            <a:r>
              <a:rPr dirty="0" sz="2000" spc="-5">
                <a:latin typeface="Calibri Light"/>
                <a:cs typeface="Calibri Light"/>
              </a:rPr>
              <a:t>delito. </a:t>
            </a:r>
            <a:r>
              <a:rPr dirty="0" sz="2000" spc="-10">
                <a:latin typeface="Calibri Light"/>
                <a:cs typeface="Calibri Light"/>
              </a:rPr>
              <a:t>Para </a:t>
            </a:r>
            <a:r>
              <a:rPr dirty="0" sz="2000" spc="-5">
                <a:latin typeface="Calibri Light"/>
                <a:cs typeface="Calibri Light"/>
              </a:rPr>
              <a:t>los delitos económicos </a:t>
            </a:r>
            <a:r>
              <a:rPr dirty="0" sz="2000">
                <a:latin typeface="Calibri Light"/>
                <a:cs typeface="Calibri Light"/>
              </a:rPr>
              <a:t>de </a:t>
            </a:r>
            <a:r>
              <a:rPr dirty="0" sz="2000" spc="-5">
                <a:latin typeface="Calibri Light"/>
                <a:cs typeface="Calibri Light"/>
              </a:rPr>
              <a:t>primera categoría, 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esta agravante </a:t>
            </a:r>
            <a:r>
              <a:rPr dirty="0" sz="2000" spc="-10">
                <a:latin typeface="Calibri Light"/>
                <a:cs typeface="Calibri Light"/>
              </a:rPr>
              <a:t>solo </a:t>
            </a:r>
            <a:r>
              <a:rPr dirty="0" sz="2000" spc="-5">
                <a:latin typeface="Calibri Light"/>
                <a:cs typeface="Calibri Light"/>
              </a:rPr>
              <a:t>será aplicable </a:t>
            </a:r>
            <a:r>
              <a:rPr dirty="0" sz="2000" spc="-10">
                <a:latin typeface="Calibri Light"/>
                <a:cs typeface="Calibri Light"/>
              </a:rPr>
              <a:t>para </a:t>
            </a:r>
            <a:r>
              <a:rPr dirty="0" sz="2000" spc="-5">
                <a:latin typeface="Calibri Light"/>
                <a:cs typeface="Calibri Light"/>
              </a:rPr>
              <a:t>quienes intervengan en ejercicio de un cargo, 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función</a:t>
            </a:r>
            <a:r>
              <a:rPr dirty="0" sz="2000" spc="13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o</a:t>
            </a:r>
            <a:r>
              <a:rPr dirty="0" sz="2000" spc="12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posición</a:t>
            </a:r>
            <a:r>
              <a:rPr dirty="0" sz="2000" spc="14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en</a:t>
            </a:r>
            <a:r>
              <a:rPr dirty="0" sz="2000" spc="14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una</a:t>
            </a:r>
            <a:r>
              <a:rPr dirty="0" sz="2000" spc="14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empresa</a:t>
            </a:r>
            <a:r>
              <a:rPr dirty="0" sz="2000" spc="13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cuyos</a:t>
            </a:r>
            <a:r>
              <a:rPr dirty="0" sz="2000" spc="14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ingresos</a:t>
            </a:r>
            <a:r>
              <a:rPr dirty="0" sz="2000" spc="13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anuales</a:t>
            </a:r>
            <a:r>
              <a:rPr dirty="0" sz="2000" spc="13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sean</a:t>
            </a:r>
            <a:r>
              <a:rPr dirty="0" sz="2000" spc="14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iguales</a:t>
            </a:r>
            <a:r>
              <a:rPr dirty="0" sz="2000" spc="12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o</a:t>
            </a:r>
            <a:r>
              <a:rPr dirty="0" sz="2000" spc="13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superiores</a:t>
            </a:r>
            <a:r>
              <a:rPr dirty="0" sz="2000" spc="13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a</a:t>
            </a:r>
            <a:endParaRPr sz="2000">
              <a:latin typeface="Calibri Light"/>
              <a:cs typeface="Calibri Light"/>
            </a:endParaRPr>
          </a:p>
          <a:p>
            <a:pPr algn="just" marL="12700">
              <a:lnSpc>
                <a:spcPts val="1320"/>
              </a:lnSpc>
            </a:pPr>
            <a:r>
              <a:rPr dirty="0" sz="2000" spc="-5">
                <a:latin typeface="Calibri Light"/>
                <a:cs typeface="Calibri Light"/>
              </a:rPr>
              <a:t>25.000</a:t>
            </a:r>
            <a:r>
              <a:rPr dirty="0" sz="2000" spc="41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unidades</a:t>
            </a:r>
            <a:r>
              <a:rPr dirty="0" sz="2000" spc="43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de</a:t>
            </a:r>
            <a:r>
              <a:rPr dirty="0" sz="2000" spc="42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fomento</a:t>
            </a:r>
            <a:r>
              <a:rPr dirty="0" sz="2000" spc="41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o</a:t>
            </a:r>
            <a:r>
              <a:rPr dirty="0" sz="2000" spc="42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cuando</a:t>
            </a:r>
            <a:r>
              <a:rPr dirty="0" sz="2000" spc="40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lo</a:t>
            </a:r>
            <a:r>
              <a:rPr dirty="0" sz="2000" spc="41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fuere</a:t>
            </a:r>
            <a:r>
              <a:rPr dirty="0" sz="2000" spc="41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en</a:t>
            </a:r>
            <a:r>
              <a:rPr dirty="0" sz="2000" spc="41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beneficio</a:t>
            </a:r>
            <a:r>
              <a:rPr dirty="0" sz="2000" spc="42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económico</a:t>
            </a:r>
            <a:r>
              <a:rPr dirty="0" sz="2000" spc="42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o</a:t>
            </a:r>
            <a:r>
              <a:rPr dirty="0" sz="2000" spc="41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de</a:t>
            </a:r>
            <a:r>
              <a:rPr dirty="0" sz="2000" spc="41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otra</a:t>
            </a:r>
            <a:endParaRPr sz="2000">
              <a:latin typeface="Calibri Light"/>
              <a:cs typeface="Calibri Light"/>
            </a:endParaRPr>
          </a:p>
          <a:p>
            <a:pPr algn="just" marL="12700">
              <a:lnSpc>
                <a:spcPts val="2039"/>
              </a:lnSpc>
            </a:pPr>
            <a:r>
              <a:rPr dirty="0" sz="2000">
                <a:latin typeface="Calibri Light"/>
                <a:cs typeface="Calibri Light"/>
              </a:rPr>
              <a:t>naturaleza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una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empresa</a:t>
            </a:r>
            <a:r>
              <a:rPr dirty="0" sz="2000" spc="-3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que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cumpla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con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la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misma </a:t>
            </a:r>
            <a:r>
              <a:rPr dirty="0" sz="2000" spc="-5">
                <a:latin typeface="Calibri Light"/>
                <a:cs typeface="Calibri Light"/>
              </a:rPr>
              <a:t>condición;</a:t>
            </a:r>
            <a:endParaRPr sz="2000">
              <a:latin typeface="Calibri Light"/>
              <a:cs typeface="Calibri Light"/>
            </a:endParaRPr>
          </a:p>
          <a:p>
            <a:pPr algn="just" marL="12700" marR="9525">
              <a:lnSpc>
                <a:spcPct val="70000"/>
              </a:lnSpc>
              <a:spcBef>
                <a:spcPts val="1005"/>
              </a:spcBef>
            </a:pPr>
            <a:r>
              <a:rPr dirty="0" sz="2000">
                <a:latin typeface="Calibri Light"/>
                <a:cs typeface="Calibri Light"/>
              </a:rPr>
              <a:t>ii.- </a:t>
            </a:r>
            <a:r>
              <a:rPr dirty="0" sz="2000" spc="-5">
                <a:latin typeface="Calibri Light"/>
                <a:cs typeface="Calibri Light"/>
              </a:rPr>
              <a:t>El condenado </a:t>
            </a:r>
            <a:r>
              <a:rPr dirty="0" sz="2000">
                <a:latin typeface="Calibri Light"/>
                <a:cs typeface="Calibri Light"/>
              </a:rPr>
              <a:t>ejerció </a:t>
            </a:r>
            <a:r>
              <a:rPr dirty="0" sz="2000" spc="-10">
                <a:latin typeface="Calibri Light"/>
                <a:cs typeface="Calibri Light"/>
              </a:rPr>
              <a:t>presión </a:t>
            </a:r>
            <a:r>
              <a:rPr dirty="0" sz="2000" spc="-5">
                <a:latin typeface="Calibri Light"/>
                <a:cs typeface="Calibri Light"/>
              </a:rPr>
              <a:t>sobre sus subordinados </a:t>
            </a:r>
            <a:r>
              <a:rPr dirty="0" sz="2000">
                <a:latin typeface="Calibri Light"/>
                <a:cs typeface="Calibri Light"/>
              </a:rPr>
              <a:t>en </a:t>
            </a:r>
            <a:r>
              <a:rPr dirty="0" sz="2000" spc="-10">
                <a:latin typeface="Calibri Light"/>
                <a:cs typeface="Calibri Light"/>
              </a:rPr>
              <a:t>la </a:t>
            </a:r>
            <a:r>
              <a:rPr dirty="0" sz="2000" spc="-5">
                <a:latin typeface="Calibri Light"/>
                <a:cs typeface="Calibri Light"/>
              </a:rPr>
              <a:t>organización </a:t>
            </a:r>
            <a:r>
              <a:rPr dirty="0" sz="2000" spc="-10">
                <a:latin typeface="Calibri Light"/>
                <a:cs typeface="Calibri Light"/>
              </a:rPr>
              <a:t>para que </a:t>
            </a:r>
            <a:r>
              <a:rPr dirty="0" sz="2000" spc="-5">
                <a:latin typeface="Calibri Light"/>
                <a:cs typeface="Calibri Light"/>
              </a:rPr>
              <a:t> colaboraran</a:t>
            </a:r>
            <a:r>
              <a:rPr dirty="0" sz="2000" spc="-3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en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la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perpetración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del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delito.</a:t>
            </a:r>
            <a:endParaRPr sz="2000">
              <a:latin typeface="Calibri Light"/>
              <a:cs typeface="Calibri Ligh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24383"/>
            <a:ext cx="1869948" cy="914399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2994" y="2401316"/>
            <a:ext cx="8988425" cy="31616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105"/>
              </a:spcBef>
              <a:buFont typeface="Wingdings"/>
              <a:buChar char=""/>
              <a:tabLst>
                <a:tab pos="583565" algn="l"/>
                <a:tab pos="584200" algn="l"/>
              </a:tabLst>
            </a:pPr>
            <a:r>
              <a:rPr dirty="0" u="sng" sz="2000" spc="-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P</a:t>
            </a:r>
            <a:r>
              <a:rPr dirty="0" u="sng" sz="2000" spc="-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erjuicio</a:t>
            </a:r>
            <a:r>
              <a:rPr dirty="0" u="sng" sz="2000" spc="-8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200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muy</a:t>
            </a:r>
            <a:r>
              <a:rPr dirty="0" u="sng" sz="2000" spc="-4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2000" spc="-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elevado</a:t>
            </a:r>
            <a:r>
              <a:rPr dirty="0" sz="2000" spc="-5">
                <a:latin typeface="Calibri Light"/>
                <a:cs typeface="Calibri Light"/>
              </a:rPr>
              <a:t>:</a:t>
            </a:r>
            <a:endParaRPr sz="20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</a:pPr>
            <a:endParaRPr sz="3200">
              <a:latin typeface="Calibri Light"/>
              <a:cs typeface="Calibri Light"/>
            </a:endParaRPr>
          </a:p>
          <a:p>
            <a:pPr marL="12700" marR="6350">
              <a:lnSpc>
                <a:spcPts val="1920"/>
              </a:lnSpc>
            </a:pPr>
            <a:r>
              <a:rPr dirty="0" sz="2000">
                <a:latin typeface="Calibri Light"/>
                <a:cs typeface="Calibri Light"/>
              </a:rPr>
              <a:t>i.- </a:t>
            </a:r>
            <a:r>
              <a:rPr dirty="0" sz="2000" spc="-10">
                <a:latin typeface="Calibri Light"/>
                <a:cs typeface="Calibri Light"/>
              </a:rPr>
              <a:t>Este</a:t>
            </a:r>
            <a:r>
              <a:rPr dirty="0" sz="2000" spc="1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sea</a:t>
            </a:r>
            <a:r>
              <a:rPr dirty="0" sz="2000" spc="2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superior</a:t>
            </a:r>
            <a:r>
              <a:rPr dirty="0" sz="2000" spc="1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a</a:t>
            </a:r>
            <a:r>
              <a:rPr dirty="0" sz="2000" spc="1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40.000</a:t>
            </a:r>
            <a:r>
              <a:rPr dirty="0" sz="2000" spc="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Unidades</a:t>
            </a:r>
            <a:r>
              <a:rPr dirty="0" sz="2000" spc="15">
                <a:latin typeface="Calibri Light"/>
                <a:cs typeface="Calibri Light"/>
              </a:rPr>
              <a:t> </a:t>
            </a:r>
            <a:r>
              <a:rPr dirty="0" sz="2000" spc="-20">
                <a:latin typeface="Calibri Light"/>
                <a:cs typeface="Calibri Light"/>
              </a:rPr>
              <a:t>Tributarias</a:t>
            </a:r>
            <a:r>
              <a:rPr dirty="0" sz="2000" spc="-5">
                <a:latin typeface="Calibri Light"/>
                <a:cs typeface="Calibri Light"/>
              </a:rPr>
              <a:t> mensuales,</a:t>
            </a:r>
            <a:r>
              <a:rPr dirty="0" sz="2000" spc="2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o</a:t>
            </a:r>
            <a:r>
              <a:rPr dirty="0" sz="2000" spc="1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los</a:t>
            </a:r>
            <a:r>
              <a:rPr dirty="0" sz="2000" spc="1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agentes</a:t>
            </a:r>
            <a:r>
              <a:rPr dirty="0" sz="2000" spc="1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reporten</a:t>
            </a:r>
            <a:r>
              <a:rPr dirty="0" sz="2000" spc="1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un </a:t>
            </a:r>
            <a:r>
              <a:rPr dirty="0" sz="2000" spc="-434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beneficio</a:t>
            </a:r>
            <a:r>
              <a:rPr dirty="0" sz="2000" spc="-5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esa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cuantía;</a:t>
            </a:r>
            <a:endParaRPr sz="2000">
              <a:latin typeface="Calibri Light"/>
              <a:cs typeface="Calibri Light"/>
            </a:endParaRPr>
          </a:p>
          <a:p>
            <a:pPr marL="12700">
              <a:lnSpc>
                <a:spcPts val="2160"/>
              </a:lnSpc>
              <a:spcBef>
                <a:spcPts val="535"/>
              </a:spcBef>
            </a:pPr>
            <a:r>
              <a:rPr dirty="0" sz="2000">
                <a:latin typeface="Calibri Light"/>
                <a:cs typeface="Calibri Light"/>
              </a:rPr>
              <a:t>ii.-</a:t>
            </a:r>
            <a:r>
              <a:rPr dirty="0" sz="2000" spc="36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Cuando</a:t>
            </a:r>
            <a:r>
              <a:rPr dirty="0" sz="2000" spc="36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el</a:t>
            </a:r>
            <a:r>
              <a:rPr dirty="0" sz="2000" spc="36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hecho</a:t>
            </a:r>
            <a:r>
              <a:rPr dirty="0" sz="2000" spc="385">
                <a:latin typeface="Calibri Light"/>
                <a:cs typeface="Calibri Light"/>
              </a:rPr>
              <a:t> </a:t>
            </a:r>
            <a:r>
              <a:rPr dirty="0" sz="2000" spc="-25">
                <a:latin typeface="Calibri Light"/>
                <a:cs typeface="Calibri Light"/>
              </a:rPr>
              <a:t>haya</a:t>
            </a:r>
            <a:r>
              <a:rPr dirty="0" sz="2000" spc="380">
                <a:latin typeface="Calibri Light"/>
                <a:cs typeface="Calibri Light"/>
              </a:rPr>
              <a:t> </a:t>
            </a:r>
            <a:r>
              <a:rPr dirty="0" sz="2000" spc="-20">
                <a:latin typeface="Calibri Light"/>
                <a:cs typeface="Calibri Light"/>
              </a:rPr>
              <a:t>afectado</a:t>
            </a:r>
            <a:r>
              <a:rPr dirty="0" sz="2000" spc="37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el</a:t>
            </a:r>
            <a:r>
              <a:rPr dirty="0" sz="2000" spc="37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suministro</a:t>
            </a:r>
            <a:r>
              <a:rPr dirty="0" sz="2000" spc="36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de</a:t>
            </a:r>
            <a:r>
              <a:rPr dirty="0" sz="2000" spc="38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bienes</a:t>
            </a:r>
            <a:r>
              <a:rPr dirty="0" sz="2000" spc="37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</a:t>
            </a:r>
            <a:r>
              <a:rPr dirty="0" sz="2000" spc="37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primera</a:t>
            </a:r>
            <a:r>
              <a:rPr dirty="0" sz="2000" spc="37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necesidad</a:t>
            </a:r>
            <a:r>
              <a:rPr dirty="0" sz="2000" spc="37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o</a:t>
            </a:r>
            <a:endParaRPr sz="2000">
              <a:latin typeface="Calibri Light"/>
              <a:cs typeface="Calibri Light"/>
            </a:endParaRPr>
          </a:p>
          <a:p>
            <a:pPr marL="12700">
              <a:lnSpc>
                <a:spcPts val="2160"/>
              </a:lnSpc>
            </a:pPr>
            <a:r>
              <a:rPr dirty="0" sz="2000" spc="-5">
                <a:latin typeface="Calibri Light"/>
                <a:cs typeface="Calibri Light"/>
              </a:rPr>
              <a:t>consumo</a:t>
            </a:r>
            <a:r>
              <a:rPr dirty="0" sz="2000" spc="-6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masivo;</a:t>
            </a:r>
            <a:endParaRPr sz="2000">
              <a:latin typeface="Calibri Light"/>
              <a:cs typeface="Calibri Light"/>
            </a:endParaRPr>
          </a:p>
          <a:p>
            <a:pPr marL="12700" marR="7620">
              <a:lnSpc>
                <a:spcPct val="80000"/>
              </a:lnSpc>
              <a:spcBef>
                <a:spcPts val="1010"/>
              </a:spcBef>
            </a:pPr>
            <a:r>
              <a:rPr dirty="0" sz="2000" spc="-5">
                <a:latin typeface="Calibri Light"/>
                <a:cs typeface="Calibri Light"/>
              </a:rPr>
              <a:t>iii.-</a:t>
            </a:r>
            <a:r>
              <a:rPr dirty="0" sz="2000" spc="31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Cuando</a:t>
            </a:r>
            <a:r>
              <a:rPr dirty="0" sz="2000" spc="31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el</a:t>
            </a:r>
            <a:r>
              <a:rPr dirty="0" sz="2000" spc="32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hecho</a:t>
            </a:r>
            <a:r>
              <a:rPr dirty="0" sz="2000" spc="325">
                <a:latin typeface="Calibri Light"/>
                <a:cs typeface="Calibri Light"/>
              </a:rPr>
              <a:t> </a:t>
            </a:r>
            <a:r>
              <a:rPr dirty="0" sz="2000" spc="-25">
                <a:latin typeface="Calibri Light"/>
                <a:cs typeface="Calibri Light"/>
              </a:rPr>
              <a:t>haya</a:t>
            </a:r>
            <a:r>
              <a:rPr dirty="0" sz="2000" spc="320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afectado</a:t>
            </a:r>
            <a:r>
              <a:rPr dirty="0" sz="2000" spc="31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abusivamente</a:t>
            </a:r>
            <a:r>
              <a:rPr dirty="0" sz="2000" spc="33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a</a:t>
            </a:r>
            <a:r>
              <a:rPr dirty="0" sz="2000" spc="32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individuos</a:t>
            </a:r>
            <a:r>
              <a:rPr dirty="0" sz="2000" spc="32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que</a:t>
            </a:r>
            <a:r>
              <a:rPr dirty="0" sz="2000" spc="32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pertenecen</a:t>
            </a:r>
            <a:r>
              <a:rPr dirty="0" sz="2000" spc="32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a</a:t>
            </a:r>
            <a:r>
              <a:rPr dirty="0" sz="2000" spc="32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un </a:t>
            </a:r>
            <a:r>
              <a:rPr dirty="0" sz="2000" spc="-434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grupo</a:t>
            </a:r>
            <a:r>
              <a:rPr dirty="0" sz="2000" spc="-3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vulnerable;</a:t>
            </a:r>
            <a:endParaRPr sz="2000">
              <a:latin typeface="Calibri Light"/>
              <a:cs typeface="Calibri Light"/>
            </a:endParaRPr>
          </a:p>
          <a:p>
            <a:pPr marL="12700">
              <a:lnSpc>
                <a:spcPts val="2160"/>
              </a:lnSpc>
              <a:spcBef>
                <a:spcPts val="515"/>
              </a:spcBef>
            </a:pPr>
            <a:r>
              <a:rPr dirty="0" sz="2000" spc="-50">
                <a:latin typeface="Calibri Light"/>
                <a:cs typeface="Calibri Light"/>
              </a:rPr>
              <a:t>iv.-</a:t>
            </a:r>
            <a:r>
              <a:rPr dirty="0" sz="2000" spc="6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Cuando</a:t>
            </a:r>
            <a:r>
              <a:rPr dirty="0" sz="2000" spc="6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concurran</a:t>
            </a:r>
            <a:r>
              <a:rPr dirty="0" sz="2000" spc="6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las</a:t>
            </a:r>
            <a:r>
              <a:rPr dirty="0" sz="2000" spc="7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circunstancias</a:t>
            </a:r>
            <a:r>
              <a:rPr dirty="0" sz="2000" spc="65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previstas</a:t>
            </a:r>
            <a:r>
              <a:rPr dirty="0" sz="2000" spc="5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en</a:t>
            </a:r>
            <a:r>
              <a:rPr dirty="0" sz="2000" spc="4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el</a:t>
            </a:r>
            <a:r>
              <a:rPr dirty="0" sz="2000" spc="5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n.</a:t>
            </a:r>
            <a:r>
              <a:rPr dirty="0" sz="2000" spc="4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2</a:t>
            </a:r>
            <a:r>
              <a:rPr dirty="0" sz="2000" spc="6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del</a:t>
            </a:r>
            <a:r>
              <a:rPr dirty="0" sz="2000" spc="5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artículo</a:t>
            </a:r>
            <a:r>
              <a:rPr dirty="0" sz="2000" spc="5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251</a:t>
            </a:r>
            <a:r>
              <a:rPr dirty="0" sz="2000" spc="6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quinquies</a:t>
            </a:r>
            <a:r>
              <a:rPr dirty="0" sz="2000" spc="5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o</a:t>
            </a:r>
            <a:endParaRPr sz="2000">
              <a:latin typeface="Calibri Light"/>
              <a:cs typeface="Calibri Light"/>
            </a:endParaRPr>
          </a:p>
          <a:p>
            <a:pPr marL="12700">
              <a:lnSpc>
                <a:spcPts val="2160"/>
              </a:lnSpc>
            </a:pPr>
            <a:r>
              <a:rPr dirty="0" sz="2000">
                <a:latin typeface="Calibri Light"/>
                <a:cs typeface="Calibri Light"/>
              </a:rPr>
              <a:t>el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artículo</a:t>
            </a:r>
            <a:r>
              <a:rPr dirty="0" sz="2000" spc="-4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260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ter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del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Código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Penal.</a:t>
            </a:r>
            <a:endParaRPr sz="2000">
              <a:latin typeface="Calibri Light"/>
              <a:cs typeface="Calibri Ligh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24383"/>
            <a:ext cx="1869948" cy="914399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2994" y="1776476"/>
            <a:ext cx="8989695" cy="3780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000" spc="-10">
                <a:latin typeface="Calibri Light"/>
                <a:cs typeface="Calibri Light"/>
              </a:rPr>
              <a:t>M</a:t>
            </a:r>
            <a:r>
              <a:rPr dirty="0" sz="2000" spc="-10">
                <a:latin typeface="Calibri Light"/>
                <a:cs typeface="Calibri Light"/>
              </a:rPr>
              <a:t>odificación</a:t>
            </a:r>
            <a:r>
              <a:rPr dirty="0" sz="2000" spc="-5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a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la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ley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20.393,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sobre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responsabilidad</a:t>
            </a:r>
            <a:r>
              <a:rPr dirty="0" sz="2000" spc="-5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penal</a:t>
            </a:r>
            <a:r>
              <a:rPr dirty="0" sz="2000" spc="-3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de</a:t>
            </a:r>
            <a:r>
              <a:rPr dirty="0" sz="2000" spc="-1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las</a:t>
            </a:r>
            <a:r>
              <a:rPr dirty="0" sz="2000" spc="-30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personas</a:t>
            </a:r>
            <a:r>
              <a:rPr dirty="0" sz="2000" spc="-5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jurídicas.</a:t>
            </a:r>
            <a:endParaRPr sz="20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000">
              <a:latin typeface="Calibri Light"/>
              <a:cs typeface="Calibri Light"/>
            </a:endParaRPr>
          </a:p>
          <a:p>
            <a:pPr marL="12700" marR="5080">
              <a:lnSpc>
                <a:spcPct val="70000"/>
              </a:lnSpc>
              <a:buChar char="-"/>
              <a:tabLst>
                <a:tab pos="153035" algn="l"/>
              </a:tabLst>
            </a:pPr>
            <a:r>
              <a:rPr dirty="0" sz="2000" spc="-5">
                <a:latin typeface="Calibri Light"/>
                <a:cs typeface="Calibri Light"/>
              </a:rPr>
              <a:t>Se</a:t>
            </a:r>
            <a:r>
              <a:rPr dirty="0" sz="2000" spc="4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incorporan</a:t>
            </a:r>
            <a:r>
              <a:rPr dirty="0" sz="2000" spc="2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las</a:t>
            </a:r>
            <a:r>
              <a:rPr dirty="0" sz="2000" spc="4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cuatro</a:t>
            </a:r>
            <a:r>
              <a:rPr dirty="0" sz="2000" spc="5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categorías,</a:t>
            </a:r>
            <a:r>
              <a:rPr dirty="0" sz="2000" spc="3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por</a:t>
            </a:r>
            <a:r>
              <a:rPr dirty="0" sz="2000" spc="3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lo</a:t>
            </a:r>
            <a:r>
              <a:rPr dirty="0" sz="2000" spc="4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tanto,</a:t>
            </a:r>
            <a:r>
              <a:rPr dirty="0" sz="2000" spc="4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se</a:t>
            </a:r>
            <a:r>
              <a:rPr dirty="0" sz="2000" spc="3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incluyen</a:t>
            </a:r>
            <a:r>
              <a:rPr dirty="0" sz="2000" spc="3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los</a:t>
            </a:r>
            <a:r>
              <a:rPr dirty="0" sz="2000" spc="4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delitos</a:t>
            </a:r>
            <a:r>
              <a:rPr dirty="0" sz="2000" spc="4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aduaneros</a:t>
            </a:r>
            <a:r>
              <a:rPr dirty="0" sz="2000" spc="4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(de </a:t>
            </a:r>
            <a:r>
              <a:rPr dirty="0" sz="2000" spc="-44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la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segunda).</a:t>
            </a:r>
            <a:endParaRPr sz="20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Calibri Light"/>
              <a:buChar char="-"/>
            </a:pPr>
            <a:endParaRPr sz="2400">
              <a:latin typeface="Calibri Light"/>
              <a:cs typeface="Calibri Light"/>
            </a:endParaRPr>
          </a:p>
          <a:p>
            <a:pPr algn="just" marL="144780" indent="-132715">
              <a:lnSpc>
                <a:spcPct val="100000"/>
              </a:lnSpc>
              <a:buChar char="-"/>
              <a:tabLst>
                <a:tab pos="145415" algn="l"/>
              </a:tabLst>
            </a:pPr>
            <a:r>
              <a:rPr dirty="0" sz="2000">
                <a:latin typeface="Calibri Light"/>
                <a:cs typeface="Calibri Light"/>
              </a:rPr>
              <a:t>Presupuestos</a:t>
            </a:r>
            <a:r>
              <a:rPr dirty="0" sz="2000" spc="-3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</a:t>
            </a:r>
            <a:r>
              <a:rPr dirty="0" sz="2000" spc="-1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responsabilidad</a:t>
            </a:r>
            <a:r>
              <a:rPr dirty="0" sz="2000" spc="-3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penal.</a:t>
            </a:r>
            <a:r>
              <a:rPr dirty="0" sz="2000" spc="-4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La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P.J.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será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responsable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cuando:</a:t>
            </a:r>
            <a:endParaRPr sz="2000">
              <a:latin typeface="Calibri Light"/>
              <a:cs typeface="Calibri Light"/>
            </a:endParaRPr>
          </a:p>
          <a:p>
            <a:pPr algn="just" marL="355600" indent="-342900">
              <a:lnSpc>
                <a:spcPct val="100000"/>
              </a:lnSpc>
              <a:spcBef>
                <a:spcPts val="285"/>
              </a:spcBef>
              <a:buAutoNum type="alphaLcPeriod"/>
              <a:tabLst>
                <a:tab pos="355600" algn="l"/>
              </a:tabLst>
            </a:pPr>
            <a:r>
              <a:rPr dirty="0" sz="2000">
                <a:latin typeface="Calibri Light"/>
                <a:cs typeface="Calibri Light"/>
              </a:rPr>
              <a:t>Sea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perpetrado</a:t>
            </a:r>
            <a:r>
              <a:rPr dirty="0" sz="2000" spc="-4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en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el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marco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sus</a:t>
            </a:r>
            <a:r>
              <a:rPr dirty="0" sz="2000" spc="-3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actividades.</a:t>
            </a:r>
            <a:endParaRPr sz="2000">
              <a:latin typeface="Calibri Light"/>
              <a:cs typeface="Calibri Light"/>
            </a:endParaRPr>
          </a:p>
          <a:p>
            <a:pPr algn="just" marL="355600" marR="5080" indent="-342900">
              <a:lnSpc>
                <a:spcPct val="70100"/>
              </a:lnSpc>
              <a:spcBef>
                <a:spcPts val="994"/>
              </a:spcBef>
              <a:buAutoNum type="alphaLcPeriod"/>
              <a:tabLst>
                <a:tab pos="355600" algn="l"/>
              </a:tabLst>
            </a:pPr>
            <a:r>
              <a:rPr dirty="0" sz="2000" spc="-5">
                <a:latin typeface="Calibri Light"/>
                <a:cs typeface="Calibri Light"/>
              </a:rPr>
              <a:t>Por </a:t>
            </a:r>
            <a:r>
              <a:rPr dirty="0" sz="2000">
                <a:latin typeface="Calibri Light"/>
                <a:cs typeface="Calibri Light"/>
              </a:rPr>
              <a:t>o </a:t>
            </a:r>
            <a:r>
              <a:rPr dirty="0" sz="2000" spc="-5">
                <a:latin typeface="Calibri Light"/>
                <a:cs typeface="Calibri Light"/>
              </a:rPr>
              <a:t>con </a:t>
            </a:r>
            <a:r>
              <a:rPr dirty="0" sz="2000" spc="-10">
                <a:latin typeface="Calibri Light"/>
                <a:cs typeface="Calibri Light"/>
              </a:rPr>
              <a:t>la </a:t>
            </a:r>
            <a:r>
              <a:rPr dirty="0" sz="2000" spc="-5">
                <a:latin typeface="Calibri Light"/>
                <a:cs typeface="Calibri Light"/>
              </a:rPr>
              <a:t>intervención de </a:t>
            </a:r>
            <a:r>
              <a:rPr dirty="0" sz="2000" spc="-15">
                <a:latin typeface="Calibri Light"/>
                <a:cs typeface="Calibri Light"/>
              </a:rPr>
              <a:t>alguna persona natural que ocupe </a:t>
            </a:r>
            <a:r>
              <a:rPr dirty="0" sz="2000" spc="-5">
                <a:latin typeface="Calibri Light"/>
                <a:cs typeface="Calibri Light"/>
              </a:rPr>
              <a:t>un </a:t>
            </a:r>
            <a:r>
              <a:rPr dirty="0" sz="2000" spc="-15">
                <a:latin typeface="Calibri Light"/>
                <a:cs typeface="Calibri Light"/>
              </a:rPr>
              <a:t>cargo, función </a:t>
            </a:r>
            <a:r>
              <a:rPr dirty="0" sz="2000">
                <a:latin typeface="Calibri Light"/>
                <a:cs typeface="Calibri Light"/>
              </a:rPr>
              <a:t>o </a:t>
            </a:r>
            <a:r>
              <a:rPr dirty="0" sz="2000" spc="5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posición</a:t>
            </a:r>
            <a:r>
              <a:rPr dirty="0" sz="2000" spc="-10">
                <a:latin typeface="Calibri Light"/>
                <a:cs typeface="Calibri Light"/>
              </a:rPr>
              <a:t> en</a:t>
            </a:r>
            <a:r>
              <a:rPr dirty="0" sz="2000" spc="-5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ella.</a:t>
            </a:r>
            <a:r>
              <a:rPr dirty="0" sz="2000" spc="-1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También</a:t>
            </a:r>
            <a:r>
              <a:rPr dirty="0" sz="2000">
                <a:latin typeface="Calibri Light"/>
                <a:cs typeface="Calibri Light"/>
              </a:rPr>
              <a:t> se </a:t>
            </a:r>
            <a:r>
              <a:rPr dirty="0" sz="2000" spc="-10">
                <a:latin typeface="Calibri Light"/>
                <a:cs typeface="Calibri Light"/>
              </a:rPr>
              <a:t>le</a:t>
            </a:r>
            <a:r>
              <a:rPr dirty="0" sz="2000" spc="-5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imputará</a:t>
            </a:r>
            <a:r>
              <a:rPr dirty="0" sz="2000" spc="-1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cuando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quien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comete </a:t>
            </a:r>
            <a:r>
              <a:rPr dirty="0" sz="2000">
                <a:latin typeface="Calibri Light"/>
                <a:cs typeface="Calibri Light"/>
              </a:rPr>
              <a:t>el </a:t>
            </a:r>
            <a:r>
              <a:rPr dirty="0" sz="2000" spc="-10">
                <a:latin typeface="Calibri Light"/>
                <a:cs typeface="Calibri Light"/>
              </a:rPr>
              <a:t>delito</a:t>
            </a:r>
            <a:r>
              <a:rPr dirty="0" sz="2000" spc="-5">
                <a:latin typeface="Calibri Light"/>
                <a:cs typeface="Calibri Light"/>
              </a:rPr>
              <a:t> base</a:t>
            </a:r>
            <a:r>
              <a:rPr dirty="0" sz="2000" spc="440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le </a:t>
            </a:r>
            <a:r>
              <a:rPr dirty="0" sz="2000" spc="-1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preste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servicios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gestionando</a:t>
            </a:r>
            <a:r>
              <a:rPr dirty="0" sz="2000" spc="-4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asuntos</a:t>
            </a:r>
            <a:r>
              <a:rPr dirty="0" sz="2000" spc="-3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la</a:t>
            </a:r>
            <a:r>
              <a:rPr dirty="0" sz="2000" spc="434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persona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jurídica</a:t>
            </a:r>
            <a:r>
              <a:rPr dirty="0" sz="2000" spc="-3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ante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terceros.</a:t>
            </a:r>
            <a:endParaRPr sz="2000">
              <a:latin typeface="Calibri Light"/>
              <a:cs typeface="Calibri Light"/>
            </a:endParaRPr>
          </a:p>
          <a:p>
            <a:pPr algn="just" marL="12700" marR="6985">
              <a:lnSpc>
                <a:spcPct val="70000"/>
              </a:lnSpc>
              <a:spcBef>
                <a:spcPts val="994"/>
              </a:spcBef>
              <a:buAutoNum type="alphaLcPeriod"/>
              <a:tabLst>
                <a:tab pos="327025" algn="l"/>
              </a:tabLst>
            </a:pPr>
            <a:r>
              <a:rPr dirty="0" sz="2000" spc="-5">
                <a:latin typeface="Calibri Light"/>
                <a:cs typeface="Calibri Light"/>
              </a:rPr>
              <a:t>Que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la</a:t>
            </a:r>
            <a:r>
              <a:rPr dirty="0" sz="2000" spc="-5">
                <a:latin typeface="Calibri Light"/>
                <a:cs typeface="Calibri Light"/>
              </a:rPr>
              <a:t> perpetración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del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hecho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se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vea</a:t>
            </a:r>
            <a:r>
              <a:rPr dirty="0" sz="2000" spc="-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favorecida</a:t>
            </a:r>
            <a:r>
              <a:rPr dirty="0" sz="2000" spc="-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o</a:t>
            </a:r>
            <a:r>
              <a:rPr dirty="0" sz="2000" spc="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facilitada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por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la</a:t>
            </a:r>
            <a:r>
              <a:rPr dirty="0" sz="2000" spc="-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falta</a:t>
            </a:r>
            <a:r>
              <a:rPr dirty="0" sz="2000" spc="-5">
                <a:latin typeface="Calibri Light"/>
                <a:cs typeface="Calibri Light"/>
              </a:rPr>
              <a:t> </a:t>
            </a:r>
            <a:r>
              <a:rPr dirty="0" sz="2000" spc="-35">
                <a:latin typeface="Calibri Light"/>
                <a:cs typeface="Calibri Light"/>
              </a:rPr>
              <a:t>de </a:t>
            </a:r>
            <a:r>
              <a:rPr dirty="0" sz="2000" spc="-30">
                <a:latin typeface="Calibri Light"/>
                <a:cs typeface="Calibri Light"/>
              </a:rPr>
              <a:t> </a:t>
            </a:r>
            <a:r>
              <a:rPr dirty="0" sz="2000" spc="-20">
                <a:latin typeface="Calibri Light"/>
                <a:cs typeface="Calibri Light"/>
              </a:rPr>
              <a:t>implementación </a:t>
            </a:r>
            <a:r>
              <a:rPr dirty="0" sz="2000" spc="-15">
                <a:latin typeface="Calibri Light"/>
                <a:cs typeface="Calibri Light"/>
              </a:rPr>
              <a:t>efectiva de </a:t>
            </a:r>
            <a:r>
              <a:rPr dirty="0" sz="2000" spc="-5">
                <a:latin typeface="Calibri Light"/>
                <a:cs typeface="Calibri Light"/>
              </a:rPr>
              <a:t>un </a:t>
            </a:r>
            <a:r>
              <a:rPr dirty="0" sz="2000" spc="-20">
                <a:latin typeface="Calibri Light"/>
                <a:cs typeface="Calibri Light"/>
              </a:rPr>
              <a:t>modelo </a:t>
            </a:r>
            <a:r>
              <a:rPr dirty="0" sz="2000" spc="-15">
                <a:latin typeface="Calibri Light"/>
                <a:cs typeface="Calibri Light"/>
              </a:rPr>
              <a:t>adecuado de prevención de </a:t>
            </a:r>
            <a:r>
              <a:rPr dirty="0" sz="2000" spc="-10">
                <a:latin typeface="Calibri Light"/>
                <a:cs typeface="Calibri Light"/>
              </a:rPr>
              <a:t>tales </a:t>
            </a:r>
            <a:r>
              <a:rPr dirty="0" sz="2000" spc="-15">
                <a:latin typeface="Calibri Light"/>
                <a:cs typeface="Calibri Light"/>
              </a:rPr>
              <a:t>delitos, por </a:t>
            </a:r>
            <a:r>
              <a:rPr dirty="0" sz="2000" spc="-1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parte</a:t>
            </a:r>
            <a:r>
              <a:rPr dirty="0" sz="2000" spc="-6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de</a:t>
            </a:r>
            <a:r>
              <a:rPr dirty="0" sz="2000" spc="-3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la</a:t>
            </a:r>
            <a:r>
              <a:rPr dirty="0" sz="2000" spc="-3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persona</a:t>
            </a:r>
            <a:r>
              <a:rPr dirty="0" sz="2000" spc="-5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jurídica.</a:t>
            </a:r>
            <a:endParaRPr sz="2000">
              <a:latin typeface="Calibri Light"/>
              <a:cs typeface="Calibri Ligh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24383"/>
            <a:ext cx="1869948" cy="914399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2994" y="1776476"/>
            <a:ext cx="868299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sz="2000" spc="-10">
                <a:latin typeface="Calibri Light"/>
                <a:cs typeface="Calibri Light"/>
              </a:rPr>
              <a:t>M</a:t>
            </a:r>
            <a:r>
              <a:rPr dirty="0" sz="2000" spc="-10">
                <a:latin typeface="Calibri Light"/>
                <a:cs typeface="Calibri Light"/>
              </a:rPr>
              <a:t>odificación</a:t>
            </a:r>
            <a:r>
              <a:rPr dirty="0" sz="2000" spc="-5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a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la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ley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20.393,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sobre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responsabilidad</a:t>
            </a:r>
            <a:r>
              <a:rPr dirty="0" sz="2000" spc="-5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penal</a:t>
            </a:r>
            <a:r>
              <a:rPr dirty="0" sz="2000" spc="-3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de</a:t>
            </a:r>
            <a:r>
              <a:rPr dirty="0" sz="2000" spc="-1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las</a:t>
            </a:r>
            <a:r>
              <a:rPr dirty="0" sz="2000" spc="-30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personas</a:t>
            </a:r>
            <a:r>
              <a:rPr dirty="0" sz="2000" spc="-5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jurídicas.</a:t>
            </a:r>
            <a:endParaRPr sz="20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2080" rIns="0" bIns="0" rtlCol="0" vert="horz">
            <a:spAutoFit/>
          </a:bodyPr>
          <a:lstStyle/>
          <a:p>
            <a:pPr marL="12700" marR="5080">
              <a:lnSpc>
                <a:spcPct val="70000"/>
              </a:lnSpc>
              <a:spcBef>
                <a:spcPts val="1040"/>
              </a:spcBef>
            </a:pPr>
            <a:r>
              <a:rPr dirty="0" sz="2000"/>
              <a:t>- </a:t>
            </a:r>
            <a:r>
              <a:rPr dirty="0" spc="-5"/>
              <a:t>El</a:t>
            </a:r>
            <a:r>
              <a:rPr dirty="0" spc="110"/>
              <a:t> </a:t>
            </a:r>
            <a:r>
              <a:rPr dirty="0"/>
              <a:t>modelo</a:t>
            </a:r>
            <a:r>
              <a:rPr dirty="0" spc="95"/>
              <a:t> </a:t>
            </a:r>
            <a:r>
              <a:rPr dirty="0"/>
              <a:t>de</a:t>
            </a:r>
            <a:r>
              <a:rPr dirty="0" spc="110"/>
              <a:t> </a:t>
            </a:r>
            <a:r>
              <a:rPr dirty="0"/>
              <a:t>prevención</a:t>
            </a:r>
            <a:r>
              <a:rPr dirty="0" spc="90"/>
              <a:t> </a:t>
            </a:r>
            <a:r>
              <a:rPr dirty="0"/>
              <a:t>del</a:t>
            </a:r>
            <a:r>
              <a:rPr dirty="0" spc="110"/>
              <a:t> </a:t>
            </a:r>
            <a:r>
              <a:rPr dirty="0"/>
              <a:t>delito</a:t>
            </a:r>
            <a:r>
              <a:rPr dirty="0" spc="85"/>
              <a:t> </a:t>
            </a:r>
            <a:r>
              <a:rPr dirty="0" spc="-5"/>
              <a:t>implementado</a:t>
            </a:r>
            <a:r>
              <a:rPr dirty="0" spc="114"/>
              <a:t> </a:t>
            </a:r>
            <a:r>
              <a:rPr dirty="0"/>
              <a:t>será</a:t>
            </a:r>
            <a:r>
              <a:rPr dirty="0" spc="95"/>
              <a:t> </a:t>
            </a:r>
            <a:r>
              <a:rPr dirty="0" spc="-10"/>
              <a:t>adecuado, </a:t>
            </a:r>
            <a:r>
              <a:rPr dirty="0" spc="-570"/>
              <a:t> </a:t>
            </a:r>
            <a:r>
              <a:rPr dirty="0" spc="-5"/>
              <a:t>al</a:t>
            </a:r>
            <a:r>
              <a:rPr dirty="0" spc="360"/>
              <a:t> </a:t>
            </a:r>
            <a:r>
              <a:rPr dirty="0"/>
              <a:t>punto</a:t>
            </a:r>
            <a:r>
              <a:rPr dirty="0" spc="355"/>
              <a:t> </a:t>
            </a:r>
            <a:r>
              <a:rPr dirty="0" spc="-5"/>
              <a:t>de</a:t>
            </a:r>
            <a:r>
              <a:rPr dirty="0" spc="355"/>
              <a:t> </a:t>
            </a:r>
            <a:r>
              <a:rPr dirty="0"/>
              <a:t>eximir</a:t>
            </a:r>
            <a:r>
              <a:rPr dirty="0" spc="365"/>
              <a:t> </a:t>
            </a:r>
            <a:r>
              <a:rPr dirty="0"/>
              <a:t>de</a:t>
            </a:r>
            <a:r>
              <a:rPr dirty="0" spc="355"/>
              <a:t> </a:t>
            </a:r>
            <a:r>
              <a:rPr dirty="0" spc="-5"/>
              <a:t>responsabilidad,</a:t>
            </a:r>
            <a:r>
              <a:rPr dirty="0" spc="360"/>
              <a:t> </a:t>
            </a:r>
            <a:r>
              <a:rPr dirty="0" spc="-5"/>
              <a:t>cuando</a:t>
            </a:r>
            <a:r>
              <a:rPr dirty="0" spc="365"/>
              <a:t> </a:t>
            </a:r>
            <a:r>
              <a:rPr dirty="0" spc="-20"/>
              <a:t>identifique</a:t>
            </a:r>
            <a:r>
              <a:rPr dirty="0" spc="340"/>
              <a:t> </a:t>
            </a:r>
            <a:r>
              <a:rPr dirty="0" spc="-20"/>
              <a:t>riesgos</a:t>
            </a:r>
            <a:endParaRPr sz="2000"/>
          </a:p>
        </p:txBody>
      </p:sp>
      <p:sp>
        <p:nvSpPr>
          <p:cNvPr id="4" name="object 4"/>
          <p:cNvSpPr txBox="1"/>
          <p:nvPr/>
        </p:nvSpPr>
        <p:spPr>
          <a:xfrm>
            <a:off x="1602994" y="2983738"/>
            <a:ext cx="8990965" cy="4222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705610" algn="l"/>
                <a:tab pos="2368550" algn="l"/>
                <a:tab pos="3910965" algn="l"/>
                <a:tab pos="5407660" algn="l"/>
                <a:tab pos="7104380" algn="l"/>
                <a:tab pos="8831580" algn="l"/>
              </a:tabLst>
            </a:pPr>
            <a:r>
              <a:rPr dirty="0" sz="2600" spc="-25">
                <a:latin typeface="Calibri Light"/>
                <a:cs typeface="Calibri Light"/>
              </a:rPr>
              <a:t>r</a:t>
            </a:r>
            <a:r>
              <a:rPr dirty="0" sz="2600" spc="-30">
                <a:latin typeface="Calibri Light"/>
                <a:cs typeface="Calibri Light"/>
              </a:rPr>
              <a:t>e</a:t>
            </a:r>
            <a:r>
              <a:rPr dirty="0" sz="2600" spc="-10">
                <a:latin typeface="Calibri Light"/>
                <a:cs typeface="Calibri Light"/>
              </a:rPr>
              <a:t>l</a:t>
            </a:r>
            <a:r>
              <a:rPr dirty="0" sz="2600" spc="-30">
                <a:latin typeface="Calibri Light"/>
                <a:cs typeface="Calibri Light"/>
              </a:rPr>
              <a:t>e</a:t>
            </a:r>
            <a:r>
              <a:rPr dirty="0" sz="2600" spc="-20">
                <a:latin typeface="Calibri Light"/>
                <a:cs typeface="Calibri Light"/>
              </a:rPr>
              <a:t>v</a:t>
            </a:r>
            <a:r>
              <a:rPr dirty="0" sz="2600" spc="-30">
                <a:latin typeface="Calibri Light"/>
                <a:cs typeface="Calibri Light"/>
              </a:rPr>
              <a:t>a</a:t>
            </a:r>
            <a:r>
              <a:rPr dirty="0" sz="2600" spc="-20">
                <a:latin typeface="Calibri Light"/>
                <a:cs typeface="Calibri Light"/>
              </a:rPr>
              <a:t>n</a:t>
            </a:r>
            <a:r>
              <a:rPr dirty="0" sz="2600" spc="-15">
                <a:latin typeface="Calibri Light"/>
                <a:cs typeface="Calibri Light"/>
              </a:rPr>
              <a:t>t</a:t>
            </a:r>
            <a:r>
              <a:rPr dirty="0" sz="2600" spc="-30">
                <a:latin typeface="Calibri Light"/>
                <a:cs typeface="Calibri Light"/>
              </a:rPr>
              <a:t>e</a:t>
            </a:r>
            <a:r>
              <a:rPr dirty="0" sz="2600">
                <a:latin typeface="Calibri Light"/>
                <a:cs typeface="Calibri Light"/>
              </a:rPr>
              <a:t>s</a:t>
            </a:r>
            <a:r>
              <a:rPr dirty="0" sz="2600">
                <a:latin typeface="Calibri Light"/>
                <a:cs typeface="Calibri Light"/>
              </a:rPr>
              <a:t>	</a:t>
            </a:r>
            <a:r>
              <a:rPr dirty="0" sz="2600" spc="-20">
                <a:latin typeface="Calibri Light"/>
                <a:cs typeface="Calibri Light"/>
              </a:rPr>
              <a:t>d</a:t>
            </a:r>
            <a:r>
              <a:rPr dirty="0" sz="2600">
                <a:latin typeface="Calibri Light"/>
                <a:cs typeface="Calibri Light"/>
              </a:rPr>
              <a:t>e</a:t>
            </a:r>
            <a:r>
              <a:rPr dirty="0" sz="2600">
                <a:latin typeface="Calibri Light"/>
                <a:cs typeface="Calibri Light"/>
              </a:rPr>
              <a:t>	</a:t>
            </a:r>
            <a:r>
              <a:rPr dirty="0" sz="2600" spc="-20">
                <a:latin typeface="Calibri Light"/>
                <a:cs typeface="Calibri Light"/>
              </a:rPr>
              <a:t>c</a:t>
            </a:r>
            <a:r>
              <a:rPr dirty="0" sz="2600" spc="-40">
                <a:latin typeface="Calibri Light"/>
                <a:cs typeface="Calibri Light"/>
              </a:rPr>
              <a:t>o</a:t>
            </a:r>
            <a:r>
              <a:rPr dirty="0" sz="2600" spc="-35">
                <a:latin typeface="Calibri Light"/>
                <a:cs typeface="Calibri Light"/>
              </a:rPr>
              <a:t>n</a:t>
            </a:r>
            <a:r>
              <a:rPr dirty="0" sz="2600" spc="-20">
                <a:latin typeface="Calibri Light"/>
                <a:cs typeface="Calibri Light"/>
              </a:rPr>
              <a:t>d</a:t>
            </a:r>
            <a:r>
              <a:rPr dirty="0" sz="2600" spc="-35">
                <a:latin typeface="Calibri Light"/>
                <a:cs typeface="Calibri Light"/>
              </a:rPr>
              <a:t>u</a:t>
            </a:r>
            <a:r>
              <a:rPr dirty="0" sz="2600" spc="-20">
                <a:latin typeface="Calibri Light"/>
                <a:cs typeface="Calibri Light"/>
              </a:rPr>
              <a:t>c</a:t>
            </a:r>
            <a:r>
              <a:rPr dirty="0" sz="2600" spc="-15">
                <a:latin typeface="Calibri Light"/>
                <a:cs typeface="Calibri Light"/>
              </a:rPr>
              <a:t>t</a:t>
            </a:r>
            <a:r>
              <a:rPr dirty="0" sz="2600">
                <a:latin typeface="Calibri Light"/>
                <a:cs typeface="Calibri Light"/>
              </a:rPr>
              <a:t>a</a:t>
            </a:r>
            <a:r>
              <a:rPr dirty="0" sz="2600">
                <a:latin typeface="Calibri Light"/>
                <a:cs typeface="Calibri Light"/>
              </a:rPr>
              <a:t>	</a:t>
            </a:r>
            <a:r>
              <a:rPr dirty="0" sz="2600" spc="-20">
                <a:latin typeface="Calibri Light"/>
                <a:cs typeface="Calibri Light"/>
              </a:rPr>
              <a:t>d</a:t>
            </a:r>
            <a:r>
              <a:rPr dirty="0" sz="2600" spc="-30">
                <a:latin typeface="Calibri Light"/>
                <a:cs typeface="Calibri Light"/>
              </a:rPr>
              <a:t>e</a:t>
            </a:r>
            <a:r>
              <a:rPr dirty="0" sz="2600" spc="-10">
                <a:latin typeface="Calibri Light"/>
                <a:cs typeface="Calibri Light"/>
              </a:rPr>
              <a:t>l</a:t>
            </a:r>
            <a:r>
              <a:rPr dirty="0" sz="2600" spc="-25">
                <a:latin typeface="Calibri Light"/>
                <a:cs typeface="Calibri Light"/>
              </a:rPr>
              <a:t>i</a:t>
            </a:r>
            <a:r>
              <a:rPr dirty="0" sz="2600" spc="-20">
                <a:latin typeface="Calibri Light"/>
                <a:cs typeface="Calibri Light"/>
              </a:rPr>
              <a:t>c</a:t>
            </a:r>
            <a:r>
              <a:rPr dirty="0" sz="2600" spc="-15">
                <a:latin typeface="Calibri Light"/>
                <a:cs typeface="Calibri Light"/>
              </a:rPr>
              <a:t>t</a:t>
            </a:r>
            <a:r>
              <a:rPr dirty="0" sz="2600" spc="-10">
                <a:latin typeface="Calibri Light"/>
                <a:cs typeface="Calibri Light"/>
              </a:rPr>
              <a:t>i</a:t>
            </a:r>
            <a:r>
              <a:rPr dirty="0" sz="2600" spc="-20">
                <a:latin typeface="Calibri Light"/>
                <a:cs typeface="Calibri Light"/>
              </a:rPr>
              <a:t>v</a:t>
            </a:r>
            <a:r>
              <a:rPr dirty="0" sz="2600" spc="-30">
                <a:latin typeface="Calibri Light"/>
                <a:cs typeface="Calibri Light"/>
              </a:rPr>
              <a:t>a</a:t>
            </a:r>
            <a:r>
              <a:rPr dirty="0" sz="2600">
                <a:latin typeface="Calibri Light"/>
                <a:cs typeface="Calibri Light"/>
              </a:rPr>
              <a:t>,</a:t>
            </a:r>
            <a:r>
              <a:rPr dirty="0" sz="2600">
                <a:latin typeface="Calibri Light"/>
                <a:cs typeface="Calibri Light"/>
              </a:rPr>
              <a:t>	</a:t>
            </a:r>
            <a:r>
              <a:rPr dirty="0" sz="2600" spc="-20">
                <a:latin typeface="Calibri Light"/>
                <a:cs typeface="Calibri Light"/>
              </a:rPr>
              <a:t>e</a:t>
            </a:r>
            <a:r>
              <a:rPr dirty="0" sz="2600" spc="-25">
                <a:latin typeface="Calibri Light"/>
                <a:cs typeface="Calibri Light"/>
              </a:rPr>
              <a:t>s</a:t>
            </a:r>
            <a:r>
              <a:rPr dirty="0" sz="2600" spc="-30">
                <a:latin typeface="Calibri Light"/>
                <a:cs typeface="Calibri Light"/>
              </a:rPr>
              <a:t>ta</a:t>
            </a:r>
            <a:r>
              <a:rPr dirty="0" sz="2600" spc="-20">
                <a:latin typeface="Calibri Light"/>
                <a:cs typeface="Calibri Light"/>
              </a:rPr>
              <a:t>b</a:t>
            </a:r>
            <a:r>
              <a:rPr dirty="0" sz="2600" spc="-10">
                <a:latin typeface="Calibri Light"/>
                <a:cs typeface="Calibri Light"/>
              </a:rPr>
              <a:t>l</a:t>
            </a:r>
            <a:r>
              <a:rPr dirty="0" sz="2600" spc="-30">
                <a:latin typeface="Calibri Light"/>
                <a:cs typeface="Calibri Light"/>
              </a:rPr>
              <a:t>e</a:t>
            </a:r>
            <a:r>
              <a:rPr dirty="0" sz="2600" spc="-35">
                <a:latin typeface="Calibri Light"/>
                <a:cs typeface="Calibri Light"/>
              </a:rPr>
              <a:t>z</a:t>
            </a:r>
            <a:r>
              <a:rPr dirty="0" sz="2600" spc="-20">
                <a:latin typeface="Calibri Light"/>
                <a:cs typeface="Calibri Light"/>
              </a:rPr>
              <a:t>c</a:t>
            </a:r>
            <a:r>
              <a:rPr dirty="0" sz="2600">
                <a:latin typeface="Calibri Light"/>
                <a:cs typeface="Calibri Light"/>
              </a:rPr>
              <a:t>a</a:t>
            </a:r>
            <a:r>
              <a:rPr dirty="0" sz="2600">
                <a:latin typeface="Calibri Light"/>
                <a:cs typeface="Calibri Light"/>
              </a:rPr>
              <a:t>	</a:t>
            </a:r>
            <a:r>
              <a:rPr dirty="0" sz="2600" spc="-35">
                <a:latin typeface="Calibri Light"/>
                <a:cs typeface="Calibri Light"/>
              </a:rPr>
              <a:t>p</a:t>
            </a:r>
            <a:r>
              <a:rPr dirty="0" sz="2600" spc="-25">
                <a:latin typeface="Calibri Light"/>
                <a:cs typeface="Calibri Light"/>
              </a:rPr>
              <a:t>ro</a:t>
            </a:r>
            <a:r>
              <a:rPr dirty="0" sz="2600" spc="-15">
                <a:latin typeface="Calibri Light"/>
                <a:cs typeface="Calibri Light"/>
              </a:rPr>
              <a:t>t</a:t>
            </a:r>
            <a:r>
              <a:rPr dirty="0" sz="2600" spc="-40">
                <a:latin typeface="Calibri Light"/>
                <a:cs typeface="Calibri Light"/>
              </a:rPr>
              <a:t>o</a:t>
            </a:r>
            <a:r>
              <a:rPr dirty="0" sz="2600" spc="-20">
                <a:latin typeface="Calibri Light"/>
                <a:cs typeface="Calibri Light"/>
              </a:rPr>
              <a:t>c</a:t>
            </a:r>
            <a:r>
              <a:rPr dirty="0" sz="2600" spc="-40">
                <a:latin typeface="Calibri Light"/>
                <a:cs typeface="Calibri Light"/>
              </a:rPr>
              <a:t>o</a:t>
            </a:r>
            <a:r>
              <a:rPr dirty="0" sz="2600" spc="-10">
                <a:latin typeface="Calibri Light"/>
                <a:cs typeface="Calibri Light"/>
              </a:rPr>
              <a:t>l</a:t>
            </a:r>
            <a:r>
              <a:rPr dirty="0" sz="2600" spc="-25">
                <a:latin typeface="Calibri Light"/>
                <a:cs typeface="Calibri Light"/>
              </a:rPr>
              <a:t>o</a:t>
            </a:r>
            <a:r>
              <a:rPr dirty="0" sz="2600">
                <a:latin typeface="Calibri Light"/>
                <a:cs typeface="Calibri Light"/>
              </a:rPr>
              <a:t>s</a:t>
            </a:r>
            <a:r>
              <a:rPr dirty="0" sz="2600">
                <a:latin typeface="Calibri Light"/>
                <a:cs typeface="Calibri Light"/>
              </a:rPr>
              <a:t>	</a:t>
            </a:r>
            <a:r>
              <a:rPr dirty="0" sz="2600">
                <a:latin typeface="Calibri Light"/>
                <a:cs typeface="Calibri Light"/>
              </a:rPr>
              <a:t>y</a:t>
            </a:r>
            <a:endParaRPr sz="260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02994" y="3261105"/>
            <a:ext cx="8985885" cy="4222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210435" algn="l"/>
                <a:tab pos="2947670" algn="l"/>
                <a:tab pos="4197985" algn="l"/>
                <a:tab pos="4493260" algn="l"/>
                <a:tab pos="5752465" algn="l"/>
                <a:tab pos="7240270" algn="l"/>
                <a:tab pos="8683625" algn="l"/>
              </a:tabLst>
            </a:pPr>
            <a:r>
              <a:rPr dirty="0" sz="2600" spc="-20">
                <a:latin typeface="Calibri Light"/>
                <a:cs typeface="Calibri Light"/>
              </a:rPr>
              <a:t>p</a:t>
            </a:r>
            <a:r>
              <a:rPr dirty="0" sz="2600" spc="-25">
                <a:latin typeface="Calibri Light"/>
                <a:cs typeface="Calibri Light"/>
              </a:rPr>
              <a:t>r</a:t>
            </a:r>
            <a:r>
              <a:rPr dirty="0" sz="2600" spc="-40">
                <a:latin typeface="Calibri Light"/>
                <a:cs typeface="Calibri Light"/>
              </a:rPr>
              <a:t>o</a:t>
            </a:r>
            <a:r>
              <a:rPr dirty="0" sz="2600" spc="-20">
                <a:latin typeface="Calibri Light"/>
                <a:cs typeface="Calibri Light"/>
              </a:rPr>
              <a:t>c</a:t>
            </a:r>
            <a:r>
              <a:rPr dirty="0" sz="2600" spc="-30">
                <a:latin typeface="Calibri Light"/>
                <a:cs typeface="Calibri Light"/>
              </a:rPr>
              <a:t>e</a:t>
            </a:r>
            <a:r>
              <a:rPr dirty="0" sz="2600" spc="-20">
                <a:latin typeface="Calibri Light"/>
                <a:cs typeface="Calibri Light"/>
              </a:rPr>
              <a:t>d</a:t>
            </a:r>
            <a:r>
              <a:rPr dirty="0" sz="2600" spc="-10">
                <a:latin typeface="Calibri Light"/>
                <a:cs typeface="Calibri Light"/>
              </a:rPr>
              <a:t>i</a:t>
            </a:r>
            <a:r>
              <a:rPr dirty="0" sz="2600" spc="-55">
                <a:latin typeface="Calibri Light"/>
                <a:cs typeface="Calibri Light"/>
              </a:rPr>
              <a:t>m</a:t>
            </a:r>
            <a:r>
              <a:rPr dirty="0" sz="2600" spc="-10">
                <a:latin typeface="Calibri Light"/>
                <a:cs typeface="Calibri Light"/>
              </a:rPr>
              <a:t>i</a:t>
            </a:r>
            <a:r>
              <a:rPr dirty="0" sz="2600" spc="-30">
                <a:latin typeface="Calibri Light"/>
                <a:cs typeface="Calibri Light"/>
              </a:rPr>
              <a:t>e</a:t>
            </a:r>
            <a:r>
              <a:rPr dirty="0" sz="2600" spc="-20">
                <a:latin typeface="Calibri Light"/>
                <a:cs typeface="Calibri Light"/>
              </a:rPr>
              <a:t>n</a:t>
            </a:r>
            <a:r>
              <a:rPr dirty="0" sz="2600" spc="-15">
                <a:latin typeface="Calibri Light"/>
                <a:cs typeface="Calibri Light"/>
              </a:rPr>
              <a:t>t</a:t>
            </a:r>
            <a:r>
              <a:rPr dirty="0" sz="2600" spc="-25">
                <a:latin typeface="Calibri Light"/>
                <a:cs typeface="Calibri Light"/>
              </a:rPr>
              <a:t>o</a:t>
            </a:r>
            <a:r>
              <a:rPr dirty="0" sz="2600">
                <a:latin typeface="Calibri Light"/>
                <a:cs typeface="Calibri Light"/>
              </a:rPr>
              <a:t>s</a:t>
            </a:r>
            <a:r>
              <a:rPr dirty="0" sz="2600">
                <a:latin typeface="Calibri Light"/>
                <a:cs typeface="Calibri Light"/>
              </a:rPr>
              <a:t>	</a:t>
            </a:r>
            <a:r>
              <a:rPr dirty="0" sz="2600" spc="-20">
                <a:latin typeface="Calibri Light"/>
                <a:cs typeface="Calibri Light"/>
              </a:rPr>
              <a:t>p</a:t>
            </a:r>
            <a:r>
              <a:rPr dirty="0" sz="2600" spc="-30">
                <a:latin typeface="Calibri Light"/>
                <a:cs typeface="Calibri Light"/>
              </a:rPr>
              <a:t>a</a:t>
            </a:r>
            <a:r>
              <a:rPr dirty="0" sz="2600" spc="-25">
                <a:latin typeface="Calibri Light"/>
                <a:cs typeface="Calibri Light"/>
              </a:rPr>
              <a:t>r</a:t>
            </a:r>
            <a:r>
              <a:rPr dirty="0" sz="2600">
                <a:latin typeface="Calibri Light"/>
                <a:cs typeface="Calibri Light"/>
              </a:rPr>
              <a:t>a</a:t>
            </a:r>
            <a:r>
              <a:rPr dirty="0" sz="2600">
                <a:latin typeface="Calibri Light"/>
                <a:cs typeface="Calibri Light"/>
              </a:rPr>
              <a:t>	</a:t>
            </a:r>
            <a:r>
              <a:rPr dirty="0" sz="2600" spc="-20">
                <a:latin typeface="Calibri Light"/>
                <a:cs typeface="Calibri Light"/>
              </a:rPr>
              <a:t>p</a:t>
            </a:r>
            <a:r>
              <a:rPr dirty="0" sz="2600" spc="-25">
                <a:latin typeface="Calibri Light"/>
                <a:cs typeface="Calibri Light"/>
              </a:rPr>
              <a:t>r</a:t>
            </a:r>
            <a:r>
              <a:rPr dirty="0" sz="2600" spc="-30">
                <a:latin typeface="Calibri Light"/>
                <a:cs typeface="Calibri Light"/>
              </a:rPr>
              <a:t>e</a:t>
            </a:r>
            <a:r>
              <a:rPr dirty="0" sz="2600" spc="-20">
                <a:latin typeface="Calibri Light"/>
                <a:cs typeface="Calibri Light"/>
              </a:rPr>
              <a:t>v</a:t>
            </a:r>
            <a:r>
              <a:rPr dirty="0" sz="2600" spc="-30">
                <a:latin typeface="Calibri Light"/>
                <a:cs typeface="Calibri Light"/>
              </a:rPr>
              <a:t>e</a:t>
            </a:r>
            <a:r>
              <a:rPr dirty="0" sz="2600" spc="-20">
                <a:latin typeface="Calibri Light"/>
                <a:cs typeface="Calibri Light"/>
              </a:rPr>
              <a:t>n</a:t>
            </a:r>
            <a:r>
              <a:rPr dirty="0" sz="2600" spc="-10">
                <a:latin typeface="Calibri Light"/>
                <a:cs typeface="Calibri Light"/>
              </a:rPr>
              <a:t>i</a:t>
            </a:r>
            <a:r>
              <a:rPr dirty="0" sz="2600">
                <a:latin typeface="Calibri Light"/>
                <a:cs typeface="Calibri Light"/>
              </a:rPr>
              <a:t>r</a:t>
            </a:r>
            <a:r>
              <a:rPr dirty="0" sz="2600">
                <a:latin typeface="Calibri Light"/>
                <a:cs typeface="Calibri Light"/>
              </a:rPr>
              <a:t>	</a:t>
            </a:r>
            <a:r>
              <a:rPr dirty="0" sz="2600">
                <a:latin typeface="Calibri Light"/>
                <a:cs typeface="Calibri Light"/>
              </a:rPr>
              <a:t>y</a:t>
            </a:r>
            <a:r>
              <a:rPr dirty="0" sz="2600">
                <a:latin typeface="Calibri Light"/>
                <a:cs typeface="Calibri Light"/>
              </a:rPr>
              <a:t>	</a:t>
            </a:r>
            <a:r>
              <a:rPr dirty="0" sz="2600" spc="-20">
                <a:latin typeface="Calibri Light"/>
                <a:cs typeface="Calibri Light"/>
              </a:rPr>
              <a:t>d</a:t>
            </a:r>
            <a:r>
              <a:rPr dirty="0" sz="2600" spc="-30">
                <a:latin typeface="Calibri Light"/>
                <a:cs typeface="Calibri Light"/>
              </a:rPr>
              <a:t>e</a:t>
            </a:r>
            <a:r>
              <a:rPr dirty="0" sz="2600" spc="-15">
                <a:latin typeface="Calibri Light"/>
                <a:cs typeface="Calibri Light"/>
              </a:rPr>
              <a:t>t</a:t>
            </a:r>
            <a:r>
              <a:rPr dirty="0" sz="2600" spc="-30">
                <a:latin typeface="Calibri Light"/>
                <a:cs typeface="Calibri Light"/>
              </a:rPr>
              <a:t>e</a:t>
            </a:r>
            <a:r>
              <a:rPr dirty="0" sz="2600" spc="-20">
                <a:latin typeface="Calibri Light"/>
                <a:cs typeface="Calibri Light"/>
              </a:rPr>
              <a:t>c</a:t>
            </a:r>
            <a:r>
              <a:rPr dirty="0" sz="2600" spc="-15">
                <a:latin typeface="Calibri Light"/>
                <a:cs typeface="Calibri Light"/>
              </a:rPr>
              <a:t>t</a:t>
            </a:r>
            <a:r>
              <a:rPr dirty="0" sz="2600" spc="-30">
                <a:latin typeface="Calibri Light"/>
                <a:cs typeface="Calibri Light"/>
              </a:rPr>
              <a:t>a</a:t>
            </a:r>
            <a:r>
              <a:rPr dirty="0" sz="2600">
                <a:latin typeface="Calibri Light"/>
                <a:cs typeface="Calibri Light"/>
              </a:rPr>
              <a:t>r</a:t>
            </a:r>
            <a:r>
              <a:rPr dirty="0" sz="2600">
                <a:latin typeface="Calibri Light"/>
                <a:cs typeface="Calibri Light"/>
              </a:rPr>
              <a:t>	</a:t>
            </a:r>
            <a:r>
              <a:rPr dirty="0" sz="2600" spc="-30">
                <a:latin typeface="Calibri Light"/>
                <a:cs typeface="Calibri Light"/>
              </a:rPr>
              <a:t>c</a:t>
            </a:r>
            <a:r>
              <a:rPr dirty="0" sz="2600" spc="-25">
                <a:latin typeface="Calibri Light"/>
                <a:cs typeface="Calibri Light"/>
              </a:rPr>
              <a:t>o</a:t>
            </a:r>
            <a:r>
              <a:rPr dirty="0" sz="2600" spc="-35">
                <a:latin typeface="Calibri Light"/>
                <a:cs typeface="Calibri Light"/>
              </a:rPr>
              <a:t>n</a:t>
            </a:r>
            <a:r>
              <a:rPr dirty="0" sz="2600" spc="-20">
                <a:latin typeface="Calibri Light"/>
                <a:cs typeface="Calibri Light"/>
              </a:rPr>
              <a:t>d</a:t>
            </a:r>
            <a:r>
              <a:rPr dirty="0" sz="2600" spc="-35">
                <a:latin typeface="Calibri Light"/>
                <a:cs typeface="Calibri Light"/>
              </a:rPr>
              <a:t>u</a:t>
            </a:r>
            <a:r>
              <a:rPr dirty="0" sz="2600" spc="-20">
                <a:latin typeface="Calibri Light"/>
                <a:cs typeface="Calibri Light"/>
              </a:rPr>
              <a:t>c</a:t>
            </a:r>
            <a:r>
              <a:rPr dirty="0" sz="2600" spc="-15">
                <a:latin typeface="Calibri Light"/>
                <a:cs typeface="Calibri Light"/>
              </a:rPr>
              <a:t>t</a:t>
            </a:r>
            <a:r>
              <a:rPr dirty="0" sz="2600" spc="-30">
                <a:latin typeface="Calibri Light"/>
                <a:cs typeface="Calibri Light"/>
              </a:rPr>
              <a:t>a</a:t>
            </a:r>
            <a:r>
              <a:rPr dirty="0" sz="2600">
                <a:latin typeface="Calibri Light"/>
                <a:cs typeface="Calibri Light"/>
              </a:rPr>
              <a:t>s</a:t>
            </a:r>
            <a:r>
              <a:rPr dirty="0" sz="2600">
                <a:latin typeface="Calibri Light"/>
                <a:cs typeface="Calibri Light"/>
              </a:rPr>
              <a:t>	</a:t>
            </a:r>
            <a:r>
              <a:rPr dirty="0" sz="2600" spc="-35">
                <a:latin typeface="Calibri Light"/>
                <a:cs typeface="Calibri Light"/>
              </a:rPr>
              <a:t>d</a:t>
            </a:r>
            <a:r>
              <a:rPr dirty="0" sz="2600" spc="-30">
                <a:latin typeface="Calibri Light"/>
                <a:cs typeface="Calibri Light"/>
              </a:rPr>
              <a:t>e</a:t>
            </a:r>
            <a:r>
              <a:rPr dirty="0" sz="2600" spc="-10">
                <a:latin typeface="Calibri Light"/>
                <a:cs typeface="Calibri Light"/>
              </a:rPr>
              <a:t>li</a:t>
            </a:r>
            <a:r>
              <a:rPr dirty="0" sz="2600" spc="-20">
                <a:latin typeface="Calibri Light"/>
                <a:cs typeface="Calibri Light"/>
              </a:rPr>
              <a:t>c</a:t>
            </a:r>
            <a:r>
              <a:rPr dirty="0" sz="2600" spc="-15">
                <a:latin typeface="Calibri Light"/>
                <a:cs typeface="Calibri Light"/>
              </a:rPr>
              <a:t>t</a:t>
            </a:r>
            <a:r>
              <a:rPr dirty="0" sz="2600" spc="-10">
                <a:latin typeface="Calibri Light"/>
                <a:cs typeface="Calibri Light"/>
              </a:rPr>
              <a:t>i</a:t>
            </a:r>
            <a:r>
              <a:rPr dirty="0" sz="2600" spc="-20">
                <a:latin typeface="Calibri Light"/>
                <a:cs typeface="Calibri Light"/>
              </a:rPr>
              <a:t>v</a:t>
            </a:r>
            <a:r>
              <a:rPr dirty="0" sz="2600" spc="-30">
                <a:latin typeface="Calibri Light"/>
                <a:cs typeface="Calibri Light"/>
              </a:rPr>
              <a:t>as</a:t>
            </a:r>
            <a:r>
              <a:rPr dirty="0" sz="2600">
                <a:latin typeface="Calibri Light"/>
                <a:cs typeface="Calibri Light"/>
              </a:rPr>
              <a:t>,</a:t>
            </a:r>
            <a:r>
              <a:rPr dirty="0" sz="2600">
                <a:latin typeface="Calibri Light"/>
                <a:cs typeface="Calibri Light"/>
              </a:rPr>
              <a:t>	</a:t>
            </a:r>
            <a:r>
              <a:rPr dirty="0" sz="2600" spc="-10">
                <a:latin typeface="Calibri Light"/>
                <a:cs typeface="Calibri Light"/>
              </a:rPr>
              <a:t>se</a:t>
            </a:r>
            <a:endParaRPr sz="260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02994" y="3538473"/>
            <a:ext cx="8992235" cy="977265"/>
          </a:xfrm>
          <a:prstGeom prst="rect">
            <a:avLst/>
          </a:prstGeom>
        </p:spPr>
        <p:txBody>
          <a:bodyPr wrap="square" lIns="0" tIns="132080" rIns="0" bIns="0" rtlCol="0" vert="horz">
            <a:spAutoFit/>
          </a:bodyPr>
          <a:lstStyle/>
          <a:p>
            <a:pPr algn="just" marL="12700" marR="5080">
              <a:lnSpc>
                <a:spcPct val="70000"/>
              </a:lnSpc>
              <a:spcBef>
                <a:spcPts val="1040"/>
              </a:spcBef>
            </a:pPr>
            <a:r>
              <a:rPr dirty="0" sz="2600" spc="-20">
                <a:latin typeface="Calibri Light"/>
                <a:cs typeface="Calibri Light"/>
              </a:rPr>
              <a:t>designe </a:t>
            </a:r>
            <a:r>
              <a:rPr dirty="0" sz="2600">
                <a:latin typeface="Calibri Light"/>
                <a:cs typeface="Calibri Light"/>
              </a:rPr>
              <a:t>a </a:t>
            </a:r>
            <a:r>
              <a:rPr dirty="0" sz="2600" spc="-20">
                <a:latin typeface="Calibri Light"/>
                <a:cs typeface="Calibri Light"/>
              </a:rPr>
              <a:t>uno </a:t>
            </a:r>
            <a:r>
              <a:rPr dirty="0" sz="2600">
                <a:latin typeface="Calibri Light"/>
                <a:cs typeface="Calibri Light"/>
              </a:rPr>
              <a:t>o </a:t>
            </a:r>
            <a:r>
              <a:rPr dirty="0" sz="2600" spc="-25">
                <a:latin typeface="Calibri Light"/>
                <a:cs typeface="Calibri Light"/>
              </a:rPr>
              <a:t>más </a:t>
            </a:r>
            <a:r>
              <a:rPr dirty="0" sz="2600" spc="-20">
                <a:latin typeface="Calibri Light"/>
                <a:cs typeface="Calibri Light"/>
              </a:rPr>
              <a:t>sujetos </a:t>
            </a:r>
            <a:r>
              <a:rPr dirty="0" sz="2600" spc="-25">
                <a:latin typeface="Calibri Light"/>
                <a:cs typeface="Calibri Light"/>
              </a:rPr>
              <a:t>responsables </a:t>
            </a:r>
            <a:r>
              <a:rPr dirty="0" sz="2600" spc="-15">
                <a:latin typeface="Calibri Light"/>
                <a:cs typeface="Calibri Light"/>
              </a:rPr>
              <a:t>de </a:t>
            </a:r>
            <a:r>
              <a:rPr dirty="0" sz="2600" spc="-10">
                <a:latin typeface="Calibri Light"/>
                <a:cs typeface="Calibri Light"/>
              </a:rPr>
              <a:t>la </a:t>
            </a:r>
            <a:r>
              <a:rPr dirty="0" sz="2600" spc="-20">
                <a:latin typeface="Calibri Light"/>
                <a:cs typeface="Calibri Light"/>
              </a:rPr>
              <a:t>aplicación </a:t>
            </a:r>
            <a:r>
              <a:rPr dirty="0" sz="2600" spc="-15">
                <a:latin typeface="Calibri Light"/>
                <a:cs typeface="Calibri Light"/>
              </a:rPr>
              <a:t>de </a:t>
            </a:r>
            <a:r>
              <a:rPr dirty="0" sz="2600" spc="-20">
                <a:latin typeface="Calibri Light"/>
                <a:cs typeface="Calibri Light"/>
              </a:rPr>
              <a:t>dichos </a:t>
            </a:r>
            <a:r>
              <a:rPr dirty="0" sz="2600" spc="-15">
                <a:latin typeface="Calibri Light"/>
                <a:cs typeface="Calibri Light"/>
              </a:rPr>
              <a:t> </a:t>
            </a:r>
            <a:r>
              <a:rPr dirty="0" sz="2600" spc="-25">
                <a:latin typeface="Calibri Light"/>
                <a:cs typeface="Calibri Light"/>
              </a:rPr>
              <a:t>protocolos,</a:t>
            </a:r>
            <a:r>
              <a:rPr dirty="0" sz="2600" spc="-20">
                <a:latin typeface="Calibri Light"/>
                <a:cs typeface="Calibri Light"/>
              </a:rPr>
              <a:t> </a:t>
            </a:r>
            <a:r>
              <a:rPr dirty="0" sz="2600">
                <a:latin typeface="Calibri Light"/>
                <a:cs typeface="Calibri Light"/>
              </a:rPr>
              <a:t>que</a:t>
            </a:r>
            <a:r>
              <a:rPr dirty="0" sz="2600" spc="5">
                <a:latin typeface="Calibri Light"/>
                <a:cs typeface="Calibri Light"/>
              </a:rPr>
              <a:t> </a:t>
            </a:r>
            <a:r>
              <a:rPr dirty="0" sz="2600" spc="-5">
                <a:latin typeface="Calibri Light"/>
                <a:cs typeface="Calibri Light"/>
              </a:rPr>
              <a:t>estén</a:t>
            </a:r>
            <a:r>
              <a:rPr dirty="0" sz="2600">
                <a:latin typeface="Calibri Light"/>
                <a:cs typeface="Calibri Light"/>
              </a:rPr>
              <a:t> </a:t>
            </a:r>
            <a:r>
              <a:rPr dirty="0" sz="2600" spc="-5">
                <a:latin typeface="Calibri Light"/>
                <a:cs typeface="Calibri Light"/>
              </a:rPr>
              <a:t>dotados</a:t>
            </a:r>
            <a:r>
              <a:rPr dirty="0" sz="2600">
                <a:latin typeface="Calibri Light"/>
                <a:cs typeface="Calibri Light"/>
              </a:rPr>
              <a:t> de</a:t>
            </a:r>
            <a:r>
              <a:rPr dirty="0" sz="2600" spc="5">
                <a:latin typeface="Calibri Light"/>
                <a:cs typeface="Calibri Light"/>
              </a:rPr>
              <a:t> </a:t>
            </a:r>
            <a:r>
              <a:rPr dirty="0" sz="2600" spc="-25">
                <a:latin typeface="Calibri Light"/>
                <a:cs typeface="Calibri Light"/>
              </a:rPr>
              <a:t>independencia</a:t>
            </a:r>
            <a:r>
              <a:rPr dirty="0" sz="2600" spc="-20">
                <a:latin typeface="Calibri Light"/>
                <a:cs typeface="Calibri Light"/>
              </a:rPr>
              <a:t> </a:t>
            </a:r>
            <a:r>
              <a:rPr dirty="0" sz="2600">
                <a:latin typeface="Calibri Light"/>
                <a:cs typeface="Calibri Light"/>
              </a:rPr>
              <a:t>y</a:t>
            </a:r>
            <a:r>
              <a:rPr dirty="0" sz="2600" spc="5">
                <a:latin typeface="Calibri Light"/>
                <a:cs typeface="Calibri Light"/>
              </a:rPr>
              <a:t> </a:t>
            </a:r>
            <a:r>
              <a:rPr dirty="0" sz="2600" spc="-25">
                <a:latin typeface="Calibri Light"/>
                <a:cs typeface="Calibri Light"/>
              </a:rPr>
              <a:t>facultades </a:t>
            </a:r>
            <a:r>
              <a:rPr dirty="0" sz="2600" spc="-20">
                <a:latin typeface="Calibri Light"/>
                <a:cs typeface="Calibri Light"/>
              </a:rPr>
              <a:t> efectivas</a:t>
            </a:r>
            <a:r>
              <a:rPr dirty="0" sz="2600" spc="215">
                <a:latin typeface="Calibri Light"/>
                <a:cs typeface="Calibri Light"/>
              </a:rPr>
              <a:t> </a:t>
            </a:r>
            <a:r>
              <a:rPr dirty="0" sz="2600" spc="-10">
                <a:latin typeface="Calibri Light"/>
                <a:cs typeface="Calibri Light"/>
              </a:rPr>
              <a:t>de</a:t>
            </a:r>
            <a:r>
              <a:rPr dirty="0" sz="2600" spc="200">
                <a:latin typeface="Calibri Light"/>
                <a:cs typeface="Calibri Light"/>
              </a:rPr>
              <a:t> </a:t>
            </a:r>
            <a:r>
              <a:rPr dirty="0" sz="2600" spc="-25">
                <a:latin typeface="Calibri Light"/>
                <a:cs typeface="Calibri Light"/>
              </a:rPr>
              <a:t>dirección</a:t>
            </a:r>
            <a:r>
              <a:rPr dirty="0" sz="2600" spc="225">
                <a:latin typeface="Calibri Light"/>
                <a:cs typeface="Calibri Light"/>
              </a:rPr>
              <a:t> </a:t>
            </a:r>
            <a:r>
              <a:rPr dirty="0" sz="2600">
                <a:latin typeface="Calibri Light"/>
                <a:cs typeface="Calibri Light"/>
              </a:rPr>
              <a:t>y</a:t>
            </a:r>
            <a:r>
              <a:rPr dirty="0" sz="2600" spc="185">
                <a:latin typeface="Calibri Light"/>
                <a:cs typeface="Calibri Light"/>
              </a:rPr>
              <a:t> </a:t>
            </a:r>
            <a:r>
              <a:rPr dirty="0" sz="2600" spc="-25">
                <a:latin typeface="Calibri Light"/>
                <a:cs typeface="Calibri Light"/>
              </a:rPr>
              <a:t>supervisión,</a:t>
            </a:r>
            <a:r>
              <a:rPr dirty="0" sz="2600" spc="240">
                <a:latin typeface="Calibri Light"/>
                <a:cs typeface="Calibri Light"/>
              </a:rPr>
              <a:t> </a:t>
            </a:r>
            <a:r>
              <a:rPr dirty="0" sz="2600" spc="-5">
                <a:latin typeface="Calibri Light"/>
                <a:cs typeface="Calibri Light"/>
              </a:rPr>
              <a:t>y,</a:t>
            </a:r>
            <a:r>
              <a:rPr dirty="0" sz="2600" spc="215">
                <a:latin typeface="Calibri Light"/>
                <a:cs typeface="Calibri Light"/>
              </a:rPr>
              <a:t> </a:t>
            </a:r>
            <a:r>
              <a:rPr dirty="0" sz="2600" spc="-5">
                <a:latin typeface="Calibri Light"/>
                <a:cs typeface="Calibri Light"/>
              </a:rPr>
              <a:t>existan</a:t>
            </a:r>
            <a:r>
              <a:rPr dirty="0" sz="2600" spc="215">
                <a:latin typeface="Calibri Light"/>
                <a:cs typeface="Calibri Light"/>
              </a:rPr>
              <a:t> </a:t>
            </a:r>
            <a:r>
              <a:rPr dirty="0" sz="2600" spc="-25">
                <a:latin typeface="Calibri Light"/>
                <a:cs typeface="Calibri Light"/>
              </a:rPr>
              <a:t>evaluaciones</a:t>
            </a:r>
            <a:endParaRPr sz="2600">
              <a:latin typeface="Calibri Light"/>
              <a:cs typeface="Calibri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02994" y="4370959"/>
            <a:ext cx="8985885" cy="422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97989" algn="l"/>
                <a:tab pos="2496820" algn="l"/>
                <a:tab pos="3928110" algn="l"/>
                <a:tab pos="6304280" algn="l"/>
                <a:tab pos="6798309" algn="l"/>
                <a:tab pos="8645525" algn="l"/>
              </a:tabLst>
            </a:pPr>
            <a:r>
              <a:rPr dirty="0" sz="2600" spc="-20">
                <a:latin typeface="Calibri Light"/>
                <a:cs typeface="Calibri Light"/>
              </a:rPr>
              <a:t>p</a:t>
            </a:r>
            <a:r>
              <a:rPr dirty="0" sz="2600" spc="-30">
                <a:latin typeface="Calibri Light"/>
                <a:cs typeface="Calibri Light"/>
              </a:rPr>
              <a:t>e</a:t>
            </a:r>
            <a:r>
              <a:rPr dirty="0" sz="2600" spc="-25">
                <a:latin typeface="Calibri Light"/>
                <a:cs typeface="Calibri Light"/>
              </a:rPr>
              <a:t>r</a:t>
            </a:r>
            <a:r>
              <a:rPr dirty="0" sz="2600" spc="-10">
                <a:latin typeface="Calibri Light"/>
                <a:cs typeface="Calibri Light"/>
              </a:rPr>
              <a:t>i</a:t>
            </a:r>
            <a:r>
              <a:rPr dirty="0" sz="2600" spc="-40">
                <a:latin typeface="Calibri Light"/>
                <a:cs typeface="Calibri Light"/>
              </a:rPr>
              <a:t>ó</a:t>
            </a:r>
            <a:r>
              <a:rPr dirty="0" sz="2600" spc="-20">
                <a:latin typeface="Calibri Light"/>
                <a:cs typeface="Calibri Light"/>
              </a:rPr>
              <a:t>d</a:t>
            </a:r>
            <a:r>
              <a:rPr dirty="0" sz="2600" spc="-10">
                <a:latin typeface="Calibri Light"/>
                <a:cs typeface="Calibri Light"/>
              </a:rPr>
              <a:t>i</a:t>
            </a:r>
            <a:r>
              <a:rPr dirty="0" sz="2600" spc="-20">
                <a:latin typeface="Calibri Light"/>
                <a:cs typeface="Calibri Light"/>
              </a:rPr>
              <a:t>c</a:t>
            </a:r>
            <a:r>
              <a:rPr dirty="0" sz="2600" spc="-30">
                <a:latin typeface="Calibri Light"/>
                <a:cs typeface="Calibri Light"/>
              </a:rPr>
              <a:t>a</a:t>
            </a:r>
            <a:r>
              <a:rPr dirty="0" sz="2600">
                <a:latin typeface="Calibri Light"/>
                <a:cs typeface="Calibri Light"/>
              </a:rPr>
              <a:t>s</a:t>
            </a:r>
            <a:r>
              <a:rPr dirty="0" sz="2600">
                <a:latin typeface="Calibri Light"/>
                <a:cs typeface="Calibri Light"/>
              </a:rPr>
              <a:t>	</a:t>
            </a:r>
            <a:r>
              <a:rPr dirty="0" sz="2600" spc="-20">
                <a:latin typeface="Calibri Light"/>
                <a:cs typeface="Calibri Light"/>
              </a:rPr>
              <a:t>p</a:t>
            </a:r>
            <a:r>
              <a:rPr dirty="0" sz="2600" spc="-40">
                <a:latin typeface="Calibri Light"/>
                <a:cs typeface="Calibri Light"/>
              </a:rPr>
              <a:t>o</a:t>
            </a:r>
            <a:r>
              <a:rPr dirty="0" sz="2600">
                <a:latin typeface="Calibri Light"/>
                <a:cs typeface="Calibri Light"/>
              </a:rPr>
              <a:t>r</a:t>
            </a:r>
            <a:r>
              <a:rPr dirty="0" sz="2600">
                <a:latin typeface="Calibri Light"/>
                <a:cs typeface="Calibri Light"/>
              </a:rPr>
              <a:t>	</a:t>
            </a:r>
            <a:r>
              <a:rPr dirty="0" sz="2600" spc="-15">
                <a:latin typeface="Calibri Light"/>
                <a:cs typeface="Calibri Light"/>
              </a:rPr>
              <a:t>t</a:t>
            </a:r>
            <a:r>
              <a:rPr dirty="0" sz="2600" spc="-30">
                <a:latin typeface="Calibri Light"/>
                <a:cs typeface="Calibri Light"/>
              </a:rPr>
              <a:t>e</a:t>
            </a:r>
            <a:r>
              <a:rPr dirty="0" sz="2600" spc="-35">
                <a:latin typeface="Calibri Light"/>
                <a:cs typeface="Calibri Light"/>
              </a:rPr>
              <a:t>r</a:t>
            </a:r>
            <a:r>
              <a:rPr dirty="0" sz="2600" spc="-20">
                <a:latin typeface="Calibri Light"/>
                <a:cs typeface="Calibri Light"/>
              </a:rPr>
              <a:t>c</a:t>
            </a:r>
            <a:r>
              <a:rPr dirty="0" sz="2600" spc="-30">
                <a:latin typeface="Calibri Light"/>
                <a:cs typeface="Calibri Light"/>
              </a:rPr>
              <a:t>e</a:t>
            </a:r>
            <a:r>
              <a:rPr dirty="0" sz="2600" spc="-25">
                <a:latin typeface="Calibri Light"/>
                <a:cs typeface="Calibri Light"/>
              </a:rPr>
              <a:t>ro</a:t>
            </a:r>
            <a:r>
              <a:rPr dirty="0" sz="2600">
                <a:latin typeface="Calibri Light"/>
                <a:cs typeface="Calibri Light"/>
              </a:rPr>
              <a:t>s</a:t>
            </a:r>
            <a:r>
              <a:rPr dirty="0" sz="2600">
                <a:latin typeface="Calibri Light"/>
                <a:cs typeface="Calibri Light"/>
              </a:rPr>
              <a:t>	</a:t>
            </a:r>
            <a:r>
              <a:rPr dirty="0" sz="2600" spc="-25">
                <a:latin typeface="Calibri Light"/>
                <a:cs typeface="Calibri Light"/>
              </a:rPr>
              <a:t>i</a:t>
            </a:r>
            <a:r>
              <a:rPr dirty="0" sz="2600" spc="-20">
                <a:latin typeface="Calibri Light"/>
                <a:cs typeface="Calibri Light"/>
              </a:rPr>
              <a:t>n</a:t>
            </a:r>
            <a:r>
              <a:rPr dirty="0" sz="2600" spc="-35">
                <a:latin typeface="Calibri Light"/>
                <a:cs typeface="Calibri Light"/>
              </a:rPr>
              <a:t>d</a:t>
            </a:r>
            <a:r>
              <a:rPr dirty="0" sz="2600" spc="-30">
                <a:latin typeface="Calibri Light"/>
                <a:cs typeface="Calibri Light"/>
              </a:rPr>
              <a:t>e</a:t>
            </a:r>
            <a:r>
              <a:rPr dirty="0" sz="2600" spc="-20">
                <a:latin typeface="Calibri Light"/>
                <a:cs typeface="Calibri Light"/>
              </a:rPr>
              <a:t>p</a:t>
            </a:r>
            <a:r>
              <a:rPr dirty="0" sz="2600" spc="-30">
                <a:latin typeface="Calibri Light"/>
                <a:cs typeface="Calibri Light"/>
              </a:rPr>
              <a:t>e</a:t>
            </a:r>
            <a:r>
              <a:rPr dirty="0" sz="2600" spc="-20">
                <a:latin typeface="Calibri Light"/>
                <a:cs typeface="Calibri Light"/>
              </a:rPr>
              <a:t>nd</a:t>
            </a:r>
            <a:r>
              <a:rPr dirty="0" sz="2600" spc="-10">
                <a:latin typeface="Calibri Light"/>
                <a:cs typeface="Calibri Light"/>
              </a:rPr>
              <a:t>i</a:t>
            </a:r>
            <a:r>
              <a:rPr dirty="0" sz="2600" spc="-40">
                <a:latin typeface="Calibri Light"/>
                <a:cs typeface="Calibri Light"/>
              </a:rPr>
              <a:t>e</a:t>
            </a:r>
            <a:r>
              <a:rPr dirty="0" sz="2600" spc="-20">
                <a:latin typeface="Calibri Light"/>
                <a:cs typeface="Calibri Light"/>
              </a:rPr>
              <a:t>n</a:t>
            </a:r>
            <a:r>
              <a:rPr dirty="0" sz="2600" spc="-15">
                <a:latin typeface="Calibri Light"/>
                <a:cs typeface="Calibri Light"/>
              </a:rPr>
              <a:t>t</a:t>
            </a:r>
            <a:r>
              <a:rPr dirty="0" sz="2600" spc="-40">
                <a:latin typeface="Calibri Light"/>
                <a:cs typeface="Calibri Light"/>
              </a:rPr>
              <a:t>e</a:t>
            </a:r>
            <a:r>
              <a:rPr dirty="0" sz="2600">
                <a:latin typeface="Calibri Light"/>
                <a:cs typeface="Calibri Light"/>
              </a:rPr>
              <a:t>s</a:t>
            </a:r>
            <a:r>
              <a:rPr dirty="0" sz="2600">
                <a:latin typeface="Calibri Light"/>
                <a:cs typeface="Calibri Light"/>
              </a:rPr>
              <a:t>	</a:t>
            </a:r>
            <a:r>
              <a:rPr dirty="0" sz="2600">
                <a:latin typeface="Calibri Light"/>
                <a:cs typeface="Calibri Light"/>
              </a:rPr>
              <a:t>y</a:t>
            </a:r>
            <a:r>
              <a:rPr dirty="0" sz="2600">
                <a:latin typeface="Calibri Light"/>
                <a:cs typeface="Calibri Light"/>
              </a:rPr>
              <a:t>	</a:t>
            </a:r>
            <a:r>
              <a:rPr dirty="0" sz="2600" spc="-45">
                <a:latin typeface="Calibri Light"/>
                <a:cs typeface="Calibri Light"/>
              </a:rPr>
              <a:t>m</a:t>
            </a:r>
            <a:r>
              <a:rPr dirty="0" sz="2600" spc="-30">
                <a:latin typeface="Calibri Light"/>
                <a:cs typeface="Calibri Light"/>
              </a:rPr>
              <a:t>e</a:t>
            </a:r>
            <a:r>
              <a:rPr dirty="0" sz="2600" spc="-20">
                <a:latin typeface="Calibri Light"/>
                <a:cs typeface="Calibri Light"/>
              </a:rPr>
              <a:t>c</a:t>
            </a:r>
            <a:r>
              <a:rPr dirty="0" sz="2600" spc="-30">
                <a:latin typeface="Calibri Light"/>
                <a:cs typeface="Calibri Light"/>
              </a:rPr>
              <a:t>a</a:t>
            </a:r>
            <a:r>
              <a:rPr dirty="0" sz="2600" spc="-20">
                <a:latin typeface="Calibri Light"/>
                <a:cs typeface="Calibri Light"/>
              </a:rPr>
              <a:t>n</a:t>
            </a:r>
            <a:r>
              <a:rPr dirty="0" sz="2600" spc="-10">
                <a:latin typeface="Calibri Light"/>
                <a:cs typeface="Calibri Light"/>
              </a:rPr>
              <a:t>i</a:t>
            </a:r>
            <a:r>
              <a:rPr dirty="0" sz="2600" spc="-25">
                <a:latin typeface="Calibri Light"/>
                <a:cs typeface="Calibri Light"/>
              </a:rPr>
              <a:t>s</a:t>
            </a:r>
            <a:r>
              <a:rPr dirty="0" sz="2600" spc="-45">
                <a:latin typeface="Calibri Light"/>
                <a:cs typeface="Calibri Light"/>
              </a:rPr>
              <a:t>m</a:t>
            </a:r>
            <a:r>
              <a:rPr dirty="0" sz="2600">
                <a:latin typeface="Calibri Light"/>
                <a:cs typeface="Calibri Light"/>
              </a:rPr>
              <a:t>o</a:t>
            </a:r>
            <a:r>
              <a:rPr dirty="0" sz="2600">
                <a:latin typeface="Calibri Light"/>
                <a:cs typeface="Calibri Light"/>
              </a:rPr>
              <a:t>	</a:t>
            </a:r>
            <a:r>
              <a:rPr dirty="0" sz="2600" spc="-35">
                <a:latin typeface="Calibri Light"/>
                <a:cs typeface="Calibri Light"/>
              </a:rPr>
              <a:t>de</a:t>
            </a:r>
            <a:endParaRPr sz="2600">
              <a:latin typeface="Calibri Light"/>
              <a:cs typeface="Calibri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02994" y="4648327"/>
            <a:ext cx="7044690" cy="422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spc="-25">
                <a:latin typeface="Calibri Light"/>
                <a:cs typeface="Calibri Light"/>
              </a:rPr>
              <a:t>retroalimentación,</a:t>
            </a:r>
            <a:r>
              <a:rPr dirty="0" sz="2600" spc="-65">
                <a:latin typeface="Calibri Light"/>
                <a:cs typeface="Calibri Light"/>
              </a:rPr>
              <a:t> </a:t>
            </a:r>
            <a:r>
              <a:rPr dirty="0" sz="2600" spc="-20">
                <a:latin typeface="Calibri Light"/>
                <a:cs typeface="Calibri Light"/>
              </a:rPr>
              <a:t>perfeccionamiento</a:t>
            </a:r>
            <a:r>
              <a:rPr dirty="0" sz="2600" spc="-90">
                <a:latin typeface="Calibri Light"/>
                <a:cs typeface="Calibri Light"/>
              </a:rPr>
              <a:t> </a:t>
            </a:r>
            <a:r>
              <a:rPr dirty="0" sz="2600">
                <a:latin typeface="Calibri Light"/>
                <a:cs typeface="Calibri Light"/>
              </a:rPr>
              <a:t>y</a:t>
            </a:r>
            <a:r>
              <a:rPr dirty="0" sz="2600" spc="-30">
                <a:latin typeface="Calibri Light"/>
                <a:cs typeface="Calibri Light"/>
              </a:rPr>
              <a:t> </a:t>
            </a:r>
            <a:r>
              <a:rPr dirty="0" sz="2600" spc="-20">
                <a:latin typeface="Calibri Light"/>
                <a:cs typeface="Calibri Light"/>
              </a:rPr>
              <a:t>actualización.</a:t>
            </a:r>
            <a:endParaRPr sz="2600">
              <a:latin typeface="Calibri Light"/>
              <a:cs typeface="Calibri Light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24383"/>
            <a:ext cx="1869948" cy="9143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51915" y="1428369"/>
            <a:ext cx="8988425" cy="3655695"/>
          </a:xfrm>
          <a:prstGeom prst="rect">
            <a:avLst/>
          </a:prstGeom>
        </p:spPr>
        <p:txBody>
          <a:bodyPr wrap="square" lIns="0" tIns="67945" rIns="0" bIns="0" rtlCol="0" vert="horz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  <a:buFont typeface="Calibri Light"/>
              <a:buAutoNum type="arabicPeriod"/>
              <a:tabLst>
                <a:tab pos="509270" algn="l"/>
                <a:tab pos="509905" algn="l"/>
                <a:tab pos="1629410" algn="l"/>
                <a:tab pos="2917190" algn="l"/>
                <a:tab pos="3519170" algn="l"/>
                <a:tab pos="4145915" algn="l"/>
                <a:tab pos="5993130" algn="l"/>
                <a:tab pos="6366510" algn="l"/>
                <a:tab pos="8479155" algn="l"/>
              </a:tabLst>
            </a:pPr>
            <a:r>
              <a:rPr dirty="0" sz="3200" spc="-25">
                <a:latin typeface="Calibri Light"/>
                <a:cs typeface="Calibri Light"/>
              </a:rPr>
              <a:t>B</a:t>
            </a:r>
            <a:r>
              <a:rPr dirty="0" sz="3200" spc="-25">
                <a:latin typeface="Calibri Light"/>
                <a:cs typeface="Calibri Light"/>
              </a:rPr>
              <a:t>re</a:t>
            </a:r>
            <a:r>
              <a:rPr dirty="0" sz="3200" spc="-30">
                <a:latin typeface="Calibri Light"/>
                <a:cs typeface="Calibri Light"/>
              </a:rPr>
              <a:t>v</a:t>
            </a:r>
            <a:r>
              <a:rPr dirty="0" sz="3200">
                <a:latin typeface="Calibri Light"/>
                <a:cs typeface="Calibri Light"/>
              </a:rPr>
              <a:t>e</a:t>
            </a:r>
            <a:r>
              <a:rPr dirty="0" sz="3200">
                <a:latin typeface="Calibri Light"/>
                <a:cs typeface="Calibri Light"/>
              </a:rPr>
              <a:t>	</a:t>
            </a:r>
            <a:r>
              <a:rPr dirty="0" sz="3200" spc="-25">
                <a:latin typeface="Calibri Light"/>
                <a:cs typeface="Calibri Light"/>
              </a:rPr>
              <a:t>r</a:t>
            </a:r>
            <a:r>
              <a:rPr dirty="0" sz="3200" spc="-35">
                <a:latin typeface="Calibri Light"/>
                <a:cs typeface="Calibri Light"/>
              </a:rPr>
              <a:t>epa</a:t>
            </a:r>
            <a:r>
              <a:rPr dirty="0" sz="3200" spc="-25">
                <a:latin typeface="Calibri Light"/>
                <a:cs typeface="Calibri Light"/>
              </a:rPr>
              <a:t>s</a:t>
            </a:r>
            <a:r>
              <a:rPr dirty="0" sz="3200">
                <a:latin typeface="Calibri Light"/>
                <a:cs typeface="Calibri Light"/>
              </a:rPr>
              <a:t>o</a:t>
            </a:r>
            <a:r>
              <a:rPr dirty="0" sz="3200">
                <a:latin typeface="Calibri Light"/>
                <a:cs typeface="Calibri Light"/>
              </a:rPr>
              <a:t>	</a:t>
            </a:r>
            <a:r>
              <a:rPr dirty="0" sz="3200" spc="-25">
                <a:latin typeface="Calibri Light"/>
                <a:cs typeface="Calibri Light"/>
              </a:rPr>
              <a:t>d</a:t>
            </a:r>
            <a:r>
              <a:rPr dirty="0" sz="3200">
                <a:latin typeface="Calibri Light"/>
                <a:cs typeface="Calibri Light"/>
              </a:rPr>
              <a:t>e</a:t>
            </a:r>
            <a:r>
              <a:rPr dirty="0" sz="3200">
                <a:latin typeface="Calibri Light"/>
                <a:cs typeface="Calibri Light"/>
              </a:rPr>
              <a:t>	</a:t>
            </a:r>
            <a:r>
              <a:rPr dirty="0" sz="3200" spc="-15">
                <a:latin typeface="Calibri Light"/>
                <a:cs typeface="Calibri Light"/>
              </a:rPr>
              <a:t>l</a:t>
            </a:r>
            <a:r>
              <a:rPr dirty="0" sz="3200" spc="-35">
                <a:latin typeface="Calibri Light"/>
                <a:cs typeface="Calibri Light"/>
              </a:rPr>
              <a:t>a</a:t>
            </a:r>
            <a:r>
              <a:rPr dirty="0" sz="3200">
                <a:latin typeface="Calibri Light"/>
                <a:cs typeface="Calibri Light"/>
              </a:rPr>
              <a:t>s</a:t>
            </a:r>
            <a:r>
              <a:rPr dirty="0" sz="3200">
                <a:latin typeface="Calibri Light"/>
                <a:cs typeface="Calibri Light"/>
              </a:rPr>
              <a:t>	</a:t>
            </a:r>
            <a:r>
              <a:rPr dirty="0" sz="3200" spc="-25">
                <a:latin typeface="Calibri Light"/>
                <a:cs typeface="Calibri Light"/>
              </a:rPr>
              <a:t>f</a:t>
            </a:r>
            <a:r>
              <a:rPr dirty="0" sz="3200" spc="-35">
                <a:latin typeface="Calibri Light"/>
                <a:cs typeface="Calibri Light"/>
              </a:rPr>
              <a:t>a</a:t>
            </a:r>
            <a:r>
              <a:rPr dirty="0" sz="3200" spc="-25">
                <a:latin typeface="Calibri Light"/>
                <a:cs typeface="Calibri Light"/>
              </a:rPr>
              <a:t>c</a:t>
            </a:r>
            <a:r>
              <a:rPr dirty="0" sz="3200" spc="-35">
                <a:latin typeface="Calibri Light"/>
                <a:cs typeface="Calibri Light"/>
              </a:rPr>
              <a:t>u</a:t>
            </a:r>
            <a:r>
              <a:rPr dirty="0" sz="3200">
                <a:latin typeface="Calibri Light"/>
                <a:cs typeface="Calibri Light"/>
              </a:rPr>
              <a:t>l</a:t>
            </a:r>
            <a:r>
              <a:rPr dirty="0" sz="3200" spc="-25">
                <a:latin typeface="Calibri Light"/>
                <a:cs typeface="Calibri Light"/>
              </a:rPr>
              <a:t>t</a:t>
            </a:r>
            <a:r>
              <a:rPr dirty="0" sz="3200" spc="-35">
                <a:latin typeface="Calibri Light"/>
                <a:cs typeface="Calibri Light"/>
              </a:rPr>
              <a:t>ad</a:t>
            </a:r>
            <a:r>
              <a:rPr dirty="0" sz="3200" spc="-40">
                <a:latin typeface="Calibri Light"/>
                <a:cs typeface="Calibri Light"/>
              </a:rPr>
              <a:t>e</a:t>
            </a:r>
            <a:r>
              <a:rPr dirty="0" sz="3200">
                <a:latin typeface="Calibri Light"/>
                <a:cs typeface="Calibri Light"/>
              </a:rPr>
              <a:t>s</a:t>
            </a:r>
            <a:r>
              <a:rPr dirty="0" sz="3200">
                <a:latin typeface="Calibri Light"/>
                <a:cs typeface="Calibri Light"/>
              </a:rPr>
              <a:t>	</a:t>
            </a:r>
            <a:r>
              <a:rPr dirty="0" sz="3200">
                <a:latin typeface="Calibri Light"/>
                <a:cs typeface="Calibri Light"/>
              </a:rPr>
              <a:t>y</a:t>
            </a:r>
            <a:r>
              <a:rPr dirty="0" sz="3200">
                <a:latin typeface="Calibri Light"/>
                <a:cs typeface="Calibri Light"/>
              </a:rPr>
              <a:t>	</a:t>
            </a:r>
            <a:r>
              <a:rPr dirty="0" sz="3200" spc="-25">
                <a:latin typeface="Calibri Light"/>
                <a:cs typeface="Calibri Light"/>
              </a:rPr>
              <a:t>f</a:t>
            </a:r>
            <a:r>
              <a:rPr dirty="0" sz="3200" spc="-15">
                <a:latin typeface="Calibri Light"/>
                <a:cs typeface="Calibri Light"/>
              </a:rPr>
              <a:t>i</a:t>
            </a:r>
            <a:r>
              <a:rPr dirty="0" sz="3200" spc="-20">
                <a:latin typeface="Calibri Light"/>
                <a:cs typeface="Calibri Light"/>
              </a:rPr>
              <a:t>s</a:t>
            </a:r>
            <a:r>
              <a:rPr dirty="0" sz="3200" spc="-30">
                <a:latin typeface="Calibri Light"/>
                <a:cs typeface="Calibri Light"/>
              </a:rPr>
              <a:t>c</a:t>
            </a:r>
            <a:r>
              <a:rPr dirty="0" sz="3200" spc="-35">
                <a:latin typeface="Calibri Light"/>
                <a:cs typeface="Calibri Light"/>
              </a:rPr>
              <a:t>a</a:t>
            </a:r>
            <a:r>
              <a:rPr dirty="0" sz="3200" spc="-15">
                <a:latin typeface="Calibri Light"/>
                <a:cs typeface="Calibri Light"/>
              </a:rPr>
              <a:t>li</a:t>
            </a:r>
            <a:r>
              <a:rPr dirty="0" sz="3200" spc="-25">
                <a:latin typeface="Calibri Light"/>
                <a:cs typeface="Calibri Light"/>
              </a:rPr>
              <a:t>z</a:t>
            </a:r>
            <a:r>
              <a:rPr dirty="0" sz="3200" spc="-35">
                <a:latin typeface="Calibri Light"/>
                <a:cs typeface="Calibri Light"/>
              </a:rPr>
              <a:t>a</a:t>
            </a:r>
            <a:r>
              <a:rPr dirty="0" sz="3200" spc="-25">
                <a:latin typeface="Calibri Light"/>
                <a:cs typeface="Calibri Light"/>
              </a:rPr>
              <a:t>c</a:t>
            </a:r>
            <a:r>
              <a:rPr dirty="0" sz="3200" spc="-15">
                <a:latin typeface="Calibri Light"/>
                <a:cs typeface="Calibri Light"/>
              </a:rPr>
              <a:t>i</a:t>
            </a:r>
            <a:r>
              <a:rPr dirty="0" sz="3200" spc="-30">
                <a:latin typeface="Calibri Light"/>
                <a:cs typeface="Calibri Light"/>
              </a:rPr>
              <a:t>ó</a:t>
            </a:r>
            <a:r>
              <a:rPr dirty="0" sz="3200">
                <a:latin typeface="Calibri Light"/>
                <a:cs typeface="Calibri Light"/>
              </a:rPr>
              <a:t>n</a:t>
            </a:r>
            <a:r>
              <a:rPr dirty="0" sz="3200">
                <a:latin typeface="Calibri Light"/>
                <a:cs typeface="Calibri Light"/>
              </a:rPr>
              <a:t>	</a:t>
            </a:r>
            <a:r>
              <a:rPr dirty="0" sz="3200" spc="-35">
                <a:latin typeface="Calibri Light"/>
                <a:cs typeface="Calibri Light"/>
              </a:rPr>
              <a:t>d</a:t>
            </a:r>
            <a:r>
              <a:rPr dirty="0" sz="3200" spc="-20">
                <a:latin typeface="Calibri Light"/>
                <a:cs typeface="Calibri Light"/>
              </a:rPr>
              <a:t>e</a:t>
            </a:r>
            <a:r>
              <a:rPr dirty="0" sz="3200">
                <a:latin typeface="Calibri Light"/>
                <a:cs typeface="Calibri Light"/>
              </a:rPr>
              <a:t>l  </a:t>
            </a:r>
            <a:r>
              <a:rPr dirty="0" sz="3200" spc="-15">
                <a:latin typeface="Calibri Light"/>
                <a:cs typeface="Calibri Light"/>
              </a:rPr>
              <a:t>Servicio</a:t>
            </a:r>
            <a:r>
              <a:rPr dirty="0" sz="3200" spc="-75">
                <a:latin typeface="Calibri Light"/>
                <a:cs typeface="Calibri Light"/>
              </a:rPr>
              <a:t> </a:t>
            </a:r>
            <a:r>
              <a:rPr dirty="0" sz="3200" spc="-25">
                <a:latin typeface="Calibri Light"/>
                <a:cs typeface="Calibri Light"/>
              </a:rPr>
              <a:t>Nacional</a:t>
            </a:r>
            <a:r>
              <a:rPr dirty="0" sz="3200" spc="-45">
                <a:latin typeface="Calibri Light"/>
                <a:cs typeface="Calibri Light"/>
              </a:rPr>
              <a:t> </a:t>
            </a:r>
            <a:r>
              <a:rPr dirty="0" sz="3200" spc="-15">
                <a:latin typeface="Calibri Light"/>
                <a:cs typeface="Calibri Light"/>
              </a:rPr>
              <a:t>de</a:t>
            </a:r>
            <a:r>
              <a:rPr dirty="0" sz="3200" spc="-55">
                <a:latin typeface="Calibri Light"/>
                <a:cs typeface="Calibri Light"/>
              </a:rPr>
              <a:t> </a:t>
            </a:r>
            <a:r>
              <a:rPr dirty="0" sz="3200" spc="-25">
                <a:latin typeface="Calibri Light"/>
                <a:cs typeface="Calibri Light"/>
              </a:rPr>
              <a:t>Aduanas.</a:t>
            </a:r>
            <a:r>
              <a:rPr dirty="0" sz="3200" spc="-60">
                <a:latin typeface="Calibri Light"/>
                <a:cs typeface="Calibri Light"/>
              </a:rPr>
              <a:t> </a:t>
            </a:r>
            <a:r>
              <a:rPr dirty="0" sz="3200" spc="-20">
                <a:latin typeface="Calibri Light"/>
                <a:cs typeface="Calibri Light"/>
              </a:rPr>
              <a:t>Riesgos</a:t>
            </a:r>
            <a:r>
              <a:rPr dirty="0" sz="3200" spc="-80">
                <a:latin typeface="Calibri Light"/>
                <a:cs typeface="Calibri Light"/>
              </a:rPr>
              <a:t> </a:t>
            </a:r>
            <a:r>
              <a:rPr dirty="0" sz="3200" spc="-25">
                <a:latin typeface="Calibri Light"/>
                <a:cs typeface="Calibri Light"/>
              </a:rPr>
              <a:t>Aduaneros.</a:t>
            </a:r>
            <a:endParaRPr sz="32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Calibri Light"/>
              <a:buAutoNum type="arabicPeriod"/>
            </a:pPr>
            <a:endParaRPr sz="4100">
              <a:latin typeface="Calibri Light"/>
              <a:cs typeface="Calibri Light"/>
            </a:endParaRPr>
          </a:p>
          <a:p>
            <a:pPr marL="402590" indent="-390525">
              <a:lnSpc>
                <a:spcPct val="100000"/>
              </a:lnSpc>
              <a:buAutoNum type="arabicPeriod"/>
              <a:tabLst>
                <a:tab pos="403225" algn="l"/>
              </a:tabLst>
            </a:pPr>
            <a:r>
              <a:rPr dirty="0" sz="3200" spc="-15">
                <a:latin typeface="Calibri Light"/>
                <a:cs typeface="Calibri Light"/>
              </a:rPr>
              <a:t>Ley</a:t>
            </a:r>
            <a:r>
              <a:rPr dirty="0" sz="3200" spc="-70">
                <a:latin typeface="Calibri Light"/>
                <a:cs typeface="Calibri Light"/>
              </a:rPr>
              <a:t> </a:t>
            </a:r>
            <a:r>
              <a:rPr dirty="0" sz="3200" spc="-20">
                <a:latin typeface="Calibri Light"/>
                <a:cs typeface="Calibri Light"/>
              </a:rPr>
              <a:t>21.595</a:t>
            </a:r>
            <a:r>
              <a:rPr dirty="0" sz="3200" spc="-105">
                <a:latin typeface="Calibri Light"/>
                <a:cs typeface="Calibri Light"/>
              </a:rPr>
              <a:t> </a:t>
            </a:r>
            <a:r>
              <a:rPr dirty="0" sz="3200">
                <a:latin typeface="Calibri Light"/>
                <a:cs typeface="Calibri Light"/>
              </a:rPr>
              <a:t>/</a:t>
            </a:r>
            <a:r>
              <a:rPr dirty="0" sz="3200" spc="-40">
                <a:latin typeface="Calibri Light"/>
                <a:cs typeface="Calibri Light"/>
              </a:rPr>
              <a:t> </a:t>
            </a:r>
            <a:r>
              <a:rPr dirty="0" sz="3200" spc="-15">
                <a:latin typeface="Calibri Light"/>
                <a:cs typeface="Calibri Light"/>
              </a:rPr>
              <a:t>Ley</a:t>
            </a:r>
            <a:r>
              <a:rPr dirty="0" sz="3200" spc="-70">
                <a:latin typeface="Calibri Light"/>
                <a:cs typeface="Calibri Light"/>
              </a:rPr>
              <a:t> </a:t>
            </a:r>
            <a:r>
              <a:rPr dirty="0" sz="3200" spc="-10">
                <a:latin typeface="Calibri Light"/>
                <a:cs typeface="Calibri Light"/>
              </a:rPr>
              <a:t>de</a:t>
            </a:r>
            <a:r>
              <a:rPr dirty="0" sz="3200" spc="-55">
                <a:latin typeface="Calibri Light"/>
                <a:cs typeface="Calibri Light"/>
              </a:rPr>
              <a:t> </a:t>
            </a:r>
            <a:r>
              <a:rPr dirty="0" sz="3200" spc="-15">
                <a:latin typeface="Calibri Light"/>
                <a:cs typeface="Calibri Light"/>
              </a:rPr>
              <a:t>Delitos</a:t>
            </a:r>
            <a:r>
              <a:rPr dirty="0" sz="3200" spc="-85">
                <a:latin typeface="Calibri Light"/>
                <a:cs typeface="Calibri Light"/>
              </a:rPr>
              <a:t> </a:t>
            </a:r>
            <a:r>
              <a:rPr dirty="0" sz="3200" spc="-25">
                <a:latin typeface="Calibri Light"/>
                <a:cs typeface="Calibri Light"/>
              </a:rPr>
              <a:t>Económicos.</a:t>
            </a:r>
            <a:endParaRPr sz="32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Calibri Light"/>
              <a:buAutoNum type="arabicPeriod"/>
            </a:pPr>
            <a:endParaRPr sz="4500">
              <a:latin typeface="Calibri Light"/>
              <a:cs typeface="Calibri Light"/>
            </a:endParaRPr>
          </a:p>
          <a:p>
            <a:pPr marL="12700" marR="5080">
              <a:lnSpc>
                <a:spcPts val="3460"/>
              </a:lnSpc>
              <a:buAutoNum type="arabicPeriod"/>
              <a:tabLst>
                <a:tab pos="486409" algn="l"/>
                <a:tab pos="487045" algn="l"/>
                <a:tab pos="1200785" algn="l"/>
                <a:tab pos="2482850" algn="l"/>
                <a:tab pos="2973705" algn="l"/>
                <a:tab pos="4648835" algn="l"/>
                <a:tab pos="6567805" algn="l"/>
                <a:tab pos="7146925" algn="l"/>
                <a:tab pos="8567420" algn="l"/>
              </a:tabLst>
            </a:pPr>
            <a:r>
              <a:rPr dirty="0" sz="3200" spc="-25">
                <a:latin typeface="Calibri Light"/>
                <a:cs typeface="Calibri Light"/>
              </a:rPr>
              <a:t>L</a:t>
            </a:r>
            <a:r>
              <a:rPr dirty="0" sz="3200" spc="-40">
                <a:latin typeface="Calibri Light"/>
                <a:cs typeface="Calibri Light"/>
              </a:rPr>
              <a:t>e</a:t>
            </a:r>
            <a:r>
              <a:rPr dirty="0" sz="3200">
                <a:latin typeface="Calibri Light"/>
                <a:cs typeface="Calibri Light"/>
              </a:rPr>
              <a:t>y</a:t>
            </a:r>
            <a:r>
              <a:rPr dirty="0" sz="3200">
                <a:latin typeface="Calibri Light"/>
                <a:cs typeface="Calibri Light"/>
              </a:rPr>
              <a:t>	</a:t>
            </a:r>
            <a:r>
              <a:rPr dirty="0" sz="3200" spc="-45">
                <a:latin typeface="Calibri Light"/>
                <a:cs typeface="Calibri Light"/>
              </a:rPr>
              <a:t>2</a:t>
            </a:r>
            <a:r>
              <a:rPr dirty="0" sz="3200" spc="-30">
                <a:latin typeface="Calibri Light"/>
                <a:cs typeface="Calibri Light"/>
              </a:rPr>
              <a:t>1</a:t>
            </a:r>
            <a:r>
              <a:rPr dirty="0" sz="3200" spc="-15">
                <a:latin typeface="Calibri Light"/>
                <a:cs typeface="Calibri Light"/>
              </a:rPr>
              <a:t>.</a:t>
            </a:r>
            <a:r>
              <a:rPr dirty="0" sz="3200" spc="-45">
                <a:latin typeface="Calibri Light"/>
                <a:cs typeface="Calibri Light"/>
              </a:rPr>
              <a:t>6</a:t>
            </a:r>
            <a:r>
              <a:rPr dirty="0" sz="3200" spc="-30">
                <a:latin typeface="Calibri Light"/>
                <a:cs typeface="Calibri Light"/>
              </a:rPr>
              <a:t>3</a:t>
            </a:r>
            <a:r>
              <a:rPr dirty="0" sz="3200">
                <a:latin typeface="Calibri Light"/>
                <a:cs typeface="Calibri Light"/>
              </a:rPr>
              <a:t>2</a:t>
            </a:r>
            <a:r>
              <a:rPr dirty="0" sz="3200">
                <a:latin typeface="Calibri Light"/>
                <a:cs typeface="Calibri Light"/>
              </a:rPr>
              <a:t>	</a:t>
            </a:r>
            <a:r>
              <a:rPr dirty="0" sz="3200">
                <a:latin typeface="Calibri Light"/>
                <a:cs typeface="Calibri Light"/>
              </a:rPr>
              <a:t>/</a:t>
            </a:r>
            <a:r>
              <a:rPr dirty="0" sz="3200">
                <a:latin typeface="Calibri Light"/>
                <a:cs typeface="Calibri Light"/>
              </a:rPr>
              <a:t>	</a:t>
            </a:r>
            <a:r>
              <a:rPr dirty="0" sz="3200" spc="-25">
                <a:latin typeface="Calibri Light"/>
                <a:cs typeface="Calibri Light"/>
              </a:rPr>
              <a:t>F</a:t>
            </a:r>
            <a:r>
              <a:rPr dirty="0" sz="3200" spc="-30">
                <a:latin typeface="Calibri Light"/>
                <a:cs typeface="Calibri Light"/>
              </a:rPr>
              <a:t>o</a:t>
            </a:r>
            <a:r>
              <a:rPr dirty="0" sz="3200" spc="-15">
                <a:latin typeface="Calibri Light"/>
                <a:cs typeface="Calibri Light"/>
              </a:rPr>
              <a:t>r</a:t>
            </a:r>
            <a:r>
              <a:rPr dirty="0" sz="3200" spc="-25">
                <a:latin typeface="Calibri Light"/>
                <a:cs typeface="Calibri Light"/>
              </a:rPr>
              <a:t>t</a:t>
            </a:r>
            <a:r>
              <a:rPr dirty="0" sz="3200" spc="-35">
                <a:latin typeface="Calibri Light"/>
                <a:cs typeface="Calibri Light"/>
              </a:rPr>
              <a:t>a</a:t>
            </a:r>
            <a:r>
              <a:rPr dirty="0" sz="3200" spc="-15">
                <a:latin typeface="Calibri Light"/>
                <a:cs typeface="Calibri Light"/>
              </a:rPr>
              <a:t>l</a:t>
            </a:r>
            <a:r>
              <a:rPr dirty="0" sz="3200" spc="-40">
                <a:latin typeface="Calibri Light"/>
                <a:cs typeface="Calibri Light"/>
              </a:rPr>
              <a:t>e</a:t>
            </a:r>
            <a:r>
              <a:rPr dirty="0" sz="3200" spc="-35">
                <a:latin typeface="Calibri Light"/>
                <a:cs typeface="Calibri Light"/>
              </a:rPr>
              <a:t>c</a:t>
            </a:r>
            <a:r>
              <a:rPr dirty="0" sz="3200">
                <a:latin typeface="Calibri Light"/>
                <a:cs typeface="Calibri Light"/>
              </a:rPr>
              <a:t>e</a:t>
            </a:r>
            <a:r>
              <a:rPr dirty="0" sz="3200">
                <a:latin typeface="Calibri Light"/>
                <a:cs typeface="Calibri Light"/>
              </a:rPr>
              <a:t>	</a:t>
            </a:r>
            <a:r>
              <a:rPr dirty="0" sz="3200" spc="-25">
                <a:latin typeface="Calibri Light"/>
                <a:cs typeface="Calibri Light"/>
              </a:rPr>
              <a:t>L</a:t>
            </a:r>
            <a:r>
              <a:rPr dirty="0" sz="3200" spc="-40">
                <a:latin typeface="Calibri Light"/>
                <a:cs typeface="Calibri Light"/>
              </a:rPr>
              <a:t>e</a:t>
            </a:r>
            <a:r>
              <a:rPr dirty="0" sz="3200" spc="-30">
                <a:latin typeface="Calibri Light"/>
                <a:cs typeface="Calibri Light"/>
              </a:rPr>
              <a:t>g</a:t>
            </a:r>
            <a:r>
              <a:rPr dirty="0" sz="3200" spc="-15">
                <a:latin typeface="Calibri Light"/>
                <a:cs typeface="Calibri Light"/>
              </a:rPr>
              <a:t>i</a:t>
            </a:r>
            <a:r>
              <a:rPr dirty="0" sz="3200" spc="-20">
                <a:latin typeface="Calibri Light"/>
                <a:cs typeface="Calibri Light"/>
              </a:rPr>
              <a:t>s</a:t>
            </a:r>
            <a:r>
              <a:rPr dirty="0" sz="3200" spc="-15">
                <a:latin typeface="Calibri Light"/>
                <a:cs typeface="Calibri Light"/>
              </a:rPr>
              <a:t>l</a:t>
            </a:r>
            <a:r>
              <a:rPr dirty="0" sz="3200" spc="-45">
                <a:latin typeface="Calibri Light"/>
                <a:cs typeface="Calibri Light"/>
              </a:rPr>
              <a:t>a</a:t>
            </a:r>
            <a:r>
              <a:rPr dirty="0" sz="3200" spc="-25">
                <a:latin typeface="Calibri Light"/>
                <a:cs typeface="Calibri Light"/>
              </a:rPr>
              <a:t>c</a:t>
            </a:r>
            <a:r>
              <a:rPr dirty="0" sz="3200" spc="-15">
                <a:latin typeface="Calibri Light"/>
                <a:cs typeface="Calibri Light"/>
              </a:rPr>
              <a:t>i</a:t>
            </a:r>
            <a:r>
              <a:rPr dirty="0" sz="3200" spc="-30">
                <a:latin typeface="Calibri Light"/>
                <a:cs typeface="Calibri Light"/>
              </a:rPr>
              <a:t>ó</a:t>
            </a:r>
            <a:r>
              <a:rPr dirty="0" sz="3200">
                <a:latin typeface="Calibri Light"/>
                <a:cs typeface="Calibri Light"/>
              </a:rPr>
              <a:t>n</a:t>
            </a:r>
            <a:r>
              <a:rPr dirty="0" sz="3200">
                <a:latin typeface="Calibri Light"/>
                <a:cs typeface="Calibri Light"/>
              </a:rPr>
              <a:t>	</a:t>
            </a:r>
            <a:r>
              <a:rPr dirty="0" sz="3200" spc="-25">
                <a:latin typeface="Calibri Light"/>
                <a:cs typeface="Calibri Light"/>
              </a:rPr>
              <a:t>e</a:t>
            </a:r>
            <a:r>
              <a:rPr dirty="0" sz="3200">
                <a:latin typeface="Calibri Light"/>
                <a:cs typeface="Calibri Light"/>
              </a:rPr>
              <a:t>n</a:t>
            </a:r>
            <a:r>
              <a:rPr dirty="0" sz="3200">
                <a:latin typeface="Calibri Light"/>
                <a:cs typeface="Calibri Light"/>
              </a:rPr>
              <a:t>	</a:t>
            </a:r>
            <a:r>
              <a:rPr dirty="0" sz="3200" spc="-50">
                <a:latin typeface="Calibri Light"/>
                <a:cs typeface="Calibri Light"/>
              </a:rPr>
              <a:t>m</a:t>
            </a:r>
            <a:r>
              <a:rPr dirty="0" sz="3200" spc="-25">
                <a:latin typeface="Calibri Light"/>
                <a:cs typeface="Calibri Light"/>
              </a:rPr>
              <a:t>at</a:t>
            </a:r>
            <a:r>
              <a:rPr dirty="0" sz="3200" spc="-40">
                <a:latin typeface="Calibri Light"/>
                <a:cs typeface="Calibri Light"/>
              </a:rPr>
              <a:t>e</a:t>
            </a:r>
            <a:r>
              <a:rPr dirty="0" sz="3200" spc="-15">
                <a:latin typeface="Calibri Light"/>
                <a:cs typeface="Calibri Light"/>
              </a:rPr>
              <a:t>ri</a:t>
            </a:r>
            <a:r>
              <a:rPr dirty="0" sz="3200">
                <a:latin typeface="Calibri Light"/>
                <a:cs typeface="Calibri Light"/>
              </a:rPr>
              <a:t>a</a:t>
            </a:r>
            <a:r>
              <a:rPr dirty="0" sz="3200">
                <a:latin typeface="Calibri Light"/>
                <a:cs typeface="Calibri Light"/>
              </a:rPr>
              <a:t>	</a:t>
            </a:r>
            <a:r>
              <a:rPr dirty="0" sz="3200" spc="-20">
                <a:latin typeface="Calibri Light"/>
                <a:cs typeface="Calibri Light"/>
              </a:rPr>
              <a:t>de  </a:t>
            </a:r>
            <a:r>
              <a:rPr dirty="0" sz="3200" spc="-25">
                <a:latin typeface="Calibri Light"/>
                <a:cs typeface="Calibri Light"/>
              </a:rPr>
              <a:t>Contrabando.</a:t>
            </a:r>
            <a:endParaRPr sz="3200">
              <a:latin typeface="Calibri Light"/>
              <a:cs typeface="Calibri Ligh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24383"/>
            <a:ext cx="1869948" cy="914399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2994" y="1776476"/>
            <a:ext cx="8989695" cy="28035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sz="2000" spc="-10">
                <a:latin typeface="Calibri Light"/>
                <a:cs typeface="Calibri Light"/>
              </a:rPr>
              <a:t>M</a:t>
            </a:r>
            <a:r>
              <a:rPr dirty="0" sz="2000" spc="-10">
                <a:latin typeface="Calibri Light"/>
                <a:cs typeface="Calibri Light"/>
              </a:rPr>
              <a:t>odificación</a:t>
            </a:r>
            <a:r>
              <a:rPr dirty="0" sz="2000" spc="-5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a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la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ley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20.393,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sobre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responsabilidad</a:t>
            </a:r>
            <a:r>
              <a:rPr dirty="0" sz="2000" spc="-5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penal</a:t>
            </a:r>
            <a:r>
              <a:rPr dirty="0" sz="2000" spc="-3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de</a:t>
            </a:r>
            <a:r>
              <a:rPr dirty="0" sz="2000" spc="-1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las</a:t>
            </a:r>
            <a:r>
              <a:rPr dirty="0" sz="2000" spc="-30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personas</a:t>
            </a:r>
            <a:r>
              <a:rPr dirty="0" sz="2000" spc="-5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jurídicas.</a:t>
            </a:r>
            <a:endParaRPr sz="20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</a:pPr>
            <a:endParaRPr sz="23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900">
              <a:latin typeface="Calibri Light"/>
              <a:cs typeface="Calibri Light"/>
            </a:endParaRPr>
          </a:p>
          <a:p>
            <a:pPr algn="just" marL="12700" marR="5080">
              <a:lnSpc>
                <a:spcPct val="70000"/>
              </a:lnSpc>
            </a:pPr>
            <a:r>
              <a:rPr dirty="0" sz="2600">
                <a:latin typeface="Calibri Light"/>
                <a:cs typeface="Calibri Light"/>
              </a:rPr>
              <a:t>-</a:t>
            </a:r>
            <a:r>
              <a:rPr dirty="0" sz="2600" spc="5">
                <a:latin typeface="Calibri Light"/>
                <a:cs typeface="Calibri Light"/>
              </a:rPr>
              <a:t> </a:t>
            </a:r>
            <a:r>
              <a:rPr dirty="0" sz="2600" spc="-5">
                <a:latin typeface="Calibri Light"/>
                <a:cs typeface="Calibri Light"/>
              </a:rPr>
              <a:t>Estos</a:t>
            </a:r>
            <a:r>
              <a:rPr dirty="0" sz="2600">
                <a:latin typeface="Calibri Light"/>
                <a:cs typeface="Calibri Light"/>
              </a:rPr>
              <a:t> </a:t>
            </a:r>
            <a:r>
              <a:rPr dirty="0" sz="2600" spc="-10">
                <a:latin typeface="Calibri Light"/>
                <a:cs typeface="Calibri Light"/>
              </a:rPr>
              <a:t>protocolos</a:t>
            </a:r>
            <a:r>
              <a:rPr dirty="0" sz="2600" spc="-5">
                <a:latin typeface="Calibri Light"/>
                <a:cs typeface="Calibri Light"/>
              </a:rPr>
              <a:t> </a:t>
            </a:r>
            <a:r>
              <a:rPr dirty="0" sz="2600">
                <a:latin typeface="Calibri Light"/>
                <a:cs typeface="Calibri Light"/>
              </a:rPr>
              <a:t>y</a:t>
            </a:r>
            <a:r>
              <a:rPr dirty="0" sz="2600" spc="5">
                <a:latin typeface="Calibri Light"/>
                <a:cs typeface="Calibri Light"/>
              </a:rPr>
              <a:t> </a:t>
            </a:r>
            <a:r>
              <a:rPr dirty="0" sz="2600" spc="-5">
                <a:latin typeface="Calibri Light"/>
                <a:cs typeface="Calibri Light"/>
              </a:rPr>
              <a:t>procedimientos,</a:t>
            </a:r>
            <a:r>
              <a:rPr dirty="0" sz="2600">
                <a:latin typeface="Calibri Light"/>
                <a:cs typeface="Calibri Light"/>
              </a:rPr>
              <a:t> incluyendo</a:t>
            </a:r>
            <a:r>
              <a:rPr dirty="0" sz="2600" spc="5">
                <a:latin typeface="Calibri Light"/>
                <a:cs typeface="Calibri Light"/>
              </a:rPr>
              <a:t> </a:t>
            </a:r>
            <a:r>
              <a:rPr dirty="0" sz="2600">
                <a:latin typeface="Calibri Light"/>
                <a:cs typeface="Calibri Light"/>
              </a:rPr>
              <a:t>las</a:t>
            </a:r>
            <a:r>
              <a:rPr dirty="0" sz="2600" spc="5">
                <a:latin typeface="Calibri Light"/>
                <a:cs typeface="Calibri Light"/>
              </a:rPr>
              <a:t> </a:t>
            </a:r>
            <a:r>
              <a:rPr dirty="0" sz="2600" spc="-5">
                <a:latin typeface="Calibri Light"/>
                <a:cs typeface="Calibri Light"/>
              </a:rPr>
              <a:t>sanciones </a:t>
            </a:r>
            <a:r>
              <a:rPr dirty="0" sz="2600">
                <a:latin typeface="Calibri Light"/>
                <a:cs typeface="Calibri Light"/>
              </a:rPr>
              <a:t> </a:t>
            </a:r>
            <a:r>
              <a:rPr dirty="0" sz="2600" spc="-5">
                <a:latin typeface="Calibri Light"/>
                <a:cs typeface="Calibri Light"/>
              </a:rPr>
              <a:t>internas,</a:t>
            </a:r>
            <a:r>
              <a:rPr dirty="0" sz="2600">
                <a:latin typeface="Calibri Light"/>
                <a:cs typeface="Calibri Light"/>
              </a:rPr>
              <a:t> </a:t>
            </a:r>
            <a:r>
              <a:rPr dirty="0" sz="2600" spc="-10">
                <a:latin typeface="Calibri Light"/>
                <a:cs typeface="Calibri Light"/>
              </a:rPr>
              <a:t>deberán</a:t>
            </a:r>
            <a:r>
              <a:rPr dirty="0" sz="2600" spc="-5">
                <a:latin typeface="Calibri Light"/>
                <a:cs typeface="Calibri Light"/>
              </a:rPr>
              <a:t> </a:t>
            </a:r>
            <a:r>
              <a:rPr dirty="0" sz="2600" spc="-25">
                <a:latin typeface="Calibri Light"/>
                <a:cs typeface="Calibri Light"/>
              </a:rPr>
              <a:t>comunicarse</a:t>
            </a:r>
            <a:r>
              <a:rPr dirty="0" sz="2600" spc="-20">
                <a:latin typeface="Calibri Light"/>
                <a:cs typeface="Calibri Light"/>
              </a:rPr>
              <a:t> </a:t>
            </a:r>
            <a:r>
              <a:rPr dirty="0" sz="2600">
                <a:latin typeface="Calibri Light"/>
                <a:cs typeface="Calibri Light"/>
              </a:rPr>
              <a:t>a</a:t>
            </a:r>
            <a:r>
              <a:rPr dirty="0" sz="2600" spc="5">
                <a:latin typeface="Calibri Light"/>
                <a:cs typeface="Calibri Light"/>
              </a:rPr>
              <a:t> </a:t>
            </a:r>
            <a:r>
              <a:rPr dirty="0" sz="2600" spc="-20">
                <a:latin typeface="Calibri Light"/>
                <a:cs typeface="Calibri Light"/>
              </a:rPr>
              <a:t>todos</a:t>
            </a:r>
            <a:r>
              <a:rPr dirty="0" sz="2600" spc="-15">
                <a:latin typeface="Calibri Light"/>
                <a:cs typeface="Calibri Light"/>
              </a:rPr>
              <a:t> los</a:t>
            </a:r>
            <a:r>
              <a:rPr dirty="0" sz="2600" spc="560">
                <a:latin typeface="Calibri Light"/>
                <a:cs typeface="Calibri Light"/>
              </a:rPr>
              <a:t> </a:t>
            </a:r>
            <a:r>
              <a:rPr dirty="0" sz="2600" spc="-25">
                <a:latin typeface="Calibri Light"/>
                <a:cs typeface="Calibri Light"/>
              </a:rPr>
              <a:t>trabajadores.</a:t>
            </a:r>
            <a:r>
              <a:rPr dirty="0" sz="2600" spc="-20">
                <a:latin typeface="Calibri Light"/>
                <a:cs typeface="Calibri Light"/>
              </a:rPr>
              <a:t> </a:t>
            </a:r>
            <a:r>
              <a:rPr dirty="0" sz="2600" spc="-10">
                <a:latin typeface="Calibri Light"/>
                <a:cs typeface="Calibri Light"/>
              </a:rPr>
              <a:t>La </a:t>
            </a:r>
            <a:r>
              <a:rPr dirty="0" sz="2600" spc="-5">
                <a:latin typeface="Calibri Light"/>
                <a:cs typeface="Calibri Light"/>
              </a:rPr>
              <a:t> </a:t>
            </a:r>
            <a:r>
              <a:rPr dirty="0" sz="2600">
                <a:latin typeface="Calibri Light"/>
                <a:cs typeface="Calibri Light"/>
              </a:rPr>
              <a:t>normativa</a:t>
            </a:r>
            <a:r>
              <a:rPr dirty="0" sz="2600" spc="5">
                <a:latin typeface="Calibri Light"/>
                <a:cs typeface="Calibri Light"/>
              </a:rPr>
              <a:t> </a:t>
            </a:r>
            <a:r>
              <a:rPr dirty="0" sz="2600">
                <a:latin typeface="Calibri Light"/>
                <a:cs typeface="Calibri Light"/>
              </a:rPr>
              <a:t>interna</a:t>
            </a:r>
            <a:r>
              <a:rPr dirty="0" sz="2600" spc="5">
                <a:latin typeface="Calibri Light"/>
                <a:cs typeface="Calibri Light"/>
              </a:rPr>
              <a:t> </a:t>
            </a:r>
            <a:r>
              <a:rPr dirty="0" sz="2600" spc="-5">
                <a:latin typeface="Calibri Light"/>
                <a:cs typeface="Calibri Light"/>
              </a:rPr>
              <a:t>deberá</a:t>
            </a:r>
            <a:r>
              <a:rPr dirty="0" sz="2600">
                <a:latin typeface="Calibri Light"/>
                <a:cs typeface="Calibri Light"/>
              </a:rPr>
              <a:t> ser</a:t>
            </a:r>
            <a:r>
              <a:rPr dirty="0" sz="2600" spc="5">
                <a:latin typeface="Calibri Light"/>
                <a:cs typeface="Calibri Light"/>
              </a:rPr>
              <a:t> </a:t>
            </a:r>
            <a:r>
              <a:rPr dirty="0" sz="2600" spc="-25">
                <a:latin typeface="Calibri Light"/>
                <a:cs typeface="Calibri Light"/>
              </a:rPr>
              <a:t>incorporada</a:t>
            </a:r>
            <a:r>
              <a:rPr dirty="0" sz="2600" spc="-20">
                <a:latin typeface="Calibri Light"/>
                <a:cs typeface="Calibri Light"/>
              </a:rPr>
              <a:t> </a:t>
            </a:r>
            <a:r>
              <a:rPr dirty="0" sz="2600" spc="-25">
                <a:latin typeface="Calibri Light"/>
                <a:cs typeface="Calibri Light"/>
              </a:rPr>
              <a:t>expresamente</a:t>
            </a:r>
            <a:r>
              <a:rPr dirty="0" sz="2600" spc="-20">
                <a:latin typeface="Calibri Light"/>
                <a:cs typeface="Calibri Light"/>
              </a:rPr>
              <a:t> </a:t>
            </a:r>
            <a:r>
              <a:rPr dirty="0" sz="2600" spc="-15">
                <a:latin typeface="Calibri Light"/>
                <a:cs typeface="Calibri Light"/>
              </a:rPr>
              <a:t>en</a:t>
            </a:r>
            <a:r>
              <a:rPr dirty="0" sz="2600" spc="-10">
                <a:latin typeface="Calibri Light"/>
                <a:cs typeface="Calibri Light"/>
              </a:rPr>
              <a:t> </a:t>
            </a:r>
            <a:r>
              <a:rPr dirty="0" sz="2600" spc="-20">
                <a:latin typeface="Calibri Light"/>
                <a:cs typeface="Calibri Light"/>
              </a:rPr>
              <a:t>los </a:t>
            </a:r>
            <a:r>
              <a:rPr dirty="0" sz="2600" spc="-15">
                <a:latin typeface="Calibri Light"/>
                <a:cs typeface="Calibri Light"/>
              </a:rPr>
              <a:t> </a:t>
            </a:r>
            <a:r>
              <a:rPr dirty="0" sz="2600" spc="-20">
                <a:latin typeface="Calibri Light"/>
                <a:cs typeface="Calibri Light"/>
              </a:rPr>
              <a:t>respectivos</a:t>
            </a:r>
            <a:r>
              <a:rPr dirty="0" sz="2600" spc="-15">
                <a:latin typeface="Calibri Light"/>
                <a:cs typeface="Calibri Light"/>
              </a:rPr>
              <a:t> </a:t>
            </a:r>
            <a:r>
              <a:rPr dirty="0" sz="2600" spc="-20">
                <a:latin typeface="Calibri Light"/>
                <a:cs typeface="Calibri Light"/>
              </a:rPr>
              <a:t>contratos</a:t>
            </a:r>
            <a:r>
              <a:rPr dirty="0" sz="2600" spc="-15">
                <a:latin typeface="Calibri Light"/>
                <a:cs typeface="Calibri Light"/>
              </a:rPr>
              <a:t> de</a:t>
            </a:r>
            <a:r>
              <a:rPr dirty="0" sz="2600" spc="-10">
                <a:latin typeface="Calibri Light"/>
                <a:cs typeface="Calibri Light"/>
              </a:rPr>
              <a:t> </a:t>
            </a:r>
            <a:r>
              <a:rPr dirty="0" sz="2600" spc="-20">
                <a:latin typeface="Calibri Light"/>
                <a:cs typeface="Calibri Light"/>
              </a:rPr>
              <a:t>trabajo</a:t>
            </a:r>
            <a:r>
              <a:rPr dirty="0" sz="2600" spc="-15">
                <a:latin typeface="Calibri Light"/>
                <a:cs typeface="Calibri Light"/>
              </a:rPr>
              <a:t> </a:t>
            </a:r>
            <a:r>
              <a:rPr dirty="0" sz="2600">
                <a:latin typeface="Calibri Light"/>
                <a:cs typeface="Calibri Light"/>
              </a:rPr>
              <a:t>y</a:t>
            </a:r>
            <a:r>
              <a:rPr dirty="0" sz="2600" spc="5">
                <a:latin typeface="Calibri Light"/>
                <a:cs typeface="Calibri Light"/>
              </a:rPr>
              <a:t> </a:t>
            </a:r>
            <a:r>
              <a:rPr dirty="0" sz="2600">
                <a:latin typeface="Calibri Light"/>
                <a:cs typeface="Calibri Light"/>
              </a:rPr>
              <a:t>de</a:t>
            </a:r>
            <a:r>
              <a:rPr dirty="0" sz="2600" spc="5">
                <a:latin typeface="Calibri Light"/>
                <a:cs typeface="Calibri Light"/>
              </a:rPr>
              <a:t> </a:t>
            </a:r>
            <a:r>
              <a:rPr dirty="0" sz="2600" spc="-35">
                <a:latin typeface="Calibri Light"/>
                <a:cs typeface="Calibri Light"/>
              </a:rPr>
              <a:t>prestación</a:t>
            </a:r>
            <a:r>
              <a:rPr dirty="0" sz="2600" spc="-30">
                <a:latin typeface="Calibri Light"/>
                <a:cs typeface="Calibri Light"/>
              </a:rPr>
              <a:t> </a:t>
            </a:r>
            <a:r>
              <a:rPr dirty="0" sz="2600" spc="-15">
                <a:latin typeface="Calibri Light"/>
                <a:cs typeface="Calibri Light"/>
              </a:rPr>
              <a:t>de</a:t>
            </a:r>
            <a:r>
              <a:rPr dirty="0" sz="2600" spc="-10">
                <a:latin typeface="Calibri Light"/>
                <a:cs typeface="Calibri Light"/>
              </a:rPr>
              <a:t> </a:t>
            </a:r>
            <a:r>
              <a:rPr dirty="0" sz="2600" spc="-20">
                <a:latin typeface="Calibri Light"/>
                <a:cs typeface="Calibri Light"/>
              </a:rPr>
              <a:t>servicios</a:t>
            </a:r>
            <a:r>
              <a:rPr dirty="0" sz="2600" spc="-15">
                <a:latin typeface="Calibri Light"/>
                <a:cs typeface="Calibri Light"/>
              </a:rPr>
              <a:t> </a:t>
            </a:r>
            <a:r>
              <a:rPr dirty="0" sz="2600" spc="5">
                <a:latin typeface="Calibri Light"/>
                <a:cs typeface="Calibri Light"/>
              </a:rPr>
              <a:t>de </a:t>
            </a:r>
            <a:r>
              <a:rPr dirty="0" sz="2600" spc="-575">
                <a:latin typeface="Calibri Light"/>
                <a:cs typeface="Calibri Light"/>
              </a:rPr>
              <a:t> </a:t>
            </a:r>
            <a:r>
              <a:rPr dirty="0" sz="2600" spc="-5">
                <a:latin typeface="Calibri Light"/>
                <a:cs typeface="Calibri Light"/>
              </a:rPr>
              <a:t>todos los trabajadores, empleados </a:t>
            </a:r>
            <a:r>
              <a:rPr dirty="0" sz="2600">
                <a:latin typeface="Calibri Light"/>
                <a:cs typeface="Calibri Light"/>
              </a:rPr>
              <a:t>y </a:t>
            </a:r>
            <a:r>
              <a:rPr dirty="0" sz="2600" spc="-5">
                <a:latin typeface="Calibri Light"/>
                <a:cs typeface="Calibri Light"/>
              </a:rPr>
              <a:t>prestadores </a:t>
            </a:r>
            <a:r>
              <a:rPr dirty="0" sz="2600">
                <a:latin typeface="Calibri Light"/>
                <a:cs typeface="Calibri Light"/>
              </a:rPr>
              <a:t>de </a:t>
            </a:r>
            <a:r>
              <a:rPr dirty="0" sz="2600" spc="-5">
                <a:latin typeface="Calibri Light"/>
                <a:cs typeface="Calibri Light"/>
              </a:rPr>
              <a:t>servicios </a:t>
            </a:r>
            <a:r>
              <a:rPr dirty="0" sz="2600">
                <a:latin typeface="Calibri Light"/>
                <a:cs typeface="Calibri Light"/>
              </a:rPr>
              <a:t>de la </a:t>
            </a:r>
            <a:r>
              <a:rPr dirty="0" sz="2600" spc="5">
                <a:latin typeface="Calibri Light"/>
                <a:cs typeface="Calibri Light"/>
              </a:rPr>
              <a:t> </a:t>
            </a:r>
            <a:r>
              <a:rPr dirty="0" sz="2600">
                <a:latin typeface="Calibri Light"/>
                <a:cs typeface="Calibri Light"/>
              </a:rPr>
              <a:t>persona</a:t>
            </a:r>
            <a:r>
              <a:rPr dirty="0" sz="2600" spc="-30">
                <a:latin typeface="Calibri Light"/>
                <a:cs typeface="Calibri Light"/>
              </a:rPr>
              <a:t> </a:t>
            </a:r>
            <a:r>
              <a:rPr dirty="0" sz="2600">
                <a:latin typeface="Calibri Light"/>
                <a:cs typeface="Calibri Light"/>
              </a:rPr>
              <a:t>jurídica,</a:t>
            </a:r>
            <a:r>
              <a:rPr dirty="0" sz="2600" spc="-15">
                <a:latin typeface="Calibri Light"/>
                <a:cs typeface="Calibri Light"/>
              </a:rPr>
              <a:t> </a:t>
            </a:r>
            <a:r>
              <a:rPr dirty="0" sz="2600">
                <a:latin typeface="Calibri Light"/>
                <a:cs typeface="Calibri Light"/>
              </a:rPr>
              <a:t>incluidos</a:t>
            </a:r>
            <a:r>
              <a:rPr dirty="0" sz="2600" spc="-35">
                <a:latin typeface="Calibri Light"/>
                <a:cs typeface="Calibri Light"/>
              </a:rPr>
              <a:t> </a:t>
            </a:r>
            <a:r>
              <a:rPr dirty="0" sz="2600">
                <a:latin typeface="Calibri Light"/>
                <a:cs typeface="Calibri Light"/>
              </a:rPr>
              <a:t>sus</a:t>
            </a:r>
            <a:r>
              <a:rPr dirty="0" sz="2600" spc="-25">
                <a:latin typeface="Calibri Light"/>
                <a:cs typeface="Calibri Light"/>
              </a:rPr>
              <a:t> máximos</a:t>
            </a:r>
            <a:r>
              <a:rPr dirty="0" sz="2600" spc="-75">
                <a:latin typeface="Calibri Light"/>
                <a:cs typeface="Calibri Light"/>
              </a:rPr>
              <a:t> </a:t>
            </a:r>
            <a:r>
              <a:rPr dirty="0" sz="2600" spc="-20">
                <a:latin typeface="Calibri Light"/>
                <a:cs typeface="Calibri Light"/>
              </a:rPr>
              <a:t>ejecutivos.</a:t>
            </a:r>
            <a:endParaRPr sz="2600">
              <a:latin typeface="Calibri Light"/>
              <a:cs typeface="Calibri Ligh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24383"/>
            <a:ext cx="1869948" cy="914399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2994" y="1820672"/>
            <a:ext cx="8989060" cy="3329940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355600" marR="5080" indent="-342900">
              <a:lnSpc>
                <a:spcPts val="2380"/>
              </a:lnSpc>
              <a:spcBef>
                <a:spcPts val="390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200" spc="-20">
                <a:latin typeface="Calibri Light"/>
                <a:cs typeface="Calibri Light"/>
              </a:rPr>
              <a:t>M</a:t>
            </a:r>
            <a:r>
              <a:rPr dirty="0" sz="2200" spc="-20">
                <a:latin typeface="Calibri Light"/>
                <a:cs typeface="Calibri Light"/>
              </a:rPr>
              <a:t>odificación</a:t>
            </a:r>
            <a:r>
              <a:rPr dirty="0" sz="2200" spc="405">
                <a:latin typeface="Calibri Light"/>
                <a:cs typeface="Calibri Light"/>
              </a:rPr>
              <a:t> </a:t>
            </a:r>
            <a:r>
              <a:rPr dirty="0" sz="2200" spc="-5">
                <a:latin typeface="Calibri Light"/>
                <a:cs typeface="Calibri Light"/>
              </a:rPr>
              <a:t>a</a:t>
            </a:r>
            <a:r>
              <a:rPr dirty="0" sz="2200" spc="415">
                <a:latin typeface="Calibri Light"/>
                <a:cs typeface="Calibri Light"/>
              </a:rPr>
              <a:t> </a:t>
            </a:r>
            <a:r>
              <a:rPr dirty="0" sz="2200" spc="-5">
                <a:latin typeface="Calibri Light"/>
                <a:cs typeface="Calibri Light"/>
              </a:rPr>
              <a:t>la</a:t>
            </a:r>
            <a:r>
              <a:rPr dirty="0" sz="2200" spc="415">
                <a:latin typeface="Calibri Light"/>
                <a:cs typeface="Calibri Light"/>
              </a:rPr>
              <a:t> </a:t>
            </a:r>
            <a:r>
              <a:rPr dirty="0" sz="2200" spc="-15">
                <a:latin typeface="Calibri Light"/>
                <a:cs typeface="Calibri Light"/>
              </a:rPr>
              <a:t>ley</a:t>
            </a:r>
            <a:r>
              <a:rPr dirty="0" sz="2200" spc="415">
                <a:latin typeface="Calibri Light"/>
                <a:cs typeface="Calibri Light"/>
              </a:rPr>
              <a:t> </a:t>
            </a:r>
            <a:r>
              <a:rPr dirty="0" sz="2200" spc="-20">
                <a:latin typeface="Calibri Light"/>
                <a:cs typeface="Calibri Light"/>
              </a:rPr>
              <a:t>20.393,</a:t>
            </a:r>
            <a:r>
              <a:rPr dirty="0" sz="2200" spc="430">
                <a:latin typeface="Calibri Light"/>
                <a:cs typeface="Calibri Light"/>
              </a:rPr>
              <a:t> </a:t>
            </a:r>
            <a:r>
              <a:rPr dirty="0" sz="2200" spc="-15">
                <a:latin typeface="Calibri Light"/>
                <a:cs typeface="Calibri Light"/>
              </a:rPr>
              <a:t>sobre</a:t>
            </a:r>
            <a:r>
              <a:rPr dirty="0" sz="2200" spc="409">
                <a:latin typeface="Calibri Light"/>
                <a:cs typeface="Calibri Light"/>
              </a:rPr>
              <a:t> </a:t>
            </a:r>
            <a:r>
              <a:rPr dirty="0" sz="2200" spc="-20">
                <a:latin typeface="Calibri Light"/>
                <a:cs typeface="Calibri Light"/>
              </a:rPr>
              <a:t>responsabilidad</a:t>
            </a:r>
            <a:r>
              <a:rPr dirty="0" sz="2200" spc="400">
                <a:latin typeface="Calibri Light"/>
                <a:cs typeface="Calibri Light"/>
              </a:rPr>
              <a:t> </a:t>
            </a:r>
            <a:r>
              <a:rPr dirty="0" sz="2200" spc="-20">
                <a:latin typeface="Calibri Light"/>
                <a:cs typeface="Calibri Light"/>
              </a:rPr>
              <a:t>penal</a:t>
            </a:r>
            <a:r>
              <a:rPr dirty="0" sz="2200" spc="425">
                <a:latin typeface="Calibri Light"/>
                <a:cs typeface="Calibri Light"/>
              </a:rPr>
              <a:t> </a:t>
            </a:r>
            <a:r>
              <a:rPr dirty="0" sz="2200" spc="-10">
                <a:latin typeface="Calibri Light"/>
                <a:cs typeface="Calibri Light"/>
              </a:rPr>
              <a:t>de</a:t>
            </a:r>
            <a:r>
              <a:rPr dirty="0" sz="2200" spc="409">
                <a:latin typeface="Calibri Light"/>
                <a:cs typeface="Calibri Light"/>
              </a:rPr>
              <a:t> </a:t>
            </a:r>
            <a:r>
              <a:rPr dirty="0" sz="2200" spc="-15">
                <a:latin typeface="Calibri Light"/>
                <a:cs typeface="Calibri Light"/>
              </a:rPr>
              <a:t>las</a:t>
            </a:r>
            <a:r>
              <a:rPr dirty="0" sz="2200" spc="415">
                <a:latin typeface="Calibri Light"/>
                <a:cs typeface="Calibri Light"/>
              </a:rPr>
              <a:t> </a:t>
            </a:r>
            <a:r>
              <a:rPr dirty="0" sz="2200" spc="-20">
                <a:latin typeface="Calibri Light"/>
                <a:cs typeface="Calibri Light"/>
              </a:rPr>
              <a:t>personas </a:t>
            </a:r>
            <a:r>
              <a:rPr dirty="0" sz="2200" spc="-480">
                <a:latin typeface="Calibri Light"/>
                <a:cs typeface="Calibri Light"/>
              </a:rPr>
              <a:t> </a:t>
            </a:r>
            <a:r>
              <a:rPr dirty="0" sz="2200" spc="-15">
                <a:latin typeface="Calibri Light"/>
                <a:cs typeface="Calibri Light"/>
              </a:rPr>
              <a:t>jurídicas.</a:t>
            </a:r>
            <a:endParaRPr sz="22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</a:pPr>
            <a:endParaRPr sz="2200">
              <a:latin typeface="Calibri Light"/>
              <a:cs typeface="Calibri Light"/>
            </a:endParaRPr>
          </a:p>
          <a:p>
            <a:pPr algn="just" marL="12700" marR="7620">
              <a:lnSpc>
                <a:spcPct val="90000"/>
              </a:lnSpc>
              <a:spcBef>
                <a:spcPts val="1645"/>
              </a:spcBef>
            </a:pPr>
            <a:r>
              <a:rPr dirty="0" sz="2200" spc="-5">
                <a:latin typeface="Calibri Light"/>
                <a:cs typeface="Calibri Light"/>
              </a:rPr>
              <a:t>- </a:t>
            </a:r>
            <a:r>
              <a:rPr dirty="0" sz="2200" spc="-20">
                <a:latin typeface="Calibri Light"/>
                <a:cs typeface="Calibri Light"/>
              </a:rPr>
              <a:t>Autonomía </a:t>
            </a:r>
            <a:r>
              <a:rPr dirty="0" sz="2200" spc="-10">
                <a:latin typeface="Calibri Light"/>
                <a:cs typeface="Calibri Light"/>
              </a:rPr>
              <a:t>de </a:t>
            </a:r>
            <a:r>
              <a:rPr dirty="0" sz="2200" spc="-15">
                <a:latin typeface="Calibri Light"/>
                <a:cs typeface="Calibri Light"/>
              </a:rPr>
              <a:t>la RPPJ: </a:t>
            </a:r>
            <a:r>
              <a:rPr dirty="0" u="heavy" sz="2200" spc="-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No </a:t>
            </a:r>
            <a:r>
              <a:rPr dirty="0" u="heavy" sz="2200" spc="-2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obstará </a:t>
            </a:r>
            <a:r>
              <a:rPr dirty="0" u="heavy" sz="2200" spc="-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a </a:t>
            </a:r>
            <a:r>
              <a:rPr dirty="0" u="heavy" sz="220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la </a:t>
            </a:r>
            <a:r>
              <a:rPr dirty="0" u="heavy" sz="2200" spc="-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responsabilidad penal </a:t>
            </a:r>
            <a:r>
              <a:rPr dirty="0" u="heavy" sz="220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de </a:t>
            </a:r>
            <a:r>
              <a:rPr dirty="0" u="heavy" sz="2200" spc="-1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una </a:t>
            </a:r>
            <a:r>
              <a:rPr dirty="0" u="heavy" sz="2200" spc="-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persona </a:t>
            </a:r>
            <a:r>
              <a:rPr dirty="0" sz="2200">
                <a:latin typeface="Calibri Light"/>
                <a:cs typeface="Calibri Light"/>
              </a:rPr>
              <a:t> </a:t>
            </a:r>
            <a:r>
              <a:rPr dirty="0" u="heavy" sz="2200" spc="-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jurídica </a:t>
            </a:r>
            <a:r>
              <a:rPr dirty="0" u="heavy" sz="220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la falta </a:t>
            </a:r>
            <a:r>
              <a:rPr dirty="0" u="heavy" sz="2200" spc="-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de </a:t>
            </a:r>
            <a:r>
              <a:rPr dirty="0" u="heavy" sz="2200" spc="-1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declaración </a:t>
            </a:r>
            <a:r>
              <a:rPr dirty="0" u="heavy" sz="220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de </a:t>
            </a:r>
            <a:r>
              <a:rPr dirty="0" u="heavy" sz="2200" spc="-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responsabilidad penal </a:t>
            </a:r>
            <a:r>
              <a:rPr dirty="0" u="heavy" sz="220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de </a:t>
            </a:r>
            <a:r>
              <a:rPr dirty="0" u="heavy" sz="2200" spc="-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la persona </a:t>
            </a:r>
            <a:r>
              <a:rPr dirty="0" u="heavy" sz="220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natural </a:t>
            </a:r>
            <a:r>
              <a:rPr dirty="0" sz="2200" spc="5">
                <a:latin typeface="Calibri Light"/>
                <a:cs typeface="Calibri Light"/>
              </a:rPr>
              <a:t> </a:t>
            </a:r>
            <a:r>
              <a:rPr dirty="0" sz="2200" spc="-10">
                <a:latin typeface="Calibri Light"/>
                <a:cs typeface="Calibri Light"/>
              </a:rPr>
              <a:t>que </a:t>
            </a:r>
            <a:r>
              <a:rPr dirty="0" sz="2200" spc="-5">
                <a:latin typeface="Calibri Light"/>
                <a:cs typeface="Calibri Light"/>
              </a:rPr>
              <a:t>hubiere perpetrado </a:t>
            </a:r>
            <a:r>
              <a:rPr dirty="0" sz="2200">
                <a:latin typeface="Calibri Light"/>
                <a:cs typeface="Calibri Light"/>
              </a:rPr>
              <a:t>el </a:t>
            </a:r>
            <a:r>
              <a:rPr dirty="0" sz="2200" spc="-5">
                <a:latin typeface="Calibri Light"/>
                <a:cs typeface="Calibri Light"/>
              </a:rPr>
              <a:t>hecho o intervenido </a:t>
            </a:r>
            <a:r>
              <a:rPr dirty="0" sz="2200" spc="-10">
                <a:latin typeface="Calibri Light"/>
                <a:cs typeface="Calibri Light"/>
              </a:rPr>
              <a:t>en </a:t>
            </a:r>
            <a:r>
              <a:rPr dirty="0" sz="2200" spc="-5">
                <a:latin typeface="Calibri Light"/>
                <a:cs typeface="Calibri Light"/>
              </a:rPr>
              <a:t>su perpetración, sea porque </a:t>
            </a:r>
            <a:r>
              <a:rPr dirty="0" sz="2200">
                <a:latin typeface="Calibri Light"/>
                <a:cs typeface="Calibri Light"/>
              </a:rPr>
              <a:t> </a:t>
            </a:r>
            <a:r>
              <a:rPr dirty="0" sz="2200" spc="-5">
                <a:latin typeface="Calibri Light"/>
                <a:cs typeface="Calibri Light"/>
              </a:rPr>
              <a:t>ésta, a pesar de </a:t>
            </a:r>
            <a:r>
              <a:rPr dirty="0" sz="2200">
                <a:latin typeface="Calibri Light"/>
                <a:cs typeface="Calibri Light"/>
              </a:rPr>
              <a:t>la </a:t>
            </a:r>
            <a:r>
              <a:rPr dirty="0" sz="2200" spc="-5">
                <a:latin typeface="Calibri Light"/>
                <a:cs typeface="Calibri Light"/>
              </a:rPr>
              <a:t>ilicitud del hecho, no hubiere sido penalmente responsable, </a:t>
            </a:r>
            <a:r>
              <a:rPr dirty="0" sz="2200">
                <a:latin typeface="Calibri Light"/>
                <a:cs typeface="Calibri Light"/>
              </a:rPr>
              <a:t> </a:t>
            </a:r>
            <a:r>
              <a:rPr dirty="0" sz="2200" spc="-5">
                <a:latin typeface="Calibri Light"/>
                <a:cs typeface="Calibri Light"/>
              </a:rPr>
              <a:t>sea porque </a:t>
            </a:r>
            <a:r>
              <a:rPr dirty="0" sz="2200" spc="5">
                <a:latin typeface="Calibri Light"/>
                <a:cs typeface="Calibri Light"/>
              </a:rPr>
              <a:t>tal </a:t>
            </a:r>
            <a:r>
              <a:rPr dirty="0" sz="2200" spc="-5">
                <a:latin typeface="Calibri Light"/>
                <a:cs typeface="Calibri Light"/>
              </a:rPr>
              <a:t>responsabilidad se hubiere extinguido, sea porque </a:t>
            </a:r>
            <a:r>
              <a:rPr dirty="0" sz="2200">
                <a:latin typeface="Calibri Light"/>
                <a:cs typeface="Calibri Light"/>
              </a:rPr>
              <a:t>no </a:t>
            </a:r>
            <a:r>
              <a:rPr dirty="0" sz="2200" spc="-5">
                <a:latin typeface="Calibri Light"/>
                <a:cs typeface="Calibri Light"/>
              </a:rPr>
              <a:t>se hubiere </a:t>
            </a:r>
            <a:r>
              <a:rPr dirty="0" sz="2200">
                <a:latin typeface="Calibri Light"/>
                <a:cs typeface="Calibri Light"/>
              </a:rPr>
              <a:t> </a:t>
            </a:r>
            <a:r>
              <a:rPr dirty="0" sz="2200" spc="-5">
                <a:latin typeface="Calibri Light"/>
                <a:cs typeface="Calibri Light"/>
              </a:rPr>
              <a:t>podido continuar </a:t>
            </a:r>
            <a:r>
              <a:rPr dirty="0" sz="2200" spc="-10">
                <a:latin typeface="Calibri Light"/>
                <a:cs typeface="Calibri Light"/>
              </a:rPr>
              <a:t>el </a:t>
            </a:r>
            <a:r>
              <a:rPr dirty="0" sz="2200" spc="-5">
                <a:latin typeface="Calibri Light"/>
                <a:cs typeface="Calibri Light"/>
              </a:rPr>
              <a:t>procedimiento en su </a:t>
            </a:r>
            <a:r>
              <a:rPr dirty="0" sz="2200" spc="-10">
                <a:latin typeface="Calibri Light"/>
                <a:cs typeface="Calibri Light"/>
              </a:rPr>
              <a:t>contra </a:t>
            </a:r>
            <a:r>
              <a:rPr dirty="0" sz="2200">
                <a:latin typeface="Calibri Light"/>
                <a:cs typeface="Calibri Light"/>
              </a:rPr>
              <a:t>no </a:t>
            </a:r>
            <a:r>
              <a:rPr dirty="0" sz="2200" spc="-5">
                <a:latin typeface="Calibri Light"/>
                <a:cs typeface="Calibri Light"/>
              </a:rPr>
              <a:t>obstante </a:t>
            </a:r>
            <a:r>
              <a:rPr dirty="0" sz="2200">
                <a:latin typeface="Calibri Light"/>
                <a:cs typeface="Calibri Light"/>
              </a:rPr>
              <a:t>la </a:t>
            </a:r>
            <a:r>
              <a:rPr dirty="0" sz="2200" spc="-5">
                <a:latin typeface="Calibri Light"/>
                <a:cs typeface="Calibri Light"/>
              </a:rPr>
              <a:t>punibilidad </a:t>
            </a:r>
            <a:r>
              <a:rPr dirty="0" sz="2200">
                <a:latin typeface="Calibri Light"/>
                <a:cs typeface="Calibri Light"/>
              </a:rPr>
              <a:t>del </a:t>
            </a:r>
            <a:r>
              <a:rPr dirty="0" sz="2200" spc="5">
                <a:latin typeface="Calibri Light"/>
                <a:cs typeface="Calibri Light"/>
              </a:rPr>
              <a:t> </a:t>
            </a:r>
            <a:r>
              <a:rPr dirty="0" sz="2200" spc="-10">
                <a:latin typeface="Calibri Light"/>
                <a:cs typeface="Calibri Light"/>
              </a:rPr>
              <a:t>hecho.</a:t>
            </a:r>
            <a:endParaRPr sz="2200">
              <a:latin typeface="Calibri Light"/>
              <a:cs typeface="Calibri Ligh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24383"/>
            <a:ext cx="1869948" cy="914399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2994" y="1776476"/>
            <a:ext cx="22796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latin typeface="Wingdings"/>
                <a:cs typeface="Wingdings"/>
              </a:rPr>
              <a:t></a:t>
            </a:r>
            <a:endParaRPr sz="2000">
              <a:latin typeface="Wingdings"/>
              <a:cs typeface="Wingding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45994" y="1776476"/>
            <a:ext cx="7845425" cy="54419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2700" marR="5080" indent="55880">
              <a:lnSpc>
                <a:spcPct val="70000"/>
              </a:lnSpc>
              <a:spcBef>
                <a:spcPts val="825"/>
              </a:spcBef>
            </a:pPr>
            <a:r>
              <a:rPr dirty="0" sz="2000" spc="-15">
                <a:latin typeface="Calibri Light"/>
                <a:cs typeface="Calibri Light"/>
              </a:rPr>
              <a:t>Modificación</a:t>
            </a:r>
            <a:r>
              <a:rPr dirty="0" sz="2000" spc="30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a</a:t>
            </a:r>
            <a:r>
              <a:rPr dirty="0" sz="2000" spc="31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la</a:t>
            </a:r>
            <a:r>
              <a:rPr dirty="0" sz="2000" spc="30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ley</a:t>
            </a:r>
            <a:r>
              <a:rPr dirty="0" sz="2000" spc="315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20.393,</a:t>
            </a:r>
            <a:r>
              <a:rPr dirty="0" sz="2000" spc="310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sobre</a:t>
            </a:r>
            <a:r>
              <a:rPr dirty="0" sz="2000" spc="305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responsabilidad</a:t>
            </a:r>
            <a:r>
              <a:rPr dirty="0" sz="2000" spc="305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penal</a:t>
            </a:r>
            <a:r>
              <a:rPr dirty="0" sz="2000" spc="310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de</a:t>
            </a:r>
            <a:r>
              <a:rPr dirty="0" sz="2000" spc="31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las</a:t>
            </a:r>
            <a:r>
              <a:rPr dirty="0" sz="2000" spc="315">
                <a:latin typeface="Calibri Light"/>
                <a:cs typeface="Calibri Light"/>
              </a:rPr>
              <a:t> </a:t>
            </a:r>
            <a:r>
              <a:rPr dirty="0" sz="2000" spc="-20">
                <a:latin typeface="Calibri Light"/>
                <a:cs typeface="Calibri Light"/>
              </a:rPr>
              <a:t>personas </a:t>
            </a:r>
            <a:r>
              <a:rPr dirty="0" sz="2000" spc="-434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jurídicas.</a:t>
            </a:r>
            <a:endParaRPr sz="20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02994" y="2671063"/>
            <a:ext cx="8809355" cy="3053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5">
                <a:latin typeface="Calibri Light"/>
                <a:cs typeface="Calibri Light"/>
              </a:rPr>
              <a:t>De</a:t>
            </a:r>
            <a:r>
              <a:rPr dirty="0" sz="2000" spc="-4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las</a:t>
            </a:r>
            <a:r>
              <a:rPr dirty="0" sz="2000" spc="-4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penas</a:t>
            </a:r>
            <a:r>
              <a:rPr dirty="0" sz="2000" spc="-5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a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la</a:t>
            </a:r>
            <a:r>
              <a:rPr dirty="0" sz="2000" spc="-3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persona</a:t>
            </a:r>
            <a:r>
              <a:rPr dirty="0" sz="2000" spc="-6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jurídica:</a:t>
            </a:r>
            <a:endParaRPr sz="20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00">
              <a:latin typeface="Calibri Light"/>
              <a:cs typeface="Calibri Light"/>
            </a:endParaRPr>
          </a:p>
          <a:p>
            <a:pPr marL="259079" indent="-247015">
              <a:lnSpc>
                <a:spcPct val="100000"/>
              </a:lnSpc>
              <a:buAutoNum type="arabicPeriod"/>
              <a:tabLst>
                <a:tab pos="259715" algn="l"/>
              </a:tabLst>
            </a:pPr>
            <a:r>
              <a:rPr dirty="0" sz="2000">
                <a:latin typeface="Calibri Light"/>
                <a:cs typeface="Calibri Light"/>
              </a:rPr>
              <a:t>La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 spc="-20">
                <a:latin typeface="Calibri Light"/>
                <a:cs typeface="Calibri Light"/>
              </a:rPr>
              <a:t>extinción</a:t>
            </a:r>
            <a:r>
              <a:rPr dirty="0" sz="2000" spc="-6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</a:t>
            </a:r>
            <a:r>
              <a:rPr dirty="0" sz="2000" spc="-1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la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persona</a:t>
            </a:r>
            <a:r>
              <a:rPr dirty="0" sz="2000" spc="-4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jurídica.</a:t>
            </a:r>
            <a:endParaRPr sz="2000">
              <a:latin typeface="Calibri Light"/>
              <a:cs typeface="Calibri Light"/>
            </a:endParaRPr>
          </a:p>
          <a:p>
            <a:pPr marL="259079" indent="-247015">
              <a:lnSpc>
                <a:spcPct val="100000"/>
              </a:lnSpc>
              <a:spcBef>
                <a:spcPts val="290"/>
              </a:spcBef>
              <a:buAutoNum type="arabicPeriod"/>
              <a:tabLst>
                <a:tab pos="259715" algn="l"/>
              </a:tabLst>
            </a:pPr>
            <a:r>
              <a:rPr dirty="0" sz="2000">
                <a:latin typeface="Calibri Light"/>
                <a:cs typeface="Calibri Light"/>
              </a:rPr>
              <a:t>La</a:t>
            </a:r>
            <a:r>
              <a:rPr dirty="0" sz="2000" spc="-10">
                <a:latin typeface="Calibri Light"/>
                <a:cs typeface="Calibri Light"/>
              </a:rPr>
              <a:t> inhabilitación</a:t>
            </a:r>
            <a:r>
              <a:rPr dirty="0" sz="2000" spc="-6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para</a:t>
            </a:r>
            <a:r>
              <a:rPr dirty="0" sz="2000" spc="-3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contratar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con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el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Estado.</a:t>
            </a:r>
            <a:endParaRPr sz="2000">
              <a:latin typeface="Calibri Light"/>
              <a:cs typeface="Calibri Light"/>
            </a:endParaRPr>
          </a:p>
          <a:p>
            <a:pPr marL="259079" indent="-247015">
              <a:lnSpc>
                <a:spcPct val="100000"/>
              </a:lnSpc>
              <a:spcBef>
                <a:spcPts val="275"/>
              </a:spcBef>
              <a:buAutoNum type="arabicPeriod"/>
              <a:tabLst>
                <a:tab pos="259715" algn="l"/>
              </a:tabLst>
            </a:pPr>
            <a:r>
              <a:rPr dirty="0" sz="2000">
                <a:latin typeface="Calibri Light"/>
                <a:cs typeface="Calibri Light"/>
              </a:rPr>
              <a:t>La </a:t>
            </a:r>
            <a:r>
              <a:rPr dirty="0" sz="2000" spc="-10">
                <a:latin typeface="Calibri Light"/>
                <a:cs typeface="Calibri Light"/>
              </a:rPr>
              <a:t>pérdida</a:t>
            </a:r>
            <a:r>
              <a:rPr dirty="0" sz="2000" spc="-4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de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beneficios</a:t>
            </a:r>
            <a:r>
              <a:rPr dirty="0" sz="2000" spc="-6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fiscales</a:t>
            </a:r>
            <a:r>
              <a:rPr dirty="0" sz="2000" spc="-4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y</a:t>
            </a:r>
            <a:r>
              <a:rPr dirty="0" sz="2000" spc="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la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prohibición</a:t>
            </a:r>
            <a:r>
              <a:rPr dirty="0" sz="2000" spc="-3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</a:t>
            </a:r>
            <a:r>
              <a:rPr dirty="0" sz="2000" spc="-1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recibirlos.</a:t>
            </a:r>
            <a:endParaRPr sz="2000">
              <a:latin typeface="Calibri Light"/>
              <a:cs typeface="Calibri Light"/>
            </a:endParaRPr>
          </a:p>
          <a:p>
            <a:pPr marL="259079" indent="-247015">
              <a:lnSpc>
                <a:spcPct val="100000"/>
              </a:lnSpc>
              <a:spcBef>
                <a:spcPts val="280"/>
              </a:spcBef>
              <a:buAutoNum type="arabicPeriod"/>
              <a:tabLst>
                <a:tab pos="259715" algn="l"/>
              </a:tabLst>
            </a:pPr>
            <a:r>
              <a:rPr dirty="0" sz="2000">
                <a:latin typeface="Calibri Light"/>
                <a:cs typeface="Calibri Light"/>
              </a:rPr>
              <a:t>La </a:t>
            </a:r>
            <a:r>
              <a:rPr dirty="0" sz="2000" spc="-10">
                <a:latin typeface="Calibri Light"/>
                <a:cs typeface="Calibri Light"/>
              </a:rPr>
              <a:t>supervisión</a:t>
            </a:r>
            <a:r>
              <a:rPr dirty="0" sz="2000" spc="-5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</a:t>
            </a:r>
            <a:r>
              <a:rPr dirty="0" sz="2000" spc="-1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la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persona</a:t>
            </a:r>
            <a:r>
              <a:rPr dirty="0" sz="2000" spc="-3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jurídica</a:t>
            </a:r>
            <a:r>
              <a:rPr dirty="0" sz="2000" spc="-35">
                <a:latin typeface="Calibri Light"/>
                <a:cs typeface="Calibri Light"/>
              </a:rPr>
              <a:t> </a:t>
            </a:r>
            <a:r>
              <a:rPr dirty="0" sz="1400">
                <a:latin typeface="Calibri Light"/>
                <a:cs typeface="Calibri Light"/>
              </a:rPr>
              <a:t>(nombrado</a:t>
            </a:r>
            <a:r>
              <a:rPr dirty="0" sz="1400" spc="-45">
                <a:latin typeface="Calibri Light"/>
                <a:cs typeface="Calibri Light"/>
              </a:rPr>
              <a:t> </a:t>
            </a:r>
            <a:r>
              <a:rPr dirty="0" sz="1400">
                <a:latin typeface="Calibri Light"/>
                <a:cs typeface="Calibri Light"/>
              </a:rPr>
              <a:t>por</a:t>
            </a:r>
            <a:r>
              <a:rPr dirty="0" sz="1400" spc="-10">
                <a:latin typeface="Calibri Light"/>
                <a:cs typeface="Calibri Light"/>
              </a:rPr>
              <a:t> </a:t>
            </a:r>
            <a:r>
              <a:rPr dirty="0" sz="1400">
                <a:latin typeface="Calibri Light"/>
                <a:cs typeface="Calibri Light"/>
              </a:rPr>
              <a:t>un</a:t>
            </a:r>
            <a:r>
              <a:rPr dirty="0" sz="1400" spc="-10">
                <a:latin typeface="Calibri Light"/>
                <a:cs typeface="Calibri Light"/>
              </a:rPr>
              <a:t> </a:t>
            </a:r>
            <a:r>
              <a:rPr dirty="0" sz="1400">
                <a:latin typeface="Calibri Light"/>
                <a:cs typeface="Calibri Light"/>
              </a:rPr>
              <a:t>Tribunal</a:t>
            </a:r>
            <a:r>
              <a:rPr dirty="0" sz="1400" spc="-20">
                <a:latin typeface="Calibri Light"/>
                <a:cs typeface="Calibri Light"/>
              </a:rPr>
              <a:t> </a:t>
            </a:r>
            <a:r>
              <a:rPr dirty="0" sz="1400">
                <a:latin typeface="Calibri Light"/>
                <a:cs typeface="Calibri Light"/>
              </a:rPr>
              <a:t>–</a:t>
            </a:r>
            <a:r>
              <a:rPr dirty="0" sz="1400" spc="-5">
                <a:latin typeface="Calibri Light"/>
                <a:cs typeface="Calibri Light"/>
              </a:rPr>
              <a:t> </a:t>
            </a:r>
            <a:r>
              <a:rPr dirty="0" sz="1400">
                <a:latin typeface="Calibri Light"/>
                <a:cs typeface="Calibri Light"/>
              </a:rPr>
              <a:t>puede</a:t>
            </a:r>
            <a:r>
              <a:rPr dirty="0" sz="1400" spc="-40">
                <a:latin typeface="Calibri Light"/>
                <a:cs typeface="Calibri Light"/>
              </a:rPr>
              <a:t> </a:t>
            </a:r>
            <a:r>
              <a:rPr dirty="0" sz="1400" spc="-5">
                <a:latin typeface="Calibri Light"/>
                <a:cs typeface="Calibri Light"/>
              </a:rPr>
              <a:t>operar </a:t>
            </a:r>
            <a:r>
              <a:rPr dirty="0" sz="1400">
                <a:latin typeface="Calibri Light"/>
                <a:cs typeface="Calibri Light"/>
              </a:rPr>
              <a:t>como</a:t>
            </a:r>
            <a:r>
              <a:rPr dirty="0" sz="1400" spc="-15">
                <a:latin typeface="Calibri Light"/>
                <a:cs typeface="Calibri Light"/>
              </a:rPr>
              <a:t> </a:t>
            </a:r>
            <a:r>
              <a:rPr dirty="0" sz="1400">
                <a:latin typeface="Calibri Light"/>
                <a:cs typeface="Calibri Light"/>
              </a:rPr>
              <a:t>medida</a:t>
            </a:r>
            <a:r>
              <a:rPr dirty="0" sz="1400" spc="-25">
                <a:latin typeface="Calibri Light"/>
                <a:cs typeface="Calibri Light"/>
              </a:rPr>
              <a:t> </a:t>
            </a:r>
            <a:r>
              <a:rPr dirty="0" sz="1400" spc="-5">
                <a:latin typeface="Calibri Light"/>
                <a:cs typeface="Calibri Light"/>
              </a:rPr>
              <a:t>cautelar).</a:t>
            </a:r>
            <a:endParaRPr sz="1400">
              <a:latin typeface="Calibri Light"/>
              <a:cs typeface="Calibri Light"/>
            </a:endParaRPr>
          </a:p>
          <a:p>
            <a:pPr marL="259079" indent="-247015">
              <a:lnSpc>
                <a:spcPct val="100000"/>
              </a:lnSpc>
              <a:spcBef>
                <a:spcPts val="290"/>
              </a:spcBef>
              <a:buAutoNum type="arabicPeriod"/>
              <a:tabLst>
                <a:tab pos="259715" algn="l"/>
              </a:tabLst>
            </a:pPr>
            <a:r>
              <a:rPr dirty="0" sz="2000">
                <a:latin typeface="Calibri Light"/>
                <a:cs typeface="Calibri Light"/>
              </a:rPr>
              <a:t>La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multa.</a:t>
            </a:r>
            <a:endParaRPr sz="2000">
              <a:latin typeface="Calibri Light"/>
              <a:cs typeface="Calibri Light"/>
            </a:endParaRPr>
          </a:p>
          <a:p>
            <a:pPr marL="259079" indent="-247015">
              <a:lnSpc>
                <a:spcPct val="100000"/>
              </a:lnSpc>
              <a:spcBef>
                <a:spcPts val="275"/>
              </a:spcBef>
              <a:buAutoNum type="arabicPeriod"/>
              <a:tabLst>
                <a:tab pos="259715" algn="l"/>
              </a:tabLst>
            </a:pPr>
            <a:r>
              <a:rPr dirty="0" sz="2000">
                <a:latin typeface="Calibri Light"/>
                <a:cs typeface="Calibri Light"/>
              </a:rPr>
              <a:t>El</a:t>
            </a:r>
            <a:r>
              <a:rPr dirty="0" sz="2000" spc="-10">
                <a:latin typeface="Calibri Light"/>
                <a:cs typeface="Calibri Light"/>
              </a:rPr>
              <a:t> comiso</a:t>
            </a:r>
            <a:r>
              <a:rPr dirty="0" sz="2000" spc="-6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a</a:t>
            </a:r>
            <a:r>
              <a:rPr dirty="0" sz="2000" spc="-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que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se</a:t>
            </a:r>
            <a:r>
              <a:rPr dirty="0" sz="2000" spc="-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refiere</a:t>
            </a:r>
            <a:r>
              <a:rPr dirty="0" sz="2000" spc="-3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el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inciso</a:t>
            </a:r>
            <a:r>
              <a:rPr dirty="0" sz="2000" spc="-3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tercero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del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artículo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14.</a:t>
            </a:r>
            <a:endParaRPr sz="2000">
              <a:latin typeface="Calibri Light"/>
              <a:cs typeface="Calibri Light"/>
            </a:endParaRPr>
          </a:p>
          <a:p>
            <a:pPr marL="259079" indent="-247015">
              <a:lnSpc>
                <a:spcPct val="100000"/>
              </a:lnSpc>
              <a:spcBef>
                <a:spcPts val="275"/>
              </a:spcBef>
              <a:buAutoNum type="arabicPeriod"/>
              <a:tabLst>
                <a:tab pos="259715" algn="l"/>
              </a:tabLst>
            </a:pPr>
            <a:r>
              <a:rPr dirty="0" sz="2000">
                <a:latin typeface="Calibri Light"/>
                <a:cs typeface="Calibri Light"/>
              </a:rPr>
              <a:t>La</a:t>
            </a:r>
            <a:r>
              <a:rPr dirty="0" sz="2000" spc="-5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publicación</a:t>
            </a:r>
            <a:r>
              <a:rPr dirty="0" sz="2000" spc="-6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 un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extracto</a:t>
            </a:r>
            <a:r>
              <a:rPr dirty="0" sz="2000" spc="-3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la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sentencia</a:t>
            </a:r>
            <a:r>
              <a:rPr dirty="0" sz="2000" spc="-5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condenatoria.”.</a:t>
            </a:r>
            <a:endParaRPr sz="2000">
              <a:latin typeface="Calibri Light"/>
              <a:cs typeface="Calibri Light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24383"/>
            <a:ext cx="1869948" cy="914399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2994" y="2433904"/>
            <a:ext cx="7993380" cy="1184275"/>
          </a:xfrm>
          <a:prstGeom prst="rect"/>
        </p:spPr>
        <p:txBody>
          <a:bodyPr wrap="square" lIns="0" tIns="81280" rIns="0" bIns="0" rtlCol="0" vert="horz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  <a:tabLst>
                <a:tab pos="3192145" algn="l"/>
              </a:tabLst>
            </a:pPr>
            <a:r>
              <a:rPr dirty="0" sz="4000" spc="-15"/>
              <a:t>3.</a:t>
            </a:r>
            <a:r>
              <a:rPr dirty="0" sz="4000" spc="-50"/>
              <a:t> </a:t>
            </a:r>
            <a:r>
              <a:rPr dirty="0" sz="4000" spc="-20"/>
              <a:t>Ley</a:t>
            </a:r>
            <a:r>
              <a:rPr dirty="0" sz="4000" spc="-85"/>
              <a:t> </a:t>
            </a:r>
            <a:r>
              <a:rPr dirty="0" sz="4000" spc="-25"/>
              <a:t>21.632</a:t>
            </a:r>
            <a:r>
              <a:rPr dirty="0" sz="4000" spc="-80"/>
              <a:t> </a:t>
            </a:r>
            <a:r>
              <a:rPr dirty="0" sz="4000" spc="-5"/>
              <a:t>/	</a:t>
            </a:r>
            <a:r>
              <a:rPr dirty="0" sz="4000" spc="-30"/>
              <a:t>Fortalece</a:t>
            </a:r>
            <a:r>
              <a:rPr dirty="0" sz="4000" spc="-120"/>
              <a:t> </a:t>
            </a:r>
            <a:r>
              <a:rPr dirty="0" sz="4000" spc="-25"/>
              <a:t>Legislación</a:t>
            </a:r>
            <a:r>
              <a:rPr dirty="0" sz="4000" spc="-120"/>
              <a:t> </a:t>
            </a:r>
            <a:r>
              <a:rPr dirty="0" sz="4000" spc="-15"/>
              <a:t>en </a:t>
            </a:r>
            <a:r>
              <a:rPr dirty="0" sz="4000" spc="-890"/>
              <a:t> </a:t>
            </a:r>
            <a:r>
              <a:rPr dirty="0" sz="4000" spc="-30"/>
              <a:t>materia</a:t>
            </a:r>
            <a:r>
              <a:rPr dirty="0" sz="4000" spc="-95"/>
              <a:t> </a:t>
            </a:r>
            <a:r>
              <a:rPr dirty="0" sz="4000" spc="-15"/>
              <a:t>de</a:t>
            </a:r>
            <a:r>
              <a:rPr dirty="0" sz="4000" spc="-65"/>
              <a:t> </a:t>
            </a:r>
            <a:r>
              <a:rPr dirty="0" sz="4000" spc="-35"/>
              <a:t>Contrabando</a:t>
            </a:r>
            <a:r>
              <a:rPr dirty="0" sz="4000" spc="-90"/>
              <a:t> </a:t>
            </a:r>
            <a:r>
              <a:rPr dirty="0" sz="4000" spc="-5"/>
              <a:t>–</a:t>
            </a:r>
            <a:r>
              <a:rPr dirty="0" sz="4000" spc="-70"/>
              <a:t> </a:t>
            </a:r>
            <a:r>
              <a:rPr dirty="0" sz="4000" spc="-25"/>
              <a:t>DO</a:t>
            </a:r>
            <a:r>
              <a:rPr dirty="0" sz="4000" spc="-65"/>
              <a:t> </a:t>
            </a:r>
            <a:r>
              <a:rPr dirty="0" sz="4000" spc="-30"/>
              <a:t>23.11.23</a:t>
            </a:r>
            <a:endParaRPr sz="4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24383"/>
            <a:ext cx="1869948" cy="914399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4072" y="1097661"/>
            <a:ext cx="134874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/>
              <a:t>-</a:t>
            </a:r>
            <a:r>
              <a:rPr dirty="0" sz="2800" spc="-105"/>
              <a:t> </a:t>
            </a:r>
            <a:r>
              <a:rPr dirty="0" sz="2800" spc="-55"/>
              <a:t>Temario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2060194" y="1823720"/>
            <a:ext cx="8500745" cy="3669029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84785" marR="5080" indent="-172720">
              <a:lnSpc>
                <a:spcPts val="2160"/>
              </a:lnSpc>
              <a:spcBef>
                <a:spcPts val="375"/>
              </a:spcBef>
              <a:buFont typeface="Wingdings"/>
              <a:buChar char=""/>
              <a:tabLst>
                <a:tab pos="270510" algn="l"/>
              </a:tabLst>
            </a:pPr>
            <a:r>
              <a:rPr dirty="0" sz="2000" spc="-5">
                <a:latin typeface="Calibri Light"/>
                <a:cs typeface="Calibri Light"/>
              </a:rPr>
              <a:t>Se</a:t>
            </a:r>
            <a:r>
              <a:rPr dirty="0" sz="2000" spc="370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establece</a:t>
            </a:r>
            <a:r>
              <a:rPr dirty="0" sz="2000" spc="37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un</a:t>
            </a:r>
            <a:r>
              <a:rPr dirty="0" sz="2000" spc="370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nuevo</a:t>
            </a:r>
            <a:r>
              <a:rPr dirty="0" sz="2000" spc="36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delito</a:t>
            </a:r>
            <a:r>
              <a:rPr dirty="0" sz="2000" spc="380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de</a:t>
            </a:r>
            <a:r>
              <a:rPr dirty="0" sz="2000" spc="370">
                <a:latin typeface="Calibri Light"/>
                <a:cs typeface="Calibri Light"/>
              </a:rPr>
              <a:t> </a:t>
            </a:r>
            <a:r>
              <a:rPr dirty="0" sz="2000" spc="-20">
                <a:latin typeface="Calibri Light"/>
                <a:cs typeface="Calibri Light"/>
              </a:rPr>
              <a:t>contrabando</a:t>
            </a:r>
            <a:r>
              <a:rPr dirty="0" sz="2000" spc="37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en</a:t>
            </a:r>
            <a:r>
              <a:rPr dirty="0" sz="2000" spc="365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relación</a:t>
            </a:r>
            <a:r>
              <a:rPr dirty="0" sz="2000" spc="37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con</a:t>
            </a:r>
            <a:r>
              <a:rPr dirty="0" sz="2000" spc="36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la</a:t>
            </a:r>
            <a:r>
              <a:rPr dirty="0" sz="2000" spc="385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procedencia </a:t>
            </a:r>
            <a:r>
              <a:rPr dirty="0" sz="2000" spc="-44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ilícita</a:t>
            </a:r>
            <a:r>
              <a:rPr dirty="0" sz="2000" spc="-6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de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la</a:t>
            </a:r>
            <a:r>
              <a:rPr dirty="0" sz="2000" spc="-3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mercancía</a:t>
            </a:r>
            <a:r>
              <a:rPr dirty="0" sz="2000" spc="-8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(nuevo</a:t>
            </a:r>
            <a:r>
              <a:rPr dirty="0" sz="2000" spc="-6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art.</a:t>
            </a:r>
            <a:r>
              <a:rPr dirty="0" sz="2000" spc="-4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168,</a:t>
            </a:r>
            <a:r>
              <a:rPr dirty="0" sz="2000" spc="-4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inciso</a:t>
            </a:r>
            <a:r>
              <a:rPr dirty="0" sz="2000" spc="-6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final).</a:t>
            </a:r>
            <a:endParaRPr sz="2000">
              <a:latin typeface="Calibri Light"/>
              <a:cs typeface="Calibri Light"/>
            </a:endParaRPr>
          </a:p>
          <a:p>
            <a:pPr marL="469900" indent="-457200">
              <a:lnSpc>
                <a:spcPts val="2280"/>
              </a:lnSpc>
              <a:spcBef>
                <a:spcPts val="1525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dirty="0" u="sng" sz="2000" spc="-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Siempre</a:t>
            </a:r>
            <a:r>
              <a:rPr dirty="0" sz="2000" spc="31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será</a:t>
            </a:r>
            <a:r>
              <a:rPr dirty="0" sz="2000" spc="31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mercancía</a:t>
            </a:r>
            <a:r>
              <a:rPr dirty="0" sz="2000" spc="31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de</a:t>
            </a:r>
            <a:r>
              <a:rPr dirty="0" sz="2000" spc="31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importación</a:t>
            </a:r>
            <a:r>
              <a:rPr dirty="0" sz="2000" spc="32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o</a:t>
            </a:r>
            <a:r>
              <a:rPr dirty="0" sz="2000" spc="31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exportación</a:t>
            </a:r>
            <a:r>
              <a:rPr dirty="0" sz="2000" spc="31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prohibida</a:t>
            </a:r>
            <a:r>
              <a:rPr dirty="0" sz="2000" spc="31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aquella</a:t>
            </a:r>
            <a:r>
              <a:rPr dirty="0" sz="2000" spc="31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de</a:t>
            </a:r>
            <a:endParaRPr sz="2000">
              <a:latin typeface="Calibri Light"/>
              <a:cs typeface="Calibri Light"/>
            </a:endParaRPr>
          </a:p>
          <a:p>
            <a:pPr marL="469900">
              <a:lnSpc>
                <a:spcPts val="2280"/>
              </a:lnSpc>
            </a:pPr>
            <a:r>
              <a:rPr dirty="0" sz="2000">
                <a:latin typeface="Calibri Light"/>
                <a:cs typeface="Calibri Light"/>
              </a:rPr>
              <a:t>procedencia</a:t>
            </a:r>
            <a:r>
              <a:rPr dirty="0" sz="2000" spc="-9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ilícita.</a:t>
            </a:r>
            <a:endParaRPr sz="2000">
              <a:latin typeface="Calibri Light"/>
              <a:cs typeface="Calibri Light"/>
            </a:endParaRPr>
          </a:p>
          <a:p>
            <a:pPr marL="469900" indent="-457200">
              <a:lnSpc>
                <a:spcPct val="100000"/>
              </a:lnSpc>
              <a:spcBef>
                <a:spcPts val="1565"/>
              </a:spcBef>
              <a:buAutoNum type="alphaLcPeriod" startAt="2"/>
              <a:tabLst>
                <a:tab pos="469265" algn="l"/>
                <a:tab pos="469900" algn="l"/>
              </a:tabLst>
            </a:pPr>
            <a:r>
              <a:rPr dirty="0" sz="2000">
                <a:latin typeface="Calibri Light"/>
                <a:cs typeface="Calibri Light"/>
              </a:rPr>
              <a:t>Obtenida</a:t>
            </a:r>
            <a:r>
              <a:rPr dirty="0" sz="2000" spc="-3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o</a:t>
            </a:r>
            <a:r>
              <a:rPr dirty="0" sz="2000" spc="-1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generada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a</a:t>
            </a:r>
            <a:r>
              <a:rPr dirty="0" sz="2000" spc="-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través</a:t>
            </a:r>
            <a:r>
              <a:rPr dirty="0" sz="2000" spc="-3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</a:t>
            </a:r>
            <a:r>
              <a:rPr dirty="0" sz="2000" spc="-1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la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perpetración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un</a:t>
            </a:r>
            <a:r>
              <a:rPr dirty="0" sz="2000" spc="-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delito.</a:t>
            </a:r>
            <a:endParaRPr sz="2000">
              <a:latin typeface="Calibri Light"/>
              <a:cs typeface="Calibri Light"/>
            </a:endParaRPr>
          </a:p>
          <a:p>
            <a:pPr marL="469900" indent="-457200">
              <a:lnSpc>
                <a:spcPct val="100000"/>
              </a:lnSpc>
              <a:spcBef>
                <a:spcPts val="1560"/>
              </a:spcBef>
              <a:buAutoNum type="alphaLcPeriod" startAt="2"/>
              <a:tabLst>
                <a:tab pos="469265" algn="l"/>
                <a:tab pos="469900" algn="l"/>
              </a:tabLst>
            </a:pPr>
            <a:r>
              <a:rPr dirty="0" sz="2000">
                <a:latin typeface="Calibri Light"/>
                <a:cs typeface="Calibri Light"/>
              </a:rPr>
              <a:t>Utilizada</a:t>
            </a:r>
            <a:r>
              <a:rPr dirty="0" sz="2000" spc="-3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como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instrumento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en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su</a:t>
            </a:r>
            <a:r>
              <a:rPr dirty="0" sz="2000" spc="-1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perpetración.</a:t>
            </a:r>
            <a:endParaRPr sz="2000">
              <a:latin typeface="Calibri Light"/>
              <a:cs typeface="Calibri Light"/>
            </a:endParaRPr>
          </a:p>
          <a:p>
            <a:pPr marL="469900" indent="-457200">
              <a:lnSpc>
                <a:spcPct val="100000"/>
              </a:lnSpc>
              <a:spcBef>
                <a:spcPts val="1560"/>
              </a:spcBef>
              <a:buAutoNum type="alphaLcPeriod" startAt="2"/>
              <a:tabLst>
                <a:tab pos="469265" algn="l"/>
                <a:tab pos="469900" algn="l"/>
              </a:tabLst>
            </a:pPr>
            <a:r>
              <a:rPr dirty="0" sz="2000">
                <a:latin typeface="Calibri Light"/>
                <a:cs typeface="Calibri Light"/>
              </a:rPr>
              <a:t>Los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hechos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deben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ser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constitutivos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delito</a:t>
            </a:r>
            <a:r>
              <a:rPr dirty="0" sz="2000" spc="-3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en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Chile.</a:t>
            </a:r>
            <a:endParaRPr sz="20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buFont typeface="Calibri Light"/>
              <a:buAutoNum type="alphaLcPeriod" startAt="2"/>
            </a:pPr>
            <a:endParaRPr sz="1500">
              <a:latin typeface="Calibri Light"/>
              <a:cs typeface="Calibri Light"/>
            </a:endParaRPr>
          </a:p>
          <a:p>
            <a:pPr marL="469900" marR="6350" indent="-457200">
              <a:lnSpc>
                <a:spcPts val="2160"/>
              </a:lnSpc>
              <a:spcBef>
                <a:spcPts val="5"/>
              </a:spcBef>
              <a:buAutoNum type="alphaLcPeriod" startAt="2"/>
              <a:tabLst>
                <a:tab pos="469265" algn="l"/>
                <a:tab pos="469900" algn="l"/>
              </a:tabLst>
            </a:pPr>
            <a:r>
              <a:rPr dirty="0" u="sng" sz="2000" spc="-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Independiente</a:t>
            </a:r>
            <a:r>
              <a:rPr dirty="0" u="sng" sz="2000" spc="14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2000" spc="-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de</a:t>
            </a:r>
            <a:r>
              <a:rPr dirty="0" u="sng" sz="2000" spc="14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2000" spc="-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haber</a:t>
            </a:r>
            <a:r>
              <a:rPr dirty="0" u="sng" sz="2000" spc="15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2000" spc="-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sido</a:t>
            </a:r>
            <a:r>
              <a:rPr dirty="0" u="sng" sz="2000" spc="14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2000" spc="-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cometido</a:t>
            </a:r>
            <a:r>
              <a:rPr dirty="0" u="sng" sz="2000" spc="12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2000" spc="-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el</a:t>
            </a:r>
            <a:r>
              <a:rPr dirty="0" u="sng" sz="2000" spc="13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2000" spc="-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delito</a:t>
            </a:r>
            <a:r>
              <a:rPr dirty="0" u="sng" sz="2000" spc="13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2000" spc="-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en</a:t>
            </a:r>
            <a:r>
              <a:rPr dirty="0" u="sng" sz="2000" spc="15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2000" spc="-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territorio</a:t>
            </a:r>
            <a:r>
              <a:rPr dirty="0" u="sng" sz="2000" spc="13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2000" spc="-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nacional</a:t>
            </a:r>
            <a:r>
              <a:rPr dirty="0" u="sng" sz="2000" spc="13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200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o</a:t>
            </a:r>
            <a:r>
              <a:rPr dirty="0" u="sng" sz="2000" spc="13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200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en</a:t>
            </a:r>
            <a:r>
              <a:rPr dirty="0" u="sng" sz="2000" spc="14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2000" spc="-1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el </a:t>
            </a:r>
            <a:r>
              <a:rPr dirty="0" sz="2000" spc="-440">
                <a:latin typeface="Calibri Light"/>
                <a:cs typeface="Calibri Light"/>
              </a:rPr>
              <a:t> </a:t>
            </a:r>
            <a:r>
              <a:rPr dirty="0" u="sng" sz="200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extranjero</a:t>
            </a:r>
            <a:r>
              <a:rPr dirty="0" sz="2000">
                <a:latin typeface="Calibri Light"/>
                <a:cs typeface="Calibri Light"/>
              </a:rPr>
              <a:t>.</a:t>
            </a:r>
            <a:endParaRPr sz="2000">
              <a:latin typeface="Calibri Light"/>
              <a:cs typeface="Calibri Ligh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24383"/>
            <a:ext cx="1869948" cy="914399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126" y="1623771"/>
            <a:ext cx="8500110" cy="44475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69875" indent="-25781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270510" algn="l"/>
              </a:tabLst>
            </a:pPr>
            <a:r>
              <a:rPr dirty="0" sz="2000" spc="-5">
                <a:latin typeface="Calibri Light"/>
                <a:cs typeface="Calibri Light"/>
              </a:rPr>
              <a:t>S</a:t>
            </a:r>
            <a:r>
              <a:rPr dirty="0" sz="2000" spc="-5">
                <a:latin typeface="Calibri Light"/>
                <a:cs typeface="Calibri Light"/>
              </a:rPr>
              <a:t>e</a:t>
            </a:r>
            <a:r>
              <a:rPr dirty="0" sz="2000" spc="-3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tipifica</a:t>
            </a:r>
            <a:r>
              <a:rPr dirty="0" sz="2000" spc="-7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el delito</a:t>
            </a:r>
            <a:r>
              <a:rPr dirty="0" sz="2000" spc="-6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de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Contrabando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de</a:t>
            </a:r>
            <a:r>
              <a:rPr dirty="0" sz="2000" spc="-3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Dinero</a:t>
            </a:r>
            <a:r>
              <a:rPr dirty="0" sz="2000" spc="-6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(nuevo</a:t>
            </a:r>
            <a:r>
              <a:rPr dirty="0" sz="2000" spc="-5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art.</a:t>
            </a:r>
            <a:r>
              <a:rPr dirty="0" sz="2000" spc="-5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168</a:t>
            </a:r>
            <a:r>
              <a:rPr dirty="0" sz="2000" spc="-3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bis)</a:t>
            </a:r>
            <a:endParaRPr sz="2000">
              <a:latin typeface="Calibri Light"/>
              <a:cs typeface="Calibri Light"/>
            </a:endParaRPr>
          </a:p>
          <a:p>
            <a:pPr marL="12700" marR="5080">
              <a:lnSpc>
                <a:spcPts val="2160"/>
              </a:lnSpc>
              <a:spcBef>
                <a:spcPts val="1835"/>
              </a:spcBef>
              <a:buAutoNum type="alphaLcPeriod"/>
              <a:tabLst>
                <a:tab pos="279400" algn="l"/>
              </a:tabLst>
            </a:pPr>
            <a:r>
              <a:rPr dirty="0" u="sng" sz="2000" spc="-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Introducir</a:t>
            </a:r>
            <a:r>
              <a:rPr dirty="0" u="sng" sz="2000" spc="21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200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o</a:t>
            </a:r>
            <a:r>
              <a:rPr dirty="0" u="sng" sz="2000" spc="21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2000" spc="-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extraer</a:t>
            </a:r>
            <a:r>
              <a:rPr dirty="0" u="sng" sz="2000" spc="21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del</a:t>
            </a:r>
            <a:r>
              <a:rPr dirty="0" sz="2000" spc="21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territorio</a:t>
            </a:r>
            <a:r>
              <a:rPr dirty="0" sz="2000" spc="21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nacional</a:t>
            </a:r>
            <a:r>
              <a:rPr dirty="0" sz="2000" spc="21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dinero</a:t>
            </a:r>
            <a:r>
              <a:rPr dirty="0" sz="2000" spc="21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de</a:t>
            </a:r>
            <a:r>
              <a:rPr dirty="0" sz="2000" spc="229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cualquier</a:t>
            </a:r>
            <a:r>
              <a:rPr dirty="0" sz="2000" spc="2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denominación</a:t>
            </a:r>
            <a:r>
              <a:rPr dirty="0" sz="2000" spc="21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, </a:t>
            </a:r>
            <a:r>
              <a:rPr dirty="0" sz="2000" spc="-434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en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efectivo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o</a:t>
            </a:r>
            <a:r>
              <a:rPr dirty="0" sz="2000" spc="-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en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instrumento</a:t>
            </a:r>
            <a:r>
              <a:rPr dirty="0" sz="2000" spc="-3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negociable</a:t>
            </a:r>
            <a:r>
              <a:rPr dirty="0" sz="2000" spc="-3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al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portador</a:t>
            </a:r>
            <a:r>
              <a:rPr dirty="0" sz="2000" spc="-3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(dinero</a:t>
            </a:r>
            <a:r>
              <a:rPr dirty="0" sz="2000" spc="-3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motor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del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delito).</a:t>
            </a:r>
            <a:endParaRPr sz="2000">
              <a:latin typeface="Calibri Light"/>
              <a:cs typeface="Calibri Light"/>
            </a:endParaRPr>
          </a:p>
          <a:p>
            <a:pPr marL="264160" indent="-251460">
              <a:lnSpc>
                <a:spcPct val="100000"/>
              </a:lnSpc>
              <a:spcBef>
                <a:spcPts val="1525"/>
              </a:spcBef>
              <a:buAutoNum type="alphaLcPeriod"/>
              <a:tabLst>
                <a:tab pos="264160" algn="l"/>
              </a:tabLst>
            </a:pPr>
            <a:r>
              <a:rPr dirty="0" sz="2000">
                <a:latin typeface="Calibri Light"/>
                <a:cs typeface="Calibri Light"/>
              </a:rPr>
              <a:t>Por</a:t>
            </a:r>
            <a:r>
              <a:rPr dirty="0" sz="2000" spc="-4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punto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no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habilitado.</a:t>
            </a:r>
            <a:endParaRPr sz="2000">
              <a:latin typeface="Calibri Light"/>
              <a:cs typeface="Calibri Light"/>
            </a:endParaRPr>
          </a:p>
          <a:p>
            <a:pPr marL="239395" indent="-227329">
              <a:lnSpc>
                <a:spcPct val="100000"/>
              </a:lnSpc>
              <a:spcBef>
                <a:spcPts val="1565"/>
              </a:spcBef>
              <a:buAutoNum type="alphaLcPeriod"/>
              <a:tabLst>
                <a:tab pos="240029" algn="l"/>
              </a:tabLst>
            </a:pPr>
            <a:r>
              <a:rPr dirty="0" sz="2000">
                <a:latin typeface="Calibri Light"/>
                <a:cs typeface="Calibri Light"/>
              </a:rPr>
              <a:t>Por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punto</a:t>
            </a:r>
            <a:r>
              <a:rPr dirty="0" sz="2000" spc="-3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habilitado,</a:t>
            </a:r>
            <a:r>
              <a:rPr dirty="0" sz="2000" spc="-6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sin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informar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o</a:t>
            </a:r>
            <a:r>
              <a:rPr dirty="0" sz="2000" spc="-1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falsear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la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información.</a:t>
            </a:r>
            <a:endParaRPr sz="2000">
              <a:latin typeface="Calibri Light"/>
              <a:cs typeface="Calibri Light"/>
            </a:endParaRPr>
          </a:p>
          <a:p>
            <a:pPr marL="265430" indent="-253365">
              <a:lnSpc>
                <a:spcPts val="2280"/>
              </a:lnSpc>
              <a:spcBef>
                <a:spcPts val="1560"/>
              </a:spcBef>
              <a:buAutoNum type="alphaLcPeriod"/>
              <a:tabLst>
                <a:tab pos="266065" algn="l"/>
              </a:tabLst>
            </a:pPr>
            <a:r>
              <a:rPr dirty="0" sz="2000" spc="-5">
                <a:latin typeface="Calibri Light"/>
                <a:cs typeface="Calibri Light"/>
              </a:rPr>
              <a:t>Monto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que</a:t>
            </a:r>
            <a:r>
              <a:rPr dirty="0" sz="2000" spc="1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exceda</a:t>
            </a:r>
            <a:r>
              <a:rPr dirty="0" sz="2000" spc="1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los</a:t>
            </a:r>
            <a:r>
              <a:rPr dirty="0" sz="2000" spc="1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10.000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dólares</a:t>
            </a:r>
            <a:r>
              <a:rPr dirty="0" sz="2000" spc="1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EE.UU</a:t>
            </a:r>
            <a:r>
              <a:rPr dirty="0" sz="2000" spc="1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o</a:t>
            </a:r>
            <a:r>
              <a:rPr dirty="0" sz="2000" spc="1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su</a:t>
            </a:r>
            <a:r>
              <a:rPr dirty="0" sz="2000" spc="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equivalente</a:t>
            </a:r>
            <a:r>
              <a:rPr dirty="0" sz="2000" spc="1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en</a:t>
            </a:r>
            <a:r>
              <a:rPr dirty="0" sz="2000" spc="2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otras</a:t>
            </a:r>
            <a:r>
              <a:rPr dirty="0" sz="2000" spc="2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monedas,</a:t>
            </a:r>
            <a:endParaRPr sz="2000">
              <a:latin typeface="Calibri Light"/>
              <a:cs typeface="Calibri Light"/>
            </a:endParaRPr>
          </a:p>
          <a:p>
            <a:pPr marL="12700">
              <a:lnSpc>
                <a:spcPts val="2280"/>
              </a:lnSpc>
            </a:pPr>
            <a:r>
              <a:rPr dirty="0" sz="2000" spc="5">
                <a:latin typeface="Calibri Light"/>
                <a:cs typeface="Calibri Light"/>
              </a:rPr>
              <a:t>deber</a:t>
            </a:r>
            <a:r>
              <a:rPr dirty="0" sz="2000" spc="-4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</a:t>
            </a:r>
            <a:r>
              <a:rPr dirty="0" sz="2000" spc="-1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informar,</a:t>
            </a:r>
            <a:r>
              <a:rPr dirty="0" sz="2000" spc="-5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art.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4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ley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19.913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UAF.</a:t>
            </a:r>
            <a:endParaRPr sz="20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</a:pPr>
            <a:endParaRPr sz="1500">
              <a:latin typeface="Calibri Light"/>
              <a:cs typeface="Calibri Light"/>
            </a:endParaRPr>
          </a:p>
          <a:p>
            <a:pPr marL="12700" marR="6350">
              <a:lnSpc>
                <a:spcPts val="2160"/>
              </a:lnSpc>
              <a:spcBef>
                <a:spcPts val="5"/>
              </a:spcBef>
              <a:buAutoNum type="alphaLcPeriod" startAt="5"/>
              <a:tabLst>
                <a:tab pos="279400" algn="l"/>
              </a:tabLst>
            </a:pPr>
            <a:r>
              <a:rPr dirty="0" sz="2000" spc="-5">
                <a:latin typeface="Calibri Light"/>
                <a:cs typeface="Calibri Light"/>
              </a:rPr>
              <a:t>Pena</a:t>
            </a:r>
            <a:r>
              <a:rPr dirty="0" sz="2000" spc="17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grado</a:t>
            </a:r>
            <a:r>
              <a:rPr dirty="0" sz="2000" spc="16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máximo</a:t>
            </a:r>
            <a:r>
              <a:rPr dirty="0" sz="2000" spc="17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si</a:t>
            </a:r>
            <a:r>
              <a:rPr dirty="0" sz="2000" spc="17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fue</a:t>
            </a:r>
            <a:r>
              <a:rPr dirty="0" sz="2000" spc="16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obtenido</a:t>
            </a:r>
            <a:r>
              <a:rPr dirty="0" sz="2000" spc="18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o</a:t>
            </a:r>
            <a:r>
              <a:rPr dirty="0" sz="2000" spc="17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generado</a:t>
            </a:r>
            <a:r>
              <a:rPr dirty="0" sz="2000" spc="16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a</a:t>
            </a:r>
            <a:r>
              <a:rPr dirty="0" sz="2000" spc="17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través</a:t>
            </a:r>
            <a:r>
              <a:rPr dirty="0" sz="2000" spc="17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de</a:t>
            </a:r>
            <a:r>
              <a:rPr dirty="0" sz="2000" spc="17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la</a:t>
            </a:r>
            <a:r>
              <a:rPr dirty="0" sz="2000" spc="16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perpetración</a:t>
            </a:r>
            <a:r>
              <a:rPr dirty="0" sz="2000" spc="17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de </a:t>
            </a:r>
            <a:r>
              <a:rPr dirty="0" sz="2000" spc="-434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un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delito.</a:t>
            </a:r>
            <a:endParaRPr sz="2000">
              <a:latin typeface="Calibri Light"/>
              <a:cs typeface="Calibri Light"/>
            </a:endParaRPr>
          </a:p>
          <a:p>
            <a:pPr marL="218440" indent="-205740">
              <a:lnSpc>
                <a:spcPts val="2280"/>
              </a:lnSpc>
              <a:spcBef>
                <a:spcPts val="1525"/>
              </a:spcBef>
              <a:buAutoNum type="alphaLcPeriod" startAt="5"/>
              <a:tabLst>
                <a:tab pos="218440" algn="l"/>
              </a:tabLst>
            </a:pPr>
            <a:r>
              <a:rPr dirty="0" sz="2000">
                <a:latin typeface="Calibri Light"/>
                <a:cs typeface="Calibri Light"/>
              </a:rPr>
              <a:t>El</a:t>
            </a:r>
            <a:r>
              <a:rPr dirty="0" sz="2000" spc="8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valor</a:t>
            </a:r>
            <a:r>
              <a:rPr dirty="0" sz="2000" spc="8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de</a:t>
            </a:r>
            <a:r>
              <a:rPr dirty="0" sz="2000" spc="8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la</a:t>
            </a:r>
            <a:r>
              <a:rPr dirty="0" sz="2000" spc="8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mercancía</a:t>
            </a:r>
            <a:r>
              <a:rPr dirty="0" sz="2000" spc="8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será</a:t>
            </a:r>
            <a:r>
              <a:rPr dirty="0" sz="2000" spc="8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el</a:t>
            </a:r>
            <a:r>
              <a:rPr dirty="0" sz="2000" spc="9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valor</a:t>
            </a:r>
            <a:r>
              <a:rPr dirty="0" sz="2000" spc="9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nominal</a:t>
            </a:r>
            <a:r>
              <a:rPr dirty="0" sz="2000" spc="7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del</a:t>
            </a:r>
            <a:r>
              <a:rPr dirty="0" sz="2000" spc="8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dinero</a:t>
            </a:r>
            <a:r>
              <a:rPr dirty="0" sz="2000" spc="7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o</a:t>
            </a:r>
            <a:r>
              <a:rPr dirty="0" sz="2000" spc="8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</a:t>
            </a:r>
            <a:r>
              <a:rPr dirty="0" sz="2000" spc="8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los</a:t>
            </a:r>
            <a:r>
              <a:rPr dirty="0" sz="2000" spc="8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instrumentos</a:t>
            </a:r>
            <a:r>
              <a:rPr dirty="0" sz="2000" spc="9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a</a:t>
            </a:r>
            <a:endParaRPr sz="2000">
              <a:latin typeface="Calibri Light"/>
              <a:cs typeface="Calibri Light"/>
            </a:endParaRPr>
          </a:p>
          <a:p>
            <a:pPr marL="12700">
              <a:lnSpc>
                <a:spcPts val="2280"/>
              </a:lnSpc>
            </a:pPr>
            <a:r>
              <a:rPr dirty="0" sz="2000">
                <a:latin typeface="Calibri Light"/>
                <a:cs typeface="Calibri Light"/>
              </a:rPr>
              <a:t>la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fecha</a:t>
            </a:r>
            <a:r>
              <a:rPr dirty="0" sz="2000" spc="-3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</a:t>
            </a:r>
            <a:r>
              <a:rPr dirty="0" sz="2000" spc="-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la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comisión</a:t>
            </a:r>
            <a:r>
              <a:rPr dirty="0" sz="2000" spc="-3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del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delito.</a:t>
            </a:r>
            <a:endParaRPr sz="2000">
              <a:latin typeface="Calibri Light"/>
              <a:cs typeface="Calibri Ligh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24383"/>
            <a:ext cx="1869948" cy="914399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60194" y="1823720"/>
            <a:ext cx="8500745" cy="26631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215265" indent="-203200">
              <a:lnSpc>
                <a:spcPct val="100000"/>
              </a:lnSpc>
              <a:spcBef>
                <a:spcPts val="105"/>
              </a:spcBef>
              <a:buSzPct val="95000"/>
              <a:buFont typeface="Wingdings"/>
              <a:buChar char=""/>
              <a:tabLst>
                <a:tab pos="215900" algn="l"/>
              </a:tabLst>
            </a:pPr>
            <a:r>
              <a:rPr dirty="0" sz="2000" spc="-5">
                <a:latin typeface="Calibri Light"/>
                <a:cs typeface="Calibri Light"/>
              </a:rPr>
              <a:t>S</a:t>
            </a:r>
            <a:r>
              <a:rPr dirty="0" sz="2000" spc="-5">
                <a:latin typeface="Calibri Light"/>
                <a:cs typeface="Calibri Light"/>
              </a:rPr>
              <a:t>e</a:t>
            </a:r>
            <a:r>
              <a:rPr dirty="0" sz="2000" spc="-3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tipifica</a:t>
            </a:r>
            <a:r>
              <a:rPr dirty="0" sz="2000" spc="-5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el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delito</a:t>
            </a:r>
            <a:r>
              <a:rPr dirty="0" sz="2000" spc="-4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de</a:t>
            </a:r>
            <a:r>
              <a:rPr dirty="0" sz="2000" spc="-30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Contrabando</a:t>
            </a:r>
            <a:r>
              <a:rPr dirty="0" sz="2000" spc="-5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de</a:t>
            </a:r>
            <a:r>
              <a:rPr dirty="0" sz="2000" spc="-3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Dinero</a:t>
            </a:r>
            <a:r>
              <a:rPr dirty="0" sz="2000" spc="-5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(nuevo</a:t>
            </a:r>
            <a:r>
              <a:rPr dirty="0" sz="2000" spc="-6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art.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168</a:t>
            </a:r>
            <a:r>
              <a:rPr dirty="0" sz="2000" spc="-3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bis)</a:t>
            </a:r>
            <a:endParaRPr sz="2000">
              <a:latin typeface="Calibri Light"/>
              <a:cs typeface="Calibri Light"/>
            </a:endParaRPr>
          </a:p>
          <a:p>
            <a:pPr algn="just" marL="12700" marR="7620">
              <a:lnSpc>
                <a:spcPts val="2160"/>
              </a:lnSpc>
              <a:spcBef>
                <a:spcPts val="1830"/>
              </a:spcBef>
              <a:buAutoNum type="alphaLcPeriod" startAt="6"/>
              <a:tabLst>
                <a:tab pos="236854" algn="l"/>
              </a:tabLst>
            </a:pPr>
            <a:r>
              <a:rPr dirty="0" sz="2000" spc="-5">
                <a:latin typeface="Calibri Light"/>
                <a:cs typeface="Calibri Light"/>
              </a:rPr>
              <a:t>Servicio </a:t>
            </a:r>
            <a:r>
              <a:rPr dirty="0" sz="2000" spc="-10">
                <a:latin typeface="Calibri Light"/>
                <a:cs typeface="Calibri Light"/>
              </a:rPr>
              <a:t>Nacional </a:t>
            </a:r>
            <a:r>
              <a:rPr dirty="0" sz="2000" spc="-5">
                <a:latin typeface="Calibri Light"/>
                <a:cs typeface="Calibri Light"/>
              </a:rPr>
              <a:t>Aduanas retiene </a:t>
            </a:r>
            <a:r>
              <a:rPr dirty="0" sz="2000">
                <a:latin typeface="Calibri Light"/>
                <a:cs typeface="Calibri Light"/>
              </a:rPr>
              <a:t>/ </a:t>
            </a:r>
            <a:r>
              <a:rPr dirty="0" sz="2000" spc="-5">
                <a:latin typeface="Calibri Light"/>
                <a:cs typeface="Calibri Light"/>
              </a:rPr>
              <a:t>incauta </a:t>
            </a:r>
            <a:r>
              <a:rPr dirty="0" sz="2000" spc="-10">
                <a:latin typeface="Calibri Light"/>
                <a:cs typeface="Calibri Light"/>
              </a:rPr>
              <a:t>la </a:t>
            </a:r>
            <a:r>
              <a:rPr dirty="0" sz="2000" spc="-5">
                <a:latin typeface="Calibri Light"/>
                <a:cs typeface="Calibri Light"/>
              </a:rPr>
              <a:t>totalidad </a:t>
            </a:r>
            <a:r>
              <a:rPr dirty="0" sz="2000">
                <a:latin typeface="Calibri Light"/>
                <a:cs typeface="Calibri Light"/>
              </a:rPr>
              <a:t>del </a:t>
            </a:r>
            <a:r>
              <a:rPr dirty="0" sz="2000" spc="-5">
                <a:latin typeface="Calibri Light"/>
                <a:cs typeface="Calibri Light"/>
              </a:rPr>
              <a:t>dinero. Entregar </a:t>
            </a:r>
            <a:r>
              <a:rPr dirty="0" sz="2000" spc="-10">
                <a:latin typeface="Calibri Light"/>
                <a:cs typeface="Calibri Light"/>
              </a:rPr>
              <a:t>al </a:t>
            </a:r>
            <a:r>
              <a:rPr dirty="0" sz="2000" spc="-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Ministerio</a:t>
            </a:r>
            <a:r>
              <a:rPr dirty="0" sz="2000" spc="-4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Público,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a través</a:t>
            </a:r>
            <a:r>
              <a:rPr dirty="0" sz="2000" spc="-3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una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entrega</a:t>
            </a:r>
            <a:r>
              <a:rPr dirty="0" sz="2000" spc="-5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material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efectuada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a</a:t>
            </a:r>
            <a:r>
              <a:rPr dirty="0" sz="2000" spc="-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las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policías.</a:t>
            </a:r>
            <a:endParaRPr sz="2000">
              <a:latin typeface="Calibri Light"/>
              <a:cs typeface="Calibri Light"/>
            </a:endParaRPr>
          </a:p>
          <a:p>
            <a:pPr algn="just" marL="250190" indent="-238125">
              <a:lnSpc>
                <a:spcPct val="100000"/>
              </a:lnSpc>
              <a:spcBef>
                <a:spcPts val="1530"/>
              </a:spcBef>
              <a:buAutoNum type="alphaLcPeriod" startAt="6"/>
              <a:tabLst>
                <a:tab pos="250825" algn="l"/>
              </a:tabLst>
            </a:pPr>
            <a:r>
              <a:rPr dirty="0" sz="2000">
                <a:latin typeface="Calibri Light"/>
                <a:cs typeface="Calibri Light"/>
              </a:rPr>
              <a:t>Debe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ejercer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la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acción</a:t>
            </a:r>
            <a:r>
              <a:rPr dirty="0" sz="2000" spc="-3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penal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inmediato.</a:t>
            </a:r>
            <a:endParaRPr sz="20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buFont typeface="Calibri Light"/>
              <a:buAutoNum type="alphaLcPeriod" startAt="6"/>
            </a:pPr>
            <a:endParaRPr sz="1500">
              <a:latin typeface="Calibri Light"/>
              <a:cs typeface="Calibri Light"/>
            </a:endParaRPr>
          </a:p>
          <a:p>
            <a:pPr algn="just" marL="12700" marR="5080">
              <a:lnSpc>
                <a:spcPts val="2160"/>
              </a:lnSpc>
              <a:buAutoNum type="alphaLcPeriod" startAt="6"/>
              <a:tabLst>
                <a:tab pos="300990" algn="l"/>
              </a:tabLst>
            </a:pPr>
            <a:r>
              <a:rPr dirty="0" sz="2000" spc="-5">
                <a:latin typeface="Calibri Light"/>
                <a:cs typeface="Calibri Light"/>
              </a:rPr>
              <a:t>Principio oportunidad, Ministerio Público: </a:t>
            </a:r>
            <a:r>
              <a:rPr dirty="0" sz="2000">
                <a:latin typeface="Calibri Light"/>
                <a:cs typeface="Calibri Light"/>
              </a:rPr>
              <a:t>i) </a:t>
            </a:r>
            <a:r>
              <a:rPr dirty="0" sz="2000" spc="-5">
                <a:latin typeface="Calibri Light"/>
                <a:cs typeface="Calibri Light"/>
              </a:rPr>
              <a:t>infractor </a:t>
            </a:r>
            <a:r>
              <a:rPr dirty="0" sz="2000">
                <a:latin typeface="Calibri Light"/>
                <a:cs typeface="Calibri Light"/>
              </a:rPr>
              <a:t>desconoce </a:t>
            </a:r>
            <a:r>
              <a:rPr dirty="0" sz="2000" spc="-10">
                <a:latin typeface="Calibri Light"/>
                <a:cs typeface="Calibri Light"/>
              </a:rPr>
              <a:t>la </a:t>
            </a:r>
            <a:r>
              <a:rPr dirty="0" sz="2000" spc="-5">
                <a:latin typeface="Calibri Light"/>
                <a:cs typeface="Calibri Light"/>
              </a:rPr>
              <a:t>ilicitud del 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hecho,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error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invencible;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ii)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Dinero</a:t>
            </a:r>
            <a:r>
              <a:rPr dirty="0" sz="2000">
                <a:latin typeface="Calibri Light"/>
                <a:cs typeface="Calibri Light"/>
              </a:rPr>
              <a:t> en</a:t>
            </a:r>
            <a:r>
              <a:rPr dirty="0" sz="2000" spc="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efectivos</a:t>
            </a:r>
            <a:r>
              <a:rPr dirty="0" sz="2000" spc="-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o</a:t>
            </a:r>
            <a:r>
              <a:rPr dirty="0" sz="2000" spc="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instrumento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negociable</a:t>
            </a:r>
            <a:r>
              <a:rPr dirty="0" sz="2000" spc="44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al </a:t>
            </a:r>
            <a:r>
              <a:rPr dirty="0" sz="2000" spc="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portador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no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exceda</a:t>
            </a:r>
            <a:r>
              <a:rPr dirty="0" sz="2000" spc="-4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los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1.000</a:t>
            </a:r>
            <a:r>
              <a:rPr dirty="0" sz="2000" spc="-3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USD</a:t>
            </a:r>
            <a:r>
              <a:rPr dirty="0" sz="2000" spc="-3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o</a:t>
            </a:r>
            <a:r>
              <a:rPr dirty="0" sz="2000" spc="-1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su</a:t>
            </a:r>
            <a:r>
              <a:rPr dirty="0" sz="2000" spc="-1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equivalente.</a:t>
            </a:r>
            <a:endParaRPr sz="2000">
              <a:latin typeface="Calibri Light"/>
              <a:cs typeface="Calibri Ligh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24383"/>
            <a:ext cx="1869948" cy="914399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60194" y="1823720"/>
            <a:ext cx="8502650" cy="4264025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84785" marR="6985" indent="-172720">
              <a:lnSpc>
                <a:spcPts val="2160"/>
              </a:lnSpc>
              <a:spcBef>
                <a:spcPts val="375"/>
              </a:spcBef>
              <a:buFont typeface="Wingdings"/>
              <a:buChar char=""/>
              <a:tabLst>
                <a:tab pos="270510" algn="l"/>
              </a:tabLst>
            </a:pPr>
            <a:r>
              <a:rPr dirty="0" sz="2000" spc="-5">
                <a:latin typeface="Calibri Light"/>
                <a:cs typeface="Calibri Light"/>
              </a:rPr>
              <a:t>S</a:t>
            </a:r>
            <a:r>
              <a:rPr dirty="0" sz="2000" spc="-5">
                <a:latin typeface="Calibri Light"/>
                <a:cs typeface="Calibri Light"/>
              </a:rPr>
              <a:t>e</a:t>
            </a:r>
            <a:r>
              <a:rPr dirty="0" sz="2000" spc="5">
                <a:latin typeface="Calibri Light"/>
                <a:cs typeface="Calibri Light"/>
              </a:rPr>
              <a:t> </a:t>
            </a:r>
            <a:r>
              <a:rPr dirty="0" sz="2000" spc="-20">
                <a:latin typeface="Calibri Light"/>
                <a:cs typeface="Calibri Light"/>
              </a:rPr>
              <a:t>aumenta</a:t>
            </a:r>
            <a:r>
              <a:rPr dirty="0" sz="2000" spc="3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el</a:t>
            </a:r>
            <a:r>
              <a:rPr dirty="0" sz="2000" spc="2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plazo</a:t>
            </a:r>
            <a:r>
              <a:rPr dirty="0" sz="2000" spc="15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de</a:t>
            </a:r>
            <a:r>
              <a:rPr dirty="0" sz="2000" spc="10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prescripción</a:t>
            </a:r>
            <a:r>
              <a:rPr dirty="0" sz="2000" spc="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de</a:t>
            </a:r>
            <a:r>
              <a:rPr dirty="0" sz="2000" spc="1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la</a:t>
            </a:r>
            <a:r>
              <a:rPr dirty="0" sz="2000" spc="10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acción</a:t>
            </a:r>
            <a:r>
              <a:rPr dirty="0" sz="2000" spc="20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penal</a:t>
            </a:r>
            <a:r>
              <a:rPr dirty="0" sz="2000" spc="1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de</a:t>
            </a:r>
            <a:r>
              <a:rPr dirty="0" sz="2000" spc="1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los</a:t>
            </a:r>
            <a:r>
              <a:rPr dirty="0" sz="2000" spc="20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delitos</a:t>
            </a:r>
            <a:r>
              <a:rPr dirty="0" sz="2000" spc="25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sancionados </a:t>
            </a:r>
            <a:r>
              <a:rPr dirty="0" sz="2000" spc="-44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en</a:t>
            </a:r>
            <a:r>
              <a:rPr dirty="0" sz="2000" spc="-3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la</a:t>
            </a:r>
            <a:r>
              <a:rPr dirty="0" sz="2000" spc="-3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Ordenanza</a:t>
            </a:r>
            <a:r>
              <a:rPr dirty="0" sz="2000" spc="-5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de</a:t>
            </a:r>
            <a:r>
              <a:rPr dirty="0" sz="2000" spc="-30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Aduanas</a:t>
            </a:r>
            <a:r>
              <a:rPr dirty="0" sz="2000" spc="-5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(modifica</a:t>
            </a:r>
            <a:r>
              <a:rPr dirty="0" sz="2000" spc="-5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el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art.</a:t>
            </a:r>
            <a:r>
              <a:rPr dirty="0" sz="2000" spc="-4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170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de</a:t>
            </a:r>
            <a:r>
              <a:rPr dirty="0" sz="2000" spc="-3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la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OA).</a:t>
            </a:r>
            <a:endParaRPr sz="2000">
              <a:latin typeface="Calibri Light"/>
              <a:cs typeface="Calibri Light"/>
            </a:endParaRPr>
          </a:p>
          <a:p>
            <a:pPr marL="12700">
              <a:lnSpc>
                <a:spcPts val="2280"/>
              </a:lnSpc>
              <a:spcBef>
                <a:spcPts val="1525"/>
              </a:spcBef>
              <a:tabLst>
                <a:tab pos="220979" algn="l"/>
              </a:tabLst>
            </a:pPr>
            <a:r>
              <a:rPr dirty="0" sz="2000">
                <a:latin typeface="Calibri Light"/>
                <a:cs typeface="Calibri Light"/>
              </a:rPr>
              <a:t>-	</a:t>
            </a:r>
            <a:r>
              <a:rPr dirty="0" sz="2000" spc="-5">
                <a:latin typeface="Calibri Light"/>
                <a:cs typeface="Calibri Light"/>
              </a:rPr>
              <a:t>Antes</a:t>
            </a:r>
            <a:r>
              <a:rPr dirty="0" sz="2000" spc="6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3</a:t>
            </a:r>
            <a:r>
              <a:rPr dirty="0" sz="2000" spc="6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años.</a:t>
            </a:r>
            <a:r>
              <a:rPr dirty="0" sz="2000" spc="7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Ahora</a:t>
            </a:r>
            <a:r>
              <a:rPr dirty="0" sz="2000" spc="6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5</a:t>
            </a:r>
            <a:r>
              <a:rPr dirty="0" sz="2000" spc="7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años,</a:t>
            </a:r>
            <a:r>
              <a:rPr dirty="0" sz="2000" spc="7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se</a:t>
            </a:r>
            <a:r>
              <a:rPr dirty="0" sz="2000" spc="6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aplica</a:t>
            </a:r>
            <a:r>
              <a:rPr dirty="0" sz="2000" spc="6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el</a:t>
            </a:r>
            <a:r>
              <a:rPr dirty="0" sz="2000" spc="7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régimen</a:t>
            </a:r>
            <a:r>
              <a:rPr dirty="0" sz="2000" spc="6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de</a:t>
            </a:r>
            <a:r>
              <a:rPr dirty="0" sz="2000" spc="7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responsabilidad</a:t>
            </a:r>
            <a:r>
              <a:rPr dirty="0" sz="2000" spc="7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penal</a:t>
            </a:r>
            <a:r>
              <a:rPr dirty="0" sz="2000" spc="7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según</a:t>
            </a:r>
            <a:endParaRPr sz="2000">
              <a:latin typeface="Calibri Light"/>
              <a:cs typeface="Calibri Light"/>
            </a:endParaRPr>
          </a:p>
          <a:p>
            <a:pPr marL="12700">
              <a:lnSpc>
                <a:spcPts val="2280"/>
              </a:lnSpc>
            </a:pPr>
            <a:r>
              <a:rPr dirty="0" sz="2000">
                <a:latin typeface="Calibri Light"/>
                <a:cs typeface="Calibri Light"/>
              </a:rPr>
              <a:t>las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normas</a:t>
            </a:r>
            <a:r>
              <a:rPr dirty="0" sz="2000" spc="-5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del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Código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Penal.</a:t>
            </a:r>
            <a:endParaRPr sz="20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>
              <a:latin typeface="Calibri Light"/>
              <a:cs typeface="Calibri Light"/>
            </a:endParaRPr>
          </a:p>
          <a:p>
            <a:pPr marL="355600" marR="5080" indent="-342900">
              <a:lnSpc>
                <a:spcPts val="216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sz="2000" spc="-15">
                <a:latin typeface="Calibri Light"/>
                <a:cs typeface="Calibri Light"/>
              </a:rPr>
              <a:t>Ejercicio</a:t>
            </a:r>
            <a:r>
              <a:rPr dirty="0" sz="2000" spc="23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de</a:t>
            </a:r>
            <a:r>
              <a:rPr dirty="0" sz="2000" spc="25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la</a:t>
            </a:r>
            <a:r>
              <a:rPr dirty="0" sz="2000" spc="245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acción</a:t>
            </a:r>
            <a:r>
              <a:rPr dirty="0" sz="2000" spc="240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penal</a:t>
            </a:r>
            <a:r>
              <a:rPr dirty="0" sz="2000" spc="270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por</a:t>
            </a:r>
            <a:r>
              <a:rPr dirty="0" sz="2000" spc="25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el</a:t>
            </a:r>
            <a:r>
              <a:rPr dirty="0" sz="2000" spc="25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delito</a:t>
            </a:r>
            <a:r>
              <a:rPr dirty="0" sz="2000" spc="24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de</a:t>
            </a:r>
            <a:r>
              <a:rPr dirty="0" sz="2000" spc="250">
                <a:latin typeface="Calibri Light"/>
                <a:cs typeface="Calibri Light"/>
              </a:rPr>
              <a:t> </a:t>
            </a:r>
            <a:r>
              <a:rPr dirty="0" sz="2000" spc="-20">
                <a:latin typeface="Calibri Light"/>
                <a:cs typeface="Calibri Light"/>
              </a:rPr>
              <a:t>contrabando.</a:t>
            </a:r>
            <a:r>
              <a:rPr dirty="0" sz="2000" spc="240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Ministerio</a:t>
            </a:r>
            <a:r>
              <a:rPr dirty="0" sz="2000" spc="24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Público</a:t>
            </a:r>
            <a:r>
              <a:rPr dirty="0" sz="2000" spc="254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y </a:t>
            </a:r>
            <a:r>
              <a:rPr dirty="0" sz="2000" spc="-44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ciertas</a:t>
            </a:r>
            <a:r>
              <a:rPr dirty="0" sz="2000" spc="-5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facultades</a:t>
            </a:r>
            <a:r>
              <a:rPr dirty="0" sz="2000" spc="-5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de</a:t>
            </a:r>
            <a:r>
              <a:rPr dirty="0" sz="2000" spc="-3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investigación.</a:t>
            </a:r>
            <a:endParaRPr sz="2000">
              <a:latin typeface="Calibri Light"/>
              <a:cs typeface="Calibri Light"/>
            </a:endParaRPr>
          </a:p>
          <a:p>
            <a:pPr marL="170815" indent="-158750">
              <a:lnSpc>
                <a:spcPts val="2280"/>
              </a:lnSpc>
              <a:spcBef>
                <a:spcPts val="1530"/>
              </a:spcBef>
              <a:buChar char="-"/>
              <a:tabLst>
                <a:tab pos="171450" algn="l"/>
              </a:tabLst>
            </a:pPr>
            <a:r>
              <a:rPr dirty="0" sz="2000" spc="-10">
                <a:latin typeface="Calibri Light"/>
                <a:cs typeface="Calibri Light"/>
              </a:rPr>
              <a:t>Regla</a:t>
            </a:r>
            <a:r>
              <a:rPr dirty="0" sz="2000" spc="19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general:</a:t>
            </a:r>
            <a:r>
              <a:rPr dirty="0" sz="2000" spc="19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Delitos</a:t>
            </a:r>
            <a:r>
              <a:rPr dirty="0" sz="2000" spc="18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</a:t>
            </a:r>
            <a:r>
              <a:rPr dirty="0" sz="2000" spc="19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contrabando</a:t>
            </a:r>
            <a:r>
              <a:rPr dirty="0" sz="2000" spc="18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sólo</a:t>
            </a:r>
            <a:r>
              <a:rPr dirty="0" sz="2000" spc="18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podrán</a:t>
            </a:r>
            <a:r>
              <a:rPr dirty="0" sz="2000" spc="18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ser</a:t>
            </a:r>
            <a:r>
              <a:rPr dirty="0" sz="2000" spc="18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iniciados</a:t>
            </a:r>
            <a:r>
              <a:rPr dirty="0" sz="2000" spc="17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por</a:t>
            </a:r>
            <a:r>
              <a:rPr dirty="0" sz="2000" spc="19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denuncia</a:t>
            </a:r>
            <a:r>
              <a:rPr dirty="0" sz="2000" spc="19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o</a:t>
            </a:r>
            <a:endParaRPr sz="2000">
              <a:latin typeface="Calibri Light"/>
              <a:cs typeface="Calibri Light"/>
            </a:endParaRPr>
          </a:p>
          <a:p>
            <a:pPr marL="12700">
              <a:lnSpc>
                <a:spcPts val="2280"/>
              </a:lnSpc>
            </a:pPr>
            <a:r>
              <a:rPr dirty="0" sz="2000">
                <a:latin typeface="Calibri Light"/>
                <a:cs typeface="Calibri Light"/>
              </a:rPr>
              <a:t>querella</a:t>
            </a:r>
            <a:r>
              <a:rPr dirty="0" sz="2000" spc="-5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del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Servicio</a:t>
            </a:r>
            <a:r>
              <a:rPr dirty="0" sz="2000" spc="-5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Nacional</a:t>
            </a:r>
            <a:r>
              <a:rPr dirty="0" sz="2000" spc="-4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Aduanas</a:t>
            </a:r>
            <a:r>
              <a:rPr dirty="0" sz="2000" spc="-3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(DNA,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DR,</a:t>
            </a:r>
            <a:r>
              <a:rPr dirty="0" sz="2000" spc="-1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o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AD).</a:t>
            </a:r>
            <a:endParaRPr sz="2000">
              <a:latin typeface="Calibri Light"/>
              <a:cs typeface="Calibri Light"/>
            </a:endParaRPr>
          </a:p>
          <a:p>
            <a:pPr algn="just" marL="12700" marR="6985">
              <a:lnSpc>
                <a:spcPct val="90000"/>
              </a:lnSpc>
              <a:spcBef>
                <a:spcPts val="1800"/>
              </a:spcBef>
              <a:buChar char="-"/>
              <a:tabLst>
                <a:tab pos="156210" algn="l"/>
              </a:tabLst>
            </a:pPr>
            <a:r>
              <a:rPr dirty="0" sz="2000" spc="-5">
                <a:latin typeface="Calibri Light"/>
                <a:cs typeface="Calibri Light"/>
              </a:rPr>
              <a:t>Si Ministerio Público toma conocimiento de hechos constitutivos de contrabando </a:t>
            </a:r>
            <a:r>
              <a:rPr dirty="0" sz="2000">
                <a:latin typeface="Calibri Light"/>
                <a:cs typeface="Calibri Light"/>
              </a:rPr>
              <a:t> lo</a:t>
            </a:r>
            <a:r>
              <a:rPr dirty="0" sz="2000" spc="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comunicará</a:t>
            </a:r>
            <a:r>
              <a:rPr dirty="0" sz="2000" spc="-5">
                <a:latin typeface="Calibri Light"/>
                <a:cs typeface="Calibri Light"/>
              </a:rPr>
              <a:t> al</a:t>
            </a:r>
            <a:r>
              <a:rPr dirty="0" sz="2000">
                <a:latin typeface="Calibri Light"/>
                <a:cs typeface="Calibri Light"/>
              </a:rPr>
              <a:t> SNA</a:t>
            </a:r>
            <a:r>
              <a:rPr dirty="0" sz="2000" spc="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para</a:t>
            </a:r>
            <a:r>
              <a:rPr dirty="0" sz="2000" spc="-5">
                <a:latin typeface="Calibri Light"/>
                <a:cs typeface="Calibri Light"/>
              </a:rPr>
              <a:t> que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éste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presente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denuncia</a:t>
            </a:r>
            <a:r>
              <a:rPr dirty="0" sz="2000">
                <a:latin typeface="Calibri Light"/>
                <a:cs typeface="Calibri Light"/>
              </a:rPr>
              <a:t> o</a:t>
            </a:r>
            <a:r>
              <a:rPr dirty="0" sz="2000" spc="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querella,</a:t>
            </a:r>
            <a:r>
              <a:rPr dirty="0" sz="2000">
                <a:latin typeface="Calibri Light"/>
                <a:cs typeface="Calibri Light"/>
              </a:rPr>
              <a:t> o</a:t>
            </a:r>
            <a:r>
              <a:rPr dirty="0" sz="2000" spc="45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bien 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manifieste </a:t>
            </a:r>
            <a:r>
              <a:rPr dirty="0" sz="2000">
                <a:latin typeface="Calibri Light"/>
                <a:cs typeface="Calibri Light"/>
              </a:rPr>
              <a:t>su </a:t>
            </a:r>
            <a:r>
              <a:rPr dirty="0" sz="2000" spc="-5">
                <a:latin typeface="Calibri Light"/>
                <a:cs typeface="Calibri Light"/>
              </a:rPr>
              <a:t>decisión contraria. Plazo 30 </a:t>
            </a:r>
            <a:r>
              <a:rPr dirty="0" sz="2000" spc="-10">
                <a:latin typeface="Calibri Light"/>
                <a:cs typeface="Calibri Light"/>
              </a:rPr>
              <a:t>días corrido </a:t>
            </a:r>
            <a:r>
              <a:rPr dirty="0" sz="2000">
                <a:latin typeface="Calibri Light"/>
                <a:cs typeface="Calibri Light"/>
              </a:rPr>
              <a:t>o </a:t>
            </a:r>
            <a:r>
              <a:rPr dirty="0" sz="2000" spc="-10">
                <a:latin typeface="Calibri Light"/>
                <a:cs typeface="Calibri Light"/>
              </a:rPr>
              <a:t>menos </a:t>
            </a:r>
            <a:r>
              <a:rPr dirty="0" sz="2000" spc="-5">
                <a:latin typeface="Calibri Light"/>
                <a:cs typeface="Calibri Light"/>
              </a:rPr>
              <a:t>si se pone </a:t>
            </a:r>
            <a:r>
              <a:rPr dirty="0" sz="2000">
                <a:latin typeface="Calibri Light"/>
                <a:cs typeface="Calibri Light"/>
              </a:rPr>
              <a:t>en </a:t>
            </a:r>
            <a:r>
              <a:rPr dirty="0" sz="2000" spc="-5">
                <a:latin typeface="Calibri Light"/>
                <a:cs typeface="Calibri Light"/>
              </a:rPr>
              <a:t>riesgo </a:t>
            </a:r>
            <a:r>
              <a:rPr dirty="0" sz="2000" spc="-44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el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éxito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la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investigación.</a:t>
            </a:r>
            <a:endParaRPr sz="2000">
              <a:latin typeface="Calibri Light"/>
              <a:cs typeface="Calibri Ligh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24383"/>
            <a:ext cx="1869948" cy="914399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543555" y="1632204"/>
            <a:ext cx="2815590" cy="677545"/>
            <a:chOff x="2543555" y="1632204"/>
            <a:chExt cx="2815590" cy="67754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43555" y="1632204"/>
              <a:ext cx="1639062" cy="677418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43527" y="1632204"/>
              <a:ext cx="730758" cy="67741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235195" y="1632204"/>
              <a:ext cx="1123950" cy="677418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2060194" y="1699336"/>
            <a:ext cx="8502015" cy="3550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23215" indent="-31115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23850" algn="l"/>
              </a:tabLst>
            </a:pPr>
            <a:r>
              <a:rPr dirty="0" sz="2400" spc="-5">
                <a:latin typeface="Calibri Light"/>
                <a:cs typeface="Calibri Light"/>
              </a:rPr>
              <a:t>S</a:t>
            </a:r>
            <a:r>
              <a:rPr dirty="0" sz="2400" spc="-5">
                <a:latin typeface="Calibri Light"/>
                <a:cs typeface="Calibri Light"/>
              </a:rPr>
              <a:t>e</a:t>
            </a:r>
            <a:r>
              <a:rPr dirty="0" sz="2400" spc="-50">
                <a:latin typeface="Calibri Light"/>
                <a:cs typeface="Calibri Light"/>
              </a:rPr>
              <a:t> </a:t>
            </a:r>
            <a:r>
              <a:rPr dirty="0" sz="2400" spc="-20">
                <a:latin typeface="Calibri Light"/>
                <a:cs typeface="Calibri Light"/>
              </a:rPr>
              <a:t>aumentan</a:t>
            </a:r>
            <a:r>
              <a:rPr dirty="0" sz="2400" spc="-65">
                <a:latin typeface="Calibri Light"/>
                <a:cs typeface="Calibri Light"/>
              </a:rPr>
              <a:t> </a:t>
            </a:r>
            <a:r>
              <a:rPr dirty="0" sz="2400" spc="-5">
                <a:latin typeface="Calibri Light"/>
                <a:cs typeface="Calibri Light"/>
              </a:rPr>
              <a:t>las</a:t>
            </a:r>
            <a:r>
              <a:rPr dirty="0" sz="2400" spc="-45">
                <a:latin typeface="Calibri Light"/>
                <a:cs typeface="Calibri Light"/>
              </a:rPr>
              <a:t> </a:t>
            </a:r>
            <a:r>
              <a:rPr dirty="0" sz="2400" spc="-10">
                <a:latin typeface="Calibri Light"/>
                <a:cs typeface="Calibri Light"/>
              </a:rPr>
              <a:t>penas</a:t>
            </a:r>
            <a:r>
              <a:rPr dirty="0" sz="2400" spc="-60">
                <a:latin typeface="Calibri Light"/>
                <a:cs typeface="Calibri Light"/>
              </a:rPr>
              <a:t> </a:t>
            </a:r>
            <a:r>
              <a:rPr dirty="0" sz="2400" spc="-10">
                <a:latin typeface="Calibri Light"/>
                <a:cs typeface="Calibri Light"/>
              </a:rPr>
              <a:t>del</a:t>
            </a:r>
            <a:r>
              <a:rPr dirty="0" sz="2400" spc="-30">
                <a:latin typeface="Calibri Light"/>
                <a:cs typeface="Calibri Light"/>
              </a:rPr>
              <a:t> </a:t>
            </a:r>
            <a:r>
              <a:rPr dirty="0" sz="2400" spc="-10">
                <a:latin typeface="Calibri Light"/>
                <a:cs typeface="Calibri Light"/>
              </a:rPr>
              <a:t>delito</a:t>
            </a:r>
            <a:r>
              <a:rPr dirty="0" sz="2400" spc="-85">
                <a:latin typeface="Calibri Light"/>
                <a:cs typeface="Calibri Light"/>
              </a:rPr>
              <a:t> </a:t>
            </a:r>
            <a:r>
              <a:rPr dirty="0" sz="2400" spc="-10">
                <a:latin typeface="Calibri Light"/>
                <a:cs typeface="Calibri Light"/>
              </a:rPr>
              <a:t>de</a:t>
            </a:r>
            <a:r>
              <a:rPr dirty="0" sz="2400" spc="-35">
                <a:latin typeface="Calibri Light"/>
                <a:cs typeface="Calibri Light"/>
              </a:rPr>
              <a:t> </a:t>
            </a:r>
            <a:r>
              <a:rPr dirty="0" sz="2400" spc="-20">
                <a:latin typeface="Calibri Light"/>
                <a:cs typeface="Calibri Light"/>
              </a:rPr>
              <a:t>contrabando:</a:t>
            </a:r>
            <a:endParaRPr sz="2400">
              <a:latin typeface="Calibri Light"/>
              <a:cs typeface="Calibri Light"/>
            </a:endParaRPr>
          </a:p>
          <a:p>
            <a:pPr algn="just" marL="469900" marR="5080" indent="-457200">
              <a:lnSpc>
                <a:spcPct val="90000"/>
              </a:lnSpc>
              <a:spcBef>
                <a:spcPts val="1830"/>
              </a:spcBef>
              <a:buAutoNum type="arabicPeriod"/>
              <a:tabLst>
                <a:tab pos="469900" algn="l"/>
              </a:tabLst>
            </a:pPr>
            <a:r>
              <a:rPr dirty="0" sz="2000" spc="-15">
                <a:latin typeface="Calibri Light"/>
                <a:cs typeface="Calibri Light"/>
              </a:rPr>
              <a:t>Valor </a:t>
            </a:r>
            <a:r>
              <a:rPr dirty="0" sz="2000" spc="-20">
                <a:latin typeface="Calibri Light"/>
                <a:cs typeface="Calibri Light"/>
              </a:rPr>
              <a:t>mercancía </a:t>
            </a:r>
            <a:r>
              <a:rPr dirty="0" sz="2000" spc="-15">
                <a:latin typeface="Calibri Light"/>
                <a:cs typeface="Calibri Light"/>
              </a:rPr>
              <a:t>objeto </a:t>
            </a:r>
            <a:r>
              <a:rPr dirty="0" sz="2000" spc="-10">
                <a:latin typeface="Calibri Light"/>
                <a:cs typeface="Calibri Light"/>
              </a:rPr>
              <a:t>del ilícito </a:t>
            </a:r>
            <a:r>
              <a:rPr dirty="0" sz="2000" spc="-15">
                <a:latin typeface="Calibri Light"/>
                <a:cs typeface="Calibri Light"/>
              </a:rPr>
              <a:t>no excede </a:t>
            </a:r>
            <a:r>
              <a:rPr dirty="0" sz="2000" spc="-5">
                <a:latin typeface="Calibri Light"/>
                <a:cs typeface="Calibri Light"/>
              </a:rPr>
              <a:t>20 </a:t>
            </a:r>
            <a:r>
              <a:rPr dirty="0" sz="2000" spc="-15">
                <a:latin typeface="Calibri Light"/>
                <a:cs typeface="Calibri Light"/>
              </a:rPr>
              <a:t>UTM </a:t>
            </a:r>
            <a:r>
              <a:rPr dirty="0" sz="2000">
                <a:latin typeface="Calibri Light"/>
                <a:cs typeface="Calibri Light"/>
              </a:rPr>
              <a:t>– </a:t>
            </a:r>
            <a:r>
              <a:rPr dirty="0" sz="2000" spc="-15">
                <a:latin typeface="Calibri Light"/>
                <a:cs typeface="Calibri Light"/>
              </a:rPr>
              <a:t>Multa de </a:t>
            </a:r>
            <a:r>
              <a:rPr dirty="0" sz="2000">
                <a:latin typeface="Calibri Light"/>
                <a:cs typeface="Calibri Light"/>
              </a:rPr>
              <a:t>2 a 5 </a:t>
            </a:r>
            <a:r>
              <a:rPr dirty="0" sz="2000" spc="-15">
                <a:latin typeface="Calibri Light"/>
                <a:cs typeface="Calibri Light"/>
              </a:rPr>
              <a:t>veces </a:t>
            </a:r>
            <a:r>
              <a:rPr dirty="0" sz="2000" spc="-20">
                <a:latin typeface="Calibri Light"/>
                <a:cs typeface="Calibri Light"/>
              </a:rPr>
              <a:t>su </a:t>
            </a:r>
            <a:r>
              <a:rPr dirty="0" sz="2000" spc="-15">
                <a:latin typeface="Calibri Light"/>
                <a:cs typeface="Calibri Light"/>
              </a:rPr>
              <a:t> valor. </a:t>
            </a:r>
            <a:r>
              <a:rPr dirty="0" sz="2000">
                <a:latin typeface="Calibri Light"/>
                <a:cs typeface="Calibri Light"/>
              </a:rPr>
              <a:t>Si </a:t>
            </a:r>
            <a:r>
              <a:rPr dirty="0" sz="2000" spc="-5">
                <a:latin typeface="Calibri Light"/>
                <a:cs typeface="Calibri Light"/>
              </a:rPr>
              <a:t>hay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u="sng" sz="2000" spc="-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reincidencia</a:t>
            </a:r>
            <a:r>
              <a:rPr dirty="0" sz="2000" spc="-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en </a:t>
            </a:r>
            <a:r>
              <a:rPr dirty="0" sz="2000" spc="-5">
                <a:latin typeface="Calibri Light"/>
                <a:cs typeface="Calibri Light"/>
              </a:rPr>
              <a:t>relación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con contrabando</a:t>
            </a:r>
            <a:r>
              <a:rPr dirty="0" sz="2000" spc="44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de</a:t>
            </a:r>
            <a:r>
              <a:rPr dirty="0" sz="2000" spc="44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dinero </a:t>
            </a:r>
            <a:r>
              <a:rPr dirty="0" sz="2000">
                <a:latin typeface="Calibri Light"/>
                <a:cs typeface="Calibri Light"/>
              </a:rPr>
              <a:t>o el </a:t>
            </a:r>
            <a:r>
              <a:rPr dirty="0" sz="2000" spc="-5">
                <a:latin typeface="Calibri Light"/>
                <a:cs typeface="Calibri Light"/>
              </a:rPr>
              <a:t>objeto </a:t>
            </a:r>
            <a:r>
              <a:rPr dirty="0" sz="2000">
                <a:latin typeface="Calibri Light"/>
                <a:cs typeface="Calibri Light"/>
              </a:rPr>
              <a:t> del </a:t>
            </a:r>
            <a:r>
              <a:rPr dirty="0" sz="2000" spc="-5">
                <a:latin typeface="Calibri Light"/>
                <a:cs typeface="Calibri Light"/>
              </a:rPr>
              <a:t>delito se refiere </a:t>
            </a:r>
            <a:r>
              <a:rPr dirty="0" sz="2000">
                <a:latin typeface="Calibri Light"/>
                <a:cs typeface="Calibri Light"/>
              </a:rPr>
              <a:t>a </a:t>
            </a:r>
            <a:r>
              <a:rPr dirty="0" sz="2000" spc="-5">
                <a:latin typeface="Calibri Light"/>
                <a:cs typeface="Calibri Light"/>
              </a:rPr>
              <a:t>tabaco, sus </a:t>
            </a:r>
            <a:r>
              <a:rPr dirty="0" sz="2000" spc="-10">
                <a:latin typeface="Calibri Light"/>
                <a:cs typeface="Calibri Light"/>
              </a:rPr>
              <a:t>derivados, </a:t>
            </a:r>
            <a:r>
              <a:rPr dirty="0" sz="2000" spc="-5">
                <a:latin typeface="Calibri Light"/>
                <a:cs typeface="Calibri Light"/>
              </a:rPr>
              <a:t>bebidas alcohólicas, fuegos </a:t>
            </a:r>
            <a:r>
              <a:rPr dirty="0" sz="2000" spc="-10">
                <a:latin typeface="Calibri Light"/>
                <a:cs typeface="Calibri Light"/>
              </a:rPr>
              <a:t>de </a:t>
            </a:r>
            <a:r>
              <a:rPr dirty="0" sz="2000" spc="-5">
                <a:latin typeface="Calibri Light"/>
                <a:cs typeface="Calibri Light"/>
              </a:rPr>
              <a:t> artificio, productos farmacéuticos, juguetes, se aplicará, </a:t>
            </a:r>
            <a:r>
              <a:rPr dirty="0" sz="2000">
                <a:latin typeface="Calibri Light"/>
                <a:cs typeface="Calibri Light"/>
              </a:rPr>
              <a:t>además, </a:t>
            </a:r>
            <a:r>
              <a:rPr dirty="0" sz="2000" spc="-10">
                <a:latin typeface="Calibri Light"/>
                <a:cs typeface="Calibri Light"/>
              </a:rPr>
              <a:t>la </a:t>
            </a:r>
            <a:r>
              <a:rPr dirty="0" sz="2000" spc="-5">
                <a:latin typeface="Calibri Light"/>
                <a:cs typeface="Calibri Light"/>
              </a:rPr>
              <a:t>pena </a:t>
            </a:r>
            <a:r>
              <a:rPr dirty="0" sz="2000">
                <a:latin typeface="Calibri Light"/>
                <a:cs typeface="Calibri Light"/>
              </a:rPr>
              <a:t>de </a:t>
            </a:r>
            <a:r>
              <a:rPr dirty="0" sz="2000" spc="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presidio</a:t>
            </a:r>
            <a:r>
              <a:rPr dirty="0" sz="2000" spc="-4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menor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en</a:t>
            </a:r>
            <a:r>
              <a:rPr dirty="0" sz="2000" spc="-1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su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grado</a:t>
            </a:r>
            <a:r>
              <a:rPr dirty="0" sz="2000" spc="-3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medio.</a:t>
            </a:r>
            <a:endParaRPr sz="20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buFont typeface="Calibri Light"/>
              <a:buAutoNum type="arabicPeriod"/>
            </a:pPr>
            <a:endParaRPr sz="1500">
              <a:latin typeface="Calibri Light"/>
              <a:cs typeface="Calibri Light"/>
            </a:endParaRPr>
          </a:p>
          <a:p>
            <a:pPr algn="just" marL="469900" marR="5080" indent="-457200">
              <a:lnSpc>
                <a:spcPts val="2160"/>
              </a:lnSpc>
              <a:spcBef>
                <a:spcPts val="5"/>
              </a:spcBef>
              <a:buAutoNum type="arabicPeriod"/>
              <a:tabLst>
                <a:tab pos="469900" algn="l"/>
              </a:tabLst>
            </a:pPr>
            <a:r>
              <a:rPr dirty="0" sz="2000" spc="-15">
                <a:latin typeface="Calibri Light"/>
                <a:cs typeface="Calibri Light"/>
              </a:rPr>
              <a:t>Valor </a:t>
            </a:r>
            <a:r>
              <a:rPr dirty="0" sz="2000" spc="-20">
                <a:latin typeface="Calibri Light"/>
                <a:cs typeface="Calibri Light"/>
              </a:rPr>
              <a:t>mercancía </a:t>
            </a:r>
            <a:r>
              <a:rPr dirty="0" sz="2000" spc="-15">
                <a:latin typeface="Calibri Light"/>
                <a:cs typeface="Calibri Light"/>
              </a:rPr>
              <a:t>superior </a:t>
            </a:r>
            <a:r>
              <a:rPr dirty="0" sz="2000">
                <a:latin typeface="Calibri Light"/>
                <a:cs typeface="Calibri Light"/>
              </a:rPr>
              <a:t>a </a:t>
            </a:r>
            <a:r>
              <a:rPr dirty="0" sz="2000" spc="-10">
                <a:latin typeface="Calibri Light"/>
                <a:cs typeface="Calibri Light"/>
              </a:rPr>
              <a:t>20 </a:t>
            </a:r>
            <a:r>
              <a:rPr dirty="0" sz="2000" spc="-15">
                <a:latin typeface="Calibri Light"/>
                <a:cs typeface="Calibri Light"/>
              </a:rPr>
              <a:t>UTM </a:t>
            </a:r>
            <a:r>
              <a:rPr dirty="0" sz="2000">
                <a:latin typeface="Calibri Light"/>
                <a:cs typeface="Calibri Light"/>
              </a:rPr>
              <a:t>y </a:t>
            </a:r>
            <a:r>
              <a:rPr dirty="0" sz="2000" spc="-20">
                <a:latin typeface="Calibri Light"/>
                <a:cs typeface="Calibri Light"/>
              </a:rPr>
              <a:t>menor </a:t>
            </a:r>
            <a:r>
              <a:rPr dirty="0" sz="2000">
                <a:latin typeface="Calibri Light"/>
                <a:cs typeface="Calibri Light"/>
              </a:rPr>
              <a:t>a </a:t>
            </a:r>
            <a:r>
              <a:rPr dirty="0" sz="2000" spc="-15">
                <a:latin typeface="Calibri Light"/>
                <a:cs typeface="Calibri Light"/>
              </a:rPr>
              <a:t>125 </a:t>
            </a:r>
            <a:r>
              <a:rPr dirty="0" sz="2000" spc="-20">
                <a:latin typeface="Calibri Light"/>
                <a:cs typeface="Calibri Light"/>
              </a:rPr>
              <a:t>UTM </a:t>
            </a:r>
            <a:r>
              <a:rPr dirty="0" sz="2000">
                <a:latin typeface="Calibri Light"/>
                <a:cs typeface="Calibri Light"/>
              </a:rPr>
              <a:t>– </a:t>
            </a:r>
            <a:r>
              <a:rPr dirty="0" sz="2000" spc="-15">
                <a:latin typeface="Calibri Light"/>
                <a:cs typeface="Calibri Light"/>
              </a:rPr>
              <a:t>Multa </a:t>
            </a:r>
            <a:r>
              <a:rPr dirty="0" sz="2000" spc="-5">
                <a:latin typeface="Calibri Light"/>
                <a:cs typeface="Calibri Light"/>
              </a:rPr>
              <a:t>de </a:t>
            </a:r>
            <a:r>
              <a:rPr dirty="0" sz="2000">
                <a:latin typeface="Calibri Light"/>
                <a:cs typeface="Calibri Light"/>
              </a:rPr>
              <a:t>2 a 5 </a:t>
            </a:r>
            <a:r>
              <a:rPr dirty="0" sz="2000" spc="-15">
                <a:latin typeface="Calibri Light"/>
                <a:cs typeface="Calibri Light"/>
              </a:rPr>
              <a:t>veces </a:t>
            </a:r>
            <a:r>
              <a:rPr dirty="0" sz="2000" spc="-1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el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valor</a:t>
            </a:r>
            <a:r>
              <a:rPr dirty="0" sz="2000" spc="-5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de</a:t>
            </a:r>
            <a:r>
              <a:rPr dirty="0" sz="2000" spc="-3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la</a:t>
            </a:r>
            <a:r>
              <a:rPr dirty="0" sz="2000" spc="-30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mercancía</a:t>
            </a:r>
            <a:r>
              <a:rPr dirty="0" sz="2000" spc="-5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+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presidio</a:t>
            </a:r>
            <a:r>
              <a:rPr dirty="0" sz="2000" spc="-6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menor</a:t>
            </a:r>
            <a:r>
              <a:rPr dirty="0" sz="2000" spc="-6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en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su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grado</a:t>
            </a:r>
            <a:r>
              <a:rPr dirty="0" sz="2000" spc="-45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máximo.</a:t>
            </a:r>
            <a:endParaRPr sz="2000">
              <a:latin typeface="Calibri Light"/>
              <a:cs typeface="Calibri Light"/>
            </a:endParaRPr>
          </a:p>
          <a:p>
            <a:pPr marL="469900" indent="-457200">
              <a:lnSpc>
                <a:spcPts val="2280"/>
              </a:lnSpc>
              <a:spcBef>
                <a:spcPts val="153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dirty="0" sz="2000" spc="-15">
                <a:latin typeface="Calibri Light"/>
                <a:cs typeface="Calibri Light"/>
              </a:rPr>
              <a:t>Valor</a:t>
            </a:r>
            <a:r>
              <a:rPr dirty="0" sz="2000" spc="60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de</a:t>
            </a:r>
            <a:r>
              <a:rPr dirty="0" sz="2000" spc="7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la</a:t>
            </a:r>
            <a:r>
              <a:rPr dirty="0" sz="2000" spc="60">
                <a:latin typeface="Calibri Light"/>
                <a:cs typeface="Calibri Light"/>
              </a:rPr>
              <a:t> </a:t>
            </a:r>
            <a:r>
              <a:rPr dirty="0" sz="2000" spc="-20">
                <a:latin typeface="Calibri Light"/>
                <a:cs typeface="Calibri Light"/>
              </a:rPr>
              <a:t>mercancía</a:t>
            </a:r>
            <a:r>
              <a:rPr dirty="0" sz="2000" spc="60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superior</a:t>
            </a:r>
            <a:r>
              <a:rPr dirty="0" sz="2000" spc="6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a</a:t>
            </a:r>
            <a:r>
              <a:rPr dirty="0" sz="2000" spc="6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125</a:t>
            </a:r>
            <a:r>
              <a:rPr dirty="0" sz="2000" spc="60">
                <a:latin typeface="Calibri Light"/>
                <a:cs typeface="Calibri Light"/>
              </a:rPr>
              <a:t> </a:t>
            </a:r>
            <a:r>
              <a:rPr dirty="0" sz="2000" spc="-20">
                <a:latin typeface="Calibri Light"/>
                <a:cs typeface="Calibri Light"/>
              </a:rPr>
              <a:t>UTM</a:t>
            </a:r>
            <a:r>
              <a:rPr dirty="0" sz="2000" spc="6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–</a:t>
            </a:r>
            <a:r>
              <a:rPr dirty="0" sz="2000" spc="50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Multa</a:t>
            </a:r>
            <a:r>
              <a:rPr dirty="0" sz="2000" spc="6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2</a:t>
            </a:r>
            <a:r>
              <a:rPr dirty="0" sz="2000" spc="6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a</a:t>
            </a:r>
            <a:r>
              <a:rPr dirty="0" sz="2000" spc="6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5</a:t>
            </a:r>
            <a:r>
              <a:rPr dirty="0" sz="2000" spc="60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veces</a:t>
            </a:r>
            <a:r>
              <a:rPr dirty="0" sz="2000" spc="4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valor</a:t>
            </a:r>
            <a:r>
              <a:rPr dirty="0" sz="2000" spc="60">
                <a:latin typeface="Calibri Light"/>
                <a:cs typeface="Calibri Light"/>
              </a:rPr>
              <a:t> </a:t>
            </a:r>
            <a:r>
              <a:rPr dirty="0" sz="2000" spc="-20">
                <a:latin typeface="Calibri Light"/>
                <a:cs typeface="Calibri Light"/>
              </a:rPr>
              <a:t>mercancía</a:t>
            </a:r>
            <a:endParaRPr sz="2000">
              <a:latin typeface="Calibri Light"/>
              <a:cs typeface="Calibri Light"/>
            </a:endParaRPr>
          </a:p>
          <a:p>
            <a:pPr marL="469900">
              <a:lnSpc>
                <a:spcPts val="2280"/>
              </a:lnSpc>
            </a:pPr>
            <a:r>
              <a:rPr dirty="0" sz="2000">
                <a:latin typeface="Calibri Light"/>
                <a:cs typeface="Calibri Light"/>
              </a:rPr>
              <a:t>+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presidio</a:t>
            </a:r>
            <a:r>
              <a:rPr dirty="0" sz="2000" spc="-5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menor</a:t>
            </a:r>
            <a:r>
              <a:rPr dirty="0" sz="2000" spc="-6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en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su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grado</a:t>
            </a:r>
            <a:r>
              <a:rPr dirty="0" sz="2000" spc="-55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máximo</a:t>
            </a:r>
            <a:r>
              <a:rPr dirty="0" sz="2000" spc="-5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a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presidio</a:t>
            </a:r>
            <a:r>
              <a:rPr dirty="0" sz="2000" spc="-50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mayor</a:t>
            </a:r>
            <a:r>
              <a:rPr dirty="0" sz="2000" spc="-4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en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su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grado</a:t>
            </a:r>
            <a:r>
              <a:rPr dirty="0" sz="2000" spc="-5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mínimo</a:t>
            </a:r>
            <a:endParaRPr sz="2000">
              <a:latin typeface="Calibri Light"/>
              <a:cs typeface="Calibri Light"/>
            </a:endParaRPr>
          </a:p>
        </p:txBody>
      </p:sp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52400" y="24383"/>
            <a:ext cx="1869948" cy="914399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08377" y="1588461"/>
            <a:ext cx="8500745" cy="2687955"/>
          </a:xfrm>
          <a:prstGeom prst="rect">
            <a:avLst/>
          </a:prstGeom>
        </p:spPr>
        <p:txBody>
          <a:bodyPr wrap="square" lIns="0" tIns="205104" rIns="0" bIns="0" rtlCol="0" vert="horz">
            <a:spAutoFit/>
          </a:bodyPr>
          <a:lstStyle/>
          <a:p>
            <a:pPr marL="323215" indent="-311150">
              <a:lnSpc>
                <a:spcPct val="100000"/>
              </a:lnSpc>
              <a:spcBef>
                <a:spcPts val="1614"/>
              </a:spcBef>
              <a:buFont typeface="Wingdings"/>
              <a:buChar char=""/>
              <a:tabLst>
                <a:tab pos="323850" algn="l"/>
              </a:tabLst>
            </a:pPr>
            <a:r>
              <a:rPr dirty="0" sz="2400" spc="-5">
                <a:latin typeface="Calibri Light"/>
                <a:cs typeface="Calibri Light"/>
              </a:rPr>
              <a:t>S</a:t>
            </a:r>
            <a:r>
              <a:rPr dirty="0" sz="2400" spc="-5">
                <a:latin typeface="Calibri Light"/>
                <a:cs typeface="Calibri Light"/>
              </a:rPr>
              <a:t>e</a:t>
            </a:r>
            <a:r>
              <a:rPr dirty="0" sz="2400" spc="-50">
                <a:latin typeface="Calibri Light"/>
                <a:cs typeface="Calibri Light"/>
              </a:rPr>
              <a:t> </a:t>
            </a:r>
            <a:r>
              <a:rPr dirty="0" sz="2400" spc="-25">
                <a:latin typeface="Calibri Light"/>
                <a:cs typeface="Calibri Light"/>
              </a:rPr>
              <a:t>aumentan</a:t>
            </a:r>
            <a:r>
              <a:rPr dirty="0" sz="2400" spc="-65">
                <a:latin typeface="Calibri Light"/>
                <a:cs typeface="Calibri Light"/>
              </a:rPr>
              <a:t> </a:t>
            </a:r>
            <a:r>
              <a:rPr dirty="0" sz="2400" spc="-5">
                <a:latin typeface="Calibri Light"/>
                <a:cs typeface="Calibri Light"/>
              </a:rPr>
              <a:t>las</a:t>
            </a:r>
            <a:r>
              <a:rPr dirty="0" sz="2400" spc="-30">
                <a:latin typeface="Calibri Light"/>
                <a:cs typeface="Calibri Light"/>
              </a:rPr>
              <a:t> </a:t>
            </a:r>
            <a:r>
              <a:rPr dirty="0" sz="2400" spc="-15">
                <a:latin typeface="Calibri Light"/>
                <a:cs typeface="Calibri Light"/>
              </a:rPr>
              <a:t>penas</a:t>
            </a:r>
            <a:r>
              <a:rPr dirty="0" sz="2400" spc="-50">
                <a:latin typeface="Calibri Light"/>
                <a:cs typeface="Calibri Light"/>
              </a:rPr>
              <a:t> </a:t>
            </a:r>
            <a:r>
              <a:rPr dirty="0" sz="2400" spc="-10">
                <a:latin typeface="Calibri Light"/>
                <a:cs typeface="Calibri Light"/>
              </a:rPr>
              <a:t>del</a:t>
            </a:r>
            <a:r>
              <a:rPr dirty="0" sz="2400" spc="-25">
                <a:latin typeface="Calibri Light"/>
                <a:cs typeface="Calibri Light"/>
              </a:rPr>
              <a:t> </a:t>
            </a:r>
            <a:r>
              <a:rPr dirty="0" sz="2400" spc="-15">
                <a:latin typeface="Calibri Light"/>
                <a:cs typeface="Calibri Light"/>
              </a:rPr>
              <a:t>delito</a:t>
            </a:r>
            <a:r>
              <a:rPr dirty="0" sz="2400" spc="-65">
                <a:latin typeface="Calibri Light"/>
                <a:cs typeface="Calibri Light"/>
              </a:rPr>
              <a:t> </a:t>
            </a:r>
            <a:r>
              <a:rPr dirty="0" sz="2400" spc="-10">
                <a:latin typeface="Calibri Light"/>
                <a:cs typeface="Calibri Light"/>
              </a:rPr>
              <a:t>de</a:t>
            </a:r>
            <a:r>
              <a:rPr dirty="0" sz="2400" spc="-45">
                <a:latin typeface="Calibri Light"/>
                <a:cs typeface="Calibri Light"/>
              </a:rPr>
              <a:t> </a:t>
            </a:r>
            <a:r>
              <a:rPr dirty="0" sz="2400" spc="-30">
                <a:latin typeface="Calibri Light"/>
                <a:cs typeface="Calibri Light"/>
              </a:rPr>
              <a:t>contrabando:</a:t>
            </a:r>
            <a:endParaRPr sz="2400">
              <a:latin typeface="Calibri Light"/>
              <a:cs typeface="Calibri Light"/>
            </a:endParaRPr>
          </a:p>
          <a:p>
            <a:pPr algn="just" marL="12700" marR="5080">
              <a:lnSpc>
                <a:spcPts val="2590"/>
              </a:lnSpc>
              <a:spcBef>
                <a:spcPts val="1845"/>
              </a:spcBef>
              <a:buChar char="*"/>
              <a:tabLst>
                <a:tab pos="285750" algn="l"/>
              </a:tabLst>
            </a:pPr>
            <a:r>
              <a:rPr dirty="0" sz="2400" spc="-30">
                <a:latin typeface="Calibri Light"/>
                <a:cs typeface="Calibri Light"/>
              </a:rPr>
              <a:t>Para </a:t>
            </a:r>
            <a:r>
              <a:rPr dirty="0" sz="2400" spc="-5">
                <a:latin typeface="Calibri Light"/>
                <a:cs typeface="Calibri Light"/>
              </a:rPr>
              <a:t>los </a:t>
            </a:r>
            <a:r>
              <a:rPr dirty="0" sz="2400" spc="-10">
                <a:latin typeface="Calibri Light"/>
                <a:cs typeface="Calibri Light"/>
              </a:rPr>
              <a:t>casos </a:t>
            </a:r>
            <a:r>
              <a:rPr dirty="0" sz="2400">
                <a:latin typeface="Calibri Light"/>
                <a:cs typeface="Calibri Light"/>
              </a:rPr>
              <a:t>2 y 3 – </a:t>
            </a:r>
            <a:r>
              <a:rPr dirty="0" sz="2400" spc="-10">
                <a:latin typeface="Calibri Light"/>
                <a:cs typeface="Calibri Light"/>
              </a:rPr>
              <a:t>mercancía </a:t>
            </a:r>
            <a:r>
              <a:rPr dirty="0" sz="2400" spc="-25">
                <a:latin typeface="Calibri Light"/>
                <a:cs typeface="Calibri Light"/>
              </a:rPr>
              <a:t>afecta </a:t>
            </a:r>
            <a:r>
              <a:rPr dirty="0" sz="2400">
                <a:latin typeface="Calibri Light"/>
                <a:cs typeface="Calibri Light"/>
              </a:rPr>
              <a:t>a </a:t>
            </a:r>
            <a:r>
              <a:rPr dirty="0" sz="2400" spc="-10">
                <a:latin typeface="Calibri Light"/>
                <a:cs typeface="Calibri Light"/>
              </a:rPr>
              <a:t>tributación </a:t>
            </a:r>
            <a:r>
              <a:rPr dirty="0" sz="2400" spc="-5">
                <a:latin typeface="Calibri Light"/>
                <a:cs typeface="Calibri Light"/>
              </a:rPr>
              <a:t>especial </a:t>
            </a:r>
            <a:r>
              <a:rPr dirty="0" sz="2400">
                <a:latin typeface="Calibri Light"/>
                <a:cs typeface="Calibri Light"/>
              </a:rPr>
              <a:t>o </a:t>
            </a:r>
            <a:r>
              <a:rPr dirty="0" sz="2400" spc="5">
                <a:latin typeface="Calibri Light"/>
                <a:cs typeface="Calibri Light"/>
              </a:rPr>
              <a:t> </a:t>
            </a:r>
            <a:r>
              <a:rPr dirty="0" sz="2400" spc="-5">
                <a:latin typeface="Calibri Light"/>
                <a:cs typeface="Calibri Light"/>
              </a:rPr>
              <a:t>adicional</a:t>
            </a:r>
            <a:r>
              <a:rPr dirty="0" sz="2400" spc="-20">
                <a:latin typeface="Calibri Light"/>
                <a:cs typeface="Calibri Light"/>
              </a:rPr>
              <a:t> </a:t>
            </a:r>
            <a:r>
              <a:rPr dirty="0" sz="2400">
                <a:latin typeface="Calibri Light"/>
                <a:cs typeface="Calibri Light"/>
              </a:rPr>
              <a:t>o</a:t>
            </a:r>
            <a:r>
              <a:rPr dirty="0" sz="2400" spc="-10">
                <a:latin typeface="Calibri Light"/>
                <a:cs typeface="Calibri Light"/>
              </a:rPr>
              <a:t> reincidencia,</a:t>
            </a:r>
            <a:r>
              <a:rPr dirty="0" sz="2400">
                <a:latin typeface="Calibri Light"/>
                <a:cs typeface="Calibri Light"/>
              </a:rPr>
              <a:t> </a:t>
            </a:r>
            <a:r>
              <a:rPr dirty="0" sz="2400" spc="-10">
                <a:latin typeface="Calibri Light"/>
                <a:cs typeface="Calibri Light"/>
              </a:rPr>
              <a:t>pena</a:t>
            </a:r>
            <a:r>
              <a:rPr dirty="0" sz="2400" spc="-55">
                <a:latin typeface="Calibri Light"/>
                <a:cs typeface="Calibri Light"/>
              </a:rPr>
              <a:t> </a:t>
            </a:r>
            <a:r>
              <a:rPr dirty="0" sz="2400" spc="-30">
                <a:latin typeface="Calibri Light"/>
                <a:cs typeface="Calibri Light"/>
              </a:rPr>
              <a:t>aumenta</a:t>
            </a:r>
            <a:r>
              <a:rPr dirty="0" sz="2400" spc="-55">
                <a:latin typeface="Calibri Light"/>
                <a:cs typeface="Calibri Light"/>
              </a:rPr>
              <a:t> </a:t>
            </a:r>
            <a:r>
              <a:rPr dirty="0" sz="2400" spc="-5">
                <a:latin typeface="Calibri Light"/>
                <a:cs typeface="Calibri Light"/>
              </a:rPr>
              <a:t>en</a:t>
            </a:r>
            <a:r>
              <a:rPr dirty="0" sz="2400" spc="-40">
                <a:latin typeface="Calibri Light"/>
                <a:cs typeface="Calibri Light"/>
              </a:rPr>
              <a:t> </a:t>
            </a:r>
            <a:r>
              <a:rPr dirty="0" sz="2400" spc="-5">
                <a:latin typeface="Calibri Light"/>
                <a:cs typeface="Calibri Light"/>
              </a:rPr>
              <a:t>un</a:t>
            </a:r>
            <a:r>
              <a:rPr dirty="0" sz="2400" spc="-40">
                <a:latin typeface="Calibri Light"/>
                <a:cs typeface="Calibri Light"/>
              </a:rPr>
              <a:t> </a:t>
            </a:r>
            <a:r>
              <a:rPr dirty="0" sz="2400" spc="-25">
                <a:latin typeface="Calibri Light"/>
                <a:cs typeface="Calibri Light"/>
              </a:rPr>
              <a:t>grado.</a:t>
            </a:r>
            <a:endParaRPr sz="2400">
              <a:latin typeface="Calibri Light"/>
              <a:cs typeface="Calibri Light"/>
            </a:endParaRPr>
          </a:p>
          <a:p>
            <a:pPr algn="just" marL="12700" marR="5080">
              <a:lnSpc>
                <a:spcPct val="90000"/>
              </a:lnSpc>
              <a:spcBef>
                <a:spcPts val="1764"/>
              </a:spcBef>
              <a:buChar char="*"/>
              <a:tabLst>
                <a:tab pos="293370" algn="l"/>
              </a:tabLst>
            </a:pPr>
            <a:r>
              <a:rPr dirty="0" sz="2400">
                <a:latin typeface="Calibri Light"/>
                <a:cs typeface="Calibri Light"/>
              </a:rPr>
              <a:t>Según </a:t>
            </a:r>
            <a:r>
              <a:rPr dirty="0" sz="2400" spc="-10">
                <a:latin typeface="Calibri Light"/>
                <a:cs typeface="Calibri Light"/>
              </a:rPr>
              <a:t>número </a:t>
            </a:r>
            <a:r>
              <a:rPr dirty="0" sz="2400" spc="-5">
                <a:latin typeface="Calibri Light"/>
                <a:cs typeface="Calibri Light"/>
              </a:rPr>
              <a:t>de </a:t>
            </a:r>
            <a:r>
              <a:rPr dirty="0" sz="2400" spc="-10">
                <a:latin typeface="Calibri Light"/>
                <a:cs typeface="Calibri Light"/>
              </a:rPr>
              <a:t>reincidencia, </a:t>
            </a:r>
            <a:r>
              <a:rPr dirty="0" sz="2400" spc="-5">
                <a:latin typeface="Calibri Light"/>
                <a:cs typeface="Calibri Light"/>
              </a:rPr>
              <a:t>cualquiera </a:t>
            </a:r>
            <a:r>
              <a:rPr dirty="0" sz="2400" spc="-10">
                <a:latin typeface="Calibri Light"/>
                <a:cs typeface="Calibri Light"/>
              </a:rPr>
              <a:t>sea </a:t>
            </a:r>
            <a:r>
              <a:rPr dirty="0" sz="2400" spc="-5">
                <a:latin typeface="Calibri Light"/>
                <a:cs typeface="Calibri Light"/>
              </a:rPr>
              <a:t>su </a:t>
            </a:r>
            <a:r>
              <a:rPr dirty="0" sz="2400" spc="-10">
                <a:latin typeface="Calibri Light"/>
                <a:cs typeface="Calibri Light"/>
              </a:rPr>
              <a:t>tributación, </a:t>
            </a:r>
            <a:r>
              <a:rPr dirty="0" sz="2400" spc="-5">
                <a:latin typeface="Calibri Light"/>
                <a:cs typeface="Calibri Light"/>
              </a:rPr>
              <a:t>la </a:t>
            </a:r>
            <a:r>
              <a:rPr dirty="0" sz="2400">
                <a:latin typeface="Calibri Light"/>
                <a:cs typeface="Calibri Light"/>
              </a:rPr>
              <a:t> </a:t>
            </a:r>
            <a:r>
              <a:rPr dirty="0" sz="2400" spc="-10">
                <a:latin typeface="Calibri Light"/>
                <a:cs typeface="Calibri Light"/>
              </a:rPr>
              <a:t>multa</a:t>
            </a:r>
            <a:r>
              <a:rPr dirty="0" sz="2400" spc="-5">
                <a:latin typeface="Calibri Light"/>
                <a:cs typeface="Calibri Light"/>
              </a:rPr>
              <a:t> mínima</a:t>
            </a:r>
            <a:r>
              <a:rPr dirty="0" sz="2400">
                <a:latin typeface="Calibri Light"/>
                <a:cs typeface="Calibri Light"/>
              </a:rPr>
              <a:t> </a:t>
            </a:r>
            <a:r>
              <a:rPr dirty="0" sz="2400" spc="-10">
                <a:latin typeface="Calibri Light"/>
                <a:cs typeface="Calibri Light"/>
              </a:rPr>
              <a:t>aumenta.</a:t>
            </a:r>
            <a:r>
              <a:rPr dirty="0" sz="2400" spc="-5">
                <a:latin typeface="Calibri Light"/>
                <a:cs typeface="Calibri Light"/>
              </a:rPr>
              <a:t> </a:t>
            </a:r>
            <a:r>
              <a:rPr dirty="0" sz="2400">
                <a:latin typeface="Calibri Light"/>
                <a:cs typeface="Calibri Light"/>
              </a:rPr>
              <a:t>Una</a:t>
            </a:r>
            <a:r>
              <a:rPr dirty="0" sz="2400" spc="5">
                <a:latin typeface="Calibri Light"/>
                <a:cs typeface="Calibri Light"/>
              </a:rPr>
              <a:t> </a:t>
            </a:r>
            <a:r>
              <a:rPr dirty="0" sz="2400" spc="-10">
                <a:latin typeface="Calibri Light"/>
                <a:cs typeface="Calibri Light"/>
              </a:rPr>
              <a:t>reincidencia,</a:t>
            </a:r>
            <a:r>
              <a:rPr dirty="0" sz="2400" spc="-5">
                <a:latin typeface="Calibri Light"/>
                <a:cs typeface="Calibri Light"/>
              </a:rPr>
              <a:t> </a:t>
            </a:r>
            <a:r>
              <a:rPr dirty="0" sz="2400" spc="-10">
                <a:latin typeface="Calibri Light"/>
                <a:cs typeface="Calibri Light"/>
              </a:rPr>
              <a:t>tres</a:t>
            </a:r>
            <a:r>
              <a:rPr dirty="0" sz="2400" spc="-5">
                <a:latin typeface="Calibri Light"/>
                <a:cs typeface="Calibri Light"/>
              </a:rPr>
              <a:t> </a:t>
            </a:r>
            <a:r>
              <a:rPr dirty="0" sz="2400" spc="-10">
                <a:latin typeface="Calibri Light"/>
                <a:cs typeface="Calibri Light"/>
              </a:rPr>
              <a:t>veces</a:t>
            </a:r>
            <a:r>
              <a:rPr dirty="0" sz="2400" spc="-5">
                <a:latin typeface="Calibri Light"/>
                <a:cs typeface="Calibri Light"/>
              </a:rPr>
              <a:t> </a:t>
            </a:r>
            <a:r>
              <a:rPr dirty="0" sz="2400" spc="-10">
                <a:latin typeface="Calibri Light"/>
                <a:cs typeface="Calibri Light"/>
              </a:rPr>
              <a:t>valor;</a:t>
            </a:r>
            <a:r>
              <a:rPr dirty="0" sz="2400" spc="-5">
                <a:latin typeface="Calibri Light"/>
                <a:cs typeface="Calibri Light"/>
              </a:rPr>
              <a:t> Dos </a:t>
            </a:r>
            <a:r>
              <a:rPr dirty="0" sz="2400">
                <a:latin typeface="Calibri Light"/>
                <a:cs typeface="Calibri Light"/>
              </a:rPr>
              <a:t> </a:t>
            </a:r>
            <a:r>
              <a:rPr dirty="0" sz="2400" spc="-10">
                <a:latin typeface="Calibri Light"/>
                <a:cs typeface="Calibri Light"/>
              </a:rPr>
              <a:t>reincidencias,</a:t>
            </a:r>
            <a:r>
              <a:rPr dirty="0" sz="2400" spc="5">
                <a:latin typeface="Calibri Light"/>
                <a:cs typeface="Calibri Light"/>
              </a:rPr>
              <a:t> </a:t>
            </a:r>
            <a:r>
              <a:rPr dirty="0" sz="2400" spc="-15">
                <a:latin typeface="Calibri Light"/>
                <a:cs typeface="Calibri Light"/>
              </a:rPr>
              <a:t>cuatro</a:t>
            </a:r>
            <a:r>
              <a:rPr dirty="0" sz="2400" spc="-5">
                <a:latin typeface="Calibri Light"/>
                <a:cs typeface="Calibri Light"/>
              </a:rPr>
              <a:t> </a:t>
            </a:r>
            <a:r>
              <a:rPr dirty="0" sz="2400" spc="-10">
                <a:latin typeface="Calibri Light"/>
                <a:cs typeface="Calibri Light"/>
              </a:rPr>
              <a:t>veces</a:t>
            </a:r>
            <a:r>
              <a:rPr dirty="0" sz="2400" spc="-15">
                <a:latin typeface="Calibri Light"/>
                <a:cs typeface="Calibri Light"/>
              </a:rPr>
              <a:t> </a:t>
            </a:r>
            <a:r>
              <a:rPr dirty="0" sz="2400" spc="-10">
                <a:latin typeface="Calibri Light"/>
                <a:cs typeface="Calibri Light"/>
              </a:rPr>
              <a:t>valor…</a:t>
            </a:r>
            <a:endParaRPr sz="2400">
              <a:latin typeface="Calibri Light"/>
              <a:cs typeface="Calibri Ligh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24383"/>
            <a:ext cx="1869948" cy="9143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2994" y="2433904"/>
            <a:ext cx="2004695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52169" algn="l"/>
              </a:tabLst>
            </a:pPr>
            <a:r>
              <a:rPr dirty="0" sz="4000" spc="-40">
                <a:latin typeface="Calibri Light"/>
                <a:cs typeface="Calibri Light"/>
              </a:rPr>
              <a:t>1</a:t>
            </a:r>
            <a:r>
              <a:rPr dirty="0" sz="4000" spc="-5">
                <a:latin typeface="Calibri Light"/>
                <a:cs typeface="Calibri Light"/>
              </a:rPr>
              <a:t>.</a:t>
            </a:r>
            <a:r>
              <a:rPr dirty="0" sz="4000">
                <a:latin typeface="Calibri Light"/>
                <a:cs typeface="Calibri Light"/>
              </a:rPr>
              <a:t>	</a:t>
            </a:r>
            <a:r>
              <a:rPr dirty="0" sz="4000" spc="-50">
                <a:latin typeface="Calibri Light"/>
                <a:cs typeface="Calibri Light"/>
              </a:rPr>
              <a:t>B</a:t>
            </a:r>
            <a:r>
              <a:rPr dirty="0" sz="4000" spc="-90">
                <a:latin typeface="Calibri Light"/>
                <a:cs typeface="Calibri Light"/>
              </a:rPr>
              <a:t>r</a:t>
            </a:r>
            <a:r>
              <a:rPr dirty="0" sz="4000" spc="-75">
                <a:latin typeface="Calibri Light"/>
                <a:cs typeface="Calibri Light"/>
              </a:rPr>
              <a:t>ev</a:t>
            </a:r>
            <a:r>
              <a:rPr dirty="0" sz="4000" spc="-5">
                <a:latin typeface="Calibri Light"/>
                <a:cs typeface="Calibri Light"/>
              </a:rPr>
              <a:t>e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02994" y="2983229"/>
            <a:ext cx="240665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25">
                <a:latin typeface="Calibri Light"/>
                <a:cs typeface="Calibri Light"/>
              </a:rPr>
              <a:t>f</a:t>
            </a:r>
            <a:r>
              <a:rPr dirty="0" sz="4000" spc="-5">
                <a:latin typeface="Calibri Light"/>
                <a:cs typeface="Calibri Light"/>
              </a:rPr>
              <a:t>i</a:t>
            </a:r>
            <a:r>
              <a:rPr dirty="0" sz="4000" spc="-45">
                <a:latin typeface="Calibri Light"/>
                <a:cs typeface="Calibri Light"/>
              </a:rPr>
              <a:t>s</a:t>
            </a:r>
            <a:r>
              <a:rPr dirty="0" sz="4000" spc="-75">
                <a:latin typeface="Calibri Light"/>
                <a:cs typeface="Calibri Light"/>
              </a:rPr>
              <a:t>c</a:t>
            </a:r>
            <a:r>
              <a:rPr dirty="0" sz="4000" spc="-40">
                <a:latin typeface="Calibri Light"/>
                <a:cs typeface="Calibri Light"/>
              </a:rPr>
              <a:t>a</a:t>
            </a:r>
            <a:r>
              <a:rPr dirty="0" sz="4000" spc="-25">
                <a:latin typeface="Calibri Light"/>
                <a:cs typeface="Calibri Light"/>
              </a:rPr>
              <a:t>li</a:t>
            </a:r>
            <a:r>
              <a:rPr dirty="0" sz="4000" spc="-105">
                <a:latin typeface="Calibri Light"/>
                <a:cs typeface="Calibri Light"/>
              </a:rPr>
              <a:t>z</a:t>
            </a:r>
            <a:r>
              <a:rPr dirty="0" sz="4000" spc="-40">
                <a:latin typeface="Calibri Light"/>
                <a:cs typeface="Calibri Light"/>
              </a:rPr>
              <a:t>ac</a:t>
            </a:r>
            <a:r>
              <a:rPr dirty="0" sz="4000" spc="-25">
                <a:latin typeface="Calibri Light"/>
                <a:cs typeface="Calibri Light"/>
              </a:rPr>
              <a:t>i</a:t>
            </a:r>
            <a:r>
              <a:rPr dirty="0" sz="4000" spc="-35">
                <a:latin typeface="Calibri Light"/>
                <a:cs typeface="Calibri Light"/>
              </a:rPr>
              <a:t>ó</a:t>
            </a:r>
            <a:r>
              <a:rPr dirty="0" sz="4000" spc="-5">
                <a:latin typeface="Calibri Light"/>
                <a:cs typeface="Calibri Light"/>
              </a:rPr>
              <a:t>n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41775" y="2433904"/>
            <a:ext cx="3360420" cy="1184275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marL="492759" marR="5080" indent="-480059">
              <a:lnSpc>
                <a:spcPts val="4320"/>
              </a:lnSpc>
              <a:spcBef>
                <a:spcPts val="640"/>
              </a:spcBef>
              <a:tabLst>
                <a:tab pos="1649095" algn="l"/>
                <a:tab pos="1835150" algn="l"/>
                <a:tab pos="2806065" algn="l"/>
              </a:tabLst>
            </a:pPr>
            <a:r>
              <a:rPr dirty="0" sz="4000" spc="-90">
                <a:latin typeface="Calibri Light"/>
                <a:cs typeface="Calibri Light"/>
              </a:rPr>
              <a:t>r</a:t>
            </a:r>
            <a:r>
              <a:rPr dirty="0" sz="4000" spc="-50">
                <a:latin typeface="Calibri Light"/>
                <a:cs typeface="Calibri Light"/>
              </a:rPr>
              <a:t>e</a:t>
            </a:r>
            <a:r>
              <a:rPr dirty="0" sz="4000" spc="-45">
                <a:latin typeface="Calibri Light"/>
                <a:cs typeface="Calibri Light"/>
              </a:rPr>
              <a:t>p</a:t>
            </a:r>
            <a:r>
              <a:rPr dirty="0" sz="4000" spc="-30">
                <a:latin typeface="Calibri Light"/>
                <a:cs typeface="Calibri Light"/>
              </a:rPr>
              <a:t>a</a:t>
            </a:r>
            <a:r>
              <a:rPr dirty="0" sz="4000" spc="-40">
                <a:latin typeface="Calibri Light"/>
                <a:cs typeface="Calibri Light"/>
              </a:rPr>
              <a:t>s</a:t>
            </a:r>
            <a:r>
              <a:rPr dirty="0" sz="4000" spc="-5">
                <a:latin typeface="Calibri Light"/>
                <a:cs typeface="Calibri Light"/>
              </a:rPr>
              <a:t>o</a:t>
            </a:r>
            <a:r>
              <a:rPr dirty="0" sz="4000">
                <a:latin typeface="Calibri Light"/>
                <a:cs typeface="Calibri Light"/>
              </a:rPr>
              <a:t>		</a:t>
            </a:r>
            <a:r>
              <a:rPr dirty="0" sz="4000" spc="-45">
                <a:latin typeface="Calibri Light"/>
                <a:cs typeface="Calibri Light"/>
              </a:rPr>
              <a:t>d</a:t>
            </a:r>
            <a:r>
              <a:rPr dirty="0" sz="4000" spc="-5">
                <a:latin typeface="Calibri Light"/>
                <a:cs typeface="Calibri Light"/>
              </a:rPr>
              <a:t>e</a:t>
            </a:r>
            <a:r>
              <a:rPr dirty="0" sz="4000">
                <a:latin typeface="Calibri Light"/>
                <a:cs typeface="Calibri Light"/>
              </a:rPr>
              <a:t>	</a:t>
            </a:r>
            <a:r>
              <a:rPr dirty="0" sz="4000" spc="-25">
                <a:latin typeface="Calibri Light"/>
                <a:cs typeface="Calibri Light"/>
              </a:rPr>
              <a:t>l</a:t>
            </a:r>
            <a:r>
              <a:rPr dirty="0" sz="4000" spc="-40">
                <a:latin typeface="Calibri Light"/>
                <a:cs typeface="Calibri Light"/>
              </a:rPr>
              <a:t>a</a:t>
            </a:r>
            <a:r>
              <a:rPr dirty="0" sz="4000" spc="-5">
                <a:latin typeface="Calibri Light"/>
                <a:cs typeface="Calibri Light"/>
              </a:rPr>
              <a:t>s  </a:t>
            </a:r>
            <a:r>
              <a:rPr dirty="0" sz="4000" spc="-25">
                <a:latin typeface="Calibri Light"/>
                <a:cs typeface="Calibri Light"/>
              </a:rPr>
              <a:t>del	Servicio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77353" y="2433904"/>
            <a:ext cx="2816860" cy="1184275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marL="12700" marR="5080" indent="59055">
              <a:lnSpc>
                <a:spcPts val="4320"/>
              </a:lnSpc>
              <a:spcBef>
                <a:spcPts val="640"/>
              </a:spcBef>
              <a:tabLst>
                <a:tab pos="2292350" algn="l"/>
                <a:tab pos="2579370" algn="l"/>
              </a:tabLst>
            </a:pPr>
            <a:r>
              <a:rPr dirty="0" sz="4000" spc="-110">
                <a:latin typeface="Calibri Light"/>
                <a:cs typeface="Calibri Light"/>
              </a:rPr>
              <a:t>f</a:t>
            </a:r>
            <a:r>
              <a:rPr dirty="0" sz="4000" spc="-40">
                <a:latin typeface="Calibri Light"/>
                <a:cs typeface="Calibri Light"/>
              </a:rPr>
              <a:t>acu</a:t>
            </a:r>
            <a:r>
              <a:rPr dirty="0" sz="4000" spc="-25">
                <a:latin typeface="Calibri Light"/>
                <a:cs typeface="Calibri Light"/>
              </a:rPr>
              <a:t>l</a:t>
            </a:r>
            <a:r>
              <a:rPr dirty="0" sz="4000" spc="-100">
                <a:latin typeface="Calibri Light"/>
                <a:cs typeface="Calibri Light"/>
              </a:rPr>
              <a:t>t</a:t>
            </a:r>
            <a:r>
              <a:rPr dirty="0" sz="4000" spc="-40">
                <a:latin typeface="Calibri Light"/>
                <a:cs typeface="Calibri Light"/>
              </a:rPr>
              <a:t>ad</a:t>
            </a:r>
            <a:r>
              <a:rPr dirty="0" sz="4000" spc="-35">
                <a:latin typeface="Calibri Light"/>
                <a:cs typeface="Calibri Light"/>
              </a:rPr>
              <a:t>e</a:t>
            </a:r>
            <a:r>
              <a:rPr dirty="0" sz="4000" spc="-5">
                <a:latin typeface="Calibri Light"/>
                <a:cs typeface="Calibri Light"/>
              </a:rPr>
              <a:t>s</a:t>
            </a:r>
            <a:r>
              <a:rPr dirty="0" sz="4000">
                <a:latin typeface="Calibri Light"/>
                <a:cs typeface="Calibri Light"/>
              </a:rPr>
              <a:t>		</a:t>
            </a:r>
            <a:r>
              <a:rPr dirty="0" sz="4000" spc="-5">
                <a:latin typeface="Calibri Light"/>
                <a:cs typeface="Calibri Light"/>
              </a:rPr>
              <a:t>y  </a:t>
            </a:r>
            <a:r>
              <a:rPr dirty="0" sz="4000" spc="-50">
                <a:latin typeface="Calibri Light"/>
                <a:cs typeface="Calibri Light"/>
              </a:rPr>
              <a:t>N</a:t>
            </a:r>
            <a:r>
              <a:rPr dirty="0" sz="4000" spc="-40">
                <a:latin typeface="Calibri Light"/>
                <a:cs typeface="Calibri Light"/>
              </a:rPr>
              <a:t>ac</a:t>
            </a:r>
            <a:r>
              <a:rPr dirty="0" sz="4000" spc="-25">
                <a:latin typeface="Calibri Light"/>
                <a:cs typeface="Calibri Light"/>
              </a:rPr>
              <a:t>i</a:t>
            </a:r>
            <a:r>
              <a:rPr dirty="0" sz="4000" spc="-35">
                <a:latin typeface="Calibri Light"/>
                <a:cs typeface="Calibri Light"/>
              </a:rPr>
              <a:t>o</a:t>
            </a:r>
            <a:r>
              <a:rPr dirty="0" sz="4000" spc="-40">
                <a:latin typeface="Calibri Light"/>
                <a:cs typeface="Calibri Light"/>
              </a:rPr>
              <a:t>na</a:t>
            </a:r>
            <a:r>
              <a:rPr dirty="0" sz="4000" spc="-5">
                <a:latin typeface="Calibri Light"/>
                <a:cs typeface="Calibri Light"/>
              </a:rPr>
              <a:t>l</a:t>
            </a:r>
            <a:r>
              <a:rPr dirty="0" sz="4000">
                <a:latin typeface="Calibri Light"/>
                <a:cs typeface="Calibri Light"/>
              </a:rPr>
              <a:t>	</a:t>
            </a:r>
            <a:r>
              <a:rPr dirty="0" sz="4000" spc="-40">
                <a:latin typeface="Calibri Light"/>
                <a:cs typeface="Calibri Light"/>
              </a:rPr>
              <a:t>de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02994" y="3531565"/>
            <a:ext cx="587629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30">
                <a:latin typeface="Calibri Light"/>
                <a:cs typeface="Calibri Light"/>
              </a:rPr>
              <a:t>Aduanas.</a:t>
            </a:r>
            <a:r>
              <a:rPr dirty="0" sz="4000" spc="-95">
                <a:latin typeface="Calibri Light"/>
                <a:cs typeface="Calibri Light"/>
              </a:rPr>
              <a:t> </a:t>
            </a:r>
            <a:r>
              <a:rPr dirty="0" sz="4000" spc="-30">
                <a:latin typeface="Calibri Light"/>
                <a:cs typeface="Calibri Light"/>
              </a:rPr>
              <a:t>Riesgos</a:t>
            </a:r>
            <a:r>
              <a:rPr dirty="0" sz="4000" spc="-100">
                <a:latin typeface="Calibri Light"/>
                <a:cs typeface="Calibri Light"/>
              </a:rPr>
              <a:t> </a:t>
            </a:r>
            <a:r>
              <a:rPr dirty="0" sz="4000" spc="-40">
                <a:latin typeface="Calibri Light"/>
                <a:cs typeface="Calibri Light"/>
              </a:rPr>
              <a:t>Aduaneros.</a:t>
            </a:r>
            <a:endParaRPr sz="4000">
              <a:latin typeface="Calibri Light"/>
              <a:cs typeface="Calibri Light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24383"/>
            <a:ext cx="1869948" cy="914399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08377" y="1780997"/>
            <a:ext cx="8501380" cy="41090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23215" indent="-311150">
              <a:lnSpc>
                <a:spcPts val="2735"/>
              </a:lnSpc>
              <a:spcBef>
                <a:spcPts val="100"/>
              </a:spcBef>
              <a:buFont typeface="Wingdings"/>
              <a:buChar char=""/>
              <a:tabLst>
                <a:tab pos="323850" algn="l"/>
                <a:tab pos="786765" algn="l"/>
                <a:tab pos="2198370" algn="l"/>
                <a:tab pos="2701290" algn="l"/>
                <a:tab pos="3597275" algn="l"/>
                <a:tab pos="4145915" algn="l"/>
                <a:tab pos="5017770" algn="l"/>
                <a:tab pos="6351905" algn="l"/>
                <a:tab pos="7209790" algn="l"/>
              </a:tabLst>
            </a:pPr>
            <a:r>
              <a:rPr dirty="0" sz="2400" spc="-20">
                <a:latin typeface="Calibri Light"/>
                <a:cs typeface="Calibri Light"/>
              </a:rPr>
              <a:t>S</a:t>
            </a:r>
            <a:r>
              <a:rPr dirty="0" sz="2400">
                <a:latin typeface="Calibri Light"/>
                <a:cs typeface="Calibri Light"/>
              </a:rPr>
              <a:t>e</a:t>
            </a:r>
            <a:r>
              <a:rPr dirty="0" sz="2400">
                <a:latin typeface="Calibri Light"/>
                <a:cs typeface="Calibri Light"/>
              </a:rPr>
              <a:t>	</a:t>
            </a:r>
            <a:r>
              <a:rPr dirty="0" sz="2400" spc="-15">
                <a:latin typeface="Calibri Light"/>
                <a:cs typeface="Calibri Light"/>
              </a:rPr>
              <a:t>a</a:t>
            </a:r>
            <a:r>
              <a:rPr dirty="0" sz="2400" spc="-40">
                <a:latin typeface="Calibri Light"/>
                <a:cs typeface="Calibri Light"/>
              </a:rPr>
              <a:t>u</a:t>
            </a:r>
            <a:r>
              <a:rPr dirty="0" sz="2400" spc="-30">
                <a:latin typeface="Calibri Light"/>
                <a:cs typeface="Calibri Light"/>
              </a:rPr>
              <a:t>m</a:t>
            </a:r>
            <a:r>
              <a:rPr dirty="0" sz="2400" spc="-25">
                <a:latin typeface="Calibri Light"/>
                <a:cs typeface="Calibri Light"/>
              </a:rPr>
              <a:t>e</a:t>
            </a:r>
            <a:r>
              <a:rPr dirty="0" sz="2400" spc="-30">
                <a:latin typeface="Calibri Light"/>
                <a:cs typeface="Calibri Light"/>
              </a:rPr>
              <a:t>n</a:t>
            </a:r>
            <a:r>
              <a:rPr dirty="0" sz="2400" spc="-25">
                <a:latin typeface="Calibri Light"/>
                <a:cs typeface="Calibri Light"/>
              </a:rPr>
              <a:t>t</a:t>
            </a:r>
            <a:r>
              <a:rPr dirty="0" sz="2400" spc="-15">
                <a:latin typeface="Calibri Light"/>
                <a:cs typeface="Calibri Light"/>
              </a:rPr>
              <a:t>a</a:t>
            </a:r>
            <a:r>
              <a:rPr dirty="0" sz="2400">
                <a:latin typeface="Calibri Light"/>
                <a:cs typeface="Calibri Light"/>
              </a:rPr>
              <a:t>n</a:t>
            </a:r>
            <a:r>
              <a:rPr dirty="0" sz="2400">
                <a:latin typeface="Calibri Light"/>
                <a:cs typeface="Calibri Light"/>
              </a:rPr>
              <a:t>	</a:t>
            </a:r>
            <a:r>
              <a:rPr dirty="0" sz="2400" spc="-15">
                <a:latin typeface="Calibri Light"/>
                <a:cs typeface="Calibri Light"/>
              </a:rPr>
              <a:t>la</a:t>
            </a:r>
            <a:r>
              <a:rPr dirty="0" sz="2400">
                <a:latin typeface="Calibri Light"/>
                <a:cs typeface="Calibri Light"/>
              </a:rPr>
              <a:t>s</a:t>
            </a:r>
            <a:r>
              <a:rPr dirty="0" sz="2400">
                <a:latin typeface="Calibri Light"/>
                <a:cs typeface="Calibri Light"/>
              </a:rPr>
              <a:t>	</a:t>
            </a:r>
            <a:r>
              <a:rPr dirty="0" sz="2400" spc="-30">
                <a:latin typeface="Calibri Light"/>
                <a:cs typeface="Calibri Light"/>
              </a:rPr>
              <a:t>p</a:t>
            </a:r>
            <a:r>
              <a:rPr dirty="0" sz="2400" spc="-25">
                <a:latin typeface="Calibri Light"/>
                <a:cs typeface="Calibri Light"/>
              </a:rPr>
              <a:t>e</a:t>
            </a:r>
            <a:r>
              <a:rPr dirty="0" sz="2400" spc="-30">
                <a:latin typeface="Calibri Light"/>
                <a:cs typeface="Calibri Light"/>
              </a:rPr>
              <a:t>n</a:t>
            </a:r>
            <a:r>
              <a:rPr dirty="0" sz="2400" spc="-15">
                <a:latin typeface="Calibri Light"/>
                <a:cs typeface="Calibri Light"/>
              </a:rPr>
              <a:t>a</a:t>
            </a:r>
            <a:r>
              <a:rPr dirty="0" sz="2400">
                <a:latin typeface="Calibri Light"/>
                <a:cs typeface="Calibri Light"/>
              </a:rPr>
              <a:t>s</a:t>
            </a:r>
            <a:r>
              <a:rPr dirty="0" sz="2400">
                <a:latin typeface="Calibri Light"/>
                <a:cs typeface="Calibri Light"/>
              </a:rPr>
              <a:t>	</a:t>
            </a:r>
            <a:r>
              <a:rPr dirty="0" sz="2400" spc="-30">
                <a:latin typeface="Calibri Light"/>
                <a:cs typeface="Calibri Light"/>
              </a:rPr>
              <a:t>d</a:t>
            </a:r>
            <a:r>
              <a:rPr dirty="0" sz="2400" spc="-25">
                <a:latin typeface="Calibri Light"/>
                <a:cs typeface="Calibri Light"/>
              </a:rPr>
              <a:t>e</a:t>
            </a:r>
            <a:r>
              <a:rPr dirty="0" sz="2400">
                <a:latin typeface="Calibri Light"/>
                <a:cs typeface="Calibri Light"/>
              </a:rPr>
              <a:t>l</a:t>
            </a:r>
            <a:r>
              <a:rPr dirty="0" sz="2400">
                <a:latin typeface="Calibri Light"/>
                <a:cs typeface="Calibri Light"/>
              </a:rPr>
              <a:t>	</a:t>
            </a:r>
            <a:r>
              <a:rPr dirty="0" sz="2400" spc="-30">
                <a:latin typeface="Calibri Light"/>
                <a:cs typeface="Calibri Light"/>
              </a:rPr>
              <a:t>d</a:t>
            </a:r>
            <a:r>
              <a:rPr dirty="0" sz="2400" spc="-10">
                <a:latin typeface="Calibri Light"/>
                <a:cs typeface="Calibri Light"/>
              </a:rPr>
              <a:t>e</a:t>
            </a:r>
            <a:r>
              <a:rPr dirty="0" sz="2400">
                <a:latin typeface="Calibri Light"/>
                <a:cs typeface="Calibri Light"/>
              </a:rPr>
              <a:t>l</a:t>
            </a:r>
            <a:r>
              <a:rPr dirty="0" sz="2400" spc="-20">
                <a:latin typeface="Calibri Light"/>
                <a:cs typeface="Calibri Light"/>
              </a:rPr>
              <a:t>i</a:t>
            </a:r>
            <a:r>
              <a:rPr dirty="0" sz="2400" spc="-25">
                <a:latin typeface="Calibri Light"/>
                <a:cs typeface="Calibri Light"/>
              </a:rPr>
              <a:t>t</a:t>
            </a:r>
            <a:r>
              <a:rPr dirty="0" sz="2400">
                <a:latin typeface="Calibri Light"/>
                <a:cs typeface="Calibri Light"/>
              </a:rPr>
              <a:t>o</a:t>
            </a:r>
            <a:r>
              <a:rPr dirty="0" sz="2400">
                <a:latin typeface="Calibri Light"/>
                <a:cs typeface="Calibri Light"/>
              </a:rPr>
              <a:t>	</a:t>
            </a:r>
            <a:r>
              <a:rPr dirty="0" sz="2400" spc="-15">
                <a:latin typeface="Calibri Light"/>
                <a:cs typeface="Calibri Light"/>
              </a:rPr>
              <a:t>a</a:t>
            </a:r>
            <a:r>
              <a:rPr dirty="0" sz="2400" spc="-30">
                <a:latin typeface="Calibri Light"/>
                <a:cs typeface="Calibri Light"/>
              </a:rPr>
              <a:t>d</a:t>
            </a:r>
            <a:r>
              <a:rPr dirty="0" sz="2400" spc="-40">
                <a:latin typeface="Calibri Light"/>
                <a:cs typeface="Calibri Light"/>
              </a:rPr>
              <a:t>u</a:t>
            </a:r>
            <a:r>
              <a:rPr dirty="0" sz="2400" spc="-15">
                <a:latin typeface="Calibri Light"/>
                <a:cs typeface="Calibri Light"/>
              </a:rPr>
              <a:t>a</a:t>
            </a:r>
            <a:r>
              <a:rPr dirty="0" sz="2400" spc="-30">
                <a:latin typeface="Calibri Light"/>
                <a:cs typeface="Calibri Light"/>
              </a:rPr>
              <a:t>n</a:t>
            </a:r>
            <a:r>
              <a:rPr dirty="0" sz="2400" spc="-25">
                <a:latin typeface="Calibri Light"/>
                <a:cs typeface="Calibri Light"/>
              </a:rPr>
              <a:t>er</a:t>
            </a:r>
            <a:r>
              <a:rPr dirty="0" sz="2400">
                <a:latin typeface="Calibri Light"/>
                <a:cs typeface="Calibri Light"/>
              </a:rPr>
              <a:t>o</a:t>
            </a:r>
            <a:r>
              <a:rPr dirty="0" sz="2400">
                <a:latin typeface="Calibri Light"/>
                <a:cs typeface="Calibri Light"/>
              </a:rPr>
              <a:t>	</a:t>
            </a:r>
            <a:r>
              <a:rPr dirty="0" sz="2400" spc="-20">
                <a:latin typeface="Calibri Light"/>
                <a:cs typeface="Calibri Light"/>
              </a:rPr>
              <a:t>so</a:t>
            </a:r>
            <a:r>
              <a:rPr dirty="0" sz="2400" spc="-30">
                <a:latin typeface="Calibri Light"/>
                <a:cs typeface="Calibri Light"/>
              </a:rPr>
              <a:t>b</a:t>
            </a:r>
            <a:r>
              <a:rPr dirty="0" sz="2400" spc="-15">
                <a:latin typeface="Calibri Light"/>
                <a:cs typeface="Calibri Light"/>
              </a:rPr>
              <a:t>r</a:t>
            </a:r>
            <a:r>
              <a:rPr dirty="0" sz="2400">
                <a:latin typeface="Calibri Light"/>
                <a:cs typeface="Calibri Light"/>
              </a:rPr>
              <a:t>e</a:t>
            </a:r>
            <a:r>
              <a:rPr dirty="0" sz="2400">
                <a:latin typeface="Calibri Light"/>
                <a:cs typeface="Calibri Light"/>
              </a:rPr>
              <a:t>	</a:t>
            </a:r>
            <a:r>
              <a:rPr dirty="0" sz="2400" spc="-25">
                <a:latin typeface="Calibri Light"/>
                <a:cs typeface="Calibri Light"/>
              </a:rPr>
              <a:t>f</a:t>
            </a:r>
            <a:r>
              <a:rPr dirty="0" sz="2400" spc="-15">
                <a:latin typeface="Calibri Light"/>
                <a:cs typeface="Calibri Light"/>
              </a:rPr>
              <a:t>al</a:t>
            </a:r>
            <a:r>
              <a:rPr dirty="0" sz="2400" spc="-20">
                <a:latin typeface="Calibri Light"/>
                <a:cs typeface="Calibri Light"/>
              </a:rPr>
              <a:t>s</a:t>
            </a:r>
            <a:r>
              <a:rPr dirty="0" sz="2400" spc="-25">
                <a:latin typeface="Calibri Light"/>
                <a:cs typeface="Calibri Light"/>
              </a:rPr>
              <a:t>e</a:t>
            </a:r>
            <a:r>
              <a:rPr dirty="0" sz="2400" spc="-30">
                <a:latin typeface="Calibri Light"/>
                <a:cs typeface="Calibri Light"/>
              </a:rPr>
              <a:t>d</a:t>
            </a:r>
            <a:r>
              <a:rPr dirty="0" sz="2400" spc="-15">
                <a:latin typeface="Calibri Light"/>
                <a:cs typeface="Calibri Light"/>
              </a:rPr>
              <a:t>a</a:t>
            </a:r>
            <a:r>
              <a:rPr dirty="0" sz="2400" spc="-30">
                <a:latin typeface="Calibri Light"/>
                <a:cs typeface="Calibri Light"/>
              </a:rPr>
              <a:t>d</a:t>
            </a:r>
            <a:r>
              <a:rPr dirty="0" sz="2400" spc="-25">
                <a:latin typeface="Calibri Light"/>
                <a:cs typeface="Calibri Light"/>
              </a:rPr>
              <a:t>e</a:t>
            </a:r>
            <a:r>
              <a:rPr dirty="0" sz="2400">
                <a:latin typeface="Calibri Light"/>
                <a:cs typeface="Calibri Light"/>
              </a:rPr>
              <a:t>s</a:t>
            </a:r>
            <a:endParaRPr sz="2400">
              <a:latin typeface="Calibri Light"/>
              <a:cs typeface="Calibri Light"/>
            </a:endParaRPr>
          </a:p>
          <a:p>
            <a:pPr marL="184785">
              <a:lnSpc>
                <a:spcPts val="2735"/>
              </a:lnSpc>
            </a:pPr>
            <a:r>
              <a:rPr dirty="0" sz="2400" spc="-20">
                <a:latin typeface="Calibri Light"/>
                <a:cs typeface="Calibri Light"/>
              </a:rPr>
              <a:t>documentales</a:t>
            </a:r>
            <a:r>
              <a:rPr dirty="0" sz="2400" spc="-65">
                <a:latin typeface="Calibri Light"/>
                <a:cs typeface="Calibri Light"/>
              </a:rPr>
              <a:t> </a:t>
            </a:r>
            <a:r>
              <a:rPr dirty="0" sz="2400" spc="-10">
                <a:latin typeface="Calibri Light"/>
                <a:cs typeface="Calibri Light"/>
              </a:rPr>
              <a:t>(art.</a:t>
            </a:r>
            <a:r>
              <a:rPr dirty="0" sz="2400" spc="-55">
                <a:latin typeface="Calibri Light"/>
                <a:cs typeface="Calibri Light"/>
              </a:rPr>
              <a:t> </a:t>
            </a:r>
            <a:r>
              <a:rPr dirty="0" sz="2400" spc="-5">
                <a:latin typeface="Calibri Light"/>
                <a:cs typeface="Calibri Light"/>
              </a:rPr>
              <a:t>169</a:t>
            </a:r>
            <a:r>
              <a:rPr dirty="0" sz="2400" spc="-65">
                <a:latin typeface="Calibri Light"/>
                <a:cs typeface="Calibri Light"/>
              </a:rPr>
              <a:t> </a:t>
            </a:r>
            <a:r>
              <a:rPr dirty="0" sz="2400" spc="-10">
                <a:latin typeface="Calibri Light"/>
                <a:cs typeface="Calibri Light"/>
              </a:rPr>
              <a:t>de</a:t>
            </a:r>
            <a:r>
              <a:rPr dirty="0" sz="2400" spc="-45">
                <a:latin typeface="Calibri Light"/>
                <a:cs typeface="Calibri Light"/>
              </a:rPr>
              <a:t> </a:t>
            </a:r>
            <a:r>
              <a:rPr dirty="0" sz="2400" spc="-5">
                <a:latin typeface="Calibri Light"/>
                <a:cs typeface="Calibri Light"/>
              </a:rPr>
              <a:t>la</a:t>
            </a:r>
            <a:r>
              <a:rPr dirty="0" sz="2400" spc="-35">
                <a:latin typeface="Calibri Light"/>
                <a:cs typeface="Calibri Light"/>
              </a:rPr>
              <a:t> </a:t>
            </a:r>
            <a:r>
              <a:rPr dirty="0" sz="2400" spc="-15">
                <a:latin typeface="Calibri Light"/>
                <a:cs typeface="Calibri Light"/>
              </a:rPr>
              <a:t>OA):</a:t>
            </a:r>
            <a:endParaRPr sz="2400">
              <a:latin typeface="Calibri Light"/>
              <a:cs typeface="Calibri Light"/>
            </a:endParaRPr>
          </a:p>
          <a:p>
            <a:pPr algn="just" marL="469900" marR="6350" indent="-457200">
              <a:lnSpc>
                <a:spcPts val="2160"/>
              </a:lnSpc>
              <a:spcBef>
                <a:spcPts val="1860"/>
              </a:spcBef>
              <a:buAutoNum type="arabicPeriod"/>
              <a:tabLst>
                <a:tab pos="469900" algn="l"/>
              </a:tabLst>
            </a:pPr>
            <a:r>
              <a:rPr dirty="0" sz="2000" spc="-5">
                <a:latin typeface="Calibri Light"/>
                <a:cs typeface="Calibri Light"/>
              </a:rPr>
              <a:t>Presidio menor </a:t>
            </a:r>
            <a:r>
              <a:rPr dirty="0" sz="2000">
                <a:latin typeface="Calibri Light"/>
                <a:cs typeface="Calibri Light"/>
              </a:rPr>
              <a:t>en su </a:t>
            </a:r>
            <a:r>
              <a:rPr dirty="0" sz="2000" spc="-5">
                <a:latin typeface="Calibri Light"/>
                <a:cs typeface="Calibri Light"/>
              </a:rPr>
              <a:t>grado mínimo </a:t>
            </a:r>
            <a:r>
              <a:rPr dirty="0" sz="2000">
                <a:latin typeface="Calibri Light"/>
                <a:cs typeface="Calibri Light"/>
              </a:rPr>
              <a:t>a </a:t>
            </a:r>
            <a:r>
              <a:rPr dirty="0" sz="2000" spc="-5">
                <a:latin typeface="Calibri Light"/>
                <a:cs typeface="Calibri Light"/>
              </a:rPr>
              <a:t>máximo </a:t>
            </a:r>
            <a:r>
              <a:rPr dirty="0" sz="2000">
                <a:latin typeface="Calibri Light"/>
                <a:cs typeface="Calibri Light"/>
              </a:rPr>
              <a:t>y </a:t>
            </a:r>
            <a:r>
              <a:rPr dirty="0" sz="2000" spc="-5">
                <a:latin typeface="Calibri Light"/>
                <a:cs typeface="Calibri Light"/>
              </a:rPr>
              <a:t>multa de </a:t>
            </a:r>
            <a:r>
              <a:rPr dirty="0" sz="2000">
                <a:latin typeface="Calibri Light"/>
                <a:cs typeface="Calibri Light"/>
              </a:rPr>
              <a:t>2 a 5 </a:t>
            </a:r>
            <a:r>
              <a:rPr dirty="0" sz="2000" spc="-10">
                <a:latin typeface="Calibri Light"/>
                <a:cs typeface="Calibri Light"/>
              </a:rPr>
              <a:t>veces </a:t>
            </a:r>
            <a:r>
              <a:rPr dirty="0" sz="2000">
                <a:latin typeface="Calibri Light"/>
                <a:cs typeface="Calibri Light"/>
              </a:rPr>
              <a:t>el </a:t>
            </a:r>
            <a:r>
              <a:rPr dirty="0" sz="2000" spc="-5">
                <a:latin typeface="Calibri Light"/>
                <a:cs typeface="Calibri Light"/>
              </a:rPr>
              <a:t>valor </a:t>
            </a:r>
            <a:r>
              <a:rPr dirty="0" sz="2000">
                <a:latin typeface="Calibri Light"/>
                <a:cs typeface="Calibri Light"/>
              </a:rPr>
              <a:t> aduanero</a:t>
            </a:r>
            <a:r>
              <a:rPr dirty="0" sz="2000" spc="-6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las</a:t>
            </a:r>
            <a:r>
              <a:rPr dirty="0" sz="2000" spc="-1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mercancías.</a:t>
            </a:r>
            <a:endParaRPr sz="20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Calibri Light"/>
              <a:buAutoNum type="arabicPeriod"/>
            </a:pPr>
            <a:endParaRPr sz="1450">
              <a:latin typeface="Calibri Light"/>
              <a:cs typeface="Calibri Light"/>
            </a:endParaRPr>
          </a:p>
          <a:p>
            <a:pPr algn="just" marL="469900" marR="6985" indent="-457200">
              <a:lnSpc>
                <a:spcPts val="2160"/>
              </a:lnSpc>
              <a:spcBef>
                <a:spcPts val="5"/>
              </a:spcBef>
              <a:buAutoNum type="arabicPeriod"/>
              <a:tabLst>
                <a:tab pos="469900" algn="l"/>
              </a:tabLst>
            </a:pPr>
            <a:r>
              <a:rPr dirty="0" sz="2000" spc="-5">
                <a:latin typeface="Calibri Light"/>
                <a:cs typeface="Calibri Light"/>
              </a:rPr>
              <a:t>Si </a:t>
            </a:r>
            <a:r>
              <a:rPr dirty="0" sz="2000" spc="-10">
                <a:latin typeface="Calibri Light"/>
                <a:cs typeface="Calibri Light"/>
              </a:rPr>
              <a:t>valor </a:t>
            </a:r>
            <a:r>
              <a:rPr dirty="0" sz="2000">
                <a:latin typeface="Calibri Light"/>
                <a:cs typeface="Calibri Light"/>
              </a:rPr>
              <a:t>de </a:t>
            </a:r>
            <a:r>
              <a:rPr dirty="0" sz="2000" spc="-10">
                <a:latin typeface="Calibri Light"/>
                <a:cs typeface="Calibri Light"/>
              </a:rPr>
              <a:t>la </a:t>
            </a:r>
            <a:r>
              <a:rPr dirty="0" sz="2000" spc="-5">
                <a:latin typeface="Calibri Light"/>
                <a:cs typeface="Calibri Light"/>
              </a:rPr>
              <a:t>mercancía supera las 150 UTM </a:t>
            </a:r>
            <a:r>
              <a:rPr dirty="0" sz="2000">
                <a:latin typeface="Calibri Light"/>
                <a:cs typeface="Calibri Light"/>
              </a:rPr>
              <a:t>la </a:t>
            </a:r>
            <a:r>
              <a:rPr dirty="0" sz="2000" spc="-5">
                <a:latin typeface="Calibri Light"/>
                <a:cs typeface="Calibri Light"/>
              </a:rPr>
              <a:t>pena </a:t>
            </a:r>
            <a:r>
              <a:rPr dirty="0" sz="2000" spc="-10">
                <a:latin typeface="Calibri Light"/>
                <a:cs typeface="Calibri Light"/>
              </a:rPr>
              <a:t>será </a:t>
            </a:r>
            <a:r>
              <a:rPr dirty="0" sz="2000" spc="-5">
                <a:latin typeface="Calibri Light"/>
                <a:cs typeface="Calibri Light"/>
              </a:rPr>
              <a:t>presidio menor en </a:t>
            </a:r>
            <a:r>
              <a:rPr dirty="0" sz="2000" spc="-10">
                <a:latin typeface="Calibri Light"/>
                <a:cs typeface="Calibri Light"/>
              </a:rPr>
              <a:t>su </a:t>
            </a:r>
            <a:r>
              <a:rPr dirty="0" sz="2000" spc="-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grado</a:t>
            </a:r>
            <a:r>
              <a:rPr dirty="0" sz="2000" spc="-3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máximo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a</a:t>
            </a:r>
            <a:r>
              <a:rPr dirty="0" sz="2000" spc="-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presidio</a:t>
            </a:r>
            <a:r>
              <a:rPr dirty="0" sz="2000" spc="-5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mayor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en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su</a:t>
            </a:r>
            <a:r>
              <a:rPr dirty="0" sz="2000" spc="-1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grado</a:t>
            </a:r>
            <a:r>
              <a:rPr dirty="0" sz="2000" spc="-3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mínimo.</a:t>
            </a:r>
            <a:endParaRPr sz="2000">
              <a:latin typeface="Calibri Light"/>
              <a:cs typeface="Calibri Light"/>
            </a:endParaRPr>
          </a:p>
          <a:p>
            <a:pPr marL="355600" indent="-342900">
              <a:lnSpc>
                <a:spcPct val="100000"/>
              </a:lnSpc>
              <a:spcBef>
                <a:spcPts val="152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latin typeface="Calibri Light"/>
                <a:cs typeface="Calibri Light"/>
              </a:rPr>
              <a:t>Aplica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a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las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exportaciones.</a:t>
            </a:r>
            <a:endParaRPr sz="2000">
              <a:latin typeface="Calibri Light"/>
              <a:cs typeface="Calibri Light"/>
            </a:endParaRPr>
          </a:p>
          <a:p>
            <a:pPr algn="just" marL="355600" marR="6350" indent="-342900">
              <a:lnSpc>
                <a:spcPts val="2160"/>
              </a:lnSpc>
              <a:spcBef>
                <a:spcPts val="1835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2000" spc="-5">
                <a:latin typeface="Calibri Light"/>
                <a:cs typeface="Calibri Light"/>
              </a:rPr>
              <a:t>Declaración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maliciosamente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falsa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del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origen,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peso,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cantidad</a:t>
            </a:r>
            <a:r>
              <a:rPr dirty="0" sz="2000">
                <a:latin typeface="Calibri Light"/>
                <a:cs typeface="Calibri Light"/>
              </a:rPr>
              <a:t> o</a:t>
            </a:r>
            <a:r>
              <a:rPr dirty="0" sz="2000" spc="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contenido</a:t>
            </a:r>
            <a:r>
              <a:rPr dirty="0" sz="2000">
                <a:latin typeface="Calibri Light"/>
                <a:cs typeface="Calibri Light"/>
              </a:rPr>
              <a:t> / </a:t>
            </a:r>
            <a:r>
              <a:rPr dirty="0" sz="2000" spc="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falsificación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material</a:t>
            </a:r>
            <a:r>
              <a:rPr dirty="0" sz="2000">
                <a:latin typeface="Calibri Light"/>
                <a:cs typeface="Calibri Light"/>
              </a:rPr>
              <a:t> o</a:t>
            </a:r>
            <a:r>
              <a:rPr dirty="0" sz="2000" spc="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ideológica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en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relación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con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certificaciones</a:t>
            </a:r>
            <a:r>
              <a:rPr dirty="0" sz="2000">
                <a:latin typeface="Calibri Light"/>
                <a:cs typeface="Calibri Light"/>
              </a:rPr>
              <a:t> o</a:t>
            </a:r>
            <a:r>
              <a:rPr dirty="0" sz="2000" spc="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análisis 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exigidos para determinarlos. Presentación de documentos falsos, adulterados </a:t>
            </a:r>
            <a:r>
              <a:rPr dirty="0" sz="2000">
                <a:latin typeface="Calibri Light"/>
                <a:cs typeface="Calibri Light"/>
              </a:rPr>
              <a:t>o </a:t>
            </a:r>
            <a:r>
              <a:rPr dirty="0" sz="2000" spc="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parcializados</a:t>
            </a:r>
            <a:r>
              <a:rPr dirty="0" sz="2000" spc="-3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relacionados</a:t>
            </a:r>
            <a:r>
              <a:rPr dirty="0" sz="2000" spc="-3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con </a:t>
            </a:r>
            <a:r>
              <a:rPr dirty="0" sz="2000">
                <a:latin typeface="Calibri Light"/>
                <a:cs typeface="Calibri Light"/>
              </a:rPr>
              <a:t>valor</a:t>
            </a:r>
            <a:r>
              <a:rPr dirty="0" sz="2000" spc="-3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o</a:t>
            </a:r>
            <a:r>
              <a:rPr dirty="0" sz="2000" spc="-5">
                <a:latin typeface="Calibri Light"/>
                <a:cs typeface="Calibri Light"/>
              </a:rPr>
              <a:t> clasificación</a:t>
            </a:r>
            <a:r>
              <a:rPr dirty="0" sz="2000" spc="-3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las</a:t>
            </a:r>
            <a:r>
              <a:rPr dirty="0" sz="2000" spc="-5">
                <a:latin typeface="Calibri Light"/>
                <a:cs typeface="Calibri Light"/>
              </a:rPr>
              <a:t> mercancías.</a:t>
            </a:r>
            <a:endParaRPr sz="2000">
              <a:latin typeface="Calibri Light"/>
              <a:cs typeface="Calibri Ligh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24383"/>
            <a:ext cx="1869948" cy="914399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60194" y="1823720"/>
            <a:ext cx="8501380" cy="2937510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355600" marR="5080" indent="-342900">
              <a:lnSpc>
                <a:spcPts val="2160"/>
              </a:lnSpc>
              <a:spcBef>
                <a:spcPts val="37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sz="2000" spc="-15">
                <a:latin typeface="Calibri Light"/>
                <a:cs typeface="Calibri Light"/>
              </a:rPr>
              <a:t>E</a:t>
            </a:r>
            <a:r>
              <a:rPr dirty="0" sz="2000" spc="-15">
                <a:latin typeface="Calibri Light"/>
                <a:cs typeface="Calibri Light"/>
              </a:rPr>
              <a:t>jercicio</a:t>
            </a:r>
            <a:r>
              <a:rPr dirty="0" sz="2000" spc="254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de</a:t>
            </a:r>
            <a:r>
              <a:rPr dirty="0" sz="2000" spc="254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la</a:t>
            </a:r>
            <a:r>
              <a:rPr dirty="0" sz="2000" spc="265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acción</a:t>
            </a:r>
            <a:r>
              <a:rPr dirty="0" sz="2000" spc="265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penal</a:t>
            </a:r>
            <a:r>
              <a:rPr dirty="0" sz="2000" spc="275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por</a:t>
            </a:r>
            <a:r>
              <a:rPr dirty="0" sz="2000" spc="27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el</a:t>
            </a:r>
            <a:r>
              <a:rPr dirty="0" sz="2000" spc="265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delito</a:t>
            </a:r>
            <a:r>
              <a:rPr dirty="0" sz="2000" spc="260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de</a:t>
            </a:r>
            <a:r>
              <a:rPr dirty="0" sz="2000" spc="254">
                <a:latin typeface="Calibri Light"/>
                <a:cs typeface="Calibri Light"/>
              </a:rPr>
              <a:t> </a:t>
            </a:r>
            <a:r>
              <a:rPr dirty="0" sz="2000" spc="-25">
                <a:latin typeface="Calibri Light"/>
                <a:cs typeface="Calibri Light"/>
              </a:rPr>
              <a:t>contrabando.</a:t>
            </a:r>
            <a:r>
              <a:rPr dirty="0" sz="2000" spc="265">
                <a:latin typeface="Calibri Light"/>
                <a:cs typeface="Calibri Light"/>
              </a:rPr>
              <a:t> </a:t>
            </a:r>
            <a:r>
              <a:rPr dirty="0" sz="2000" spc="-20">
                <a:latin typeface="Calibri Light"/>
                <a:cs typeface="Calibri Light"/>
              </a:rPr>
              <a:t>Ministerio</a:t>
            </a:r>
            <a:r>
              <a:rPr dirty="0" sz="2000" spc="260">
                <a:latin typeface="Calibri Light"/>
                <a:cs typeface="Calibri Light"/>
              </a:rPr>
              <a:t> </a:t>
            </a:r>
            <a:r>
              <a:rPr dirty="0" sz="2000" spc="-20">
                <a:latin typeface="Calibri Light"/>
                <a:cs typeface="Calibri Light"/>
              </a:rPr>
              <a:t>Público</a:t>
            </a:r>
            <a:r>
              <a:rPr dirty="0" sz="2000" spc="26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y </a:t>
            </a:r>
            <a:r>
              <a:rPr dirty="0" sz="2000" spc="-440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ciertas</a:t>
            </a:r>
            <a:r>
              <a:rPr dirty="0" sz="2000" spc="-55">
                <a:latin typeface="Calibri Light"/>
                <a:cs typeface="Calibri Light"/>
              </a:rPr>
              <a:t> </a:t>
            </a:r>
            <a:r>
              <a:rPr dirty="0" sz="2000" spc="-20">
                <a:latin typeface="Calibri Light"/>
                <a:cs typeface="Calibri Light"/>
              </a:rPr>
              <a:t>facultades</a:t>
            </a:r>
            <a:r>
              <a:rPr dirty="0" sz="2000" spc="-5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de</a:t>
            </a:r>
            <a:r>
              <a:rPr dirty="0" sz="2000" spc="-30">
                <a:latin typeface="Calibri Light"/>
                <a:cs typeface="Calibri Light"/>
              </a:rPr>
              <a:t> </a:t>
            </a:r>
            <a:r>
              <a:rPr dirty="0" sz="2000" spc="-20">
                <a:latin typeface="Calibri Light"/>
                <a:cs typeface="Calibri Light"/>
              </a:rPr>
              <a:t>investigación.</a:t>
            </a:r>
            <a:endParaRPr sz="2000">
              <a:latin typeface="Calibri Light"/>
              <a:cs typeface="Calibri Light"/>
            </a:endParaRPr>
          </a:p>
          <a:p>
            <a:pPr algn="just" marL="147955" indent="-135890">
              <a:lnSpc>
                <a:spcPct val="100000"/>
              </a:lnSpc>
              <a:spcBef>
                <a:spcPts val="1525"/>
              </a:spcBef>
              <a:buChar char="-"/>
              <a:tabLst>
                <a:tab pos="148590" algn="l"/>
              </a:tabLst>
            </a:pPr>
            <a:r>
              <a:rPr dirty="0" sz="2000" spc="-15">
                <a:latin typeface="Calibri Light"/>
                <a:cs typeface="Calibri Light"/>
              </a:rPr>
              <a:t>Ante </a:t>
            </a:r>
            <a:r>
              <a:rPr dirty="0" sz="2000" spc="-10">
                <a:latin typeface="Calibri Light"/>
                <a:cs typeface="Calibri Light"/>
              </a:rPr>
              <a:t>negativa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o</a:t>
            </a:r>
            <a:r>
              <a:rPr dirty="0" sz="2000" spc="-1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silencio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del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SNA</a:t>
            </a:r>
            <a:r>
              <a:rPr dirty="0" sz="2000" spc="-3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el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MP</a:t>
            </a:r>
            <a:r>
              <a:rPr dirty="0" sz="2000" spc="-1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podrá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iniciar</a:t>
            </a:r>
            <a:r>
              <a:rPr dirty="0" sz="2000" spc="-5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</a:t>
            </a:r>
            <a:r>
              <a:rPr dirty="0" sz="2000" spc="-5">
                <a:latin typeface="Calibri Light"/>
                <a:cs typeface="Calibri Light"/>
              </a:rPr>
              <a:t> oficio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la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investigación.</a:t>
            </a:r>
            <a:endParaRPr sz="20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Calibri Light"/>
              <a:buChar char="-"/>
            </a:pPr>
            <a:endParaRPr sz="1500">
              <a:latin typeface="Calibri Light"/>
              <a:cs typeface="Calibri Light"/>
            </a:endParaRPr>
          </a:p>
          <a:p>
            <a:pPr algn="just" marL="12700" marR="5715">
              <a:lnSpc>
                <a:spcPts val="2160"/>
              </a:lnSpc>
              <a:buChar char="-"/>
              <a:tabLst>
                <a:tab pos="162560" algn="l"/>
              </a:tabLst>
            </a:pPr>
            <a:r>
              <a:rPr dirty="0" sz="2000">
                <a:latin typeface="Calibri Light"/>
                <a:cs typeface="Calibri Light"/>
              </a:rPr>
              <a:t>En </a:t>
            </a:r>
            <a:r>
              <a:rPr dirty="0" sz="2000" spc="-5">
                <a:latin typeface="Calibri Light"/>
                <a:cs typeface="Calibri Light"/>
              </a:rPr>
              <a:t>el </a:t>
            </a:r>
            <a:r>
              <a:rPr dirty="0" sz="2000" spc="-10">
                <a:latin typeface="Calibri Light"/>
                <a:cs typeface="Calibri Light"/>
              </a:rPr>
              <a:t>caso </a:t>
            </a:r>
            <a:r>
              <a:rPr dirty="0" sz="2000" spc="-5">
                <a:latin typeface="Calibri Light"/>
                <a:cs typeface="Calibri Light"/>
              </a:rPr>
              <a:t>del </a:t>
            </a:r>
            <a:r>
              <a:rPr dirty="0" sz="2000">
                <a:latin typeface="Calibri Light"/>
                <a:cs typeface="Calibri Light"/>
              </a:rPr>
              <a:t>art. </a:t>
            </a:r>
            <a:r>
              <a:rPr dirty="0" sz="2000" spc="-5">
                <a:latin typeface="Calibri Light"/>
                <a:cs typeface="Calibri Light"/>
              </a:rPr>
              <a:t>168 bis </a:t>
            </a:r>
            <a:r>
              <a:rPr dirty="0" sz="2000" spc="-10">
                <a:latin typeface="Calibri Light"/>
                <a:cs typeface="Calibri Light"/>
              </a:rPr>
              <a:t>(contrabando </a:t>
            </a:r>
            <a:r>
              <a:rPr dirty="0" sz="2000" spc="-5">
                <a:latin typeface="Calibri Light"/>
                <a:cs typeface="Calibri Light"/>
              </a:rPr>
              <a:t>de </a:t>
            </a:r>
            <a:r>
              <a:rPr dirty="0" sz="2000" spc="-10">
                <a:latin typeface="Calibri Light"/>
                <a:cs typeface="Calibri Light"/>
              </a:rPr>
              <a:t>dinero) </a:t>
            </a:r>
            <a:r>
              <a:rPr dirty="0" sz="2000">
                <a:latin typeface="Calibri Light"/>
                <a:cs typeface="Calibri Light"/>
              </a:rPr>
              <a:t>el </a:t>
            </a:r>
            <a:r>
              <a:rPr dirty="0" sz="2000" spc="-5">
                <a:latin typeface="Calibri Light"/>
                <a:cs typeface="Calibri Light"/>
              </a:rPr>
              <a:t>SNA debe </a:t>
            </a:r>
            <a:r>
              <a:rPr dirty="0" sz="2000" spc="-10">
                <a:latin typeface="Calibri Light"/>
                <a:cs typeface="Calibri Light"/>
              </a:rPr>
              <a:t>ejercer la </a:t>
            </a:r>
            <a:r>
              <a:rPr dirty="0" sz="2000" spc="-5">
                <a:latin typeface="Calibri Light"/>
                <a:cs typeface="Calibri Light"/>
              </a:rPr>
              <a:t>acción </a:t>
            </a:r>
            <a:r>
              <a:rPr dirty="0" sz="2000">
                <a:latin typeface="Calibri Light"/>
                <a:cs typeface="Calibri Light"/>
              </a:rPr>
              <a:t> de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inmediato.</a:t>
            </a:r>
            <a:r>
              <a:rPr dirty="0" sz="2000" spc="-4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Podría</a:t>
            </a:r>
            <a:r>
              <a:rPr dirty="0" sz="2000" spc="-3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ejercer</a:t>
            </a:r>
            <a:r>
              <a:rPr dirty="0" sz="2000" spc="-3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la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acción</a:t>
            </a:r>
            <a:r>
              <a:rPr dirty="0" sz="2000" spc="-3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cualquier</a:t>
            </a:r>
            <a:r>
              <a:rPr dirty="0" sz="2000" spc="-5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funcionario.</a:t>
            </a:r>
            <a:endParaRPr sz="2000">
              <a:latin typeface="Calibri Light"/>
              <a:cs typeface="Calibri Light"/>
            </a:endParaRPr>
          </a:p>
          <a:p>
            <a:pPr algn="just" marL="12700" marR="6350">
              <a:lnSpc>
                <a:spcPct val="90100"/>
              </a:lnSpc>
              <a:spcBef>
                <a:spcPts val="1764"/>
              </a:spcBef>
              <a:buChar char="-"/>
              <a:tabLst>
                <a:tab pos="203200" algn="l"/>
              </a:tabLst>
            </a:pPr>
            <a:r>
              <a:rPr dirty="0" sz="2000" spc="-5">
                <a:latin typeface="Calibri Light"/>
                <a:cs typeface="Calibri Light"/>
              </a:rPr>
              <a:t>De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todas</a:t>
            </a:r>
            <a:r>
              <a:rPr dirty="0" sz="2000" spc="-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formas,</a:t>
            </a:r>
            <a:r>
              <a:rPr dirty="0" sz="2000" spc="-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el</a:t>
            </a:r>
            <a:r>
              <a:rPr dirty="0" sz="2000" spc="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MP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puede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realizar</a:t>
            </a:r>
            <a:r>
              <a:rPr dirty="0" sz="2000" spc="-1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actos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urgentes</a:t>
            </a:r>
            <a:r>
              <a:rPr dirty="0" sz="2000" spc="-1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de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15">
                <a:latin typeface="Calibri Light"/>
                <a:cs typeface="Calibri Light"/>
              </a:rPr>
              <a:t>investigación</a:t>
            </a:r>
            <a:r>
              <a:rPr dirty="0" sz="2000" spc="-1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o</a:t>
            </a:r>
            <a:r>
              <a:rPr dirty="0" sz="2000" spc="5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los </a:t>
            </a:r>
            <a:r>
              <a:rPr dirty="0" sz="2000" spc="-440">
                <a:latin typeface="Calibri Light"/>
                <a:cs typeface="Calibri Light"/>
              </a:rPr>
              <a:t> </a:t>
            </a:r>
            <a:r>
              <a:rPr dirty="0" sz="2000" spc="-10">
                <a:latin typeface="Calibri Light"/>
                <a:cs typeface="Calibri Light"/>
              </a:rPr>
              <a:t>absolutamente </a:t>
            </a:r>
            <a:r>
              <a:rPr dirty="0" sz="2000" spc="-5">
                <a:latin typeface="Calibri Light"/>
                <a:cs typeface="Calibri Light"/>
              </a:rPr>
              <a:t>necesarios </a:t>
            </a:r>
            <a:r>
              <a:rPr dirty="0" sz="2000" spc="-15">
                <a:latin typeface="Calibri Light"/>
                <a:cs typeface="Calibri Light"/>
              </a:rPr>
              <a:t>para </a:t>
            </a:r>
            <a:r>
              <a:rPr dirty="0" sz="2000" spc="-5">
                <a:latin typeface="Calibri Light"/>
                <a:cs typeface="Calibri Light"/>
              </a:rPr>
              <a:t>impedir </a:t>
            </a:r>
            <a:r>
              <a:rPr dirty="0" sz="2000">
                <a:latin typeface="Calibri Light"/>
                <a:cs typeface="Calibri Light"/>
              </a:rPr>
              <a:t>o </a:t>
            </a:r>
            <a:r>
              <a:rPr dirty="0" sz="2000" spc="-10">
                <a:latin typeface="Calibri Light"/>
                <a:cs typeface="Calibri Light"/>
              </a:rPr>
              <a:t>interrumpir la </a:t>
            </a:r>
            <a:r>
              <a:rPr dirty="0" sz="2000" spc="-5">
                <a:latin typeface="Calibri Light"/>
                <a:cs typeface="Calibri Light"/>
              </a:rPr>
              <a:t>comisión de </a:t>
            </a:r>
            <a:r>
              <a:rPr dirty="0" sz="2000">
                <a:latin typeface="Calibri Light"/>
                <a:cs typeface="Calibri Light"/>
              </a:rPr>
              <a:t>un </a:t>
            </a:r>
            <a:r>
              <a:rPr dirty="0" sz="2000" spc="-5">
                <a:latin typeface="Calibri Light"/>
                <a:cs typeface="Calibri Light"/>
              </a:rPr>
              <a:t>delito </a:t>
            </a:r>
            <a:r>
              <a:rPr dirty="0" sz="2000" spc="-10">
                <a:latin typeface="Calibri Light"/>
                <a:cs typeface="Calibri Light"/>
              </a:rPr>
              <a:t>de </a:t>
            </a:r>
            <a:r>
              <a:rPr dirty="0" sz="2000" spc="-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acción</a:t>
            </a:r>
            <a:r>
              <a:rPr dirty="0" sz="2000" spc="-3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pública.</a:t>
            </a:r>
            <a:endParaRPr sz="2000">
              <a:latin typeface="Calibri Light"/>
              <a:cs typeface="Calibri Ligh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24383"/>
            <a:ext cx="1869948" cy="914399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60194" y="1946046"/>
            <a:ext cx="8499475" cy="4415790"/>
          </a:xfrm>
          <a:prstGeom prst="rect">
            <a:avLst/>
          </a:prstGeom>
        </p:spPr>
        <p:txBody>
          <a:bodyPr wrap="square" lIns="0" tIns="207645" rIns="0" bIns="0" rtlCol="0" vert="horz">
            <a:spAutoFit/>
          </a:bodyPr>
          <a:lstStyle/>
          <a:p>
            <a:pPr marL="297180" indent="-285115">
              <a:lnSpc>
                <a:spcPct val="100000"/>
              </a:lnSpc>
              <a:spcBef>
                <a:spcPts val="1635"/>
              </a:spcBef>
              <a:buFont typeface="Wingdings"/>
              <a:buChar char=""/>
              <a:tabLst>
                <a:tab pos="297815" algn="l"/>
              </a:tabLst>
            </a:pPr>
            <a:r>
              <a:rPr dirty="0" sz="2200" spc="-10">
                <a:latin typeface="Calibri Light"/>
                <a:cs typeface="Calibri Light"/>
              </a:rPr>
              <a:t>S</a:t>
            </a:r>
            <a:r>
              <a:rPr dirty="0" sz="2200" spc="-10">
                <a:latin typeface="Calibri Light"/>
                <a:cs typeface="Calibri Light"/>
              </a:rPr>
              <a:t>e</a:t>
            </a:r>
            <a:r>
              <a:rPr dirty="0" sz="2200" spc="-50">
                <a:latin typeface="Calibri Light"/>
                <a:cs typeface="Calibri Light"/>
              </a:rPr>
              <a:t> </a:t>
            </a:r>
            <a:r>
              <a:rPr dirty="0" u="heavy" sz="2200" spc="-1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limita</a:t>
            </a:r>
            <a:r>
              <a:rPr dirty="0" sz="2200" spc="-55">
                <a:latin typeface="Calibri Light"/>
                <a:cs typeface="Calibri Light"/>
              </a:rPr>
              <a:t> </a:t>
            </a:r>
            <a:r>
              <a:rPr dirty="0" sz="2200">
                <a:latin typeface="Calibri Light"/>
                <a:cs typeface="Calibri Light"/>
              </a:rPr>
              <a:t>la</a:t>
            </a:r>
            <a:r>
              <a:rPr dirty="0" sz="2200" spc="-55">
                <a:latin typeface="Calibri Light"/>
                <a:cs typeface="Calibri Light"/>
              </a:rPr>
              <a:t> </a:t>
            </a:r>
            <a:r>
              <a:rPr dirty="0" sz="2200" spc="-15">
                <a:latin typeface="Calibri Light"/>
                <a:cs typeface="Calibri Light"/>
              </a:rPr>
              <a:t>facultad</a:t>
            </a:r>
            <a:r>
              <a:rPr dirty="0" sz="2200" spc="-55">
                <a:latin typeface="Calibri Light"/>
                <a:cs typeface="Calibri Light"/>
              </a:rPr>
              <a:t> </a:t>
            </a:r>
            <a:r>
              <a:rPr dirty="0" sz="2200" spc="-5">
                <a:latin typeface="Calibri Light"/>
                <a:cs typeface="Calibri Light"/>
              </a:rPr>
              <a:t>de</a:t>
            </a:r>
            <a:r>
              <a:rPr dirty="0" sz="2200" spc="-60">
                <a:latin typeface="Calibri Light"/>
                <a:cs typeface="Calibri Light"/>
              </a:rPr>
              <a:t> </a:t>
            </a:r>
            <a:r>
              <a:rPr dirty="0" sz="2200" spc="-15">
                <a:latin typeface="Calibri Light"/>
                <a:cs typeface="Calibri Light"/>
              </a:rPr>
              <a:t>Aduanas</a:t>
            </a:r>
            <a:r>
              <a:rPr dirty="0" sz="2200" spc="-50">
                <a:latin typeface="Calibri Light"/>
                <a:cs typeface="Calibri Light"/>
              </a:rPr>
              <a:t> </a:t>
            </a:r>
            <a:r>
              <a:rPr dirty="0" sz="2200" spc="-10">
                <a:latin typeface="Calibri Light"/>
                <a:cs typeface="Calibri Light"/>
              </a:rPr>
              <a:t>para</a:t>
            </a:r>
            <a:r>
              <a:rPr dirty="0" sz="2200" spc="-60">
                <a:latin typeface="Calibri Light"/>
                <a:cs typeface="Calibri Light"/>
              </a:rPr>
              <a:t> </a:t>
            </a:r>
            <a:r>
              <a:rPr dirty="0" sz="2200" spc="-15">
                <a:latin typeface="Calibri Light"/>
                <a:cs typeface="Calibri Light"/>
              </a:rPr>
              <a:t>renunciar</a:t>
            </a:r>
            <a:r>
              <a:rPr dirty="0" sz="2200" spc="-55">
                <a:latin typeface="Calibri Light"/>
                <a:cs typeface="Calibri Light"/>
              </a:rPr>
              <a:t> </a:t>
            </a:r>
            <a:r>
              <a:rPr dirty="0" sz="2200" spc="-5">
                <a:latin typeface="Calibri Light"/>
                <a:cs typeface="Calibri Light"/>
              </a:rPr>
              <a:t>a</a:t>
            </a:r>
            <a:r>
              <a:rPr dirty="0" sz="2200" spc="-35">
                <a:latin typeface="Calibri Light"/>
                <a:cs typeface="Calibri Light"/>
              </a:rPr>
              <a:t> </a:t>
            </a:r>
            <a:r>
              <a:rPr dirty="0" sz="2200">
                <a:latin typeface="Calibri Light"/>
                <a:cs typeface="Calibri Light"/>
              </a:rPr>
              <a:t>la</a:t>
            </a:r>
            <a:r>
              <a:rPr dirty="0" sz="2200" spc="-45">
                <a:latin typeface="Calibri Light"/>
                <a:cs typeface="Calibri Light"/>
              </a:rPr>
              <a:t> </a:t>
            </a:r>
            <a:r>
              <a:rPr dirty="0" sz="2200" spc="-15">
                <a:latin typeface="Calibri Light"/>
                <a:cs typeface="Calibri Light"/>
              </a:rPr>
              <a:t>acción</a:t>
            </a:r>
            <a:r>
              <a:rPr dirty="0" sz="2200" spc="-65">
                <a:latin typeface="Calibri Light"/>
                <a:cs typeface="Calibri Light"/>
              </a:rPr>
              <a:t> </a:t>
            </a:r>
            <a:r>
              <a:rPr dirty="0" sz="2200" spc="-15">
                <a:latin typeface="Calibri Light"/>
                <a:cs typeface="Calibri Light"/>
              </a:rPr>
              <a:t>penal</a:t>
            </a:r>
            <a:r>
              <a:rPr dirty="0" sz="2200" spc="-65">
                <a:latin typeface="Calibri Light"/>
                <a:cs typeface="Calibri Light"/>
              </a:rPr>
              <a:t> </a:t>
            </a:r>
            <a:r>
              <a:rPr dirty="0" sz="2200" spc="-10">
                <a:latin typeface="Calibri Light"/>
                <a:cs typeface="Calibri Light"/>
              </a:rPr>
              <a:t>(RAP).</a:t>
            </a:r>
            <a:endParaRPr sz="2200">
              <a:latin typeface="Calibri Light"/>
              <a:cs typeface="Calibri Light"/>
            </a:endParaRPr>
          </a:p>
          <a:p>
            <a:pPr marL="12700" marR="6985">
              <a:lnSpc>
                <a:spcPts val="2380"/>
              </a:lnSpc>
              <a:spcBef>
                <a:spcPts val="1835"/>
              </a:spcBef>
              <a:buChar char="-"/>
              <a:tabLst>
                <a:tab pos="250190" algn="l"/>
                <a:tab pos="250825" algn="l"/>
                <a:tab pos="1260475" algn="l"/>
                <a:tab pos="1658620" algn="l"/>
                <a:tab pos="2871470" algn="l"/>
                <a:tab pos="3216275" algn="l"/>
                <a:tab pos="4831715" algn="l"/>
                <a:tab pos="5371465" algn="l"/>
                <a:tab pos="5723255" algn="l"/>
                <a:tab pos="6254115" algn="l"/>
                <a:tab pos="6746240" algn="l"/>
                <a:tab pos="7761605" algn="l"/>
              </a:tabLst>
            </a:pPr>
            <a:r>
              <a:rPr dirty="0" sz="2200" spc="-10">
                <a:latin typeface="Calibri Light"/>
                <a:cs typeface="Calibri Light"/>
              </a:rPr>
              <a:t>Cuan</a:t>
            </a:r>
            <a:r>
              <a:rPr dirty="0" sz="2200" spc="-15">
                <a:latin typeface="Calibri Light"/>
                <a:cs typeface="Calibri Light"/>
              </a:rPr>
              <a:t>d</a:t>
            </a:r>
            <a:r>
              <a:rPr dirty="0" sz="2200" spc="-5">
                <a:latin typeface="Calibri Light"/>
                <a:cs typeface="Calibri Light"/>
              </a:rPr>
              <a:t>o</a:t>
            </a:r>
            <a:r>
              <a:rPr dirty="0" sz="2200">
                <a:latin typeface="Calibri Light"/>
                <a:cs typeface="Calibri Light"/>
              </a:rPr>
              <a:t>	</a:t>
            </a:r>
            <a:r>
              <a:rPr dirty="0" sz="2200">
                <a:latin typeface="Calibri Light"/>
                <a:cs typeface="Calibri Light"/>
              </a:rPr>
              <a:t>s</a:t>
            </a:r>
            <a:r>
              <a:rPr dirty="0" sz="2200" spc="-5">
                <a:latin typeface="Calibri Light"/>
                <a:cs typeface="Calibri Light"/>
              </a:rPr>
              <a:t>e</a:t>
            </a:r>
            <a:r>
              <a:rPr dirty="0" sz="2200">
                <a:latin typeface="Calibri Light"/>
                <a:cs typeface="Calibri Light"/>
              </a:rPr>
              <a:t>	</a:t>
            </a:r>
            <a:r>
              <a:rPr dirty="0" sz="2200" spc="5">
                <a:latin typeface="Calibri Light"/>
                <a:cs typeface="Calibri Light"/>
              </a:rPr>
              <a:t>f</a:t>
            </a:r>
            <a:r>
              <a:rPr dirty="0" sz="2200" spc="-10">
                <a:latin typeface="Calibri Light"/>
                <a:cs typeface="Calibri Light"/>
              </a:rPr>
              <a:t>or</a:t>
            </a:r>
            <a:r>
              <a:rPr dirty="0" sz="2200">
                <a:latin typeface="Calibri Light"/>
                <a:cs typeface="Calibri Light"/>
              </a:rPr>
              <a:t>m</a:t>
            </a:r>
            <a:r>
              <a:rPr dirty="0" sz="2200" spc="-5">
                <a:latin typeface="Calibri Light"/>
                <a:cs typeface="Calibri Light"/>
              </a:rPr>
              <a:t>ali</a:t>
            </a:r>
            <a:r>
              <a:rPr dirty="0" sz="2200" spc="5">
                <a:latin typeface="Calibri Light"/>
                <a:cs typeface="Calibri Light"/>
              </a:rPr>
              <a:t>c</a:t>
            </a:r>
            <a:r>
              <a:rPr dirty="0" sz="2200" spc="-5">
                <a:latin typeface="Calibri Light"/>
                <a:cs typeface="Calibri Light"/>
              </a:rPr>
              <a:t>e</a:t>
            </a:r>
            <a:r>
              <a:rPr dirty="0" sz="2200">
                <a:latin typeface="Calibri Light"/>
                <a:cs typeface="Calibri Light"/>
              </a:rPr>
              <a:t>	</a:t>
            </a:r>
            <a:r>
              <a:rPr dirty="0" sz="2200" spc="-10">
                <a:latin typeface="Calibri Light"/>
                <a:cs typeface="Calibri Light"/>
              </a:rPr>
              <a:t>l</a:t>
            </a:r>
            <a:r>
              <a:rPr dirty="0" sz="2200" spc="-5">
                <a:latin typeface="Calibri Light"/>
                <a:cs typeface="Calibri Light"/>
              </a:rPr>
              <a:t>a</a:t>
            </a:r>
            <a:r>
              <a:rPr dirty="0" sz="2200">
                <a:latin typeface="Calibri Light"/>
                <a:cs typeface="Calibri Light"/>
              </a:rPr>
              <a:t>	</a:t>
            </a:r>
            <a:r>
              <a:rPr dirty="0" sz="2200" spc="-5">
                <a:latin typeface="Calibri Light"/>
                <a:cs typeface="Calibri Light"/>
              </a:rPr>
              <a:t>i</a:t>
            </a:r>
            <a:r>
              <a:rPr dirty="0" sz="2200" spc="-15">
                <a:latin typeface="Calibri Light"/>
                <a:cs typeface="Calibri Light"/>
              </a:rPr>
              <a:t>n</a:t>
            </a:r>
            <a:r>
              <a:rPr dirty="0" sz="2200" spc="-5">
                <a:latin typeface="Calibri Light"/>
                <a:cs typeface="Calibri Light"/>
              </a:rPr>
              <a:t>ves</a:t>
            </a:r>
            <a:r>
              <a:rPr dirty="0" sz="2200" spc="5">
                <a:latin typeface="Calibri Light"/>
                <a:cs typeface="Calibri Light"/>
              </a:rPr>
              <a:t>t</a:t>
            </a:r>
            <a:r>
              <a:rPr dirty="0" sz="2200" spc="-5">
                <a:latin typeface="Calibri Light"/>
                <a:cs typeface="Calibri Light"/>
              </a:rPr>
              <a:t>i</a:t>
            </a:r>
            <a:r>
              <a:rPr dirty="0" sz="2200">
                <a:latin typeface="Calibri Light"/>
                <a:cs typeface="Calibri Light"/>
              </a:rPr>
              <a:t>g</a:t>
            </a:r>
            <a:r>
              <a:rPr dirty="0" sz="2200" spc="-5">
                <a:latin typeface="Calibri Light"/>
                <a:cs typeface="Calibri Light"/>
              </a:rPr>
              <a:t>a</a:t>
            </a:r>
            <a:r>
              <a:rPr dirty="0" sz="2200" spc="5">
                <a:latin typeface="Calibri Light"/>
                <a:cs typeface="Calibri Light"/>
              </a:rPr>
              <a:t>c</a:t>
            </a:r>
            <a:r>
              <a:rPr dirty="0" sz="2200" spc="-5">
                <a:latin typeface="Calibri Light"/>
                <a:cs typeface="Calibri Light"/>
              </a:rPr>
              <a:t>ión</a:t>
            </a:r>
            <a:r>
              <a:rPr dirty="0" sz="2200">
                <a:latin typeface="Calibri Light"/>
                <a:cs typeface="Calibri Light"/>
              </a:rPr>
              <a:t>	</a:t>
            </a:r>
            <a:r>
              <a:rPr dirty="0" sz="2200" spc="-5">
                <a:latin typeface="Calibri Light"/>
                <a:cs typeface="Calibri Light"/>
              </a:rPr>
              <a:t>por</a:t>
            </a:r>
            <a:r>
              <a:rPr dirty="0" sz="2200">
                <a:latin typeface="Calibri Light"/>
                <a:cs typeface="Calibri Light"/>
              </a:rPr>
              <a:t>	</a:t>
            </a:r>
            <a:r>
              <a:rPr dirty="0" sz="2200">
                <a:latin typeface="Calibri Light"/>
                <a:cs typeface="Calibri Light"/>
              </a:rPr>
              <a:t>e</a:t>
            </a:r>
            <a:r>
              <a:rPr dirty="0" sz="2200" spc="-5">
                <a:latin typeface="Calibri Light"/>
                <a:cs typeface="Calibri Light"/>
              </a:rPr>
              <a:t>l</a:t>
            </a:r>
            <a:r>
              <a:rPr dirty="0" sz="2200">
                <a:latin typeface="Calibri Light"/>
                <a:cs typeface="Calibri Light"/>
              </a:rPr>
              <a:t>	</a:t>
            </a:r>
            <a:r>
              <a:rPr dirty="0" sz="2200" spc="10">
                <a:latin typeface="Calibri Light"/>
                <a:cs typeface="Calibri Light"/>
              </a:rPr>
              <a:t>M</a:t>
            </a:r>
            <a:r>
              <a:rPr dirty="0" sz="2200" spc="-5">
                <a:latin typeface="Calibri Light"/>
                <a:cs typeface="Calibri Light"/>
              </a:rPr>
              <a:t>P</a:t>
            </a:r>
            <a:r>
              <a:rPr dirty="0" sz="2200">
                <a:latin typeface="Calibri Light"/>
                <a:cs typeface="Calibri Light"/>
              </a:rPr>
              <a:t>	</a:t>
            </a:r>
            <a:r>
              <a:rPr dirty="0" sz="2200" spc="-5">
                <a:latin typeface="Calibri Light"/>
                <a:cs typeface="Calibri Light"/>
              </a:rPr>
              <a:t>(ya</a:t>
            </a:r>
            <a:r>
              <a:rPr dirty="0" sz="2200">
                <a:latin typeface="Calibri Light"/>
                <a:cs typeface="Calibri Light"/>
              </a:rPr>
              <a:t>	</a:t>
            </a:r>
            <a:r>
              <a:rPr dirty="0" sz="2200" spc="-10">
                <a:latin typeface="Calibri Light"/>
                <a:cs typeface="Calibri Light"/>
              </a:rPr>
              <a:t>e</a:t>
            </a:r>
            <a:r>
              <a:rPr dirty="0" sz="2200" spc="5">
                <a:latin typeface="Calibri Light"/>
                <a:cs typeface="Calibri Light"/>
              </a:rPr>
              <a:t>x</a:t>
            </a:r>
            <a:r>
              <a:rPr dirty="0" sz="2200" spc="-5">
                <a:latin typeface="Calibri Light"/>
                <a:cs typeface="Calibri Light"/>
              </a:rPr>
              <a:t>istí</a:t>
            </a:r>
            <a:r>
              <a:rPr dirty="0" sz="2200">
                <a:latin typeface="Calibri Light"/>
                <a:cs typeface="Calibri Light"/>
              </a:rPr>
              <a:t>a)</a:t>
            </a:r>
            <a:r>
              <a:rPr dirty="0" sz="2200" spc="-5">
                <a:latin typeface="Calibri Light"/>
                <a:cs typeface="Calibri Light"/>
              </a:rPr>
              <a:t>.</a:t>
            </a:r>
            <a:r>
              <a:rPr dirty="0" sz="2200">
                <a:latin typeface="Calibri Light"/>
                <a:cs typeface="Calibri Light"/>
              </a:rPr>
              <a:t>	</a:t>
            </a:r>
            <a:r>
              <a:rPr dirty="0" sz="2200" spc="-5">
                <a:latin typeface="Calibri Light"/>
                <a:cs typeface="Calibri Light"/>
              </a:rPr>
              <a:t>Podr</a:t>
            </a:r>
            <a:r>
              <a:rPr dirty="0" sz="2200">
                <a:latin typeface="Calibri Light"/>
                <a:cs typeface="Calibri Light"/>
              </a:rPr>
              <a:t>í</a:t>
            </a:r>
            <a:r>
              <a:rPr dirty="0" sz="2200" spc="-5">
                <a:latin typeface="Calibri Light"/>
                <a:cs typeface="Calibri Light"/>
              </a:rPr>
              <a:t>a  </a:t>
            </a:r>
            <a:r>
              <a:rPr dirty="0" sz="2200" spc="-5">
                <a:latin typeface="Calibri Light"/>
                <a:cs typeface="Calibri Light"/>
              </a:rPr>
              <a:t>buscarse</a:t>
            </a:r>
            <a:r>
              <a:rPr dirty="0" sz="2200">
                <a:latin typeface="Calibri Light"/>
                <a:cs typeface="Calibri Light"/>
              </a:rPr>
              <a:t> </a:t>
            </a:r>
            <a:r>
              <a:rPr dirty="0" sz="2200" spc="-10">
                <a:latin typeface="Calibri Light"/>
                <a:cs typeface="Calibri Light"/>
              </a:rPr>
              <a:t>eso</a:t>
            </a:r>
            <a:r>
              <a:rPr dirty="0" sz="2200" spc="10">
                <a:latin typeface="Calibri Light"/>
                <a:cs typeface="Calibri Light"/>
              </a:rPr>
              <a:t> </a:t>
            </a:r>
            <a:r>
              <a:rPr dirty="0" sz="2200" spc="-5">
                <a:latin typeface="Calibri Light"/>
                <a:cs typeface="Calibri Light"/>
              </a:rPr>
              <a:t>sí</a:t>
            </a:r>
            <a:r>
              <a:rPr dirty="0" sz="2200">
                <a:latin typeface="Calibri Light"/>
                <a:cs typeface="Calibri Light"/>
              </a:rPr>
              <a:t> </a:t>
            </a:r>
            <a:r>
              <a:rPr dirty="0" sz="2200" spc="-5">
                <a:latin typeface="Calibri Light"/>
                <a:cs typeface="Calibri Light"/>
              </a:rPr>
              <a:t>un</a:t>
            </a:r>
            <a:r>
              <a:rPr dirty="0" sz="2200" spc="-10">
                <a:latin typeface="Calibri Light"/>
                <a:cs typeface="Calibri Light"/>
              </a:rPr>
              <a:t> </a:t>
            </a:r>
            <a:r>
              <a:rPr dirty="0" sz="2200" spc="-5">
                <a:latin typeface="Calibri Light"/>
                <a:cs typeface="Calibri Light"/>
              </a:rPr>
              <a:t>acuerdo</a:t>
            </a:r>
            <a:r>
              <a:rPr dirty="0" sz="2200" spc="20">
                <a:latin typeface="Calibri Light"/>
                <a:cs typeface="Calibri Light"/>
              </a:rPr>
              <a:t> </a:t>
            </a:r>
            <a:r>
              <a:rPr dirty="0" sz="2200" spc="-5">
                <a:latin typeface="Calibri Light"/>
                <a:cs typeface="Calibri Light"/>
              </a:rPr>
              <a:t>reparatorio.</a:t>
            </a:r>
            <a:endParaRPr sz="2200">
              <a:latin typeface="Calibri Light"/>
              <a:cs typeface="Calibri Light"/>
            </a:endParaRPr>
          </a:p>
          <a:p>
            <a:pPr marL="182880" indent="-170815">
              <a:lnSpc>
                <a:spcPts val="2510"/>
              </a:lnSpc>
              <a:spcBef>
                <a:spcPts val="1495"/>
              </a:spcBef>
              <a:buChar char="-"/>
              <a:tabLst>
                <a:tab pos="183515" algn="l"/>
              </a:tabLst>
            </a:pPr>
            <a:r>
              <a:rPr dirty="0" sz="2200" spc="-5">
                <a:latin typeface="Calibri Light"/>
                <a:cs typeface="Calibri Light"/>
              </a:rPr>
              <a:t>Mercancía</a:t>
            </a:r>
            <a:r>
              <a:rPr dirty="0" sz="2200" spc="190">
                <a:latin typeface="Calibri Light"/>
                <a:cs typeface="Calibri Light"/>
              </a:rPr>
              <a:t> </a:t>
            </a:r>
            <a:r>
              <a:rPr dirty="0" sz="2200" spc="-5">
                <a:latin typeface="Calibri Light"/>
                <a:cs typeface="Calibri Light"/>
              </a:rPr>
              <a:t>sujeta</a:t>
            </a:r>
            <a:r>
              <a:rPr dirty="0" sz="2200" spc="185">
                <a:latin typeface="Calibri Light"/>
                <a:cs typeface="Calibri Light"/>
              </a:rPr>
              <a:t> </a:t>
            </a:r>
            <a:r>
              <a:rPr dirty="0" sz="2200" spc="-5">
                <a:latin typeface="Calibri Light"/>
                <a:cs typeface="Calibri Light"/>
              </a:rPr>
              <a:t>a</a:t>
            </a:r>
            <a:r>
              <a:rPr dirty="0" sz="2200" spc="190">
                <a:latin typeface="Calibri Light"/>
                <a:cs typeface="Calibri Light"/>
              </a:rPr>
              <a:t> </a:t>
            </a:r>
            <a:r>
              <a:rPr dirty="0" sz="2200" spc="-5">
                <a:latin typeface="Calibri Light"/>
                <a:cs typeface="Calibri Light"/>
              </a:rPr>
              <a:t>tributación</a:t>
            </a:r>
            <a:r>
              <a:rPr dirty="0" sz="2200" spc="190">
                <a:latin typeface="Calibri Light"/>
                <a:cs typeface="Calibri Light"/>
              </a:rPr>
              <a:t> </a:t>
            </a:r>
            <a:r>
              <a:rPr dirty="0" sz="2200" spc="-5">
                <a:latin typeface="Calibri Light"/>
                <a:cs typeface="Calibri Light"/>
              </a:rPr>
              <a:t>especial</a:t>
            </a:r>
            <a:r>
              <a:rPr dirty="0" sz="2200" spc="190">
                <a:latin typeface="Calibri Light"/>
                <a:cs typeface="Calibri Light"/>
              </a:rPr>
              <a:t> </a:t>
            </a:r>
            <a:r>
              <a:rPr dirty="0" sz="2200" spc="-5">
                <a:latin typeface="Calibri Light"/>
                <a:cs typeface="Calibri Light"/>
              </a:rPr>
              <a:t>o</a:t>
            </a:r>
            <a:r>
              <a:rPr dirty="0" sz="2200" spc="185">
                <a:latin typeface="Calibri Light"/>
                <a:cs typeface="Calibri Light"/>
              </a:rPr>
              <a:t> </a:t>
            </a:r>
            <a:r>
              <a:rPr dirty="0" sz="2200" spc="-5">
                <a:latin typeface="Calibri Light"/>
                <a:cs typeface="Calibri Light"/>
              </a:rPr>
              <a:t>adicional,</a:t>
            </a:r>
            <a:r>
              <a:rPr dirty="0" sz="2200" spc="200">
                <a:latin typeface="Calibri Light"/>
                <a:cs typeface="Calibri Light"/>
              </a:rPr>
              <a:t> </a:t>
            </a:r>
            <a:r>
              <a:rPr dirty="0" sz="2200" spc="-5">
                <a:latin typeface="Calibri Light"/>
                <a:cs typeface="Calibri Light"/>
              </a:rPr>
              <a:t>si</a:t>
            </a:r>
            <a:r>
              <a:rPr dirty="0" sz="2200" spc="185">
                <a:latin typeface="Calibri Light"/>
                <a:cs typeface="Calibri Light"/>
              </a:rPr>
              <a:t> </a:t>
            </a:r>
            <a:r>
              <a:rPr dirty="0" sz="2200" spc="-10">
                <a:latin typeface="Calibri Light"/>
                <a:cs typeface="Calibri Light"/>
              </a:rPr>
              <a:t>el</a:t>
            </a:r>
            <a:r>
              <a:rPr dirty="0" sz="2200" spc="185">
                <a:latin typeface="Calibri Light"/>
                <a:cs typeface="Calibri Light"/>
              </a:rPr>
              <a:t> </a:t>
            </a:r>
            <a:r>
              <a:rPr dirty="0" sz="2200">
                <a:latin typeface="Calibri Light"/>
                <a:cs typeface="Calibri Light"/>
              </a:rPr>
              <a:t>valor</a:t>
            </a:r>
            <a:r>
              <a:rPr dirty="0" sz="2200" spc="190">
                <a:latin typeface="Calibri Light"/>
                <a:cs typeface="Calibri Light"/>
              </a:rPr>
              <a:t> </a:t>
            </a:r>
            <a:r>
              <a:rPr dirty="0" sz="2200" spc="-5">
                <a:latin typeface="Calibri Light"/>
                <a:cs typeface="Calibri Light"/>
              </a:rPr>
              <a:t>excede</a:t>
            </a:r>
            <a:r>
              <a:rPr dirty="0" sz="2200" spc="185">
                <a:latin typeface="Calibri Light"/>
                <a:cs typeface="Calibri Light"/>
              </a:rPr>
              <a:t> </a:t>
            </a:r>
            <a:r>
              <a:rPr dirty="0" sz="2200" spc="-5">
                <a:latin typeface="Calibri Light"/>
                <a:cs typeface="Calibri Light"/>
              </a:rPr>
              <a:t>de</a:t>
            </a:r>
            <a:endParaRPr sz="2200">
              <a:latin typeface="Calibri Light"/>
              <a:cs typeface="Calibri Light"/>
            </a:endParaRPr>
          </a:p>
          <a:p>
            <a:pPr marL="12700">
              <a:lnSpc>
                <a:spcPts val="2510"/>
              </a:lnSpc>
            </a:pPr>
            <a:r>
              <a:rPr dirty="0" sz="2200" spc="-5">
                <a:latin typeface="Calibri Light"/>
                <a:cs typeface="Calibri Light"/>
              </a:rPr>
              <a:t>25</a:t>
            </a:r>
            <a:r>
              <a:rPr dirty="0" sz="2200" spc="-40">
                <a:latin typeface="Calibri Light"/>
                <a:cs typeface="Calibri Light"/>
              </a:rPr>
              <a:t> </a:t>
            </a:r>
            <a:r>
              <a:rPr dirty="0" sz="2200" spc="-10">
                <a:latin typeface="Calibri Light"/>
                <a:cs typeface="Calibri Light"/>
              </a:rPr>
              <a:t>UTM.</a:t>
            </a:r>
            <a:endParaRPr sz="2200">
              <a:latin typeface="Calibri Light"/>
              <a:cs typeface="Calibri Light"/>
            </a:endParaRPr>
          </a:p>
          <a:p>
            <a:pPr marL="12700" marR="6350">
              <a:lnSpc>
                <a:spcPts val="2380"/>
              </a:lnSpc>
              <a:spcBef>
                <a:spcPts val="1835"/>
              </a:spcBef>
              <a:buChar char="-"/>
              <a:tabLst>
                <a:tab pos="160655" algn="l"/>
              </a:tabLst>
            </a:pPr>
            <a:r>
              <a:rPr dirty="0" sz="2200" spc="-10">
                <a:latin typeface="Calibri Light"/>
                <a:cs typeface="Calibri Light"/>
              </a:rPr>
              <a:t>Cuando</a:t>
            </a:r>
            <a:r>
              <a:rPr dirty="0" sz="2200" spc="25">
                <a:latin typeface="Calibri Light"/>
                <a:cs typeface="Calibri Light"/>
              </a:rPr>
              <a:t> </a:t>
            </a:r>
            <a:r>
              <a:rPr dirty="0" sz="2200" spc="-10">
                <a:latin typeface="Calibri Light"/>
                <a:cs typeface="Calibri Light"/>
              </a:rPr>
              <a:t>el</a:t>
            </a:r>
            <a:r>
              <a:rPr dirty="0" sz="2200" spc="25">
                <a:latin typeface="Calibri Light"/>
                <a:cs typeface="Calibri Light"/>
              </a:rPr>
              <a:t> </a:t>
            </a:r>
            <a:r>
              <a:rPr dirty="0" sz="2200" spc="-5">
                <a:latin typeface="Calibri Light"/>
                <a:cs typeface="Calibri Light"/>
              </a:rPr>
              <a:t>MP</a:t>
            </a:r>
            <a:r>
              <a:rPr dirty="0" sz="2200">
                <a:latin typeface="Calibri Light"/>
                <a:cs typeface="Calibri Light"/>
              </a:rPr>
              <a:t> </a:t>
            </a:r>
            <a:r>
              <a:rPr dirty="0" sz="2200" spc="-5">
                <a:latin typeface="Calibri Light"/>
                <a:cs typeface="Calibri Light"/>
              </a:rPr>
              <a:t>haya</a:t>
            </a:r>
            <a:r>
              <a:rPr dirty="0" sz="2200" spc="15">
                <a:latin typeface="Calibri Light"/>
                <a:cs typeface="Calibri Light"/>
              </a:rPr>
              <a:t> </a:t>
            </a:r>
            <a:r>
              <a:rPr dirty="0" sz="2200" spc="-5">
                <a:latin typeface="Calibri Light"/>
                <a:cs typeface="Calibri Light"/>
              </a:rPr>
              <a:t>puesto</a:t>
            </a:r>
            <a:r>
              <a:rPr dirty="0" sz="2200" spc="15">
                <a:latin typeface="Calibri Light"/>
                <a:cs typeface="Calibri Light"/>
              </a:rPr>
              <a:t> </a:t>
            </a:r>
            <a:r>
              <a:rPr dirty="0" sz="2200" spc="-5">
                <a:latin typeface="Calibri Light"/>
                <a:cs typeface="Calibri Light"/>
              </a:rPr>
              <a:t>los</a:t>
            </a:r>
            <a:r>
              <a:rPr dirty="0" sz="2200" spc="5">
                <a:latin typeface="Calibri Light"/>
                <a:cs typeface="Calibri Light"/>
              </a:rPr>
              <a:t> </a:t>
            </a:r>
            <a:r>
              <a:rPr dirty="0" sz="2200">
                <a:latin typeface="Calibri Light"/>
                <a:cs typeface="Calibri Light"/>
              </a:rPr>
              <a:t>hechos</a:t>
            </a:r>
            <a:r>
              <a:rPr dirty="0" sz="2200" spc="-5">
                <a:latin typeface="Calibri Light"/>
                <a:cs typeface="Calibri Light"/>
              </a:rPr>
              <a:t> </a:t>
            </a:r>
            <a:r>
              <a:rPr dirty="0" sz="2200" spc="-10">
                <a:latin typeface="Calibri Light"/>
                <a:cs typeface="Calibri Light"/>
              </a:rPr>
              <a:t>en</a:t>
            </a:r>
            <a:r>
              <a:rPr dirty="0" sz="2200" spc="15">
                <a:latin typeface="Calibri Light"/>
                <a:cs typeface="Calibri Light"/>
              </a:rPr>
              <a:t> </a:t>
            </a:r>
            <a:r>
              <a:rPr dirty="0" sz="2200" spc="-5">
                <a:latin typeface="Calibri Light"/>
                <a:cs typeface="Calibri Light"/>
              </a:rPr>
              <a:t>conocimiento</a:t>
            </a:r>
            <a:r>
              <a:rPr dirty="0" sz="2200" spc="20">
                <a:latin typeface="Calibri Light"/>
                <a:cs typeface="Calibri Light"/>
              </a:rPr>
              <a:t> </a:t>
            </a:r>
            <a:r>
              <a:rPr dirty="0" sz="2200" spc="-5">
                <a:latin typeface="Calibri Light"/>
                <a:cs typeface="Calibri Light"/>
              </a:rPr>
              <a:t>del</a:t>
            </a:r>
            <a:r>
              <a:rPr dirty="0" sz="2200" spc="10">
                <a:latin typeface="Calibri Light"/>
                <a:cs typeface="Calibri Light"/>
              </a:rPr>
              <a:t> </a:t>
            </a:r>
            <a:r>
              <a:rPr dirty="0" sz="2200" spc="-5">
                <a:latin typeface="Calibri Light"/>
                <a:cs typeface="Calibri Light"/>
              </a:rPr>
              <a:t>SNA,</a:t>
            </a:r>
            <a:r>
              <a:rPr dirty="0" sz="2200" spc="20">
                <a:latin typeface="Calibri Light"/>
                <a:cs typeface="Calibri Light"/>
              </a:rPr>
              <a:t> </a:t>
            </a:r>
            <a:r>
              <a:rPr dirty="0" sz="2200" spc="-5">
                <a:latin typeface="Calibri Light"/>
                <a:cs typeface="Calibri Light"/>
              </a:rPr>
              <a:t>salvo</a:t>
            </a:r>
            <a:r>
              <a:rPr dirty="0" sz="2200" spc="5">
                <a:latin typeface="Calibri Light"/>
                <a:cs typeface="Calibri Light"/>
              </a:rPr>
              <a:t> </a:t>
            </a:r>
            <a:r>
              <a:rPr dirty="0" sz="2200" spc="-10">
                <a:latin typeface="Calibri Light"/>
                <a:cs typeface="Calibri Light"/>
              </a:rPr>
              <a:t>que </a:t>
            </a:r>
            <a:r>
              <a:rPr dirty="0" sz="2200" spc="-480">
                <a:latin typeface="Calibri Light"/>
                <a:cs typeface="Calibri Light"/>
              </a:rPr>
              <a:t> </a:t>
            </a:r>
            <a:r>
              <a:rPr dirty="0" sz="2200" spc="-10">
                <a:latin typeface="Calibri Light"/>
                <a:cs typeface="Calibri Light"/>
              </a:rPr>
              <a:t>autorice</a:t>
            </a:r>
            <a:r>
              <a:rPr dirty="0" sz="2200" spc="35">
                <a:latin typeface="Calibri Light"/>
                <a:cs typeface="Calibri Light"/>
              </a:rPr>
              <a:t> </a:t>
            </a:r>
            <a:r>
              <a:rPr dirty="0" sz="2200" spc="-5">
                <a:latin typeface="Calibri Light"/>
                <a:cs typeface="Calibri Light"/>
              </a:rPr>
              <a:t>MP.</a:t>
            </a:r>
            <a:endParaRPr sz="2200">
              <a:latin typeface="Calibri Light"/>
              <a:cs typeface="Calibri Light"/>
            </a:endParaRPr>
          </a:p>
          <a:p>
            <a:pPr marL="227329" indent="-215265">
              <a:lnSpc>
                <a:spcPts val="2510"/>
              </a:lnSpc>
              <a:spcBef>
                <a:spcPts val="1495"/>
              </a:spcBef>
              <a:buChar char="-"/>
              <a:tabLst>
                <a:tab pos="227329" algn="l"/>
                <a:tab pos="227965" algn="l"/>
                <a:tab pos="1135380" algn="l"/>
                <a:tab pos="1998345" algn="l"/>
                <a:tab pos="2321560" algn="l"/>
                <a:tab pos="3604895" algn="l"/>
                <a:tab pos="4921885" algn="l"/>
                <a:tab pos="5191760" algn="l"/>
                <a:tab pos="6368415" algn="l"/>
                <a:tab pos="7329805" algn="l"/>
                <a:tab pos="8140700" algn="l"/>
              </a:tabLst>
            </a:pPr>
            <a:r>
              <a:rPr dirty="0" sz="2200">
                <a:latin typeface="Calibri Light"/>
                <a:cs typeface="Calibri Light"/>
              </a:rPr>
              <a:t>D</a:t>
            </a:r>
            <a:r>
              <a:rPr dirty="0" sz="2200" spc="-10">
                <a:latin typeface="Calibri Light"/>
                <a:cs typeface="Calibri Light"/>
              </a:rPr>
              <a:t>elito</a:t>
            </a:r>
            <a:r>
              <a:rPr dirty="0" sz="2200" spc="-5">
                <a:latin typeface="Calibri Light"/>
                <a:cs typeface="Calibri Light"/>
              </a:rPr>
              <a:t>s</a:t>
            </a:r>
            <a:r>
              <a:rPr dirty="0" sz="2200">
                <a:latin typeface="Calibri Light"/>
                <a:cs typeface="Calibri Light"/>
              </a:rPr>
              <a:t>	</a:t>
            </a:r>
            <a:r>
              <a:rPr dirty="0" sz="2200" spc="5">
                <a:latin typeface="Calibri Light"/>
                <a:cs typeface="Calibri Light"/>
              </a:rPr>
              <a:t>c</a:t>
            </a:r>
            <a:r>
              <a:rPr dirty="0" sz="2200" spc="-10">
                <a:latin typeface="Calibri Light"/>
                <a:cs typeface="Calibri Light"/>
              </a:rPr>
              <a:t>ontr</a:t>
            </a:r>
            <a:r>
              <a:rPr dirty="0" sz="2200" spc="-5">
                <a:latin typeface="Calibri Light"/>
                <a:cs typeface="Calibri Light"/>
              </a:rPr>
              <a:t>a</a:t>
            </a:r>
            <a:r>
              <a:rPr dirty="0" sz="2200">
                <a:latin typeface="Calibri Light"/>
                <a:cs typeface="Calibri Light"/>
              </a:rPr>
              <a:t>	</a:t>
            </a:r>
            <a:r>
              <a:rPr dirty="0" sz="2200" spc="-15">
                <a:latin typeface="Calibri Light"/>
                <a:cs typeface="Calibri Light"/>
              </a:rPr>
              <a:t>l</a:t>
            </a:r>
            <a:r>
              <a:rPr dirty="0" sz="2200" spc="-5">
                <a:latin typeface="Calibri Light"/>
                <a:cs typeface="Calibri Light"/>
              </a:rPr>
              <a:t>a</a:t>
            </a:r>
            <a:r>
              <a:rPr dirty="0" sz="2200">
                <a:latin typeface="Calibri Light"/>
                <a:cs typeface="Calibri Light"/>
              </a:rPr>
              <a:t>	</a:t>
            </a:r>
            <a:r>
              <a:rPr dirty="0" sz="2200" spc="-5">
                <a:latin typeface="Calibri Light"/>
                <a:cs typeface="Calibri Light"/>
              </a:rPr>
              <a:t>propi</a:t>
            </a:r>
            <a:r>
              <a:rPr dirty="0" sz="2200">
                <a:latin typeface="Calibri Light"/>
                <a:cs typeface="Calibri Light"/>
              </a:rPr>
              <a:t>e</a:t>
            </a:r>
            <a:r>
              <a:rPr dirty="0" sz="2200" spc="-5">
                <a:latin typeface="Calibri Light"/>
                <a:cs typeface="Calibri Light"/>
              </a:rPr>
              <a:t>d</a:t>
            </a:r>
            <a:r>
              <a:rPr dirty="0" sz="2200" spc="-15">
                <a:latin typeface="Calibri Light"/>
                <a:cs typeface="Calibri Light"/>
              </a:rPr>
              <a:t>a</a:t>
            </a:r>
            <a:r>
              <a:rPr dirty="0" sz="2200" spc="-5">
                <a:latin typeface="Calibri Light"/>
                <a:cs typeface="Calibri Light"/>
              </a:rPr>
              <a:t>d</a:t>
            </a:r>
            <a:r>
              <a:rPr dirty="0" sz="2200">
                <a:latin typeface="Calibri Light"/>
                <a:cs typeface="Calibri Light"/>
              </a:rPr>
              <a:t>	</a:t>
            </a:r>
            <a:r>
              <a:rPr dirty="0" sz="2200" spc="-5">
                <a:latin typeface="Calibri Light"/>
                <a:cs typeface="Calibri Light"/>
              </a:rPr>
              <a:t>i</a:t>
            </a:r>
            <a:r>
              <a:rPr dirty="0" sz="2200" spc="-15">
                <a:latin typeface="Calibri Light"/>
                <a:cs typeface="Calibri Light"/>
              </a:rPr>
              <a:t>n</a:t>
            </a:r>
            <a:r>
              <a:rPr dirty="0" sz="2200">
                <a:latin typeface="Calibri Light"/>
                <a:cs typeface="Calibri Light"/>
              </a:rPr>
              <a:t>te</a:t>
            </a:r>
            <a:r>
              <a:rPr dirty="0" sz="2200" spc="-5">
                <a:latin typeface="Calibri Light"/>
                <a:cs typeface="Calibri Light"/>
              </a:rPr>
              <a:t>l</a:t>
            </a:r>
            <a:r>
              <a:rPr dirty="0" sz="2200" spc="-15">
                <a:latin typeface="Calibri Light"/>
                <a:cs typeface="Calibri Light"/>
              </a:rPr>
              <a:t>e</a:t>
            </a:r>
            <a:r>
              <a:rPr dirty="0" sz="2200" spc="5">
                <a:latin typeface="Calibri Light"/>
                <a:cs typeface="Calibri Light"/>
              </a:rPr>
              <a:t>c</a:t>
            </a:r>
            <a:r>
              <a:rPr dirty="0" sz="2200" spc="-5">
                <a:latin typeface="Calibri Light"/>
                <a:cs typeface="Calibri Light"/>
              </a:rPr>
              <a:t>t</a:t>
            </a:r>
            <a:r>
              <a:rPr dirty="0" sz="2200">
                <a:latin typeface="Calibri Light"/>
                <a:cs typeface="Calibri Light"/>
              </a:rPr>
              <a:t>u</a:t>
            </a:r>
            <a:r>
              <a:rPr dirty="0" sz="2200" spc="-5">
                <a:latin typeface="Calibri Light"/>
                <a:cs typeface="Calibri Light"/>
              </a:rPr>
              <a:t>al</a:t>
            </a:r>
            <a:r>
              <a:rPr dirty="0" sz="2200">
                <a:latin typeface="Calibri Light"/>
                <a:cs typeface="Calibri Light"/>
              </a:rPr>
              <a:t>	</a:t>
            </a:r>
            <a:r>
              <a:rPr dirty="0" sz="2200" spc="-5">
                <a:latin typeface="Calibri Light"/>
                <a:cs typeface="Calibri Light"/>
              </a:rPr>
              <a:t>e</a:t>
            </a:r>
            <a:r>
              <a:rPr dirty="0" sz="2200">
                <a:latin typeface="Calibri Light"/>
                <a:cs typeface="Calibri Light"/>
              </a:rPr>
              <a:t>	</a:t>
            </a:r>
            <a:r>
              <a:rPr dirty="0" sz="2200" spc="-5">
                <a:latin typeface="Calibri Light"/>
                <a:cs typeface="Calibri Light"/>
              </a:rPr>
              <a:t>i</a:t>
            </a:r>
            <a:r>
              <a:rPr dirty="0" sz="2200" spc="-15">
                <a:latin typeface="Calibri Light"/>
                <a:cs typeface="Calibri Light"/>
              </a:rPr>
              <a:t>n</a:t>
            </a:r>
            <a:r>
              <a:rPr dirty="0" sz="2200" spc="-5">
                <a:latin typeface="Calibri Light"/>
                <a:cs typeface="Calibri Light"/>
              </a:rPr>
              <a:t>dus</a:t>
            </a:r>
            <a:r>
              <a:rPr dirty="0" sz="2200" spc="-15">
                <a:latin typeface="Calibri Light"/>
                <a:cs typeface="Calibri Light"/>
              </a:rPr>
              <a:t>t</a:t>
            </a:r>
            <a:r>
              <a:rPr dirty="0" sz="2200" spc="-5">
                <a:latin typeface="Calibri Light"/>
                <a:cs typeface="Calibri Light"/>
              </a:rPr>
              <a:t>rial</a:t>
            </a:r>
            <a:r>
              <a:rPr dirty="0" sz="2200">
                <a:latin typeface="Calibri Light"/>
                <a:cs typeface="Calibri Light"/>
              </a:rPr>
              <a:t>	</a:t>
            </a:r>
            <a:r>
              <a:rPr dirty="0" sz="2200" spc="-10">
                <a:latin typeface="Calibri Light"/>
                <a:cs typeface="Calibri Light"/>
              </a:rPr>
              <a:t>cua</a:t>
            </a:r>
            <a:r>
              <a:rPr dirty="0" sz="2200" spc="-15">
                <a:latin typeface="Calibri Light"/>
                <a:cs typeface="Calibri Light"/>
              </a:rPr>
              <a:t>n</a:t>
            </a:r>
            <a:r>
              <a:rPr dirty="0" sz="2200" spc="-5">
                <a:latin typeface="Calibri Light"/>
                <a:cs typeface="Calibri Light"/>
              </a:rPr>
              <a:t>do</a:t>
            </a:r>
            <a:r>
              <a:rPr dirty="0" sz="2200">
                <a:latin typeface="Calibri Light"/>
                <a:cs typeface="Calibri Light"/>
              </a:rPr>
              <a:t>	</a:t>
            </a:r>
            <a:r>
              <a:rPr dirty="0" sz="2200" spc="-5">
                <a:latin typeface="Calibri Light"/>
                <a:cs typeface="Calibri Light"/>
              </a:rPr>
              <a:t>ti</a:t>
            </a:r>
            <a:r>
              <a:rPr dirty="0" sz="2200">
                <a:latin typeface="Calibri Light"/>
                <a:cs typeface="Calibri Light"/>
              </a:rPr>
              <a:t>t</a:t>
            </a:r>
            <a:r>
              <a:rPr dirty="0" sz="2200" spc="-5">
                <a:latin typeface="Calibri Light"/>
                <a:cs typeface="Calibri Light"/>
              </a:rPr>
              <a:t>u</a:t>
            </a:r>
            <a:r>
              <a:rPr dirty="0" sz="2200" spc="-15">
                <a:latin typeface="Calibri Light"/>
                <a:cs typeface="Calibri Light"/>
              </a:rPr>
              <a:t>l</a:t>
            </a:r>
            <a:r>
              <a:rPr dirty="0" sz="2200" spc="-5">
                <a:latin typeface="Calibri Light"/>
                <a:cs typeface="Calibri Light"/>
              </a:rPr>
              <a:t>ar</a:t>
            </a:r>
            <a:r>
              <a:rPr dirty="0" sz="2200">
                <a:latin typeface="Calibri Light"/>
                <a:cs typeface="Calibri Light"/>
              </a:rPr>
              <a:t>	</a:t>
            </a:r>
            <a:r>
              <a:rPr dirty="0" sz="2200" spc="-5">
                <a:latin typeface="Calibri Light"/>
                <a:cs typeface="Calibri Light"/>
              </a:rPr>
              <a:t>del</a:t>
            </a:r>
            <a:endParaRPr sz="2200">
              <a:latin typeface="Calibri Light"/>
              <a:cs typeface="Calibri Light"/>
            </a:endParaRPr>
          </a:p>
          <a:p>
            <a:pPr marL="12700">
              <a:lnSpc>
                <a:spcPts val="2510"/>
              </a:lnSpc>
            </a:pPr>
            <a:r>
              <a:rPr dirty="0" sz="2200" spc="-5">
                <a:latin typeface="Calibri Light"/>
                <a:cs typeface="Calibri Light"/>
              </a:rPr>
              <a:t>derecho</a:t>
            </a:r>
            <a:r>
              <a:rPr dirty="0" sz="2200" spc="10">
                <a:latin typeface="Calibri Light"/>
                <a:cs typeface="Calibri Light"/>
              </a:rPr>
              <a:t> </a:t>
            </a:r>
            <a:r>
              <a:rPr dirty="0" sz="2200" spc="-10">
                <a:latin typeface="Calibri Light"/>
                <a:cs typeface="Calibri Light"/>
              </a:rPr>
              <a:t>ejerza</a:t>
            </a:r>
            <a:r>
              <a:rPr dirty="0" sz="2200" spc="10">
                <a:latin typeface="Calibri Light"/>
                <a:cs typeface="Calibri Light"/>
              </a:rPr>
              <a:t> </a:t>
            </a:r>
            <a:r>
              <a:rPr dirty="0" sz="2200" spc="-5">
                <a:latin typeface="Calibri Light"/>
                <a:cs typeface="Calibri Light"/>
              </a:rPr>
              <a:t>acciones</a:t>
            </a:r>
            <a:r>
              <a:rPr dirty="0" sz="2200" spc="30">
                <a:latin typeface="Calibri Light"/>
                <a:cs typeface="Calibri Light"/>
              </a:rPr>
              <a:t> </a:t>
            </a:r>
            <a:r>
              <a:rPr dirty="0" sz="2200" spc="-10">
                <a:latin typeface="Calibri Light"/>
                <a:cs typeface="Calibri Light"/>
              </a:rPr>
              <a:t>penales.</a:t>
            </a:r>
            <a:endParaRPr sz="2200">
              <a:latin typeface="Calibri Light"/>
              <a:cs typeface="Calibri Light"/>
            </a:endParaRPr>
          </a:p>
          <a:p>
            <a:pPr marL="161925" indent="-149860">
              <a:lnSpc>
                <a:spcPct val="100000"/>
              </a:lnSpc>
              <a:spcBef>
                <a:spcPts val="1540"/>
              </a:spcBef>
              <a:buChar char="-"/>
              <a:tabLst>
                <a:tab pos="162560" algn="l"/>
              </a:tabLst>
            </a:pPr>
            <a:r>
              <a:rPr dirty="0" sz="2200" spc="-10">
                <a:latin typeface="Calibri Light"/>
                <a:cs typeface="Calibri Light"/>
              </a:rPr>
              <a:t>Contrabando</a:t>
            </a:r>
            <a:r>
              <a:rPr dirty="0" sz="2200" spc="25">
                <a:latin typeface="Calibri Light"/>
                <a:cs typeface="Calibri Light"/>
              </a:rPr>
              <a:t> </a:t>
            </a:r>
            <a:r>
              <a:rPr dirty="0" sz="2200" spc="-5">
                <a:latin typeface="Calibri Light"/>
                <a:cs typeface="Calibri Light"/>
              </a:rPr>
              <a:t>de</a:t>
            </a:r>
            <a:r>
              <a:rPr dirty="0" sz="2200" spc="5">
                <a:latin typeface="Calibri Light"/>
                <a:cs typeface="Calibri Light"/>
              </a:rPr>
              <a:t> </a:t>
            </a:r>
            <a:r>
              <a:rPr dirty="0" sz="2200" spc="-5">
                <a:latin typeface="Calibri Light"/>
                <a:cs typeface="Calibri Light"/>
              </a:rPr>
              <a:t>armas</a:t>
            </a:r>
            <a:r>
              <a:rPr dirty="0" sz="2200" spc="20">
                <a:latin typeface="Calibri Light"/>
                <a:cs typeface="Calibri Light"/>
              </a:rPr>
              <a:t> </a:t>
            </a:r>
            <a:r>
              <a:rPr dirty="0" sz="2200" spc="-5">
                <a:latin typeface="Calibri Light"/>
                <a:cs typeface="Calibri Light"/>
              </a:rPr>
              <a:t>–</a:t>
            </a:r>
            <a:r>
              <a:rPr dirty="0" sz="2200" spc="5">
                <a:latin typeface="Calibri Light"/>
                <a:cs typeface="Calibri Light"/>
              </a:rPr>
              <a:t> </a:t>
            </a:r>
            <a:r>
              <a:rPr dirty="0" sz="2200" spc="-5">
                <a:latin typeface="Calibri Light"/>
                <a:cs typeface="Calibri Light"/>
              </a:rPr>
              <a:t>artefactos</a:t>
            </a:r>
            <a:r>
              <a:rPr dirty="0" sz="2200" spc="55">
                <a:latin typeface="Calibri Light"/>
                <a:cs typeface="Calibri Light"/>
              </a:rPr>
              <a:t> </a:t>
            </a:r>
            <a:r>
              <a:rPr dirty="0" sz="2200" spc="-5">
                <a:latin typeface="Calibri Light"/>
                <a:cs typeface="Calibri Light"/>
              </a:rPr>
              <a:t>de</a:t>
            </a:r>
            <a:r>
              <a:rPr dirty="0" sz="2200" spc="5">
                <a:latin typeface="Calibri Light"/>
                <a:cs typeface="Calibri Light"/>
              </a:rPr>
              <a:t> </a:t>
            </a:r>
            <a:r>
              <a:rPr dirty="0" sz="2200" spc="-5">
                <a:latin typeface="Calibri Light"/>
                <a:cs typeface="Calibri Light"/>
              </a:rPr>
              <a:t>los</a:t>
            </a:r>
            <a:r>
              <a:rPr dirty="0" sz="2200" spc="15">
                <a:latin typeface="Calibri Light"/>
                <a:cs typeface="Calibri Light"/>
              </a:rPr>
              <a:t> </a:t>
            </a:r>
            <a:r>
              <a:rPr dirty="0" sz="2200" spc="-10">
                <a:latin typeface="Calibri Light"/>
                <a:cs typeface="Calibri Light"/>
              </a:rPr>
              <a:t>artículos</a:t>
            </a:r>
            <a:r>
              <a:rPr dirty="0" sz="2200" spc="50">
                <a:latin typeface="Calibri Light"/>
                <a:cs typeface="Calibri Light"/>
              </a:rPr>
              <a:t> </a:t>
            </a:r>
            <a:r>
              <a:rPr dirty="0" sz="2200">
                <a:latin typeface="Calibri Light"/>
                <a:cs typeface="Calibri Light"/>
              </a:rPr>
              <a:t>2,3 </a:t>
            </a:r>
            <a:r>
              <a:rPr dirty="0" sz="2200" spc="-5">
                <a:latin typeface="Calibri Light"/>
                <a:cs typeface="Calibri Light"/>
              </a:rPr>
              <a:t>y</a:t>
            </a:r>
            <a:r>
              <a:rPr dirty="0" sz="2200" spc="15">
                <a:latin typeface="Calibri Light"/>
                <a:cs typeface="Calibri Light"/>
              </a:rPr>
              <a:t> </a:t>
            </a:r>
            <a:r>
              <a:rPr dirty="0" sz="2200" spc="-5">
                <a:latin typeface="Calibri Light"/>
                <a:cs typeface="Calibri Light"/>
              </a:rPr>
              <a:t>3</a:t>
            </a:r>
            <a:r>
              <a:rPr dirty="0" sz="2200">
                <a:latin typeface="Calibri Light"/>
                <a:cs typeface="Calibri Light"/>
              </a:rPr>
              <a:t> </a:t>
            </a:r>
            <a:r>
              <a:rPr dirty="0" sz="2200" spc="-5">
                <a:latin typeface="Calibri Light"/>
                <a:cs typeface="Calibri Light"/>
              </a:rPr>
              <a:t>A</a:t>
            </a:r>
            <a:r>
              <a:rPr dirty="0" sz="2200" spc="10">
                <a:latin typeface="Calibri Light"/>
                <a:cs typeface="Calibri Light"/>
              </a:rPr>
              <a:t> </a:t>
            </a:r>
            <a:r>
              <a:rPr dirty="0" sz="2200" spc="-5">
                <a:latin typeface="Calibri Light"/>
                <a:cs typeface="Calibri Light"/>
              </a:rPr>
              <a:t>ley</a:t>
            </a:r>
            <a:r>
              <a:rPr dirty="0" sz="2200" spc="25">
                <a:latin typeface="Calibri Light"/>
                <a:cs typeface="Calibri Light"/>
              </a:rPr>
              <a:t> </a:t>
            </a:r>
            <a:r>
              <a:rPr dirty="0" sz="2200" spc="-5">
                <a:latin typeface="Calibri Light"/>
                <a:cs typeface="Calibri Light"/>
              </a:rPr>
              <a:t>17.798.</a:t>
            </a:r>
            <a:endParaRPr sz="2200">
              <a:latin typeface="Calibri Light"/>
              <a:cs typeface="Calibri Ligh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24383"/>
            <a:ext cx="1869948" cy="914399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60194" y="1767916"/>
            <a:ext cx="8500745" cy="36150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23215" indent="-311150">
              <a:lnSpc>
                <a:spcPts val="2735"/>
              </a:lnSpc>
              <a:spcBef>
                <a:spcPts val="100"/>
              </a:spcBef>
              <a:buFont typeface="Wingdings"/>
              <a:buChar char=""/>
              <a:tabLst>
                <a:tab pos="323850" algn="l"/>
              </a:tabLst>
            </a:pPr>
            <a:r>
              <a:rPr dirty="0" sz="2400" spc="-10">
                <a:latin typeface="Calibri Light"/>
                <a:cs typeface="Calibri Light"/>
              </a:rPr>
              <a:t>S</a:t>
            </a:r>
            <a:r>
              <a:rPr dirty="0" sz="2400" spc="-10">
                <a:latin typeface="Calibri Light"/>
                <a:cs typeface="Calibri Light"/>
              </a:rPr>
              <a:t>e</a:t>
            </a:r>
            <a:r>
              <a:rPr dirty="0" sz="2400" spc="295">
                <a:latin typeface="Calibri Light"/>
                <a:cs typeface="Calibri Light"/>
              </a:rPr>
              <a:t> </a:t>
            </a:r>
            <a:r>
              <a:rPr dirty="0" u="heavy" sz="2400" spc="-1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limita</a:t>
            </a:r>
            <a:r>
              <a:rPr dirty="0" sz="2400" spc="305">
                <a:latin typeface="Calibri Light"/>
                <a:cs typeface="Calibri Light"/>
              </a:rPr>
              <a:t> </a:t>
            </a:r>
            <a:r>
              <a:rPr dirty="0" sz="2400" spc="-10">
                <a:latin typeface="Calibri Light"/>
                <a:cs typeface="Calibri Light"/>
              </a:rPr>
              <a:t>la</a:t>
            </a:r>
            <a:r>
              <a:rPr dirty="0" sz="2400" spc="295">
                <a:latin typeface="Calibri Light"/>
                <a:cs typeface="Calibri Light"/>
              </a:rPr>
              <a:t> </a:t>
            </a:r>
            <a:r>
              <a:rPr dirty="0" sz="2400" spc="-15">
                <a:latin typeface="Calibri Light"/>
                <a:cs typeface="Calibri Light"/>
              </a:rPr>
              <a:t>facultad</a:t>
            </a:r>
            <a:r>
              <a:rPr dirty="0" sz="2400" spc="275">
                <a:latin typeface="Calibri Light"/>
                <a:cs typeface="Calibri Light"/>
              </a:rPr>
              <a:t> </a:t>
            </a:r>
            <a:r>
              <a:rPr dirty="0" sz="2400" spc="-15">
                <a:latin typeface="Calibri Light"/>
                <a:cs typeface="Calibri Light"/>
              </a:rPr>
              <a:t>de</a:t>
            </a:r>
            <a:r>
              <a:rPr dirty="0" sz="2400" spc="285">
                <a:latin typeface="Calibri Light"/>
                <a:cs typeface="Calibri Light"/>
              </a:rPr>
              <a:t> </a:t>
            </a:r>
            <a:r>
              <a:rPr dirty="0" sz="2400" spc="-25">
                <a:latin typeface="Calibri Light"/>
                <a:cs typeface="Calibri Light"/>
              </a:rPr>
              <a:t>Aduanas</a:t>
            </a:r>
            <a:r>
              <a:rPr dirty="0" sz="2400" spc="305">
                <a:latin typeface="Calibri Light"/>
                <a:cs typeface="Calibri Light"/>
              </a:rPr>
              <a:t> </a:t>
            </a:r>
            <a:r>
              <a:rPr dirty="0" sz="2400" spc="-20">
                <a:latin typeface="Calibri Light"/>
                <a:cs typeface="Calibri Light"/>
              </a:rPr>
              <a:t>para</a:t>
            </a:r>
            <a:r>
              <a:rPr dirty="0" sz="2400" spc="295">
                <a:latin typeface="Calibri Light"/>
                <a:cs typeface="Calibri Light"/>
              </a:rPr>
              <a:t> </a:t>
            </a:r>
            <a:r>
              <a:rPr dirty="0" sz="2400" spc="-20">
                <a:latin typeface="Calibri Light"/>
                <a:cs typeface="Calibri Light"/>
              </a:rPr>
              <a:t>renunciar</a:t>
            </a:r>
            <a:r>
              <a:rPr dirty="0" sz="2400" spc="295">
                <a:latin typeface="Calibri Light"/>
                <a:cs typeface="Calibri Light"/>
              </a:rPr>
              <a:t> </a:t>
            </a:r>
            <a:r>
              <a:rPr dirty="0" sz="2400">
                <a:latin typeface="Calibri Light"/>
                <a:cs typeface="Calibri Light"/>
              </a:rPr>
              <a:t>a</a:t>
            </a:r>
            <a:r>
              <a:rPr dirty="0" sz="2400" spc="290">
                <a:latin typeface="Calibri Light"/>
                <a:cs typeface="Calibri Light"/>
              </a:rPr>
              <a:t> </a:t>
            </a:r>
            <a:r>
              <a:rPr dirty="0" sz="2400" spc="-10">
                <a:latin typeface="Calibri Light"/>
                <a:cs typeface="Calibri Light"/>
              </a:rPr>
              <a:t>la</a:t>
            </a:r>
            <a:r>
              <a:rPr dirty="0" sz="2400" spc="305">
                <a:latin typeface="Calibri Light"/>
                <a:cs typeface="Calibri Light"/>
              </a:rPr>
              <a:t> </a:t>
            </a:r>
            <a:r>
              <a:rPr dirty="0" sz="2400" spc="-15">
                <a:latin typeface="Calibri Light"/>
                <a:cs typeface="Calibri Light"/>
              </a:rPr>
              <a:t>acción</a:t>
            </a:r>
            <a:r>
              <a:rPr dirty="0" sz="2400" spc="270">
                <a:latin typeface="Calibri Light"/>
                <a:cs typeface="Calibri Light"/>
              </a:rPr>
              <a:t> </a:t>
            </a:r>
            <a:r>
              <a:rPr dirty="0" sz="2400" spc="-20">
                <a:latin typeface="Calibri Light"/>
                <a:cs typeface="Calibri Light"/>
              </a:rPr>
              <a:t>penal</a:t>
            </a:r>
            <a:endParaRPr sz="2400">
              <a:latin typeface="Calibri Light"/>
              <a:cs typeface="Calibri Light"/>
            </a:endParaRPr>
          </a:p>
          <a:p>
            <a:pPr marL="184785">
              <a:lnSpc>
                <a:spcPts val="2735"/>
              </a:lnSpc>
            </a:pPr>
            <a:r>
              <a:rPr dirty="0" sz="2400" spc="-15">
                <a:latin typeface="Calibri Light"/>
                <a:cs typeface="Calibri Light"/>
              </a:rPr>
              <a:t>(RAP).</a:t>
            </a:r>
            <a:endParaRPr sz="2400">
              <a:latin typeface="Calibri Light"/>
              <a:cs typeface="Calibri Light"/>
            </a:endParaRPr>
          </a:p>
          <a:p>
            <a:pPr marL="173990" indent="-161925">
              <a:lnSpc>
                <a:spcPct val="100000"/>
              </a:lnSpc>
              <a:spcBef>
                <a:spcPts val="1515"/>
              </a:spcBef>
              <a:buSzPct val="120000"/>
              <a:buChar char="-"/>
              <a:tabLst>
                <a:tab pos="174625" algn="l"/>
              </a:tabLst>
            </a:pPr>
            <a:r>
              <a:rPr dirty="0" sz="2000" spc="-5">
                <a:latin typeface="Calibri Light"/>
                <a:cs typeface="Calibri Light"/>
              </a:rPr>
              <a:t>Cuando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el</a:t>
            </a:r>
            <a:r>
              <a:rPr dirty="0" sz="2000" spc="-5">
                <a:latin typeface="Calibri Light"/>
                <a:cs typeface="Calibri Light"/>
              </a:rPr>
              <a:t> contrabando</a:t>
            </a:r>
            <a:r>
              <a:rPr dirty="0" sz="2000" spc="-6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sea</a:t>
            </a:r>
            <a:r>
              <a:rPr dirty="0" sz="2000" spc="-1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delito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base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</a:t>
            </a:r>
            <a:r>
              <a:rPr dirty="0" sz="2000" spc="-1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lavado</a:t>
            </a:r>
            <a:r>
              <a:rPr dirty="0" sz="2000" spc="-3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activos.</a:t>
            </a:r>
            <a:endParaRPr sz="2000">
              <a:latin typeface="Calibri Light"/>
              <a:cs typeface="Calibri Light"/>
            </a:endParaRPr>
          </a:p>
          <a:p>
            <a:pPr marL="147955" indent="-135890">
              <a:lnSpc>
                <a:spcPct val="100000"/>
              </a:lnSpc>
              <a:spcBef>
                <a:spcPts val="1590"/>
              </a:spcBef>
              <a:buChar char="-"/>
              <a:tabLst>
                <a:tab pos="148590" algn="l"/>
              </a:tabLst>
            </a:pPr>
            <a:r>
              <a:rPr dirty="0" sz="2000" spc="-5">
                <a:latin typeface="Calibri Light"/>
                <a:cs typeface="Calibri Light"/>
              </a:rPr>
              <a:t>Contrabando</a:t>
            </a:r>
            <a:r>
              <a:rPr dirty="0" sz="2000" spc="-5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</a:t>
            </a:r>
            <a:r>
              <a:rPr dirty="0" sz="2000" spc="-2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dinero.</a:t>
            </a:r>
            <a:endParaRPr sz="2000">
              <a:latin typeface="Calibri Light"/>
              <a:cs typeface="Calibri Light"/>
            </a:endParaRPr>
          </a:p>
          <a:p>
            <a:pPr marL="147955" indent="-135890">
              <a:lnSpc>
                <a:spcPct val="100000"/>
              </a:lnSpc>
              <a:spcBef>
                <a:spcPts val="1560"/>
              </a:spcBef>
              <a:buChar char="-"/>
              <a:tabLst>
                <a:tab pos="148590" algn="l"/>
              </a:tabLst>
            </a:pPr>
            <a:r>
              <a:rPr dirty="0" sz="2000">
                <a:latin typeface="Calibri Light"/>
                <a:cs typeface="Calibri Light"/>
              </a:rPr>
              <a:t>Funcionario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público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tiene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participación</a:t>
            </a:r>
            <a:r>
              <a:rPr dirty="0" sz="2000" spc="-3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en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el</a:t>
            </a:r>
            <a:r>
              <a:rPr dirty="0" sz="2000" spc="-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delito</a:t>
            </a:r>
            <a:r>
              <a:rPr dirty="0" sz="2000" spc="-4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de</a:t>
            </a:r>
            <a:r>
              <a:rPr dirty="0" sz="2000" spc="-5">
                <a:latin typeface="Calibri Light"/>
                <a:cs typeface="Calibri Light"/>
              </a:rPr>
              <a:t> contrabando.</a:t>
            </a:r>
            <a:endParaRPr sz="2000">
              <a:latin typeface="Calibri Light"/>
              <a:cs typeface="Calibri Light"/>
            </a:endParaRPr>
          </a:p>
          <a:p>
            <a:pPr algn="just" marL="12700" marR="5080">
              <a:lnSpc>
                <a:spcPct val="90000"/>
              </a:lnSpc>
              <a:spcBef>
                <a:spcPts val="1800"/>
              </a:spcBef>
              <a:buChar char="-"/>
              <a:tabLst>
                <a:tab pos="201930" algn="l"/>
              </a:tabLst>
            </a:pPr>
            <a:r>
              <a:rPr dirty="0" u="sng" sz="2000" spc="-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Entidad</a:t>
            </a:r>
            <a:r>
              <a:rPr dirty="0" u="sng" sz="200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2000" spc="-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de</a:t>
            </a:r>
            <a:r>
              <a:rPr dirty="0" u="sng" sz="200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2000" spc="-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los</a:t>
            </a:r>
            <a:r>
              <a:rPr dirty="0" u="sng" sz="200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2000" spc="-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hechos</a:t>
            </a:r>
            <a:r>
              <a:rPr dirty="0" u="sng" sz="200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(salud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pública,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seguridad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pública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medioambiente),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u="sng" sz="2000" spc="-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sus </a:t>
            </a:r>
            <a:r>
              <a:rPr dirty="0" sz="2000" spc="-440">
                <a:latin typeface="Calibri Light"/>
                <a:cs typeface="Calibri Light"/>
              </a:rPr>
              <a:t> </a:t>
            </a:r>
            <a:r>
              <a:rPr dirty="0" u="sng" sz="2000" spc="-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características </a:t>
            </a:r>
            <a:r>
              <a:rPr dirty="0" sz="2000" spc="-5">
                <a:latin typeface="Calibri Light"/>
                <a:cs typeface="Calibri Light"/>
              </a:rPr>
              <a:t>(agrupación </a:t>
            </a:r>
            <a:r>
              <a:rPr dirty="0" sz="2000">
                <a:latin typeface="Calibri Light"/>
                <a:cs typeface="Calibri Light"/>
              </a:rPr>
              <a:t>u </a:t>
            </a:r>
            <a:r>
              <a:rPr dirty="0" sz="2000" spc="-5">
                <a:latin typeface="Calibri Light"/>
                <a:cs typeface="Calibri Light"/>
              </a:rPr>
              <a:t>organización de </a:t>
            </a:r>
            <a:r>
              <a:rPr dirty="0" sz="2000">
                <a:latin typeface="Calibri Light"/>
                <a:cs typeface="Calibri Light"/>
              </a:rPr>
              <a:t>2 o + </a:t>
            </a:r>
            <a:r>
              <a:rPr dirty="0" sz="2000" spc="-5">
                <a:latin typeface="Calibri Light"/>
                <a:cs typeface="Calibri Light"/>
              </a:rPr>
              <a:t>personas destinadas </a:t>
            </a:r>
            <a:r>
              <a:rPr dirty="0" sz="2000">
                <a:latin typeface="Calibri Light"/>
                <a:cs typeface="Calibri Light"/>
              </a:rPr>
              <a:t>a </a:t>
            </a:r>
            <a:r>
              <a:rPr dirty="0" sz="2000" spc="-5">
                <a:latin typeface="Calibri Light"/>
                <a:cs typeface="Calibri Light"/>
              </a:rPr>
              <a:t>cometer 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crímenes</a:t>
            </a:r>
            <a:r>
              <a:rPr dirty="0" sz="2000">
                <a:latin typeface="Calibri Light"/>
                <a:cs typeface="Calibri Light"/>
              </a:rPr>
              <a:t> o</a:t>
            </a:r>
            <a:r>
              <a:rPr dirty="0" sz="2000" spc="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simples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delitos)y/o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u="sng" sz="2000" spc="-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reincidencia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del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infractor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se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estime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pertinente, </a:t>
            </a:r>
            <a:r>
              <a:rPr dirty="0" sz="2000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convenga</a:t>
            </a:r>
            <a:r>
              <a:rPr dirty="0" sz="2000" spc="-3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iniciar</a:t>
            </a:r>
            <a:r>
              <a:rPr dirty="0" sz="2000" spc="-3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la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persecución,</a:t>
            </a:r>
            <a:r>
              <a:rPr dirty="0" sz="2000" spc="-3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persistir</a:t>
            </a:r>
            <a:r>
              <a:rPr dirty="0" sz="2000" spc="-3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si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ya</a:t>
            </a:r>
            <a:r>
              <a:rPr dirty="0" sz="2000" spc="-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está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iniciada</a:t>
            </a:r>
            <a:r>
              <a:rPr dirty="0" sz="2000" spc="-4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o</a:t>
            </a:r>
            <a:r>
              <a:rPr dirty="0" sz="2000" spc="-1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así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lo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requiera</a:t>
            </a:r>
            <a:r>
              <a:rPr dirty="0" sz="2000" spc="-5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el</a:t>
            </a:r>
            <a:r>
              <a:rPr dirty="0" sz="2000" spc="-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MP.</a:t>
            </a:r>
            <a:endParaRPr sz="2000">
              <a:latin typeface="Calibri Light"/>
              <a:cs typeface="Calibri Ligh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24383"/>
            <a:ext cx="1869948" cy="914399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83738" y="2628087"/>
            <a:ext cx="6000115" cy="940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spc="-5">
                <a:solidFill>
                  <a:srgbClr val="FFFFFF"/>
                </a:solidFill>
                <a:latin typeface="Arial MT"/>
                <a:cs typeface="Arial MT"/>
              </a:rPr>
              <a:t>Muchas</a:t>
            </a:r>
            <a:r>
              <a:rPr dirty="0" sz="6000" spc="-6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6000" spc="-5">
                <a:solidFill>
                  <a:srgbClr val="FFFFFF"/>
                </a:solidFill>
                <a:latin typeface="Arial MT"/>
                <a:cs typeface="Arial MT"/>
              </a:rPr>
              <a:t>gracias!!!</a:t>
            </a:r>
            <a:endParaRPr sz="60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57596" y="4338403"/>
            <a:ext cx="1652270" cy="1165860"/>
          </a:xfrm>
          <a:prstGeom prst="rect">
            <a:avLst/>
          </a:prstGeom>
        </p:spPr>
        <p:txBody>
          <a:bodyPr wrap="square" lIns="0" tIns="6667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dirty="0" sz="2400" spc="-5">
                <a:solidFill>
                  <a:srgbClr val="FFFFFF"/>
                </a:solidFill>
                <a:latin typeface="Arial MT"/>
                <a:cs typeface="Arial MT"/>
              </a:rPr>
              <a:t>Javier</a:t>
            </a:r>
            <a:r>
              <a:rPr dirty="0" sz="2400" spc="-5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Arial MT"/>
                <a:cs typeface="Arial MT"/>
              </a:rPr>
              <a:t>Uribe</a:t>
            </a:r>
            <a:endParaRPr sz="240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dirty="0" sz="2400" spc="-10">
                <a:solidFill>
                  <a:srgbClr val="FFFFFF"/>
                </a:solidFill>
                <a:latin typeface="Arial MT"/>
                <a:cs typeface="Arial MT"/>
              </a:rPr>
              <a:t>Abogado</a:t>
            </a:r>
            <a:endParaRPr sz="240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690"/>
              </a:spcBef>
            </a:pPr>
            <a:r>
              <a:rPr dirty="0" sz="1400" spc="-5">
                <a:solidFill>
                  <a:srgbClr val="FFFFFF"/>
                </a:solidFill>
                <a:latin typeface="Arial MT"/>
                <a:cs typeface="Arial MT"/>
                <a:hlinkClick r:id="rId3"/>
              </a:rPr>
              <a:t>juribe@etax.cl</a:t>
            </a:r>
            <a:endParaRPr sz="1400">
              <a:latin typeface="Arial MT"/>
              <a:cs typeface="Arial MT"/>
            </a:endParaRPr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3270503" cy="182117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0072243" y="5380735"/>
            <a:ext cx="169291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solidFill>
                  <a:srgbClr val="FFFFFF"/>
                </a:solidFill>
                <a:latin typeface="Arial MT"/>
                <a:cs typeface="Arial MT"/>
              </a:rPr>
              <a:t>Las</a:t>
            </a:r>
            <a:r>
              <a:rPr dirty="0" sz="1000" spc="-2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Arial MT"/>
                <a:cs typeface="Arial MT"/>
              </a:rPr>
              <a:t>Pelargonias</a:t>
            </a:r>
            <a:r>
              <a:rPr dirty="0" sz="100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000" spc="-5">
                <a:solidFill>
                  <a:srgbClr val="FFFFFF"/>
                </a:solidFill>
                <a:latin typeface="Arial MT"/>
                <a:cs typeface="Arial MT"/>
              </a:rPr>
              <a:t>#843</a:t>
            </a:r>
            <a:r>
              <a:rPr dirty="0" sz="1000" spc="-3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000">
                <a:solidFill>
                  <a:srgbClr val="FFFFFF"/>
                </a:solidFill>
                <a:latin typeface="Arial MT"/>
                <a:cs typeface="Arial MT"/>
              </a:rPr>
              <a:t>Of.</a:t>
            </a:r>
            <a:r>
              <a:rPr dirty="0" sz="1000" spc="-3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Arial MT"/>
                <a:cs typeface="Arial MT"/>
              </a:rPr>
              <a:t>603</a:t>
            </a:r>
            <a:endParaRPr sz="1000">
              <a:latin typeface="Arial MT"/>
              <a:cs typeface="Arial MT"/>
            </a:endParaRPr>
          </a:p>
          <a:p>
            <a:pPr algn="r" marR="5080">
              <a:lnSpc>
                <a:spcPct val="100000"/>
              </a:lnSpc>
            </a:pPr>
            <a:r>
              <a:rPr dirty="0" sz="1000" spc="-10">
                <a:solidFill>
                  <a:srgbClr val="FFFFFF"/>
                </a:solidFill>
                <a:latin typeface="Arial MT"/>
                <a:cs typeface="Arial MT"/>
              </a:rPr>
              <a:t>Concón</a:t>
            </a:r>
            <a:r>
              <a:rPr dirty="0" sz="1000" spc="-5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000" spc="-5">
                <a:solidFill>
                  <a:srgbClr val="FFFFFF"/>
                </a:solidFill>
                <a:latin typeface="Symbol"/>
                <a:cs typeface="Symbol"/>
              </a:rPr>
              <a:t></a:t>
            </a:r>
            <a:r>
              <a:rPr dirty="0" sz="10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FFFFFF"/>
                </a:solidFill>
                <a:latin typeface="Arial MT"/>
                <a:cs typeface="Arial MT"/>
              </a:rPr>
              <a:t>Reñaca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767186" y="5837935"/>
            <a:ext cx="998219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solidFill>
                  <a:srgbClr val="FFFFFF"/>
                </a:solidFill>
                <a:latin typeface="Arial MT"/>
                <a:cs typeface="Arial MT"/>
                <a:hlinkClick r:id="rId5"/>
              </a:rPr>
              <a:t>contacto@etax.cl</a:t>
            </a:r>
            <a:endParaRPr sz="1000">
              <a:latin typeface="Arial MT"/>
              <a:cs typeface="Arial MT"/>
            </a:endParaRPr>
          </a:p>
          <a:p>
            <a:pPr marL="70485">
              <a:lnSpc>
                <a:spcPct val="100000"/>
              </a:lnSpc>
            </a:pPr>
            <a:r>
              <a:rPr dirty="0" sz="1000" spc="-10">
                <a:solidFill>
                  <a:srgbClr val="FFFFFF"/>
                </a:solidFill>
                <a:latin typeface="Arial MT"/>
                <a:cs typeface="Arial MT"/>
              </a:rPr>
              <a:t>+56</a:t>
            </a:r>
            <a:r>
              <a:rPr dirty="0" sz="10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000" spc="-5">
                <a:solidFill>
                  <a:srgbClr val="FFFFFF"/>
                </a:solidFill>
                <a:latin typeface="Arial MT"/>
                <a:cs typeface="Arial MT"/>
              </a:rPr>
              <a:t>9</a:t>
            </a:r>
            <a:r>
              <a:rPr dirty="0" sz="1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Arial MT"/>
                <a:cs typeface="Arial MT"/>
              </a:rPr>
              <a:t>79997786</a:t>
            </a:r>
            <a:endParaRPr sz="1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5439" y="1369567"/>
            <a:ext cx="278891" cy="28498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89505" y="1233932"/>
            <a:ext cx="202755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10"/>
              <a:t>F</a:t>
            </a:r>
            <a:r>
              <a:rPr dirty="0" sz="3200" spc="-25"/>
              <a:t>U</a:t>
            </a:r>
            <a:r>
              <a:rPr dirty="0" sz="3200" spc="-45"/>
              <a:t>N</a:t>
            </a:r>
            <a:r>
              <a:rPr dirty="0" sz="3200" spc="-40"/>
              <a:t>C</a:t>
            </a:r>
            <a:r>
              <a:rPr dirty="0" sz="3200" spc="-15"/>
              <a:t>I</a:t>
            </a:r>
            <a:r>
              <a:rPr dirty="0" sz="3200" spc="-50"/>
              <a:t>O</a:t>
            </a:r>
            <a:r>
              <a:rPr dirty="0" sz="3200" spc="-45"/>
              <a:t>N</a:t>
            </a:r>
            <a:r>
              <a:rPr dirty="0" sz="3200" spc="-70"/>
              <a:t>E</a:t>
            </a:r>
            <a:r>
              <a:rPr dirty="0" sz="3200" spc="-15"/>
              <a:t>S</a:t>
            </a:r>
            <a:r>
              <a:rPr dirty="0" sz="3200"/>
              <a:t>: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1602994" y="2093467"/>
            <a:ext cx="2658110" cy="405002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dirty="0" sz="2400" spc="-15">
                <a:latin typeface="Calibri Light"/>
                <a:cs typeface="Calibri Light"/>
              </a:rPr>
              <a:t>Control</a:t>
            </a:r>
            <a:endParaRPr sz="24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 MT"/>
              <a:buChar char="•"/>
            </a:pPr>
            <a:endParaRPr sz="2350">
              <a:latin typeface="Calibri Light"/>
              <a:cs typeface="Calibri Light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dirty="0" sz="2400" spc="-20">
                <a:latin typeface="Calibri Light"/>
                <a:cs typeface="Calibri Light"/>
              </a:rPr>
              <a:t>Fiscalización</a:t>
            </a:r>
            <a:endParaRPr sz="24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 MT"/>
              <a:buChar char="•"/>
            </a:pPr>
            <a:endParaRPr sz="2350">
              <a:latin typeface="Calibri Light"/>
              <a:cs typeface="Calibri Light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dirty="0" sz="2400" spc="-10">
                <a:latin typeface="Calibri Light"/>
                <a:cs typeface="Calibri Light"/>
              </a:rPr>
              <a:t>Recaudación</a:t>
            </a:r>
            <a:endParaRPr sz="24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 MT"/>
              <a:buChar char="•"/>
            </a:pPr>
            <a:endParaRPr sz="2350">
              <a:latin typeface="Calibri Light"/>
              <a:cs typeface="Calibri Light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dirty="0" sz="2400" spc="-10">
                <a:latin typeface="Calibri Light"/>
                <a:cs typeface="Calibri Light"/>
              </a:rPr>
              <a:t>Generar</a:t>
            </a:r>
            <a:r>
              <a:rPr dirty="0" sz="2400" spc="-75">
                <a:latin typeface="Calibri Light"/>
                <a:cs typeface="Calibri Light"/>
              </a:rPr>
              <a:t> </a:t>
            </a:r>
            <a:r>
              <a:rPr dirty="0" sz="2400" spc="-15">
                <a:latin typeface="Calibri Light"/>
                <a:cs typeface="Calibri Light"/>
              </a:rPr>
              <a:t>Estadística</a:t>
            </a:r>
            <a:endParaRPr sz="24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 MT"/>
              <a:buChar char="•"/>
            </a:pPr>
            <a:endParaRPr sz="2350">
              <a:latin typeface="Calibri Light"/>
              <a:cs typeface="Calibri Light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dirty="0" sz="2400" spc="-10">
                <a:latin typeface="Calibri Light"/>
                <a:cs typeface="Calibri Light"/>
              </a:rPr>
              <a:t>Generar</a:t>
            </a:r>
            <a:r>
              <a:rPr dirty="0" sz="2400" spc="-110">
                <a:latin typeface="Calibri Light"/>
                <a:cs typeface="Calibri Light"/>
              </a:rPr>
              <a:t> </a:t>
            </a:r>
            <a:r>
              <a:rPr dirty="0" sz="2400" spc="-10">
                <a:latin typeface="Calibri Light"/>
                <a:cs typeface="Calibri Light"/>
              </a:rPr>
              <a:t>Normativa</a:t>
            </a:r>
            <a:endParaRPr sz="24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 MT"/>
              <a:buChar char="•"/>
            </a:pPr>
            <a:endParaRPr sz="2350">
              <a:latin typeface="Calibri Light"/>
              <a:cs typeface="Calibri Light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dirty="0" u="heavy" sz="2400" spc="-1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Facilitación</a:t>
            </a:r>
            <a:endParaRPr sz="2400">
              <a:latin typeface="Calibri Light"/>
              <a:cs typeface="Calibri Light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2400" y="24383"/>
            <a:ext cx="1869948" cy="91439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5439" y="1389761"/>
            <a:ext cx="202691" cy="21336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89505" y="1284478"/>
            <a:ext cx="491934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25"/>
              <a:t>POTESTAD</a:t>
            </a:r>
            <a:r>
              <a:rPr dirty="0" sz="2400" spc="-80"/>
              <a:t> </a:t>
            </a:r>
            <a:r>
              <a:rPr dirty="0" sz="2400" spc="-25"/>
              <a:t>ADUANERA</a:t>
            </a:r>
            <a:r>
              <a:rPr dirty="0" sz="2400" spc="-80"/>
              <a:t> </a:t>
            </a:r>
            <a:r>
              <a:rPr dirty="0" sz="2400" spc="-15"/>
              <a:t>(atribución</a:t>
            </a:r>
            <a:r>
              <a:rPr dirty="0" sz="2400" spc="-70"/>
              <a:t> </a:t>
            </a:r>
            <a:r>
              <a:rPr dirty="0" sz="2400" spc="-10"/>
              <a:t>legal):</a:t>
            </a:r>
            <a:endParaRPr sz="2400"/>
          </a:p>
        </p:txBody>
      </p:sp>
      <p:sp>
        <p:nvSpPr>
          <p:cNvPr id="4" name="object 4"/>
          <p:cNvSpPr txBox="1"/>
          <p:nvPr/>
        </p:nvSpPr>
        <p:spPr>
          <a:xfrm>
            <a:off x="1602994" y="2382139"/>
            <a:ext cx="8126730" cy="1854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dirty="0" sz="2400" spc="-5">
                <a:latin typeface="Calibri Light"/>
                <a:cs typeface="Calibri Light"/>
              </a:rPr>
              <a:t>Control </a:t>
            </a:r>
            <a:r>
              <a:rPr dirty="0" sz="2400">
                <a:latin typeface="Calibri Light"/>
                <a:cs typeface="Calibri Light"/>
              </a:rPr>
              <a:t>ingreso</a:t>
            </a:r>
            <a:r>
              <a:rPr dirty="0" sz="2400" spc="-15">
                <a:latin typeface="Calibri Light"/>
                <a:cs typeface="Calibri Light"/>
              </a:rPr>
              <a:t> </a:t>
            </a:r>
            <a:r>
              <a:rPr dirty="0" sz="2400">
                <a:latin typeface="Calibri Light"/>
                <a:cs typeface="Calibri Light"/>
              </a:rPr>
              <a:t>y</a:t>
            </a:r>
            <a:r>
              <a:rPr dirty="0" sz="2400" spc="-5">
                <a:latin typeface="Calibri Light"/>
                <a:cs typeface="Calibri Light"/>
              </a:rPr>
              <a:t> salida mercancías </a:t>
            </a:r>
            <a:r>
              <a:rPr dirty="0" sz="2400">
                <a:latin typeface="Calibri Light"/>
                <a:cs typeface="Calibri Light"/>
              </a:rPr>
              <a:t>+</a:t>
            </a:r>
            <a:r>
              <a:rPr dirty="0" sz="2400" spc="-5">
                <a:latin typeface="Calibri Light"/>
                <a:cs typeface="Calibri Light"/>
              </a:rPr>
              <a:t> personas</a:t>
            </a:r>
            <a:r>
              <a:rPr dirty="0" sz="2400" spc="-15">
                <a:latin typeface="Calibri Light"/>
                <a:cs typeface="Calibri Light"/>
              </a:rPr>
              <a:t> </a:t>
            </a:r>
            <a:r>
              <a:rPr dirty="0" sz="2400">
                <a:latin typeface="Calibri Light"/>
                <a:cs typeface="Calibri Light"/>
              </a:rPr>
              <a:t>+</a:t>
            </a:r>
            <a:r>
              <a:rPr dirty="0" sz="2400" spc="5">
                <a:latin typeface="Calibri Light"/>
                <a:cs typeface="Calibri Light"/>
              </a:rPr>
              <a:t> </a:t>
            </a:r>
            <a:r>
              <a:rPr dirty="0" sz="2400" spc="-5">
                <a:latin typeface="Calibri Light"/>
                <a:cs typeface="Calibri Light"/>
              </a:rPr>
              <a:t>servicios.</a:t>
            </a:r>
            <a:endParaRPr sz="24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 MT"/>
              <a:buChar char="•"/>
            </a:pPr>
            <a:endParaRPr sz="2350">
              <a:latin typeface="Calibri Light"/>
              <a:cs typeface="Calibri Light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dirty="0" sz="2400">
                <a:latin typeface="Calibri Light"/>
                <a:cs typeface="Calibri Light"/>
              </a:rPr>
              <a:t>Se</a:t>
            </a:r>
            <a:r>
              <a:rPr dirty="0" sz="2400" spc="-15">
                <a:latin typeface="Calibri Light"/>
                <a:cs typeface="Calibri Light"/>
              </a:rPr>
              <a:t> </a:t>
            </a:r>
            <a:r>
              <a:rPr dirty="0" sz="2400" spc="-5">
                <a:latin typeface="Calibri Light"/>
                <a:cs typeface="Calibri Light"/>
              </a:rPr>
              <a:t>ejerce </a:t>
            </a:r>
            <a:r>
              <a:rPr dirty="0" sz="2400">
                <a:latin typeface="Calibri Light"/>
                <a:cs typeface="Calibri Light"/>
              </a:rPr>
              <a:t>en </a:t>
            </a:r>
            <a:r>
              <a:rPr dirty="0" sz="2400" spc="-15">
                <a:latin typeface="Calibri Light"/>
                <a:cs typeface="Calibri Light"/>
              </a:rPr>
              <a:t>Zona</a:t>
            </a:r>
            <a:r>
              <a:rPr dirty="0" sz="2400" spc="-65">
                <a:latin typeface="Calibri Light"/>
                <a:cs typeface="Calibri Light"/>
              </a:rPr>
              <a:t> </a:t>
            </a:r>
            <a:r>
              <a:rPr dirty="0" sz="2400" spc="-10">
                <a:latin typeface="Calibri Light"/>
                <a:cs typeface="Calibri Light"/>
              </a:rPr>
              <a:t>Primaria</a:t>
            </a:r>
            <a:r>
              <a:rPr dirty="0" sz="2400" spc="-60">
                <a:latin typeface="Calibri Light"/>
                <a:cs typeface="Calibri Light"/>
              </a:rPr>
              <a:t> </a:t>
            </a:r>
            <a:r>
              <a:rPr dirty="0" sz="2400">
                <a:latin typeface="Calibri Light"/>
                <a:cs typeface="Calibri Light"/>
              </a:rPr>
              <a:t>y</a:t>
            </a:r>
            <a:r>
              <a:rPr dirty="0" sz="2400" spc="-10">
                <a:latin typeface="Calibri Light"/>
                <a:cs typeface="Calibri Light"/>
              </a:rPr>
              <a:t> </a:t>
            </a:r>
            <a:r>
              <a:rPr dirty="0" sz="2400">
                <a:latin typeface="Calibri Light"/>
                <a:cs typeface="Calibri Light"/>
              </a:rPr>
              <a:t>en</a:t>
            </a:r>
            <a:r>
              <a:rPr dirty="0" sz="2400" spc="-5">
                <a:latin typeface="Calibri Light"/>
                <a:cs typeface="Calibri Light"/>
              </a:rPr>
              <a:t> Zona</a:t>
            </a:r>
            <a:r>
              <a:rPr dirty="0" sz="2400" spc="-20">
                <a:latin typeface="Calibri Light"/>
                <a:cs typeface="Calibri Light"/>
              </a:rPr>
              <a:t> </a:t>
            </a:r>
            <a:r>
              <a:rPr dirty="0" sz="2400" spc="-5">
                <a:latin typeface="Calibri Light"/>
                <a:cs typeface="Calibri Light"/>
              </a:rPr>
              <a:t>Secundaria.</a:t>
            </a:r>
            <a:endParaRPr sz="24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 MT"/>
              <a:buChar char="•"/>
            </a:pPr>
            <a:endParaRPr sz="2350">
              <a:latin typeface="Calibri Light"/>
              <a:cs typeface="Calibri Light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dirty="0" sz="2400" spc="-5">
                <a:latin typeface="Calibri Light"/>
                <a:cs typeface="Calibri Light"/>
              </a:rPr>
              <a:t>Incluye</a:t>
            </a:r>
            <a:r>
              <a:rPr dirty="0" sz="2400">
                <a:latin typeface="Calibri Light"/>
                <a:cs typeface="Calibri Light"/>
              </a:rPr>
              <a:t> el</a:t>
            </a:r>
            <a:r>
              <a:rPr dirty="0" sz="2400" spc="-25">
                <a:latin typeface="Calibri Light"/>
                <a:cs typeface="Calibri Light"/>
              </a:rPr>
              <a:t> </a:t>
            </a:r>
            <a:r>
              <a:rPr dirty="0" sz="2400">
                <a:latin typeface="Calibri Light"/>
                <a:cs typeface="Calibri Light"/>
              </a:rPr>
              <a:t>ingreso</a:t>
            </a:r>
            <a:r>
              <a:rPr dirty="0" sz="2400" spc="-15">
                <a:latin typeface="Calibri Light"/>
                <a:cs typeface="Calibri Light"/>
              </a:rPr>
              <a:t> </a:t>
            </a:r>
            <a:r>
              <a:rPr dirty="0" sz="2400">
                <a:latin typeface="Calibri Light"/>
                <a:cs typeface="Calibri Light"/>
              </a:rPr>
              <a:t>y</a:t>
            </a:r>
            <a:r>
              <a:rPr dirty="0" sz="2400" spc="-15">
                <a:latin typeface="Calibri Light"/>
                <a:cs typeface="Calibri Light"/>
              </a:rPr>
              <a:t> </a:t>
            </a:r>
            <a:r>
              <a:rPr dirty="0" sz="2400" spc="-5">
                <a:latin typeface="Calibri Light"/>
                <a:cs typeface="Calibri Light"/>
              </a:rPr>
              <a:t>salida</a:t>
            </a:r>
            <a:r>
              <a:rPr dirty="0" sz="2400" spc="-25">
                <a:latin typeface="Calibri Light"/>
                <a:cs typeface="Calibri Light"/>
              </a:rPr>
              <a:t> </a:t>
            </a:r>
            <a:r>
              <a:rPr dirty="0" sz="2400">
                <a:latin typeface="Calibri Light"/>
                <a:cs typeface="Calibri Light"/>
              </a:rPr>
              <a:t>de</a:t>
            </a:r>
            <a:r>
              <a:rPr dirty="0" sz="2400" spc="-10">
                <a:latin typeface="Calibri Light"/>
                <a:cs typeface="Calibri Light"/>
              </a:rPr>
              <a:t> </a:t>
            </a:r>
            <a:r>
              <a:rPr dirty="0" sz="2400">
                <a:latin typeface="Calibri Light"/>
                <a:cs typeface="Calibri Light"/>
              </a:rPr>
              <a:t>zonas</a:t>
            </a:r>
            <a:r>
              <a:rPr dirty="0" sz="2400" spc="-15">
                <a:latin typeface="Calibri Light"/>
                <a:cs typeface="Calibri Light"/>
              </a:rPr>
              <a:t> </a:t>
            </a:r>
            <a:r>
              <a:rPr dirty="0" sz="2400">
                <a:latin typeface="Calibri Light"/>
                <a:cs typeface="Calibri Light"/>
              </a:rPr>
              <a:t>de</a:t>
            </a:r>
            <a:r>
              <a:rPr dirty="0" sz="2400" spc="-15">
                <a:latin typeface="Calibri Light"/>
                <a:cs typeface="Calibri Light"/>
              </a:rPr>
              <a:t> </a:t>
            </a:r>
            <a:r>
              <a:rPr dirty="0" sz="2400">
                <a:latin typeface="Calibri Light"/>
                <a:cs typeface="Calibri Light"/>
              </a:rPr>
              <a:t>tratamiento</a:t>
            </a:r>
            <a:r>
              <a:rPr dirty="0" sz="2400" spc="-40">
                <a:latin typeface="Calibri Light"/>
                <a:cs typeface="Calibri Light"/>
              </a:rPr>
              <a:t> </a:t>
            </a:r>
            <a:r>
              <a:rPr dirty="0" sz="2400" spc="-5">
                <a:latin typeface="Calibri Light"/>
                <a:cs typeface="Calibri Light"/>
              </a:rPr>
              <a:t>especial</a:t>
            </a:r>
            <a:r>
              <a:rPr dirty="0" sz="2400" spc="-10">
                <a:latin typeface="Calibri Light"/>
                <a:cs typeface="Calibri Light"/>
              </a:rPr>
              <a:t> </a:t>
            </a:r>
            <a:r>
              <a:rPr dirty="0" sz="2400">
                <a:latin typeface="Calibri Light"/>
                <a:cs typeface="Calibri Light"/>
              </a:rPr>
              <a:t>(ZF).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77708" y="5308803"/>
            <a:ext cx="16129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Calibri Light"/>
                <a:cs typeface="Calibri Light"/>
              </a:rPr>
              <a:t>Permanente,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65742" y="5308803"/>
            <a:ext cx="122618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Calibri Light"/>
                <a:cs typeface="Calibri Light"/>
              </a:rPr>
              <a:t>temporal,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02994" y="4577333"/>
            <a:ext cx="5800725" cy="1489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dirty="0" sz="2400" spc="-5">
                <a:latin typeface="Calibri Light"/>
                <a:cs typeface="Calibri Light"/>
              </a:rPr>
              <a:t>Costas,</a:t>
            </a:r>
            <a:r>
              <a:rPr dirty="0" sz="2400" spc="-20">
                <a:latin typeface="Calibri Light"/>
                <a:cs typeface="Calibri Light"/>
              </a:rPr>
              <a:t> </a:t>
            </a:r>
            <a:r>
              <a:rPr dirty="0" sz="2400">
                <a:latin typeface="Calibri Light"/>
                <a:cs typeface="Calibri Light"/>
              </a:rPr>
              <a:t>frontera</a:t>
            </a:r>
            <a:r>
              <a:rPr dirty="0" sz="2400" spc="-30">
                <a:latin typeface="Calibri Light"/>
                <a:cs typeface="Calibri Light"/>
              </a:rPr>
              <a:t> </a:t>
            </a:r>
            <a:r>
              <a:rPr dirty="0" sz="2400">
                <a:latin typeface="Calibri Light"/>
                <a:cs typeface="Calibri Light"/>
              </a:rPr>
              <a:t>terrestre,</a:t>
            </a:r>
            <a:r>
              <a:rPr dirty="0" sz="2400" spc="-35">
                <a:latin typeface="Calibri Light"/>
                <a:cs typeface="Calibri Light"/>
              </a:rPr>
              <a:t> </a:t>
            </a:r>
            <a:r>
              <a:rPr dirty="0" sz="2400" spc="-5">
                <a:latin typeface="Calibri Light"/>
                <a:cs typeface="Calibri Light"/>
              </a:rPr>
              <a:t>aeropuerto.</a:t>
            </a:r>
            <a:endParaRPr sz="24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 MT"/>
              <a:buChar char="•"/>
            </a:pPr>
            <a:endParaRPr sz="2350">
              <a:latin typeface="Calibri Light"/>
              <a:cs typeface="Calibri Light"/>
            </a:endParaRPr>
          </a:p>
          <a:p>
            <a:pPr marL="299085" marR="5080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  <a:tab pos="1333500" algn="l"/>
                <a:tab pos="1835150" algn="l"/>
                <a:tab pos="3716020" algn="l"/>
                <a:tab pos="4584700" algn="l"/>
              </a:tabLst>
            </a:pPr>
            <a:r>
              <a:rPr dirty="0" sz="2400" spc="-20">
                <a:latin typeface="Calibri Light"/>
                <a:cs typeface="Calibri Light"/>
              </a:rPr>
              <a:t>P</a:t>
            </a:r>
            <a:r>
              <a:rPr dirty="0" sz="2400" spc="-25">
                <a:latin typeface="Calibri Light"/>
                <a:cs typeface="Calibri Light"/>
              </a:rPr>
              <a:t>un</a:t>
            </a:r>
            <a:r>
              <a:rPr dirty="0" sz="2400" spc="-10">
                <a:latin typeface="Calibri Light"/>
                <a:cs typeface="Calibri Light"/>
              </a:rPr>
              <a:t>t</a:t>
            </a:r>
            <a:r>
              <a:rPr dirty="0" sz="2400" spc="-20">
                <a:latin typeface="Calibri Light"/>
                <a:cs typeface="Calibri Light"/>
              </a:rPr>
              <a:t>o</a:t>
            </a:r>
            <a:r>
              <a:rPr dirty="0" sz="2400">
                <a:latin typeface="Calibri Light"/>
                <a:cs typeface="Calibri Light"/>
              </a:rPr>
              <a:t>s	</a:t>
            </a:r>
            <a:r>
              <a:rPr dirty="0" sz="2400" spc="-25">
                <a:latin typeface="Calibri Light"/>
                <a:cs typeface="Calibri Light"/>
              </a:rPr>
              <a:t>d</a:t>
            </a:r>
            <a:r>
              <a:rPr dirty="0" sz="2400">
                <a:latin typeface="Calibri Light"/>
                <a:cs typeface="Calibri Light"/>
              </a:rPr>
              <a:t>e	i</a:t>
            </a:r>
            <a:r>
              <a:rPr dirty="0" sz="2400" spc="-30">
                <a:latin typeface="Calibri Light"/>
                <a:cs typeface="Calibri Light"/>
              </a:rPr>
              <a:t>n</a:t>
            </a:r>
            <a:r>
              <a:rPr dirty="0" sz="2400" spc="-25">
                <a:latin typeface="Calibri Light"/>
                <a:cs typeface="Calibri Light"/>
              </a:rPr>
              <a:t>g</a:t>
            </a:r>
            <a:r>
              <a:rPr dirty="0" sz="2400" spc="-15">
                <a:latin typeface="Calibri Light"/>
                <a:cs typeface="Calibri Light"/>
              </a:rPr>
              <a:t>r</a:t>
            </a:r>
            <a:r>
              <a:rPr dirty="0" sz="2400" spc="-25">
                <a:latin typeface="Calibri Light"/>
                <a:cs typeface="Calibri Light"/>
              </a:rPr>
              <a:t>e</a:t>
            </a:r>
            <a:r>
              <a:rPr dirty="0" sz="2400" spc="-30">
                <a:latin typeface="Calibri Light"/>
                <a:cs typeface="Calibri Light"/>
              </a:rPr>
              <a:t>s</a:t>
            </a:r>
            <a:r>
              <a:rPr dirty="0" sz="2400" spc="-20">
                <a:latin typeface="Calibri Light"/>
                <a:cs typeface="Calibri Light"/>
              </a:rPr>
              <a:t>o/s</a:t>
            </a:r>
            <a:r>
              <a:rPr dirty="0" sz="2400" spc="-15">
                <a:latin typeface="Calibri Light"/>
                <a:cs typeface="Calibri Light"/>
              </a:rPr>
              <a:t>ali</a:t>
            </a:r>
            <a:r>
              <a:rPr dirty="0" sz="2400" spc="-25">
                <a:latin typeface="Calibri Light"/>
                <a:cs typeface="Calibri Light"/>
              </a:rPr>
              <a:t>d</a:t>
            </a:r>
            <a:r>
              <a:rPr dirty="0" sz="2400">
                <a:latin typeface="Calibri Light"/>
                <a:cs typeface="Calibri Light"/>
              </a:rPr>
              <a:t>a	</a:t>
            </a:r>
            <a:r>
              <a:rPr dirty="0" sz="2400" spc="-5">
                <a:latin typeface="Calibri Light"/>
                <a:cs typeface="Calibri Light"/>
              </a:rPr>
              <a:t>e</a:t>
            </a:r>
            <a:r>
              <a:rPr dirty="0" sz="2400" spc="-15">
                <a:latin typeface="Calibri Light"/>
                <a:cs typeface="Calibri Light"/>
              </a:rPr>
              <a:t>s</a:t>
            </a:r>
            <a:r>
              <a:rPr dirty="0" sz="2400">
                <a:latin typeface="Calibri Light"/>
                <a:cs typeface="Calibri Light"/>
              </a:rPr>
              <a:t>tán	definido</a:t>
            </a:r>
            <a:r>
              <a:rPr dirty="0" sz="2400" spc="-15">
                <a:latin typeface="Calibri Light"/>
                <a:cs typeface="Calibri Light"/>
              </a:rPr>
              <a:t>s</a:t>
            </a:r>
            <a:r>
              <a:rPr dirty="0" sz="2400">
                <a:latin typeface="Calibri Light"/>
                <a:cs typeface="Calibri Light"/>
              </a:rPr>
              <a:t>.  </a:t>
            </a:r>
            <a:r>
              <a:rPr dirty="0" sz="2400" spc="-5">
                <a:latin typeface="Calibri Light"/>
                <a:cs typeface="Calibri Light"/>
              </a:rPr>
              <a:t>ocasional.</a:t>
            </a:r>
            <a:endParaRPr sz="2400">
              <a:latin typeface="Calibri Light"/>
              <a:cs typeface="Calibri Light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2400" y="24383"/>
            <a:ext cx="1869948" cy="91439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5439" y="1233297"/>
            <a:ext cx="240791" cy="24841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45894" y="1112342"/>
            <a:ext cx="8640445" cy="8788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800" spc="-20"/>
              <a:t>Focos</a:t>
            </a:r>
            <a:r>
              <a:rPr dirty="0" sz="2800" spc="275"/>
              <a:t> </a:t>
            </a:r>
            <a:r>
              <a:rPr dirty="0" sz="2800" spc="-20"/>
              <a:t>de</a:t>
            </a:r>
            <a:r>
              <a:rPr dirty="0" sz="2800" spc="265"/>
              <a:t> </a:t>
            </a:r>
            <a:r>
              <a:rPr dirty="0" sz="2800" spc="-15"/>
              <a:t>la</a:t>
            </a:r>
            <a:r>
              <a:rPr dirty="0" sz="2800" spc="270"/>
              <a:t> </a:t>
            </a:r>
            <a:r>
              <a:rPr dirty="0" sz="2800" spc="-20"/>
              <a:t>Fiscalización</a:t>
            </a:r>
            <a:r>
              <a:rPr dirty="0" sz="2800" spc="270"/>
              <a:t> </a:t>
            </a:r>
            <a:r>
              <a:rPr dirty="0" sz="2800" spc="-5"/>
              <a:t>(Funcionario</a:t>
            </a:r>
            <a:r>
              <a:rPr dirty="0" sz="2800" spc="295"/>
              <a:t> </a:t>
            </a:r>
            <a:r>
              <a:rPr dirty="0" sz="2800" spc="-10"/>
              <a:t>aduanero</a:t>
            </a:r>
            <a:r>
              <a:rPr dirty="0" sz="2800" spc="295"/>
              <a:t> </a:t>
            </a:r>
            <a:r>
              <a:rPr dirty="0" sz="2800" spc="-5"/>
              <a:t>es</a:t>
            </a:r>
            <a:r>
              <a:rPr dirty="0" sz="2800" spc="300"/>
              <a:t> </a:t>
            </a:r>
            <a:r>
              <a:rPr dirty="0" sz="2800" spc="-5"/>
              <a:t>ministro </a:t>
            </a:r>
            <a:r>
              <a:rPr dirty="0" sz="2800" spc="-615"/>
              <a:t> </a:t>
            </a:r>
            <a:r>
              <a:rPr dirty="0" sz="2800" spc="-5"/>
              <a:t>de</a:t>
            </a:r>
            <a:r>
              <a:rPr dirty="0" sz="2800" spc="5"/>
              <a:t> </a:t>
            </a:r>
            <a:r>
              <a:rPr dirty="0" sz="2800" spc="-5"/>
              <a:t>fe):</a:t>
            </a:r>
            <a:endParaRPr sz="280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5439" y="4159377"/>
            <a:ext cx="240791" cy="24841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602994" y="2335148"/>
            <a:ext cx="6495415" cy="35623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dirty="0" sz="2400" spc="-5">
                <a:latin typeface="Calibri Light"/>
                <a:cs typeface="Calibri Light"/>
              </a:rPr>
              <a:t>Evasión</a:t>
            </a:r>
            <a:r>
              <a:rPr dirty="0" sz="2400" spc="-30">
                <a:latin typeface="Calibri Light"/>
                <a:cs typeface="Calibri Light"/>
              </a:rPr>
              <a:t> </a:t>
            </a:r>
            <a:r>
              <a:rPr dirty="0" sz="2400">
                <a:latin typeface="Calibri Light"/>
                <a:cs typeface="Calibri Light"/>
              </a:rPr>
              <a:t>tributaria</a:t>
            </a:r>
            <a:r>
              <a:rPr dirty="0" sz="2400" spc="-35">
                <a:latin typeface="Calibri Light"/>
                <a:cs typeface="Calibri Light"/>
              </a:rPr>
              <a:t> </a:t>
            </a:r>
            <a:r>
              <a:rPr dirty="0" sz="2400">
                <a:latin typeface="Calibri Light"/>
                <a:cs typeface="Calibri Light"/>
              </a:rPr>
              <a:t>-</a:t>
            </a:r>
            <a:r>
              <a:rPr dirty="0" sz="2400" spc="-20">
                <a:latin typeface="Calibri Light"/>
                <a:cs typeface="Calibri Light"/>
              </a:rPr>
              <a:t> </a:t>
            </a:r>
            <a:r>
              <a:rPr dirty="0" sz="2400">
                <a:latin typeface="Calibri Light"/>
                <a:cs typeface="Calibri Light"/>
              </a:rPr>
              <a:t>pago</a:t>
            </a:r>
            <a:r>
              <a:rPr dirty="0" sz="2400" spc="-15">
                <a:latin typeface="Calibri Light"/>
                <a:cs typeface="Calibri Light"/>
              </a:rPr>
              <a:t> </a:t>
            </a:r>
            <a:r>
              <a:rPr dirty="0" sz="2400">
                <a:latin typeface="Calibri Light"/>
                <a:cs typeface="Calibri Light"/>
              </a:rPr>
              <a:t>de</a:t>
            </a:r>
            <a:r>
              <a:rPr dirty="0" sz="2400" spc="-10">
                <a:latin typeface="Calibri Light"/>
                <a:cs typeface="Calibri Light"/>
              </a:rPr>
              <a:t> </a:t>
            </a:r>
            <a:r>
              <a:rPr dirty="0" sz="2400">
                <a:latin typeface="Calibri Light"/>
                <a:cs typeface="Calibri Light"/>
              </a:rPr>
              <a:t>derechos</a:t>
            </a:r>
            <a:r>
              <a:rPr dirty="0" sz="2400" spc="-20">
                <a:latin typeface="Calibri Light"/>
                <a:cs typeface="Calibri Light"/>
              </a:rPr>
              <a:t> </a:t>
            </a:r>
            <a:r>
              <a:rPr dirty="0" sz="2400">
                <a:latin typeface="Calibri Light"/>
                <a:cs typeface="Calibri Light"/>
              </a:rPr>
              <a:t>e</a:t>
            </a:r>
            <a:r>
              <a:rPr dirty="0" sz="2400" spc="-10">
                <a:latin typeface="Calibri Light"/>
                <a:cs typeface="Calibri Light"/>
              </a:rPr>
              <a:t> </a:t>
            </a:r>
            <a:r>
              <a:rPr dirty="0" sz="2400" spc="-5">
                <a:latin typeface="Calibri Light"/>
                <a:cs typeface="Calibri Light"/>
              </a:rPr>
              <a:t>impuestos.</a:t>
            </a:r>
            <a:endParaRPr sz="24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 MT"/>
              <a:buChar char="•"/>
            </a:pPr>
            <a:endParaRPr sz="2350">
              <a:latin typeface="Calibri Light"/>
              <a:cs typeface="Calibri Light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Tráfico</a:t>
            </a:r>
            <a:r>
              <a:rPr dirty="0" u="heavy" sz="2400" spc="-4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ilícito.</a:t>
            </a:r>
            <a:endParaRPr sz="24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 MT"/>
              <a:buChar char="•"/>
            </a:pPr>
            <a:endParaRPr sz="3900">
              <a:latin typeface="Calibri Light"/>
              <a:cs typeface="Calibri Light"/>
            </a:endParaRPr>
          </a:p>
          <a:p>
            <a:pPr marL="355600">
              <a:lnSpc>
                <a:spcPct val="100000"/>
              </a:lnSpc>
            </a:pPr>
            <a:r>
              <a:rPr dirty="0" sz="2800" spc="-15">
                <a:latin typeface="Calibri Light"/>
                <a:cs typeface="Calibri Light"/>
              </a:rPr>
              <a:t>¿En</a:t>
            </a:r>
            <a:r>
              <a:rPr dirty="0" sz="2800" spc="-75">
                <a:latin typeface="Calibri Light"/>
                <a:cs typeface="Calibri Light"/>
              </a:rPr>
              <a:t> </a:t>
            </a:r>
            <a:r>
              <a:rPr dirty="0" sz="2800" spc="-15">
                <a:latin typeface="Calibri Light"/>
                <a:cs typeface="Calibri Light"/>
              </a:rPr>
              <a:t>qué</a:t>
            </a:r>
            <a:r>
              <a:rPr dirty="0" sz="2800" spc="-70">
                <a:latin typeface="Calibri Light"/>
                <a:cs typeface="Calibri Light"/>
              </a:rPr>
              <a:t> </a:t>
            </a:r>
            <a:r>
              <a:rPr dirty="0" sz="2800" spc="-5">
                <a:latin typeface="Calibri Light"/>
                <a:cs typeface="Calibri Light"/>
              </a:rPr>
              <a:t>se</a:t>
            </a:r>
            <a:r>
              <a:rPr dirty="0" sz="2800" spc="-60">
                <a:latin typeface="Calibri Light"/>
                <a:cs typeface="Calibri Light"/>
              </a:rPr>
              <a:t> </a:t>
            </a:r>
            <a:r>
              <a:rPr dirty="0" sz="2800" spc="-10">
                <a:latin typeface="Calibri Light"/>
                <a:cs typeface="Calibri Light"/>
              </a:rPr>
              <a:t>fija?</a:t>
            </a:r>
            <a:endParaRPr sz="2800">
              <a:latin typeface="Calibri Light"/>
              <a:cs typeface="Calibri Light"/>
            </a:endParaRPr>
          </a:p>
          <a:p>
            <a:pPr marL="299085" indent="-287020">
              <a:lnSpc>
                <a:spcPct val="100000"/>
              </a:lnSpc>
              <a:spcBef>
                <a:spcPts val="2430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dirty="0" sz="2400" spc="-5">
                <a:latin typeface="Calibri Light"/>
                <a:cs typeface="Calibri Light"/>
              </a:rPr>
              <a:t>Dimensión</a:t>
            </a:r>
            <a:r>
              <a:rPr dirty="0" sz="2400" spc="-15">
                <a:latin typeface="Calibri Light"/>
                <a:cs typeface="Calibri Light"/>
              </a:rPr>
              <a:t> </a:t>
            </a:r>
            <a:r>
              <a:rPr dirty="0" sz="2400">
                <a:latin typeface="Calibri Light"/>
                <a:cs typeface="Calibri Light"/>
              </a:rPr>
              <a:t>física</a:t>
            </a:r>
            <a:r>
              <a:rPr dirty="0" sz="2400" spc="-45">
                <a:latin typeface="Calibri Light"/>
                <a:cs typeface="Calibri Light"/>
              </a:rPr>
              <a:t> </a:t>
            </a:r>
            <a:r>
              <a:rPr dirty="0" sz="2400">
                <a:latin typeface="Calibri Light"/>
                <a:cs typeface="Calibri Light"/>
              </a:rPr>
              <a:t>(carga).</a:t>
            </a:r>
            <a:endParaRPr sz="24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 MT"/>
              <a:buChar char="•"/>
            </a:pPr>
            <a:endParaRPr sz="2350">
              <a:latin typeface="Calibri Light"/>
              <a:cs typeface="Calibri Light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dirty="0" sz="2400" spc="-5">
                <a:latin typeface="Calibri Light"/>
                <a:cs typeface="Calibri Light"/>
              </a:rPr>
              <a:t>Dimensión documental.</a:t>
            </a:r>
            <a:endParaRPr sz="2400">
              <a:latin typeface="Calibri Light"/>
              <a:cs typeface="Calibri Light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2400" y="24383"/>
            <a:ext cx="1869948" cy="91439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5439" y="1842897"/>
            <a:ext cx="240791" cy="24841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45894" y="1722500"/>
            <a:ext cx="234251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20"/>
              <a:t>¿</a:t>
            </a:r>
            <a:r>
              <a:rPr dirty="0" sz="2800" spc="-10"/>
              <a:t>C</a:t>
            </a:r>
            <a:r>
              <a:rPr dirty="0" sz="2800" spc="-35"/>
              <a:t>óm</a:t>
            </a:r>
            <a:r>
              <a:rPr dirty="0" sz="2800" spc="-5"/>
              <a:t>o</a:t>
            </a:r>
            <a:r>
              <a:rPr dirty="0" sz="2800" spc="-65"/>
              <a:t> </a:t>
            </a:r>
            <a:r>
              <a:rPr dirty="0" sz="2800" spc="-5"/>
              <a:t>fis</a:t>
            </a:r>
            <a:r>
              <a:rPr dirty="0" sz="2800" spc="-60"/>
              <a:t>c</a:t>
            </a:r>
            <a:r>
              <a:rPr dirty="0" sz="2800" spc="-25"/>
              <a:t>a</a:t>
            </a:r>
            <a:r>
              <a:rPr dirty="0" sz="2800" spc="-5"/>
              <a:t>l</a:t>
            </a:r>
            <a:r>
              <a:rPr dirty="0" sz="2800" spc="-20"/>
              <a:t>i</a:t>
            </a:r>
            <a:r>
              <a:rPr dirty="0" sz="2800" spc="-75"/>
              <a:t>z</a:t>
            </a:r>
            <a:r>
              <a:rPr dirty="0" sz="2800" spc="-25"/>
              <a:t>a</a:t>
            </a:r>
            <a:r>
              <a:rPr dirty="0" sz="2800" spc="-5"/>
              <a:t>?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1602994" y="2456764"/>
            <a:ext cx="4276090" cy="33185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dirty="0" sz="2400" spc="-10">
                <a:latin typeface="Calibri Light"/>
                <a:cs typeface="Calibri Light"/>
              </a:rPr>
              <a:t>Revisión</a:t>
            </a:r>
            <a:r>
              <a:rPr dirty="0" sz="2400" spc="-40">
                <a:latin typeface="Calibri Light"/>
                <a:cs typeface="Calibri Light"/>
              </a:rPr>
              <a:t> </a:t>
            </a:r>
            <a:r>
              <a:rPr dirty="0" sz="2400" spc="-10">
                <a:latin typeface="Calibri Light"/>
                <a:cs typeface="Calibri Light"/>
              </a:rPr>
              <a:t>documental.</a:t>
            </a:r>
            <a:endParaRPr sz="24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 MT"/>
              <a:buChar char="•"/>
            </a:pPr>
            <a:endParaRPr sz="2350">
              <a:latin typeface="Calibri Light"/>
              <a:cs typeface="Calibri Light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dirty="0" sz="2400" spc="-10">
                <a:latin typeface="Calibri Light"/>
                <a:cs typeface="Calibri Light"/>
              </a:rPr>
              <a:t>Examen</a:t>
            </a:r>
            <a:r>
              <a:rPr dirty="0" sz="2400" spc="-45">
                <a:latin typeface="Calibri Light"/>
                <a:cs typeface="Calibri Light"/>
              </a:rPr>
              <a:t> </a:t>
            </a:r>
            <a:r>
              <a:rPr dirty="0" sz="2400" spc="-10">
                <a:latin typeface="Calibri Light"/>
                <a:cs typeface="Calibri Light"/>
              </a:rPr>
              <a:t>físico.</a:t>
            </a:r>
            <a:endParaRPr sz="24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 MT"/>
              <a:buChar char="•"/>
            </a:pPr>
            <a:endParaRPr sz="2350">
              <a:latin typeface="Calibri Light"/>
              <a:cs typeface="Calibri Light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dirty="0" sz="2400" spc="-25">
                <a:latin typeface="Calibri Light"/>
                <a:cs typeface="Calibri Light"/>
              </a:rPr>
              <a:t>Aforo.</a:t>
            </a:r>
            <a:endParaRPr sz="24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 MT"/>
              <a:buChar char="•"/>
            </a:pPr>
            <a:endParaRPr sz="2350">
              <a:latin typeface="Calibri Light"/>
              <a:cs typeface="Calibri Light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dirty="0" sz="2400" spc="-10">
                <a:latin typeface="Calibri Light"/>
                <a:cs typeface="Calibri Light"/>
              </a:rPr>
              <a:t>Auditorías</a:t>
            </a:r>
            <a:r>
              <a:rPr dirty="0" sz="2400" spc="-20">
                <a:latin typeface="Calibri Light"/>
                <a:cs typeface="Calibri Light"/>
              </a:rPr>
              <a:t> </a:t>
            </a:r>
            <a:r>
              <a:rPr dirty="0" sz="2400">
                <a:latin typeface="Calibri Light"/>
                <a:cs typeface="Calibri Light"/>
              </a:rPr>
              <a:t>-</a:t>
            </a:r>
            <a:r>
              <a:rPr dirty="0" sz="2400" spc="-15">
                <a:latin typeface="Calibri Light"/>
                <a:cs typeface="Calibri Light"/>
              </a:rPr>
              <a:t> investigación.</a:t>
            </a:r>
            <a:endParaRPr sz="24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 MT"/>
              <a:buChar char="•"/>
            </a:pPr>
            <a:endParaRPr sz="2350">
              <a:latin typeface="Calibri Light"/>
              <a:cs typeface="Calibri Light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dirty="0" sz="2400">
                <a:latin typeface="Calibri Light"/>
                <a:cs typeface="Calibri Light"/>
              </a:rPr>
              <a:t>Selectividad</a:t>
            </a:r>
            <a:r>
              <a:rPr dirty="0" sz="2400" spc="-45">
                <a:latin typeface="Calibri Light"/>
                <a:cs typeface="Calibri Light"/>
              </a:rPr>
              <a:t> </a:t>
            </a:r>
            <a:r>
              <a:rPr dirty="0" sz="2400">
                <a:latin typeface="Calibri Light"/>
                <a:cs typeface="Calibri Light"/>
              </a:rPr>
              <a:t>-</a:t>
            </a:r>
            <a:r>
              <a:rPr dirty="0" sz="2400" spc="-25">
                <a:latin typeface="Calibri Light"/>
                <a:cs typeface="Calibri Light"/>
              </a:rPr>
              <a:t> </a:t>
            </a:r>
            <a:r>
              <a:rPr dirty="0" sz="2400" spc="-10">
                <a:latin typeface="Calibri Light"/>
                <a:cs typeface="Calibri Light"/>
              </a:rPr>
              <a:t>gestión</a:t>
            </a:r>
            <a:r>
              <a:rPr dirty="0" sz="2400" spc="-35">
                <a:latin typeface="Calibri Light"/>
                <a:cs typeface="Calibri Light"/>
              </a:rPr>
              <a:t> </a:t>
            </a:r>
            <a:r>
              <a:rPr dirty="0" sz="2400">
                <a:latin typeface="Calibri Light"/>
                <a:cs typeface="Calibri Light"/>
              </a:rPr>
              <a:t>de</a:t>
            </a:r>
            <a:r>
              <a:rPr dirty="0" sz="2400" spc="-20">
                <a:latin typeface="Calibri Light"/>
                <a:cs typeface="Calibri Light"/>
              </a:rPr>
              <a:t> </a:t>
            </a:r>
            <a:r>
              <a:rPr dirty="0" sz="2400" spc="-5">
                <a:latin typeface="Calibri Light"/>
                <a:cs typeface="Calibri Light"/>
              </a:rPr>
              <a:t>riesgos.</a:t>
            </a:r>
            <a:endParaRPr sz="2400">
              <a:latin typeface="Calibri Light"/>
              <a:cs typeface="Calibri Light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2400" y="24383"/>
            <a:ext cx="1869948" cy="91439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5439" y="1111758"/>
            <a:ext cx="240791" cy="24841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89505" y="991361"/>
            <a:ext cx="693102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30"/>
              <a:t>Resultado</a:t>
            </a:r>
            <a:r>
              <a:rPr dirty="0" sz="2800" spc="-70"/>
              <a:t> </a:t>
            </a:r>
            <a:r>
              <a:rPr dirty="0" sz="2800" spc="-10"/>
              <a:t>de</a:t>
            </a:r>
            <a:r>
              <a:rPr dirty="0" sz="2800" spc="-50"/>
              <a:t> </a:t>
            </a:r>
            <a:r>
              <a:rPr dirty="0" sz="2800"/>
              <a:t>la</a:t>
            </a:r>
            <a:r>
              <a:rPr dirty="0" sz="2800" spc="-45"/>
              <a:t> </a:t>
            </a:r>
            <a:r>
              <a:rPr dirty="0" sz="2800" spc="-20"/>
              <a:t>fiscalización</a:t>
            </a:r>
            <a:r>
              <a:rPr dirty="0" sz="2800" spc="-80"/>
              <a:t> </a:t>
            </a:r>
            <a:r>
              <a:rPr dirty="0" sz="2800" spc="-5"/>
              <a:t>/</a:t>
            </a:r>
            <a:r>
              <a:rPr dirty="0" sz="2800" spc="-30"/>
              <a:t> </a:t>
            </a:r>
            <a:r>
              <a:rPr dirty="0" sz="2800" spc="-20"/>
              <a:t>Riesgos</a:t>
            </a:r>
            <a:r>
              <a:rPr dirty="0" sz="2800" spc="-60"/>
              <a:t> </a:t>
            </a:r>
            <a:r>
              <a:rPr dirty="0" sz="2800" spc="-30"/>
              <a:t>Aduaneros: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1602994" y="1966416"/>
            <a:ext cx="7911465" cy="13049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dirty="0" sz="2400" spc="-10">
                <a:latin typeface="Calibri Light"/>
                <a:cs typeface="Calibri Light"/>
              </a:rPr>
              <a:t>Conformidad.</a:t>
            </a:r>
            <a:endParaRPr sz="24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 MT"/>
              <a:buChar char="•"/>
            </a:pPr>
            <a:endParaRPr sz="3500">
              <a:latin typeface="Calibri Light"/>
              <a:cs typeface="Calibri Light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dirty="0" sz="2400" spc="-10">
                <a:latin typeface="Calibri Light"/>
                <a:cs typeface="Calibri Light"/>
              </a:rPr>
              <a:t>Multas</a:t>
            </a:r>
            <a:r>
              <a:rPr dirty="0" sz="2400" spc="-30">
                <a:latin typeface="Calibri Light"/>
                <a:cs typeface="Calibri Light"/>
              </a:rPr>
              <a:t> </a:t>
            </a:r>
            <a:r>
              <a:rPr dirty="0" sz="2400">
                <a:latin typeface="Calibri Light"/>
                <a:cs typeface="Calibri Light"/>
              </a:rPr>
              <a:t>por</a:t>
            </a:r>
            <a:r>
              <a:rPr dirty="0" sz="2400" spc="-10">
                <a:latin typeface="Calibri Light"/>
                <a:cs typeface="Calibri Light"/>
              </a:rPr>
              <a:t> </a:t>
            </a:r>
            <a:r>
              <a:rPr dirty="0" sz="2400" spc="-5">
                <a:latin typeface="Calibri Light"/>
                <a:cs typeface="Calibri Light"/>
              </a:rPr>
              <a:t>infracciones</a:t>
            </a:r>
            <a:r>
              <a:rPr dirty="0" sz="2400" spc="-30">
                <a:latin typeface="Calibri Light"/>
                <a:cs typeface="Calibri Light"/>
              </a:rPr>
              <a:t> </a:t>
            </a:r>
            <a:r>
              <a:rPr dirty="0" sz="2400" spc="-10">
                <a:latin typeface="Calibri Light"/>
                <a:cs typeface="Calibri Light"/>
              </a:rPr>
              <a:t>reglamentarias.</a:t>
            </a:r>
            <a:r>
              <a:rPr dirty="0" sz="2400" spc="-35">
                <a:latin typeface="Calibri Light"/>
                <a:cs typeface="Calibri Light"/>
              </a:rPr>
              <a:t> </a:t>
            </a:r>
            <a:r>
              <a:rPr dirty="0" sz="1600" spc="-15">
                <a:latin typeface="Calibri Light"/>
                <a:cs typeface="Calibri Light"/>
              </a:rPr>
              <a:t>Defensa</a:t>
            </a:r>
            <a:r>
              <a:rPr dirty="0" sz="1600" spc="-5">
                <a:latin typeface="Calibri Light"/>
                <a:cs typeface="Calibri Light"/>
              </a:rPr>
              <a:t> </a:t>
            </a:r>
            <a:r>
              <a:rPr dirty="0" sz="1600" spc="-10">
                <a:latin typeface="Calibri Light"/>
                <a:cs typeface="Calibri Light"/>
              </a:rPr>
              <a:t>administrativa</a:t>
            </a:r>
            <a:r>
              <a:rPr dirty="0" sz="1600" spc="1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/ judicial.</a:t>
            </a:r>
            <a:endParaRPr sz="160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02994" y="4001770"/>
            <a:ext cx="126746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Calibri Light"/>
                <a:cs typeface="Calibri Light"/>
              </a:rPr>
              <a:t>Ca</a:t>
            </a:r>
            <a:r>
              <a:rPr dirty="0" sz="2400" spc="-40">
                <a:latin typeface="Calibri Light"/>
                <a:cs typeface="Calibri Light"/>
              </a:rPr>
              <a:t>r</a:t>
            </a:r>
            <a:r>
              <a:rPr dirty="0" sz="2400" spc="-10">
                <a:latin typeface="Calibri Light"/>
                <a:cs typeface="Calibri Light"/>
              </a:rPr>
              <a:t>g</a:t>
            </a:r>
            <a:r>
              <a:rPr dirty="0" sz="2400" spc="-5">
                <a:latin typeface="Calibri Light"/>
                <a:cs typeface="Calibri Light"/>
              </a:rPr>
              <a:t>os</a:t>
            </a:r>
            <a:r>
              <a:rPr dirty="0" sz="2400">
                <a:latin typeface="Calibri Light"/>
                <a:cs typeface="Calibri Light"/>
              </a:rPr>
              <a:t>.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00501" y="4103878"/>
            <a:ext cx="87191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5">
                <a:latin typeface="Calibri Light"/>
                <a:cs typeface="Calibri Light"/>
              </a:rPr>
              <a:t>Defensa</a:t>
            </a:r>
            <a:r>
              <a:rPr dirty="0" sz="1600" spc="470">
                <a:latin typeface="Calibri Light"/>
                <a:cs typeface="Calibri Light"/>
              </a:rPr>
              <a:t> </a:t>
            </a:r>
            <a:r>
              <a:rPr dirty="0" sz="1600" spc="-10">
                <a:latin typeface="Calibri Light"/>
                <a:cs typeface="Calibri Light"/>
              </a:rPr>
              <a:t>administrativa</a:t>
            </a:r>
            <a:r>
              <a:rPr dirty="0" sz="1600" spc="46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/</a:t>
            </a:r>
            <a:r>
              <a:rPr dirty="0" sz="1600" spc="46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judicial</a:t>
            </a:r>
            <a:r>
              <a:rPr dirty="0" sz="1600" spc="470">
                <a:latin typeface="Calibri Light"/>
                <a:cs typeface="Calibri Light"/>
              </a:rPr>
              <a:t> </a:t>
            </a:r>
            <a:r>
              <a:rPr dirty="0" sz="1600" spc="-15">
                <a:latin typeface="Calibri Light"/>
                <a:cs typeface="Calibri Light"/>
              </a:rPr>
              <a:t>(cobro</a:t>
            </a:r>
            <a:r>
              <a:rPr dirty="0" sz="1600" spc="475">
                <a:latin typeface="Calibri Light"/>
                <a:cs typeface="Calibri Light"/>
              </a:rPr>
              <a:t> </a:t>
            </a:r>
            <a:r>
              <a:rPr dirty="0" sz="1600" spc="-15">
                <a:latin typeface="Calibri Light"/>
                <a:cs typeface="Calibri Light"/>
              </a:rPr>
              <a:t>diferencia</a:t>
            </a:r>
            <a:r>
              <a:rPr dirty="0" sz="1600" spc="46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de</a:t>
            </a:r>
            <a:r>
              <a:rPr dirty="0" sz="1600" spc="47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derechos</a:t>
            </a:r>
            <a:r>
              <a:rPr dirty="0" sz="1600" spc="475">
                <a:latin typeface="Calibri Light"/>
                <a:cs typeface="Calibri Light"/>
              </a:rPr>
              <a:t> </a:t>
            </a:r>
            <a:r>
              <a:rPr dirty="0" sz="1600" spc="-10">
                <a:latin typeface="Calibri Light"/>
                <a:cs typeface="Calibri Light"/>
              </a:rPr>
              <a:t>subvaloración</a:t>
            </a:r>
            <a:r>
              <a:rPr dirty="0" sz="1600" spc="47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/</a:t>
            </a:r>
            <a:r>
              <a:rPr dirty="0" sz="1600" spc="480">
                <a:latin typeface="Calibri Light"/>
                <a:cs typeface="Calibri Light"/>
              </a:rPr>
              <a:t> </a:t>
            </a:r>
            <a:r>
              <a:rPr dirty="0" sz="1600" spc="-10">
                <a:latin typeface="Calibri Light"/>
                <a:cs typeface="Calibri Light"/>
              </a:rPr>
              <a:t>desconocimiento</a:t>
            </a:r>
            <a:r>
              <a:rPr dirty="0" sz="1600" spc="465">
                <a:latin typeface="Calibri Light"/>
                <a:cs typeface="Calibri Light"/>
              </a:rPr>
              <a:t> </a:t>
            </a:r>
            <a:r>
              <a:rPr dirty="0" sz="1600" spc="5">
                <a:latin typeface="Calibri Light"/>
                <a:cs typeface="Calibri Light"/>
              </a:rPr>
              <a:t>de</a:t>
            </a:r>
            <a:endParaRPr sz="1600">
              <a:latin typeface="Calibri Light"/>
              <a:cs typeface="Calibri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45894" y="4350765"/>
            <a:ext cx="20078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5">
                <a:latin typeface="Calibri Light"/>
                <a:cs typeface="Calibri Light"/>
              </a:rPr>
              <a:t>preferencia</a:t>
            </a:r>
            <a:r>
              <a:rPr dirty="0" sz="1600" spc="-6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arancelaria).</a:t>
            </a:r>
            <a:endParaRPr sz="1600">
              <a:latin typeface="Calibri Light"/>
              <a:cs typeface="Calibri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02994" y="5134483"/>
            <a:ext cx="9962515" cy="13030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dirty="0" sz="2400" spc="-15">
                <a:latin typeface="Calibri Light"/>
                <a:cs typeface="Calibri Light"/>
              </a:rPr>
              <a:t>Delitos</a:t>
            </a:r>
            <a:r>
              <a:rPr dirty="0" sz="2400" spc="-80">
                <a:latin typeface="Calibri Light"/>
                <a:cs typeface="Calibri Light"/>
              </a:rPr>
              <a:t> </a:t>
            </a:r>
            <a:r>
              <a:rPr dirty="0" sz="2400" spc="-25">
                <a:latin typeface="Calibri Light"/>
                <a:cs typeface="Calibri Light"/>
              </a:rPr>
              <a:t>aduaneros.</a:t>
            </a:r>
            <a:endParaRPr sz="24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3500">
              <a:latin typeface="Calibri Light"/>
              <a:cs typeface="Calibri Light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latin typeface="Calibri Light"/>
                <a:cs typeface="Calibri Light"/>
              </a:rPr>
              <a:t>Sanciones</a:t>
            </a:r>
            <a:r>
              <a:rPr dirty="0" sz="2400" spc="-10">
                <a:latin typeface="Calibri Light"/>
                <a:cs typeface="Calibri Light"/>
              </a:rPr>
              <a:t> </a:t>
            </a:r>
            <a:r>
              <a:rPr dirty="0" sz="2400" spc="-5">
                <a:latin typeface="Calibri Light"/>
                <a:cs typeface="Calibri Light"/>
              </a:rPr>
              <a:t>disciplinarias</a:t>
            </a:r>
            <a:r>
              <a:rPr dirty="0" sz="2400" spc="-10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(No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aplica</a:t>
            </a:r>
            <a:r>
              <a:rPr dirty="0" sz="2000" spc="-3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al</a:t>
            </a:r>
            <a:r>
              <a:rPr dirty="0" sz="2000" spc="-15">
                <a:latin typeface="Calibri Light"/>
                <a:cs typeface="Calibri Light"/>
              </a:rPr>
              <a:t> </a:t>
            </a:r>
            <a:r>
              <a:rPr dirty="0" sz="2000" spc="-5">
                <a:latin typeface="Calibri Light"/>
                <a:cs typeface="Calibri Light"/>
              </a:rPr>
              <a:t>importador</a:t>
            </a:r>
            <a:r>
              <a:rPr dirty="0" sz="2000" spc="-35">
                <a:latin typeface="Calibri Light"/>
                <a:cs typeface="Calibri Light"/>
              </a:rPr>
              <a:t> </a:t>
            </a:r>
            <a:r>
              <a:rPr dirty="0" sz="2000">
                <a:latin typeface="Calibri Light"/>
                <a:cs typeface="Calibri Light"/>
              </a:rPr>
              <a:t>ni</a:t>
            </a:r>
            <a:r>
              <a:rPr dirty="0" sz="2000" spc="-10">
                <a:latin typeface="Calibri Light"/>
                <a:cs typeface="Calibri Light"/>
              </a:rPr>
              <a:t> exportador)</a:t>
            </a:r>
            <a:r>
              <a:rPr dirty="0" sz="2000" spc="-20">
                <a:latin typeface="Calibri Light"/>
                <a:cs typeface="Calibri Light"/>
              </a:rPr>
              <a:t> </a:t>
            </a:r>
            <a:r>
              <a:rPr dirty="0" sz="1600" spc="-15">
                <a:latin typeface="Calibri Light"/>
                <a:cs typeface="Calibri Light"/>
              </a:rPr>
              <a:t>Defensa</a:t>
            </a:r>
            <a:r>
              <a:rPr dirty="0" sz="1600">
                <a:latin typeface="Calibri Light"/>
                <a:cs typeface="Calibri Light"/>
              </a:rPr>
              <a:t> </a:t>
            </a:r>
            <a:r>
              <a:rPr dirty="0" sz="1600" spc="-10">
                <a:latin typeface="Calibri Light"/>
                <a:cs typeface="Calibri Light"/>
              </a:rPr>
              <a:t>administrativa</a:t>
            </a:r>
            <a:r>
              <a:rPr dirty="0" sz="1600" spc="2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/</a:t>
            </a:r>
            <a:r>
              <a:rPr dirty="0" sz="1600" spc="5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judicial.</a:t>
            </a:r>
            <a:endParaRPr sz="1600">
              <a:latin typeface="Calibri Light"/>
              <a:cs typeface="Calibri Light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2400" y="24383"/>
            <a:ext cx="1869948" cy="91439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2994" y="2433904"/>
            <a:ext cx="852995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15"/>
              <a:t>2.</a:t>
            </a:r>
            <a:r>
              <a:rPr dirty="0" sz="4000" spc="-55"/>
              <a:t> </a:t>
            </a:r>
            <a:r>
              <a:rPr dirty="0" sz="4000" spc="-15"/>
              <a:t>Ley</a:t>
            </a:r>
            <a:r>
              <a:rPr dirty="0" sz="4000" spc="-90"/>
              <a:t> </a:t>
            </a:r>
            <a:r>
              <a:rPr dirty="0" sz="4000" spc="-25"/>
              <a:t>21.595</a:t>
            </a:r>
            <a:r>
              <a:rPr dirty="0" sz="4000" spc="-90"/>
              <a:t> </a:t>
            </a:r>
            <a:r>
              <a:rPr dirty="0" sz="4000" spc="-5"/>
              <a:t>/</a:t>
            </a:r>
            <a:r>
              <a:rPr dirty="0" sz="4000" spc="-55"/>
              <a:t> </a:t>
            </a:r>
            <a:r>
              <a:rPr dirty="0" sz="4000" spc="-15"/>
              <a:t>Ley</a:t>
            </a:r>
            <a:r>
              <a:rPr dirty="0" sz="4000" spc="-80"/>
              <a:t> </a:t>
            </a:r>
            <a:r>
              <a:rPr dirty="0" sz="4000" spc="-15"/>
              <a:t>de</a:t>
            </a:r>
            <a:r>
              <a:rPr dirty="0" sz="4000" spc="-75"/>
              <a:t> </a:t>
            </a:r>
            <a:r>
              <a:rPr dirty="0" sz="4000" spc="-25"/>
              <a:t>Delitos</a:t>
            </a:r>
            <a:r>
              <a:rPr dirty="0" sz="4000" spc="-75"/>
              <a:t> </a:t>
            </a:r>
            <a:r>
              <a:rPr dirty="0" sz="4000" spc="-35"/>
              <a:t>Económicos.</a:t>
            </a:r>
            <a:endParaRPr sz="4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24383"/>
            <a:ext cx="1869948" cy="9143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Antonio Faundez</dc:creator>
  <dc:title>eTax</dc:title>
  <dcterms:created xsi:type="dcterms:W3CDTF">2023-12-12T18:26:42Z</dcterms:created>
  <dcterms:modified xsi:type="dcterms:W3CDTF">2023-12-12T18:26:42Z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2023-12-12T00:00:00Z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2023-12-12T00:00:00Z</vt:filetime>
  </property>
</Properties>
</file>