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0CE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02994" y="2428748"/>
            <a:ext cx="8992235" cy="6997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01850" y="1825244"/>
            <a:ext cx="8988298" cy="4739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mailto:juribe@etax.cl" TargetMode="External"/><Relationship Id="rId4" Type="http://schemas.openxmlformats.org/officeDocument/2006/relationships/image" Target="../media/image2.png"/><Relationship Id="rId5" Type="http://schemas.openxmlformats.org/officeDocument/2006/relationships/hyperlink" Target="mailto:contacto@etax.cl" TargetMode="Externa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3.pn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hyperlink" Target="mailto:juribe@etax.cl" TargetMode="External"/><Relationship Id="rId4" Type="http://schemas.openxmlformats.org/officeDocument/2006/relationships/image" Target="../media/image9.png"/><Relationship Id="rId5" Type="http://schemas.openxmlformats.org/officeDocument/2006/relationships/hyperlink" Target="mailto:contacto@etax.cl" TargetMode="Externa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3078" rIns="0" bIns="0" rtlCol="0" vert="horz">
            <a:spAutoFit/>
          </a:bodyPr>
          <a:lstStyle/>
          <a:p>
            <a:pPr marL="13335" marR="5080">
              <a:lnSpc>
                <a:spcPct val="90000"/>
              </a:lnSpc>
              <a:spcBef>
                <a:spcPts val="575"/>
              </a:spcBef>
            </a:pPr>
            <a:r>
              <a:rPr dirty="0" sz="4000" spc="-10">
                <a:solidFill>
                  <a:srgbClr val="FFFFFF"/>
                </a:solidFill>
              </a:rPr>
              <a:t>Delitos económicos </a:t>
            </a:r>
            <a:r>
              <a:rPr dirty="0" sz="4000" spc="-5">
                <a:solidFill>
                  <a:srgbClr val="FFFFFF"/>
                </a:solidFill>
              </a:rPr>
              <a:t>y </a:t>
            </a:r>
            <a:r>
              <a:rPr dirty="0" sz="4000" spc="-20">
                <a:solidFill>
                  <a:srgbClr val="FFFFFF"/>
                </a:solidFill>
              </a:rPr>
              <a:t>otras </a:t>
            </a:r>
            <a:r>
              <a:rPr dirty="0" sz="4000" spc="-5">
                <a:solidFill>
                  <a:srgbClr val="FFFFFF"/>
                </a:solidFill>
              </a:rPr>
              <a:t>modificaciones </a:t>
            </a:r>
            <a:r>
              <a:rPr dirty="0" sz="4000" spc="-890">
                <a:solidFill>
                  <a:srgbClr val="FFFFFF"/>
                </a:solidFill>
              </a:rPr>
              <a:t> </a:t>
            </a:r>
            <a:r>
              <a:rPr dirty="0" sz="4000" spc="-10">
                <a:solidFill>
                  <a:srgbClr val="FFFFFF"/>
                </a:solidFill>
              </a:rPr>
              <a:t>legales:</a:t>
            </a:r>
            <a:r>
              <a:rPr dirty="0" sz="4000">
                <a:solidFill>
                  <a:srgbClr val="FFFFFF"/>
                </a:solidFill>
              </a:rPr>
              <a:t> </a:t>
            </a:r>
            <a:r>
              <a:rPr dirty="0" sz="4000" spc="-15">
                <a:solidFill>
                  <a:srgbClr val="FFFFFF"/>
                </a:solidFill>
              </a:rPr>
              <a:t>Impacto</a:t>
            </a:r>
            <a:r>
              <a:rPr dirty="0" sz="4000" spc="5">
                <a:solidFill>
                  <a:srgbClr val="FFFFFF"/>
                </a:solidFill>
              </a:rPr>
              <a:t> </a:t>
            </a:r>
            <a:r>
              <a:rPr dirty="0" sz="4000" spc="-5">
                <a:solidFill>
                  <a:srgbClr val="FFFFFF"/>
                </a:solidFill>
              </a:rPr>
              <a:t>en las</a:t>
            </a:r>
            <a:r>
              <a:rPr dirty="0" sz="4000">
                <a:solidFill>
                  <a:srgbClr val="FFFFFF"/>
                </a:solidFill>
              </a:rPr>
              <a:t> </a:t>
            </a:r>
            <a:r>
              <a:rPr dirty="0" sz="4000" spc="-15">
                <a:solidFill>
                  <a:srgbClr val="FFFFFF"/>
                </a:solidFill>
              </a:rPr>
              <a:t>operaciones</a:t>
            </a:r>
            <a:r>
              <a:rPr dirty="0" sz="4000" spc="-10">
                <a:solidFill>
                  <a:srgbClr val="FFFFFF"/>
                </a:solidFill>
              </a:rPr>
              <a:t> </a:t>
            </a:r>
            <a:r>
              <a:rPr dirty="0" sz="4000" spc="-5">
                <a:solidFill>
                  <a:srgbClr val="FFFFFF"/>
                </a:solidFill>
              </a:rPr>
              <a:t>de </a:t>
            </a:r>
            <a:r>
              <a:rPr dirty="0" sz="4000">
                <a:solidFill>
                  <a:srgbClr val="FFFFFF"/>
                </a:solidFill>
              </a:rPr>
              <a:t> </a:t>
            </a:r>
            <a:r>
              <a:rPr dirty="0" sz="4000" spc="-20">
                <a:solidFill>
                  <a:srgbClr val="FFFFFF"/>
                </a:solidFill>
              </a:rPr>
              <a:t>comercio</a:t>
            </a:r>
            <a:r>
              <a:rPr dirty="0" sz="4000" spc="-15">
                <a:solidFill>
                  <a:srgbClr val="FFFFFF"/>
                </a:solidFill>
              </a:rPr>
              <a:t> exterior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1602994" y="4118228"/>
            <a:ext cx="469455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  <a:latin typeface="Calibri Light"/>
                <a:cs typeface="Calibri Light"/>
              </a:rPr>
              <a:t>Sesión</a:t>
            </a:r>
            <a:r>
              <a:rPr dirty="0" sz="2800" spc="-10">
                <a:solidFill>
                  <a:srgbClr val="FFFFFF"/>
                </a:solidFill>
                <a:latin typeface="Calibri Light"/>
                <a:cs typeface="Calibri Light"/>
              </a:rPr>
              <a:t> Comité</a:t>
            </a:r>
            <a:r>
              <a:rPr dirty="0" sz="2800" spc="-15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 Light"/>
                <a:cs typeface="Calibri Light"/>
              </a:rPr>
              <a:t>Internacional</a:t>
            </a:r>
            <a:r>
              <a:rPr dirty="0" sz="2800" spc="-35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2800" spc="-10">
                <a:solidFill>
                  <a:srgbClr val="FFFFFF"/>
                </a:solidFill>
                <a:latin typeface="Calibri Light"/>
                <a:cs typeface="Calibri Light"/>
              </a:rPr>
              <a:t>CNC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57596" y="5035346"/>
            <a:ext cx="1652270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47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Javier</a:t>
            </a:r>
            <a:r>
              <a:rPr dirty="0" sz="2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Uribe </a:t>
            </a:r>
            <a:r>
              <a:rPr dirty="0" sz="2400" spc="-6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 MT"/>
                <a:cs typeface="Arial MT"/>
              </a:rPr>
              <a:t>Abogado</a:t>
            </a:r>
            <a:endParaRPr sz="2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855"/>
              </a:spcBef>
            </a:pP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  <a:hlinkClick r:id="rId3"/>
              </a:rPr>
              <a:t>juribe@etax.cl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0876" y="210311"/>
            <a:ext cx="2458212" cy="138226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0072243" y="5380735"/>
            <a:ext cx="169291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Las</a:t>
            </a:r>
            <a:r>
              <a:rPr dirty="0" sz="10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Pelargonias</a:t>
            </a:r>
            <a:r>
              <a:rPr dirty="0" sz="10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</a:rPr>
              <a:t>#843</a:t>
            </a:r>
            <a:r>
              <a:rPr dirty="0" sz="10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FFFFFF"/>
                </a:solidFill>
                <a:latin typeface="Arial MT"/>
                <a:cs typeface="Arial MT"/>
              </a:rPr>
              <a:t>Of.</a:t>
            </a:r>
            <a:r>
              <a:rPr dirty="0" sz="10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603</a:t>
            </a:r>
            <a:endParaRPr sz="1000">
              <a:latin typeface="Arial MT"/>
              <a:cs typeface="Arial MT"/>
            </a:endParaRPr>
          </a:p>
          <a:p>
            <a:pPr algn="r" marR="5080">
              <a:lnSpc>
                <a:spcPct val="100000"/>
              </a:lnSpc>
            </a:pP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Concón</a:t>
            </a:r>
            <a:r>
              <a:rPr dirty="0" sz="10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Symbol"/>
                <a:cs typeface="Symbol"/>
              </a:rPr>
              <a:t></a:t>
            </a:r>
            <a:r>
              <a:rPr dirty="0" sz="1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</a:rPr>
              <a:t>Reñaca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767186" y="5837935"/>
            <a:ext cx="998219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  <a:hlinkClick r:id="rId5"/>
              </a:rPr>
              <a:t>contacto@etax.cl</a:t>
            </a:r>
            <a:endParaRPr sz="1000">
              <a:latin typeface="Arial MT"/>
              <a:cs typeface="Arial MT"/>
            </a:endParaRPr>
          </a:p>
          <a:p>
            <a:pPr marL="70485">
              <a:lnSpc>
                <a:spcPct val="100000"/>
              </a:lnSpc>
            </a:pP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+56</a:t>
            </a:r>
            <a:r>
              <a:rPr dirty="0" sz="10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</a:rPr>
              <a:t>9</a:t>
            </a:r>
            <a:r>
              <a:rPr dirty="0" sz="1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79997786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447545"/>
            <a:ext cx="8988425" cy="41573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10">
                <a:latin typeface="Calibri Light"/>
                <a:cs typeface="Calibri Light"/>
              </a:rPr>
              <a:t>C</a:t>
            </a:r>
            <a:r>
              <a:rPr dirty="0" sz="2000" spc="-10">
                <a:latin typeface="Calibri Light"/>
                <a:cs typeface="Calibri Light"/>
              </a:rPr>
              <a:t>rea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cuatro</a:t>
            </a:r>
            <a:r>
              <a:rPr dirty="0" u="sng" sz="2000" spc="-4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categorías</a:t>
            </a:r>
            <a:r>
              <a:rPr dirty="0" u="sng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</a:t>
            </a:r>
            <a:r>
              <a:rPr dirty="0" u="sng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delitos.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Calibri Light"/>
              <a:cs typeface="Calibri Light"/>
            </a:endParaRPr>
          </a:p>
          <a:p>
            <a:pPr algn="just" marL="12700" marR="6985">
              <a:lnSpc>
                <a:spcPts val="2160"/>
              </a:lnSpc>
              <a:buChar char="-"/>
              <a:tabLst>
                <a:tab pos="167005" algn="l"/>
              </a:tabLst>
            </a:pPr>
            <a:r>
              <a:rPr dirty="0" sz="2000" spc="-25">
                <a:latin typeface="Calibri Light"/>
                <a:cs typeface="Calibri Light"/>
              </a:rPr>
              <a:t>Primera </a:t>
            </a:r>
            <a:r>
              <a:rPr dirty="0" sz="2000" spc="-20">
                <a:latin typeface="Calibri Light"/>
                <a:cs typeface="Calibri Light"/>
              </a:rPr>
              <a:t>Categoría: </a:t>
            </a:r>
            <a:r>
              <a:rPr dirty="0" sz="2000" spc="-5">
                <a:latin typeface="Calibri Light"/>
                <a:cs typeface="Calibri Light"/>
              </a:rPr>
              <a:t>Aquellos que </a:t>
            </a:r>
            <a:r>
              <a:rPr dirty="0" sz="2000">
                <a:latin typeface="Calibri Light"/>
                <a:cs typeface="Calibri Light"/>
              </a:rPr>
              <a:t>lo </a:t>
            </a:r>
            <a:r>
              <a:rPr dirty="0" sz="2000" spc="-15">
                <a:latin typeface="Calibri Light"/>
                <a:cs typeface="Calibri Light"/>
              </a:rPr>
              <a:t>serán </a:t>
            </a:r>
            <a:r>
              <a:rPr dirty="0" sz="2000">
                <a:latin typeface="Calibri Light"/>
                <a:cs typeface="Calibri Light"/>
              </a:rPr>
              <a:t>bajo </a:t>
            </a:r>
            <a:r>
              <a:rPr dirty="0" sz="2000" spc="-10">
                <a:latin typeface="Calibri Light"/>
                <a:cs typeface="Calibri Light"/>
              </a:rPr>
              <a:t>toda circunstancia. </a:t>
            </a:r>
            <a:r>
              <a:rPr dirty="0" sz="2000" spc="-15">
                <a:latin typeface="Calibri Light"/>
                <a:cs typeface="Calibri Light"/>
              </a:rPr>
              <a:t>Están </a:t>
            </a:r>
            <a:r>
              <a:rPr dirty="0" sz="2000" spc="-5">
                <a:latin typeface="Calibri Light"/>
                <a:cs typeface="Calibri Light"/>
              </a:rPr>
              <a:t>tipificados en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distintas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leyes.</a:t>
            </a:r>
            <a:endParaRPr sz="2000">
              <a:latin typeface="Calibri Light"/>
              <a:cs typeface="Calibri Light"/>
            </a:endParaRPr>
          </a:p>
          <a:p>
            <a:pPr algn="just" marL="12700" marR="5080">
              <a:lnSpc>
                <a:spcPct val="90000"/>
              </a:lnSpc>
              <a:spcBef>
                <a:spcPts val="965"/>
              </a:spcBef>
              <a:buChar char="-"/>
              <a:tabLst>
                <a:tab pos="193040" algn="l"/>
              </a:tabLst>
            </a:pPr>
            <a:r>
              <a:rPr dirty="0" sz="2000" spc="-15">
                <a:latin typeface="Calibri Light"/>
                <a:cs typeface="Calibri Light"/>
              </a:rPr>
              <a:t>Segunda </a:t>
            </a:r>
            <a:r>
              <a:rPr dirty="0" sz="2000" spc="-20">
                <a:latin typeface="Calibri Light"/>
                <a:cs typeface="Calibri Light"/>
              </a:rPr>
              <a:t>Categoría: </a:t>
            </a:r>
            <a:r>
              <a:rPr dirty="0" sz="2000" spc="-10">
                <a:latin typeface="Calibri Light"/>
                <a:cs typeface="Calibri Light"/>
              </a:rPr>
              <a:t>Aquellos </a:t>
            </a:r>
            <a:r>
              <a:rPr dirty="0" sz="2000">
                <a:latin typeface="Calibri Light"/>
                <a:cs typeface="Calibri Light"/>
              </a:rPr>
              <a:t>en </a:t>
            </a:r>
            <a:r>
              <a:rPr dirty="0" sz="2000" spc="-5">
                <a:latin typeface="Calibri Light"/>
                <a:cs typeface="Calibri Light"/>
              </a:rPr>
              <a:t>que </a:t>
            </a:r>
            <a:r>
              <a:rPr dirty="0" sz="2000">
                <a:latin typeface="Calibri Light"/>
                <a:cs typeface="Calibri Light"/>
              </a:rPr>
              <a:t>el </a:t>
            </a:r>
            <a:r>
              <a:rPr dirty="0" sz="2000" spc="-5">
                <a:latin typeface="Calibri Light"/>
                <a:cs typeface="Calibri Light"/>
              </a:rPr>
              <a:t>hecho </a:t>
            </a:r>
            <a:r>
              <a:rPr dirty="0" sz="2000" spc="-10">
                <a:latin typeface="Calibri Light"/>
                <a:cs typeface="Calibri Light"/>
              </a:rPr>
              <a:t>fuere perpetrado </a:t>
            </a:r>
            <a:r>
              <a:rPr dirty="0" sz="2000">
                <a:latin typeface="Calibri Light"/>
                <a:cs typeface="Calibri Light"/>
              </a:rPr>
              <a:t>en </a:t>
            </a:r>
            <a:r>
              <a:rPr dirty="0" sz="2000" spc="-5">
                <a:latin typeface="Calibri Light"/>
                <a:cs typeface="Calibri Light"/>
              </a:rPr>
              <a:t>ejercicio </a:t>
            </a:r>
            <a:r>
              <a:rPr dirty="0" sz="2000">
                <a:latin typeface="Calibri Light"/>
                <a:cs typeface="Calibri Light"/>
              </a:rPr>
              <a:t>de </a:t>
            </a:r>
            <a:r>
              <a:rPr dirty="0" sz="2000" spc="-10">
                <a:latin typeface="Calibri Light"/>
                <a:cs typeface="Calibri Light"/>
              </a:rPr>
              <a:t>un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u="heavy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cargo, </a:t>
            </a:r>
            <a:r>
              <a:rPr dirty="0" u="heavy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función 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 </a:t>
            </a:r>
            <a:r>
              <a:rPr dirty="0" u="heavy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posición en 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una empresa </a:t>
            </a:r>
            <a:r>
              <a:rPr dirty="0" sz="2000" spc="-20">
                <a:latin typeface="Calibri Light"/>
                <a:cs typeface="Calibri Light"/>
              </a:rPr>
              <a:t>o, </a:t>
            </a:r>
            <a:r>
              <a:rPr dirty="0" sz="2000" spc="-10">
                <a:latin typeface="Calibri Light"/>
                <a:cs typeface="Calibri Light"/>
              </a:rPr>
              <a:t>también, </a:t>
            </a:r>
            <a:r>
              <a:rPr dirty="0" u="heavy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cuando 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lo 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fueren 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en 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beneficio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económico 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 </a:t>
            </a:r>
            <a:r>
              <a:rPr dirty="0" u="heavy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dirty="0" u="heavy" sz="2000" spc="-1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otra </a:t>
            </a:r>
            <a:r>
              <a:rPr dirty="0" u="heavy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naturaleza </a:t>
            </a:r>
            <a:r>
              <a:rPr dirty="0" u="heavy" sz="2000" spc="-2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para </a:t>
            </a:r>
            <a:r>
              <a:rPr dirty="0" u="heavy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una 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empresa </a:t>
            </a:r>
            <a:r>
              <a:rPr dirty="0" sz="2000" spc="-10">
                <a:latin typeface="Calibri Light"/>
                <a:cs typeface="Calibri Light"/>
              </a:rPr>
              <a:t>(aplicable </a:t>
            </a:r>
            <a:r>
              <a:rPr dirty="0" sz="2000">
                <a:latin typeface="Calibri Light"/>
                <a:cs typeface="Calibri Light"/>
              </a:rPr>
              <a:t>a </a:t>
            </a:r>
            <a:r>
              <a:rPr dirty="0" sz="2000" spc="-10">
                <a:latin typeface="Calibri Light"/>
                <a:cs typeface="Calibri Light"/>
              </a:rPr>
              <a:t>empresas </a:t>
            </a:r>
            <a:r>
              <a:rPr dirty="0" sz="2000" spc="-15">
                <a:latin typeface="Calibri Light"/>
                <a:cs typeface="Calibri Light"/>
              </a:rPr>
              <a:t>con </a:t>
            </a:r>
            <a:r>
              <a:rPr dirty="0" sz="2000" spc="-10">
                <a:latin typeface="Calibri Light"/>
                <a:cs typeface="Calibri Light"/>
              </a:rPr>
              <a:t>ingresos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por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sobre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las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25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mil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UF)**.</a:t>
            </a:r>
            <a:endParaRPr sz="2000">
              <a:latin typeface="Calibri Light"/>
              <a:cs typeface="Calibri Light"/>
            </a:endParaRPr>
          </a:p>
          <a:p>
            <a:pPr algn="just" marL="12700" marR="5715">
              <a:lnSpc>
                <a:spcPct val="90000"/>
              </a:lnSpc>
              <a:spcBef>
                <a:spcPts val="1010"/>
              </a:spcBef>
              <a:buChar char="-"/>
              <a:tabLst>
                <a:tab pos="227965" algn="l"/>
              </a:tabLst>
            </a:pPr>
            <a:r>
              <a:rPr dirty="0" sz="2000" spc="-50">
                <a:latin typeface="Calibri Light"/>
                <a:cs typeface="Calibri Light"/>
              </a:rPr>
              <a:t>Tercera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Categoría: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Aquellos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intervenga,</a:t>
            </a:r>
            <a:r>
              <a:rPr dirty="0" sz="2000" spc="-10">
                <a:latin typeface="Calibri Light"/>
                <a:cs typeface="Calibri Light"/>
              </a:rPr>
              <a:t> como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autor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cómplice,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la </a:t>
            </a:r>
            <a:r>
              <a:rPr dirty="0" sz="2000" spc="-10">
                <a:latin typeface="Calibri Light"/>
                <a:cs typeface="Calibri Light"/>
              </a:rPr>
              <a:t> perpetración </a:t>
            </a:r>
            <a:r>
              <a:rPr dirty="0" sz="2000" spc="-5">
                <a:latin typeface="Calibri Light"/>
                <a:cs typeface="Calibri Light"/>
              </a:rPr>
              <a:t>del hecho alguien en </a:t>
            </a:r>
            <a:r>
              <a:rPr dirty="0" sz="2000" spc="-10">
                <a:latin typeface="Calibri Light"/>
                <a:cs typeface="Calibri Light"/>
              </a:rPr>
              <a:t>ejercicio </a:t>
            </a:r>
            <a:r>
              <a:rPr dirty="0" sz="2000" spc="-5">
                <a:latin typeface="Calibri Light"/>
                <a:cs typeface="Calibri Light"/>
              </a:rPr>
              <a:t>de un </a:t>
            </a:r>
            <a:r>
              <a:rPr dirty="0" sz="2000" spc="-25">
                <a:latin typeface="Calibri Light"/>
                <a:cs typeface="Calibri Light"/>
              </a:rPr>
              <a:t>cargo, </a:t>
            </a:r>
            <a:r>
              <a:rPr dirty="0" sz="2000" spc="-5">
                <a:latin typeface="Calibri Light"/>
                <a:cs typeface="Calibri Light"/>
              </a:rPr>
              <a:t>función </a:t>
            </a:r>
            <a:r>
              <a:rPr dirty="0" sz="2000">
                <a:latin typeface="Calibri Light"/>
                <a:cs typeface="Calibri Light"/>
              </a:rPr>
              <a:t>o </a:t>
            </a:r>
            <a:r>
              <a:rPr dirty="0" sz="2000" spc="-5">
                <a:latin typeface="Calibri Light"/>
                <a:cs typeface="Calibri Light"/>
              </a:rPr>
              <a:t>posición </a:t>
            </a:r>
            <a:r>
              <a:rPr dirty="0" sz="2000">
                <a:latin typeface="Calibri Light"/>
                <a:cs typeface="Calibri Light"/>
              </a:rPr>
              <a:t>de </a:t>
            </a:r>
            <a:r>
              <a:rPr dirty="0" sz="2000" spc="-10">
                <a:latin typeface="Calibri Light"/>
                <a:cs typeface="Calibri Light"/>
              </a:rPr>
              <a:t>una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empresa,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>
                <a:latin typeface="Calibri Light"/>
                <a:cs typeface="Calibri Light"/>
              </a:rPr>
              <a:t> el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hecho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fuere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perpetrado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beneficio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económico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otra </a:t>
            </a:r>
            <a:r>
              <a:rPr dirty="0" sz="2000" spc="-15">
                <a:latin typeface="Calibri Light"/>
                <a:cs typeface="Calibri Light"/>
              </a:rPr>
              <a:t> naturaleza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para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una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empresa.</a:t>
            </a:r>
            <a:endParaRPr sz="2000">
              <a:latin typeface="Calibri Light"/>
              <a:cs typeface="Calibri Light"/>
            </a:endParaRPr>
          </a:p>
          <a:p>
            <a:pPr algn="just" marL="144780" indent="-132715">
              <a:lnSpc>
                <a:spcPct val="100000"/>
              </a:lnSpc>
              <a:spcBef>
                <a:spcPts val="755"/>
              </a:spcBef>
              <a:buChar char="-"/>
              <a:tabLst>
                <a:tab pos="145415" algn="l"/>
              </a:tabLst>
            </a:pPr>
            <a:r>
              <a:rPr dirty="0" sz="2000" spc="-15">
                <a:latin typeface="Calibri Light"/>
                <a:cs typeface="Calibri Light"/>
              </a:rPr>
              <a:t>Cuarta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Categoría: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Delitos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receptación,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lavado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blanqueo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5">
                <a:latin typeface="Calibri Light"/>
                <a:cs typeface="Calibri Light"/>
              </a:rPr>
              <a:t> activos.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77594" y="1844166"/>
            <a:ext cx="9039225" cy="3938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44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25120" algn="l"/>
              </a:tabLst>
            </a:pPr>
            <a:r>
              <a:rPr dirty="0" sz="1800" spc="-15">
                <a:latin typeface="Calibri Light"/>
                <a:cs typeface="Calibri Light"/>
              </a:rPr>
              <a:t>Ina</a:t>
            </a:r>
            <a:r>
              <a:rPr dirty="0" sz="1800" spc="-15">
                <a:latin typeface="Calibri Light"/>
                <a:cs typeface="Calibri Light"/>
              </a:rPr>
              <a:t>plicabilidad</a:t>
            </a:r>
            <a:r>
              <a:rPr dirty="0" sz="1800" spc="-8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</a:t>
            </a:r>
            <a:r>
              <a:rPr dirty="0" sz="1800" spc="-25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micro</a:t>
            </a:r>
            <a:r>
              <a:rPr dirty="0" sz="1800" spc="-7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y</a:t>
            </a:r>
            <a:r>
              <a:rPr dirty="0" sz="1800" spc="-30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pequeñas</a:t>
            </a:r>
            <a:r>
              <a:rPr dirty="0" sz="1800" spc="-60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empresas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000">
              <a:latin typeface="Calibri Light"/>
              <a:cs typeface="Calibri Light"/>
            </a:endParaRPr>
          </a:p>
          <a:p>
            <a:pPr algn="just" marL="38100" marR="30480">
              <a:lnSpc>
                <a:spcPts val="1730"/>
              </a:lnSpc>
              <a:spcBef>
                <a:spcPts val="1764"/>
              </a:spcBef>
            </a:pPr>
            <a:r>
              <a:rPr dirty="0" sz="1600" spc="-5">
                <a:latin typeface="Calibri Light"/>
                <a:cs typeface="Calibri Light"/>
              </a:rPr>
              <a:t>- No </a:t>
            </a:r>
            <a:r>
              <a:rPr dirty="0" sz="1600" spc="-10">
                <a:latin typeface="Calibri Light"/>
                <a:cs typeface="Calibri Light"/>
              </a:rPr>
              <a:t>serán </a:t>
            </a:r>
            <a:r>
              <a:rPr dirty="0" sz="1600" spc="-5">
                <a:latin typeface="Calibri Light"/>
                <a:cs typeface="Calibri Light"/>
              </a:rPr>
              <a:t>aplicables a </a:t>
            </a:r>
            <a:r>
              <a:rPr dirty="0" sz="1600">
                <a:latin typeface="Calibri Light"/>
                <a:cs typeface="Calibri Light"/>
              </a:rPr>
              <a:t>los </a:t>
            </a:r>
            <a:r>
              <a:rPr dirty="0" sz="1600" spc="-5">
                <a:latin typeface="Calibri Light"/>
                <a:cs typeface="Calibri Light"/>
              </a:rPr>
              <a:t>delitos </a:t>
            </a:r>
            <a:r>
              <a:rPr dirty="0" sz="1600">
                <a:latin typeface="Calibri Light"/>
                <a:cs typeface="Calibri Light"/>
              </a:rPr>
              <a:t>considerados </a:t>
            </a:r>
            <a:r>
              <a:rPr dirty="0" sz="1600" spc="-5">
                <a:latin typeface="Calibri Light"/>
                <a:cs typeface="Calibri Light"/>
              </a:rPr>
              <a:t>como económicos conforme a </a:t>
            </a:r>
            <a:r>
              <a:rPr dirty="0" sz="1600">
                <a:latin typeface="Calibri Light"/>
                <a:cs typeface="Calibri Light"/>
              </a:rPr>
              <a:t>los </a:t>
            </a:r>
            <a:r>
              <a:rPr dirty="0" sz="1600" spc="-5">
                <a:latin typeface="Calibri Light"/>
                <a:cs typeface="Calibri Light"/>
              </a:rPr>
              <a:t>artículos 2 y 3 y a </a:t>
            </a:r>
            <a:r>
              <a:rPr dirty="0" sz="1600">
                <a:latin typeface="Calibri Light"/>
                <a:cs typeface="Calibri Light"/>
              </a:rPr>
              <a:t>los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números </a:t>
            </a:r>
            <a:r>
              <a:rPr dirty="0" sz="1600" spc="-5">
                <a:latin typeface="Calibri Light"/>
                <a:cs typeface="Calibri Light"/>
              </a:rPr>
              <a:t>2 y 3 del artículo 4 que </a:t>
            </a:r>
            <a:r>
              <a:rPr dirty="0" sz="1600" spc="-10">
                <a:latin typeface="Calibri Light"/>
                <a:cs typeface="Calibri Light"/>
              </a:rPr>
              <a:t>se </a:t>
            </a:r>
            <a:r>
              <a:rPr dirty="0" sz="1600" spc="-5">
                <a:latin typeface="Calibri Light"/>
                <a:cs typeface="Calibri Light"/>
              </a:rPr>
              <a:t>perpetren </a:t>
            </a:r>
            <a:r>
              <a:rPr dirty="0" sz="1600" spc="5">
                <a:latin typeface="Calibri Light"/>
                <a:cs typeface="Calibri Light"/>
              </a:rPr>
              <a:t>en </a:t>
            </a:r>
            <a:r>
              <a:rPr dirty="0" sz="1600" spc="-5">
                <a:latin typeface="Calibri Light"/>
                <a:cs typeface="Calibri Light"/>
              </a:rPr>
              <a:t>el contexto o </a:t>
            </a:r>
            <a:r>
              <a:rPr dirty="0" sz="1600" spc="5">
                <a:latin typeface="Calibri Light"/>
                <a:cs typeface="Calibri Light"/>
              </a:rPr>
              <a:t>en </a:t>
            </a:r>
            <a:r>
              <a:rPr dirty="0" sz="1600" spc="-5">
                <a:latin typeface="Calibri Light"/>
                <a:cs typeface="Calibri Light"/>
              </a:rPr>
              <a:t>beneficio de una empresa que </a:t>
            </a:r>
            <a:r>
              <a:rPr dirty="0" sz="1600">
                <a:latin typeface="Calibri Light"/>
                <a:cs typeface="Calibri Light"/>
              </a:rPr>
              <a:t>tenga </a:t>
            </a:r>
            <a:r>
              <a:rPr dirty="0" sz="1600" spc="10">
                <a:latin typeface="Calibri Light"/>
                <a:cs typeface="Calibri Light"/>
              </a:rPr>
              <a:t>el 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carácter</a:t>
            </a:r>
            <a:r>
              <a:rPr dirty="0" sz="1600" spc="-3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micro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o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pequeña</a:t>
            </a:r>
            <a:r>
              <a:rPr dirty="0" sz="1600" spc="2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empresa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conforme</a:t>
            </a:r>
            <a:r>
              <a:rPr dirty="0" sz="1600" spc="1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al</a:t>
            </a:r>
            <a:r>
              <a:rPr dirty="0" sz="1600" spc="-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artículo</a:t>
            </a:r>
            <a:r>
              <a:rPr dirty="0" sz="1600" spc="-10">
                <a:latin typeface="Calibri Light"/>
                <a:cs typeface="Calibri Light"/>
              </a:rPr>
              <a:t> segundo</a:t>
            </a:r>
            <a:r>
              <a:rPr dirty="0" sz="1600" spc="5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de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la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ley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20.416.</a:t>
            </a:r>
            <a:endParaRPr sz="1600">
              <a:latin typeface="Calibri Light"/>
              <a:cs typeface="Calibri Light"/>
            </a:endParaRPr>
          </a:p>
          <a:p>
            <a:pPr algn="just" marL="200660" indent="-163195">
              <a:lnSpc>
                <a:spcPts val="1825"/>
              </a:lnSpc>
              <a:spcBef>
                <a:spcPts val="775"/>
              </a:spcBef>
              <a:buChar char="*"/>
              <a:tabLst>
                <a:tab pos="201295" algn="l"/>
              </a:tabLst>
            </a:pPr>
            <a:r>
              <a:rPr dirty="0" sz="1600" spc="-20">
                <a:latin typeface="Calibri Light"/>
                <a:cs typeface="Calibri Light"/>
              </a:rPr>
              <a:t>Microempresa</a:t>
            </a:r>
            <a:r>
              <a:rPr dirty="0" sz="1600" spc="29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ingresos</a:t>
            </a:r>
            <a:r>
              <a:rPr dirty="0" sz="1600" spc="13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anuales</a:t>
            </a:r>
            <a:r>
              <a:rPr dirty="0" sz="1600" spc="14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por</a:t>
            </a:r>
            <a:r>
              <a:rPr dirty="0" sz="1600" spc="14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ventas</a:t>
            </a:r>
            <a:r>
              <a:rPr dirty="0" sz="1600" spc="13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</a:t>
            </a:r>
            <a:r>
              <a:rPr dirty="0" sz="1600" spc="14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servicios</a:t>
            </a:r>
            <a:r>
              <a:rPr dirty="0" sz="1600" spc="12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</a:t>
            </a:r>
            <a:r>
              <a:rPr dirty="0" sz="1600" spc="14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otras</a:t>
            </a:r>
            <a:r>
              <a:rPr dirty="0" sz="1600" spc="14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actividades</a:t>
            </a:r>
            <a:r>
              <a:rPr dirty="0" sz="1600" spc="14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no</a:t>
            </a:r>
            <a:r>
              <a:rPr dirty="0" sz="1600" spc="14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superen</a:t>
            </a:r>
            <a:r>
              <a:rPr dirty="0" sz="1600" spc="15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2.400</a:t>
            </a:r>
            <a:r>
              <a:rPr dirty="0" sz="1600" spc="135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UF</a:t>
            </a:r>
            <a:r>
              <a:rPr dirty="0" sz="1600" spc="13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</a:t>
            </a:r>
            <a:r>
              <a:rPr dirty="0" sz="1600" spc="15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último</a:t>
            </a:r>
            <a:endParaRPr sz="1600">
              <a:latin typeface="Calibri Light"/>
              <a:cs typeface="Calibri Light"/>
            </a:endParaRPr>
          </a:p>
          <a:p>
            <a:pPr algn="just" marL="38100">
              <a:lnSpc>
                <a:spcPts val="1825"/>
              </a:lnSpc>
            </a:pPr>
            <a:r>
              <a:rPr dirty="0" sz="1600" spc="-5">
                <a:latin typeface="Calibri Light"/>
                <a:cs typeface="Calibri Light"/>
              </a:rPr>
              <a:t>año</a:t>
            </a:r>
            <a:r>
              <a:rPr dirty="0" sz="1600" spc="-3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calendario.</a:t>
            </a:r>
            <a:endParaRPr sz="1600">
              <a:latin typeface="Calibri Light"/>
              <a:cs typeface="Calibri Light"/>
            </a:endParaRPr>
          </a:p>
          <a:p>
            <a:pPr algn="just" marL="135255" indent="-97790">
              <a:lnSpc>
                <a:spcPct val="100000"/>
              </a:lnSpc>
              <a:spcBef>
                <a:spcPts val="1395"/>
              </a:spcBef>
              <a:buSzPct val="65625"/>
              <a:buChar char="*"/>
              <a:tabLst>
                <a:tab pos="135890" algn="l"/>
              </a:tabLst>
            </a:pPr>
            <a:r>
              <a:rPr dirty="0" sz="1600" spc="-15">
                <a:latin typeface="Calibri Light"/>
                <a:cs typeface="Calibri Light"/>
              </a:rPr>
              <a:t>Pequeña</a:t>
            </a:r>
            <a:r>
              <a:rPr dirty="0" sz="1600" spc="-6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empresa </a:t>
            </a:r>
            <a:r>
              <a:rPr dirty="0" sz="1600" spc="-5">
                <a:latin typeface="Calibri Light"/>
                <a:cs typeface="Calibri Light"/>
              </a:rPr>
              <a:t>supera</a:t>
            </a:r>
            <a:r>
              <a:rPr dirty="0" sz="1600" spc="-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las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2.400</a:t>
            </a:r>
            <a:r>
              <a:rPr dirty="0" sz="1600" spc="3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UF</a:t>
            </a:r>
            <a:r>
              <a:rPr dirty="0" sz="1600" spc="-5">
                <a:latin typeface="Calibri Light"/>
                <a:cs typeface="Calibri Light"/>
              </a:rPr>
              <a:t> y es</a:t>
            </a:r>
            <a:r>
              <a:rPr dirty="0" sz="1600" spc="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menor</a:t>
            </a:r>
            <a:r>
              <a:rPr dirty="0" sz="1600" spc="2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 25.000</a:t>
            </a:r>
            <a:r>
              <a:rPr dirty="0" sz="1600" spc="3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UF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último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año</a:t>
            </a:r>
            <a:r>
              <a:rPr dirty="0" sz="1600" spc="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calendario.</a:t>
            </a:r>
            <a:endParaRPr sz="1600">
              <a:latin typeface="Calibri Light"/>
              <a:cs typeface="Calibri Light"/>
            </a:endParaRPr>
          </a:p>
          <a:p>
            <a:pPr algn="just" marL="185420" indent="-147955">
              <a:lnSpc>
                <a:spcPct val="100000"/>
              </a:lnSpc>
              <a:spcBef>
                <a:spcPts val="815"/>
              </a:spcBef>
              <a:buChar char="*"/>
              <a:tabLst>
                <a:tab pos="186055" algn="l"/>
              </a:tabLst>
            </a:pPr>
            <a:r>
              <a:rPr dirty="0" sz="1600" spc="-10">
                <a:latin typeface="Calibri Light"/>
                <a:cs typeface="Calibri Light"/>
              </a:rPr>
              <a:t>Mediana</a:t>
            </a:r>
            <a:r>
              <a:rPr dirty="0" sz="1600" spc="-6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empresa</a:t>
            </a:r>
            <a:r>
              <a:rPr dirty="0" sz="1600" spc="-4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sobre</a:t>
            </a:r>
            <a:r>
              <a:rPr dirty="0" sz="1600" spc="3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25.000</a:t>
            </a:r>
            <a:r>
              <a:rPr dirty="0" sz="1600" spc="25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UF</a:t>
            </a:r>
            <a:r>
              <a:rPr dirty="0" sz="1600" spc="-5">
                <a:latin typeface="Calibri Light"/>
                <a:cs typeface="Calibri Light"/>
              </a:rPr>
              <a:t> y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menor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100.000</a:t>
            </a:r>
            <a:r>
              <a:rPr dirty="0" sz="1600" spc="4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UF</a:t>
            </a:r>
            <a:r>
              <a:rPr dirty="0" sz="1600" spc="-5">
                <a:latin typeface="Calibri Light"/>
                <a:cs typeface="Calibri Light"/>
              </a:rPr>
              <a:t> último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año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calendario.</a:t>
            </a:r>
            <a:endParaRPr sz="1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600">
              <a:latin typeface="Calibri Light"/>
              <a:cs typeface="Calibri Light"/>
            </a:endParaRPr>
          </a:p>
          <a:p>
            <a:pPr algn="just" marL="38100" marR="33020">
              <a:lnSpc>
                <a:spcPct val="91500"/>
              </a:lnSpc>
              <a:spcBef>
                <a:spcPts val="1120"/>
              </a:spcBef>
            </a:pPr>
            <a:r>
              <a:rPr dirty="0" sz="2000">
                <a:latin typeface="Calibri Light"/>
                <a:cs typeface="Calibri Light"/>
              </a:rPr>
              <a:t>- </a:t>
            </a:r>
            <a:r>
              <a:rPr dirty="0" sz="1600" spc="-5">
                <a:latin typeface="Calibri Light"/>
                <a:cs typeface="Calibri Light"/>
              </a:rPr>
              <a:t>En el caso de que la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empresa involucrada forme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parte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dirty="0" u="sng" sz="16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un grupo 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empresarial</a:t>
            </a:r>
            <a:r>
              <a:rPr dirty="0" sz="1600" spc="-10">
                <a:latin typeface="Calibri Light"/>
                <a:cs typeface="Calibri Light"/>
              </a:rPr>
              <a:t>, </a:t>
            </a:r>
            <a:r>
              <a:rPr dirty="0" sz="1600">
                <a:latin typeface="Calibri Light"/>
                <a:cs typeface="Calibri Light"/>
              </a:rPr>
              <a:t>deberán </a:t>
            </a:r>
            <a:r>
              <a:rPr dirty="0" sz="1600" spc="-5">
                <a:latin typeface="Calibri Light"/>
                <a:cs typeface="Calibri Light"/>
              </a:rPr>
              <a:t>sumarse </a:t>
            </a:r>
            <a:r>
              <a:rPr dirty="0" sz="1600">
                <a:latin typeface="Calibri Light"/>
                <a:cs typeface="Calibri Light"/>
              </a:rPr>
              <a:t>los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ingresos del </a:t>
            </a:r>
            <a:r>
              <a:rPr dirty="0" sz="1600">
                <a:latin typeface="Calibri Light"/>
                <a:cs typeface="Calibri Light"/>
              </a:rPr>
              <a:t>grupo </a:t>
            </a:r>
            <a:r>
              <a:rPr dirty="0" sz="1600" spc="-5">
                <a:latin typeface="Calibri Light"/>
                <a:cs typeface="Calibri Light"/>
              </a:rPr>
              <a:t>para determinar </a:t>
            </a:r>
            <a:r>
              <a:rPr dirty="0" sz="1600">
                <a:latin typeface="Calibri Light"/>
                <a:cs typeface="Calibri Light"/>
              </a:rPr>
              <a:t>si </a:t>
            </a:r>
            <a:r>
              <a:rPr dirty="0" sz="1600" spc="-5">
                <a:latin typeface="Calibri Light"/>
                <a:cs typeface="Calibri Light"/>
              </a:rPr>
              <a:t>califica </a:t>
            </a:r>
            <a:r>
              <a:rPr dirty="0" sz="1600" spc="-10">
                <a:latin typeface="Calibri Light"/>
                <a:cs typeface="Calibri Light"/>
              </a:rPr>
              <a:t>como</a:t>
            </a:r>
            <a:r>
              <a:rPr dirty="0" sz="1600" spc="-5">
                <a:latin typeface="Calibri Light"/>
                <a:cs typeface="Calibri Light"/>
              </a:rPr>
              <a:t> micro o</a:t>
            </a:r>
            <a:r>
              <a:rPr dirty="0" sz="1600" spc="35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pequeña</a:t>
            </a:r>
            <a:r>
              <a:rPr dirty="0" sz="1600" spc="35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empresa</a:t>
            </a:r>
            <a:r>
              <a:rPr dirty="0" sz="1600" spc="34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conforme a la disposición 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antes</a:t>
            </a:r>
            <a:r>
              <a:rPr dirty="0" sz="1600" spc="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citada.</a:t>
            </a:r>
            <a:r>
              <a:rPr dirty="0" sz="1600" spc="-2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Por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grupo</a:t>
            </a:r>
            <a:r>
              <a:rPr dirty="0" sz="1600" spc="3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empresarial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se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entenderá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lo</a:t>
            </a:r>
            <a:r>
              <a:rPr dirty="0" sz="1600" spc="1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dispuesto</a:t>
            </a:r>
            <a:r>
              <a:rPr dirty="0" sz="1600" spc="6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el artículo 96</a:t>
            </a:r>
            <a:r>
              <a:rPr dirty="0" sz="1600" spc="2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la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ley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N</a:t>
            </a:r>
            <a:r>
              <a:rPr dirty="0" sz="1600" spc="-5">
                <a:latin typeface="Tahoma"/>
                <a:cs typeface="Tahoma"/>
              </a:rPr>
              <a:t>°</a:t>
            </a:r>
            <a:r>
              <a:rPr dirty="0" sz="1600" spc="-5">
                <a:latin typeface="Calibri Light"/>
                <a:cs typeface="Calibri Light"/>
              </a:rPr>
              <a:t>18.045.</a:t>
            </a:r>
            <a:endParaRPr sz="16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072" y="1097661"/>
            <a:ext cx="43497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/>
              <a:t>Ley</a:t>
            </a:r>
            <a:r>
              <a:rPr dirty="0" sz="2800" spc="-75"/>
              <a:t> </a:t>
            </a:r>
            <a:r>
              <a:rPr dirty="0" sz="2800" spc="-20"/>
              <a:t>20.195</a:t>
            </a:r>
            <a:r>
              <a:rPr dirty="0" sz="2800" spc="-90"/>
              <a:t> </a:t>
            </a:r>
            <a:r>
              <a:rPr dirty="0" sz="2800" spc="-20"/>
              <a:t>Delitos</a:t>
            </a:r>
            <a:r>
              <a:rPr dirty="0" sz="2800" spc="-80"/>
              <a:t> </a:t>
            </a:r>
            <a:r>
              <a:rPr dirty="0" sz="2800" spc="-30"/>
              <a:t>Económicos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602994" y="1823720"/>
            <a:ext cx="8989695" cy="4375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15">
                <a:latin typeface="Calibri Light"/>
                <a:cs typeface="Calibri Light"/>
              </a:rPr>
              <a:t>Inaplicabilidad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micro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pequeñas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empresas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00">
              <a:latin typeface="Calibri Light"/>
              <a:cs typeface="Calibri Light"/>
            </a:endParaRPr>
          </a:p>
          <a:p>
            <a:pPr algn="just" marL="12700" marR="5080">
              <a:lnSpc>
                <a:spcPct val="90000"/>
              </a:lnSpc>
            </a:pPr>
            <a:r>
              <a:rPr dirty="0" sz="1600" spc="-5">
                <a:latin typeface="Calibri Light"/>
                <a:cs typeface="Calibri Light"/>
              </a:rPr>
              <a:t>Artículo 96.- </a:t>
            </a:r>
            <a:r>
              <a:rPr dirty="0" sz="1600" spc="-15">
                <a:latin typeface="Calibri Light"/>
                <a:cs typeface="Calibri Light"/>
              </a:rPr>
              <a:t>Grupo empresarial </a:t>
            </a:r>
            <a:r>
              <a:rPr dirty="0" sz="1600" spc="-5">
                <a:latin typeface="Calibri Light"/>
                <a:cs typeface="Calibri Light"/>
              </a:rPr>
              <a:t>es </a:t>
            </a:r>
            <a:r>
              <a:rPr dirty="0" sz="1600" spc="-10">
                <a:latin typeface="Calibri Light"/>
                <a:cs typeface="Calibri Light"/>
              </a:rPr>
              <a:t>el conjunto </a:t>
            </a:r>
            <a:r>
              <a:rPr dirty="0" sz="1600" spc="-5">
                <a:latin typeface="Calibri Light"/>
                <a:cs typeface="Calibri Light"/>
              </a:rPr>
              <a:t>de entidades </a:t>
            </a:r>
            <a:r>
              <a:rPr dirty="0" sz="1600" spc="-10">
                <a:latin typeface="Calibri Light"/>
                <a:cs typeface="Calibri Light"/>
              </a:rPr>
              <a:t>que presentan </a:t>
            </a:r>
            <a:r>
              <a:rPr dirty="0" sz="1600">
                <a:latin typeface="Calibri Light"/>
                <a:cs typeface="Calibri Light"/>
              </a:rPr>
              <a:t>vínculos </a:t>
            </a:r>
            <a:r>
              <a:rPr dirty="0" sz="1600" spc="-5">
                <a:latin typeface="Calibri Light"/>
                <a:cs typeface="Calibri Light"/>
              </a:rPr>
              <a:t>de </a:t>
            </a:r>
            <a:r>
              <a:rPr dirty="0" sz="1600" spc="-10">
                <a:latin typeface="Calibri Light"/>
                <a:cs typeface="Calibri Light"/>
              </a:rPr>
              <a:t>tal </a:t>
            </a:r>
            <a:r>
              <a:rPr dirty="0" sz="1600" spc="-15">
                <a:latin typeface="Calibri Light"/>
                <a:cs typeface="Calibri Light"/>
              </a:rPr>
              <a:t>naturaleza </a:t>
            </a:r>
            <a:r>
              <a:rPr dirty="0" sz="1600" spc="-5">
                <a:latin typeface="Calibri Light"/>
                <a:cs typeface="Calibri Light"/>
              </a:rPr>
              <a:t>en </a:t>
            </a:r>
            <a:r>
              <a:rPr dirty="0" sz="1600">
                <a:latin typeface="Calibri Light"/>
                <a:cs typeface="Calibri Light"/>
              </a:rPr>
              <a:t>su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20">
                <a:latin typeface="Calibri Light"/>
                <a:cs typeface="Calibri Light"/>
              </a:rPr>
              <a:t>propiedad,</a:t>
            </a:r>
            <a:r>
              <a:rPr dirty="0" sz="1600" spc="-15">
                <a:latin typeface="Calibri Light"/>
                <a:cs typeface="Calibri Light"/>
              </a:rPr>
              <a:t> </a:t>
            </a:r>
            <a:r>
              <a:rPr dirty="0" sz="1600" spc="-20">
                <a:latin typeface="Calibri Light"/>
                <a:cs typeface="Calibri Light"/>
              </a:rPr>
              <a:t>administración</a:t>
            </a:r>
            <a:r>
              <a:rPr dirty="0" sz="1600" spc="-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o </a:t>
            </a:r>
            <a:r>
              <a:rPr dirty="0" sz="1600" spc="-15">
                <a:latin typeface="Calibri Light"/>
                <a:cs typeface="Calibri Light"/>
              </a:rPr>
              <a:t>responsabilidad crediticia,</a:t>
            </a:r>
            <a:r>
              <a:rPr dirty="0" sz="1600" spc="-1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que hacen </a:t>
            </a:r>
            <a:r>
              <a:rPr dirty="0" sz="1600" spc="-10">
                <a:latin typeface="Calibri Light"/>
                <a:cs typeface="Calibri Light"/>
              </a:rPr>
              <a:t>presumir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que </a:t>
            </a:r>
            <a:r>
              <a:rPr dirty="0" sz="1600" spc="-5">
                <a:latin typeface="Calibri Light"/>
                <a:cs typeface="Calibri Light"/>
              </a:rPr>
              <a:t>la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20">
                <a:latin typeface="Calibri Light"/>
                <a:cs typeface="Calibri Light"/>
              </a:rPr>
              <a:t>actuación</a:t>
            </a:r>
            <a:r>
              <a:rPr dirty="0" sz="1600" spc="-15">
                <a:latin typeface="Calibri Light"/>
                <a:cs typeface="Calibri Light"/>
              </a:rPr>
              <a:t> </a:t>
            </a:r>
            <a:r>
              <a:rPr dirty="0" sz="1600" spc="-20">
                <a:latin typeface="Calibri Light"/>
                <a:cs typeface="Calibri Light"/>
              </a:rPr>
              <a:t>económica</a:t>
            </a:r>
            <a:r>
              <a:rPr dirty="0" sz="1600" spc="-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 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20">
                <a:latin typeface="Calibri Light"/>
                <a:cs typeface="Calibri Light"/>
              </a:rPr>
              <a:t>financiera </a:t>
            </a:r>
            <a:r>
              <a:rPr dirty="0" sz="1600" spc="-10">
                <a:latin typeface="Calibri Light"/>
                <a:cs typeface="Calibri Light"/>
              </a:rPr>
              <a:t>de </a:t>
            </a:r>
            <a:r>
              <a:rPr dirty="0" sz="1600" spc="-5">
                <a:latin typeface="Calibri Light"/>
                <a:cs typeface="Calibri Light"/>
              </a:rPr>
              <a:t>sus </a:t>
            </a:r>
            <a:r>
              <a:rPr dirty="0" sz="1600" spc="-15">
                <a:latin typeface="Calibri Light"/>
                <a:cs typeface="Calibri Light"/>
              </a:rPr>
              <a:t>integrantes </a:t>
            </a:r>
            <a:r>
              <a:rPr dirty="0" sz="1600" spc="-20">
                <a:latin typeface="Calibri Light"/>
                <a:cs typeface="Calibri Light"/>
              </a:rPr>
              <a:t>está </a:t>
            </a:r>
            <a:r>
              <a:rPr dirty="0" sz="1600" spc="-5">
                <a:latin typeface="Calibri Light"/>
                <a:cs typeface="Calibri Light"/>
              </a:rPr>
              <a:t>guiada por </a:t>
            </a:r>
            <a:r>
              <a:rPr dirty="0" sz="1600">
                <a:latin typeface="Calibri Light"/>
                <a:cs typeface="Calibri Light"/>
              </a:rPr>
              <a:t>los </a:t>
            </a:r>
            <a:r>
              <a:rPr dirty="0" sz="1600" spc="-20">
                <a:latin typeface="Calibri Light"/>
                <a:cs typeface="Calibri Light"/>
              </a:rPr>
              <a:t>intereses comunes </a:t>
            </a:r>
            <a:r>
              <a:rPr dirty="0" sz="1600" spc="-5">
                <a:latin typeface="Calibri Light"/>
                <a:cs typeface="Calibri Light"/>
              </a:rPr>
              <a:t>del grupo o subordinada a </a:t>
            </a:r>
            <a:r>
              <a:rPr dirty="0" sz="1600" spc="-10">
                <a:latin typeface="Calibri Light"/>
                <a:cs typeface="Calibri Light"/>
              </a:rPr>
              <a:t>éstos, </a:t>
            </a:r>
            <a:r>
              <a:rPr dirty="0" sz="1600" spc="-5">
                <a:latin typeface="Calibri Light"/>
                <a:cs typeface="Calibri Light"/>
              </a:rPr>
              <a:t>o </a:t>
            </a:r>
            <a:r>
              <a:rPr dirty="0" sz="1600">
                <a:latin typeface="Calibri Light"/>
                <a:cs typeface="Calibri Light"/>
              </a:rPr>
              <a:t>que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existen </a:t>
            </a:r>
            <a:r>
              <a:rPr dirty="0" sz="1600" spc="-5">
                <a:latin typeface="Calibri Light"/>
                <a:cs typeface="Calibri Light"/>
              </a:rPr>
              <a:t>riesgos financieros comunes en </a:t>
            </a:r>
            <a:r>
              <a:rPr dirty="0" sz="1600">
                <a:latin typeface="Calibri Light"/>
                <a:cs typeface="Calibri Light"/>
              </a:rPr>
              <a:t>los </a:t>
            </a:r>
            <a:r>
              <a:rPr dirty="0" sz="1600" spc="-10">
                <a:latin typeface="Calibri Light"/>
                <a:cs typeface="Calibri Light"/>
              </a:rPr>
              <a:t>créditos </a:t>
            </a:r>
            <a:r>
              <a:rPr dirty="0" sz="1600" spc="-5">
                <a:latin typeface="Calibri Light"/>
                <a:cs typeface="Calibri Light"/>
              </a:rPr>
              <a:t>que </a:t>
            </a:r>
            <a:r>
              <a:rPr dirty="0" sz="1600" spc="-10">
                <a:latin typeface="Calibri Light"/>
                <a:cs typeface="Calibri Light"/>
              </a:rPr>
              <a:t>se </a:t>
            </a:r>
            <a:r>
              <a:rPr dirty="0" sz="1600">
                <a:latin typeface="Calibri Light"/>
                <a:cs typeface="Calibri Light"/>
              </a:rPr>
              <a:t>les </a:t>
            </a:r>
            <a:r>
              <a:rPr dirty="0" sz="1600" spc="-15">
                <a:latin typeface="Calibri Light"/>
                <a:cs typeface="Calibri Light"/>
              </a:rPr>
              <a:t>otorgan </a:t>
            </a:r>
            <a:r>
              <a:rPr dirty="0" sz="1600" spc="-5">
                <a:latin typeface="Calibri Light"/>
                <a:cs typeface="Calibri Light"/>
              </a:rPr>
              <a:t>o </a:t>
            </a:r>
            <a:r>
              <a:rPr dirty="0" sz="1600" spc="5">
                <a:latin typeface="Calibri Light"/>
                <a:cs typeface="Calibri Light"/>
              </a:rPr>
              <a:t>en </a:t>
            </a:r>
            <a:r>
              <a:rPr dirty="0" sz="1600" spc="-5">
                <a:latin typeface="Calibri Light"/>
                <a:cs typeface="Calibri Light"/>
              </a:rPr>
              <a:t>la </a:t>
            </a:r>
            <a:r>
              <a:rPr dirty="0" sz="1600">
                <a:latin typeface="Calibri Light"/>
                <a:cs typeface="Calibri Light"/>
              </a:rPr>
              <a:t>adquisición </a:t>
            </a:r>
            <a:r>
              <a:rPr dirty="0" sz="1600" spc="-5">
                <a:latin typeface="Calibri Light"/>
                <a:cs typeface="Calibri Light"/>
              </a:rPr>
              <a:t>de </a:t>
            </a:r>
            <a:r>
              <a:rPr dirty="0" sz="1600" spc="-10">
                <a:latin typeface="Calibri Light"/>
                <a:cs typeface="Calibri Light"/>
              </a:rPr>
              <a:t>valores </a:t>
            </a:r>
            <a:r>
              <a:rPr dirty="0" sz="1600">
                <a:latin typeface="Calibri Light"/>
                <a:cs typeface="Calibri Light"/>
              </a:rPr>
              <a:t>que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emiten.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Forman</a:t>
            </a:r>
            <a:r>
              <a:rPr dirty="0" sz="1600" spc="-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parte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un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mismo</a:t>
            </a:r>
            <a:r>
              <a:rPr dirty="0" sz="1600">
                <a:latin typeface="Calibri Light"/>
                <a:cs typeface="Calibri Light"/>
              </a:rPr>
              <a:t> grupo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empresarial: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a)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Una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sociedad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</a:t>
            </a:r>
            <a:r>
              <a:rPr dirty="0" sz="1600">
                <a:latin typeface="Calibri Light"/>
                <a:cs typeface="Calibri Light"/>
              </a:rPr>
              <a:t> su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controlador;</a:t>
            </a:r>
            <a:r>
              <a:rPr dirty="0" sz="1600" spc="-5">
                <a:latin typeface="Calibri Light"/>
                <a:cs typeface="Calibri Light"/>
              </a:rPr>
              <a:t> b)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30">
                <a:latin typeface="Calibri Light"/>
                <a:cs typeface="Calibri Light"/>
              </a:rPr>
              <a:t>Todas</a:t>
            </a:r>
            <a:r>
              <a:rPr dirty="0" sz="1600" spc="-25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las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sociedades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que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tienen</a:t>
            </a:r>
            <a:r>
              <a:rPr dirty="0" sz="1600">
                <a:latin typeface="Calibri Light"/>
                <a:cs typeface="Calibri Light"/>
              </a:rPr>
              <a:t> un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controlador</a:t>
            </a:r>
            <a:r>
              <a:rPr dirty="0" sz="1600" spc="-5">
                <a:latin typeface="Calibri Light"/>
                <a:cs typeface="Calibri Light"/>
              </a:rPr>
              <a:t> común,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este</a:t>
            </a:r>
            <a:r>
              <a:rPr dirty="0" sz="1600" spc="-10">
                <a:latin typeface="Calibri Light"/>
                <a:cs typeface="Calibri Light"/>
              </a:rPr>
              <a:t> último,</a:t>
            </a:r>
            <a:r>
              <a:rPr dirty="0" sz="1600" spc="-5">
                <a:latin typeface="Calibri Light"/>
                <a:cs typeface="Calibri Light"/>
              </a:rPr>
              <a:t> y</a:t>
            </a:r>
            <a:r>
              <a:rPr dirty="0" sz="1600">
                <a:latin typeface="Calibri Light"/>
                <a:cs typeface="Calibri Light"/>
              </a:rPr>
              <a:t> c)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40">
                <a:latin typeface="Calibri Light"/>
                <a:cs typeface="Calibri Light"/>
              </a:rPr>
              <a:t>Toda</a:t>
            </a:r>
            <a:r>
              <a:rPr dirty="0" sz="1600" spc="-3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entidad</a:t>
            </a:r>
            <a:r>
              <a:rPr dirty="0" sz="1600">
                <a:latin typeface="Calibri Light"/>
                <a:cs typeface="Calibri Light"/>
              </a:rPr>
              <a:t> que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determine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la </a:t>
            </a:r>
            <a:r>
              <a:rPr dirty="0" sz="1600" spc="-5">
                <a:latin typeface="Calibri Light"/>
                <a:cs typeface="Calibri Light"/>
              </a:rPr>
              <a:t> Superintendencia </a:t>
            </a:r>
            <a:r>
              <a:rPr dirty="0" sz="1600" spc="-10">
                <a:latin typeface="Calibri Light"/>
                <a:cs typeface="Calibri Light"/>
              </a:rPr>
              <a:t>considerando </a:t>
            </a:r>
            <a:r>
              <a:rPr dirty="0" sz="1600" spc="-5">
                <a:latin typeface="Calibri Light"/>
                <a:cs typeface="Calibri Light"/>
              </a:rPr>
              <a:t>la concurrencia de </a:t>
            </a:r>
            <a:r>
              <a:rPr dirty="0" sz="1600">
                <a:latin typeface="Calibri Light"/>
                <a:cs typeface="Calibri Light"/>
              </a:rPr>
              <a:t>una </a:t>
            </a:r>
            <a:r>
              <a:rPr dirty="0" sz="1600" spc="-5">
                <a:latin typeface="Calibri Light"/>
                <a:cs typeface="Calibri Light"/>
              </a:rPr>
              <a:t>o más de las </a:t>
            </a:r>
            <a:r>
              <a:rPr dirty="0" sz="1600" spc="-10">
                <a:latin typeface="Calibri Light"/>
                <a:cs typeface="Calibri Light"/>
              </a:rPr>
              <a:t>siguientes circunstancias: </a:t>
            </a:r>
            <a:r>
              <a:rPr dirty="0" sz="1600" spc="-5">
                <a:latin typeface="Calibri Light"/>
                <a:cs typeface="Calibri Light"/>
              </a:rPr>
              <a:t>1. </a:t>
            </a:r>
            <a:r>
              <a:rPr dirty="0" sz="1600">
                <a:latin typeface="Calibri Light"/>
                <a:cs typeface="Calibri Light"/>
              </a:rPr>
              <a:t>Que </a:t>
            </a:r>
            <a:r>
              <a:rPr dirty="0" sz="1600" spc="-10">
                <a:latin typeface="Calibri Light"/>
                <a:cs typeface="Calibri Light"/>
              </a:rPr>
              <a:t>un 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porcentaje significativo </a:t>
            </a:r>
            <a:r>
              <a:rPr dirty="0" sz="1600" spc="-5">
                <a:latin typeface="Calibri Light"/>
                <a:cs typeface="Calibri Light"/>
              </a:rPr>
              <a:t>del activo de la </a:t>
            </a:r>
            <a:r>
              <a:rPr dirty="0" sz="1600" spc="-10">
                <a:latin typeface="Calibri Light"/>
                <a:cs typeface="Calibri Light"/>
              </a:rPr>
              <a:t>sociedad </a:t>
            </a:r>
            <a:r>
              <a:rPr dirty="0" sz="1600" spc="-15">
                <a:latin typeface="Calibri Light"/>
                <a:cs typeface="Calibri Light"/>
              </a:rPr>
              <a:t>está </a:t>
            </a:r>
            <a:r>
              <a:rPr dirty="0" sz="1600" spc="-10">
                <a:latin typeface="Calibri Light"/>
                <a:cs typeface="Calibri Light"/>
              </a:rPr>
              <a:t>comprometido </a:t>
            </a:r>
            <a:r>
              <a:rPr dirty="0" sz="1600" spc="-5">
                <a:latin typeface="Calibri Light"/>
                <a:cs typeface="Calibri Light"/>
              </a:rPr>
              <a:t>en el </a:t>
            </a:r>
            <a:r>
              <a:rPr dirty="0" sz="1600">
                <a:latin typeface="Calibri Light"/>
                <a:cs typeface="Calibri Light"/>
              </a:rPr>
              <a:t>grupo </a:t>
            </a:r>
            <a:r>
              <a:rPr dirty="0" sz="1600" spc="-10">
                <a:latin typeface="Calibri Light"/>
                <a:cs typeface="Calibri Light"/>
              </a:rPr>
              <a:t>empresarial, </a:t>
            </a:r>
            <a:r>
              <a:rPr dirty="0" sz="1600" spc="-20">
                <a:latin typeface="Calibri Light"/>
                <a:cs typeface="Calibri Light"/>
              </a:rPr>
              <a:t>ya </a:t>
            </a:r>
            <a:r>
              <a:rPr dirty="0" sz="1600" spc="-10">
                <a:latin typeface="Calibri Light"/>
                <a:cs typeface="Calibri Light"/>
              </a:rPr>
              <a:t>sea </a:t>
            </a:r>
            <a:r>
              <a:rPr dirty="0" sz="1600" spc="-5">
                <a:latin typeface="Calibri Light"/>
                <a:cs typeface="Calibri Light"/>
              </a:rPr>
              <a:t>en </a:t>
            </a:r>
            <a:r>
              <a:rPr dirty="0" sz="1600" spc="-10">
                <a:latin typeface="Calibri Light"/>
                <a:cs typeface="Calibri Light"/>
              </a:rPr>
              <a:t>la 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forma </a:t>
            </a:r>
            <a:r>
              <a:rPr dirty="0" sz="1600" spc="-5">
                <a:latin typeface="Calibri Light"/>
                <a:cs typeface="Calibri Light"/>
              </a:rPr>
              <a:t>de </a:t>
            </a:r>
            <a:r>
              <a:rPr dirty="0" sz="1600" spc="-15">
                <a:latin typeface="Calibri Light"/>
                <a:cs typeface="Calibri Light"/>
              </a:rPr>
              <a:t>inversión </a:t>
            </a:r>
            <a:r>
              <a:rPr dirty="0" sz="1600" spc="5">
                <a:latin typeface="Calibri Light"/>
                <a:cs typeface="Calibri Light"/>
              </a:rPr>
              <a:t>en </a:t>
            </a:r>
            <a:r>
              <a:rPr dirty="0" sz="1600" spc="-10">
                <a:latin typeface="Calibri Light"/>
                <a:cs typeface="Calibri Light"/>
              </a:rPr>
              <a:t>valores, </a:t>
            </a:r>
            <a:r>
              <a:rPr dirty="0" sz="1600" spc="-5">
                <a:latin typeface="Calibri Light"/>
                <a:cs typeface="Calibri Light"/>
              </a:rPr>
              <a:t>derechos en </a:t>
            </a:r>
            <a:r>
              <a:rPr dirty="0" sz="1600" spc="-10">
                <a:latin typeface="Calibri Light"/>
                <a:cs typeface="Calibri Light"/>
              </a:rPr>
              <a:t>sociedades, </a:t>
            </a:r>
            <a:r>
              <a:rPr dirty="0" sz="1600" spc="-5">
                <a:latin typeface="Calibri Light"/>
                <a:cs typeface="Calibri Light"/>
              </a:rPr>
              <a:t>acreencias o </a:t>
            </a:r>
            <a:r>
              <a:rPr dirty="0" sz="1600" spc="-10">
                <a:latin typeface="Calibri Light"/>
                <a:cs typeface="Calibri Light"/>
              </a:rPr>
              <a:t>garantías; </a:t>
            </a:r>
            <a:r>
              <a:rPr dirty="0" sz="1600" spc="-5">
                <a:latin typeface="Calibri Light"/>
                <a:cs typeface="Calibri Light"/>
              </a:rPr>
              <a:t>2. </a:t>
            </a:r>
            <a:r>
              <a:rPr dirty="0" sz="1600">
                <a:latin typeface="Calibri Light"/>
                <a:cs typeface="Calibri Light"/>
              </a:rPr>
              <a:t>Que </a:t>
            </a:r>
            <a:r>
              <a:rPr dirty="0" sz="1600" spc="-5">
                <a:latin typeface="Calibri Light"/>
                <a:cs typeface="Calibri Light"/>
              </a:rPr>
              <a:t>la sociedad tiene </a:t>
            </a:r>
            <a:r>
              <a:rPr dirty="0" sz="1600" spc="5">
                <a:latin typeface="Calibri Light"/>
                <a:cs typeface="Calibri Light"/>
              </a:rPr>
              <a:t>un </a:t>
            </a:r>
            <a:r>
              <a:rPr dirty="0" sz="1600" spc="1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significativo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nivel</a:t>
            </a:r>
            <a:r>
              <a:rPr dirty="0" sz="1600" spc="-5">
                <a:latin typeface="Calibri Light"/>
                <a:cs typeface="Calibri Light"/>
              </a:rPr>
              <a:t> de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endeudamiento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que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el</a:t>
            </a:r>
            <a:r>
              <a:rPr dirty="0" sz="1600">
                <a:latin typeface="Calibri Light"/>
                <a:cs typeface="Calibri Light"/>
              </a:rPr>
              <a:t> grupo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empresarial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tiene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importante</a:t>
            </a:r>
            <a:r>
              <a:rPr dirty="0" sz="1600" spc="34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participación</a:t>
            </a:r>
            <a:r>
              <a:rPr dirty="0" sz="1600" spc="35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como 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acreedor </a:t>
            </a:r>
            <a:r>
              <a:rPr dirty="0" sz="1600" spc="-5">
                <a:latin typeface="Calibri Light"/>
                <a:cs typeface="Calibri Light"/>
              </a:rPr>
              <a:t>o </a:t>
            </a:r>
            <a:r>
              <a:rPr dirty="0" sz="1600" spc="-15">
                <a:latin typeface="Calibri Light"/>
                <a:cs typeface="Calibri Light"/>
              </a:rPr>
              <a:t>garante </a:t>
            </a:r>
            <a:r>
              <a:rPr dirty="0" sz="1600" spc="-5">
                <a:latin typeface="Calibri Light"/>
                <a:cs typeface="Calibri Light"/>
              </a:rPr>
              <a:t>de dicha deuda; 3. Que la sociedad </a:t>
            </a:r>
            <a:r>
              <a:rPr dirty="0" sz="1600" spc="-10">
                <a:latin typeface="Calibri Light"/>
                <a:cs typeface="Calibri Light"/>
              </a:rPr>
              <a:t>sea miembro </a:t>
            </a:r>
            <a:r>
              <a:rPr dirty="0" sz="1600" spc="-5">
                <a:latin typeface="Calibri Light"/>
                <a:cs typeface="Calibri Light"/>
              </a:rPr>
              <a:t>de </a:t>
            </a:r>
            <a:r>
              <a:rPr dirty="0" sz="1600">
                <a:latin typeface="Calibri Light"/>
                <a:cs typeface="Calibri Light"/>
              </a:rPr>
              <a:t>un </a:t>
            </a:r>
            <a:r>
              <a:rPr dirty="0" sz="1600" spc="-10">
                <a:latin typeface="Calibri Light"/>
                <a:cs typeface="Calibri Light"/>
              </a:rPr>
              <a:t>controlador </a:t>
            </a:r>
            <a:r>
              <a:rPr dirty="0" sz="1600">
                <a:latin typeface="Calibri Light"/>
                <a:cs typeface="Calibri Light"/>
              </a:rPr>
              <a:t>de </a:t>
            </a:r>
            <a:r>
              <a:rPr dirty="0" sz="1600" spc="-5">
                <a:latin typeface="Calibri Light"/>
                <a:cs typeface="Calibri Light"/>
              </a:rPr>
              <a:t>algunas de </a:t>
            </a:r>
            <a:r>
              <a:rPr dirty="0" sz="1600">
                <a:latin typeface="Calibri Light"/>
                <a:cs typeface="Calibri Light"/>
              </a:rPr>
              <a:t>las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entidades </a:t>
            </a:r>
            <a:r>
              <a:rPr dirty="0" sz="1600">
                <a:latin typeface="Calibri Light"/>
                <a:cs typeface="Calibri Light"/>
              </a:rPr>
              <a:t>mencionadas </a:t>
            </a:r>
            <a:r>
              <a:rPr dirty="0" sz="1600" spc="-5">
                <a:latin typeface="Calibri Light"/>
                <a:cs typeface="Calibri Light"/>
              </a:rPr>
              <a:t>en </a:t>
            </a:r>
            <a:r>
              <a:rPr dirty="0" sz="1600">
                <a:latin typeface="Calibri Light"/>
                <a:cs typeface="Calibri Light"/>
              </a:rPr>
              <a:t>las </a:t>
            </a:r>
            <a:r>
              <a:rPr dirty="0" sz="1600" spc="-10">
                <a:latin typeface="Calibri Light"/>
                <a:cs typeface="Calibri Light"/>
              </a:rPr>
              <a:t>letras </a:t>
            </a:r>
            <a:r>
              <a:rPr dirty="0" sz="1600" spc="-5">
                <a:latin typeface="Calibri Light"/>
                <a:cs typeface="Calibri Light"/>
              </a:rPr>
              <a:t>a) o b), cuando </a:t>
            </a:r>
            <a:r>
              <a:rPr dirty="0" sz="1600" spc="-10">
                <a:latin typeface="Calibri Light"/>
                <a:cs typeface="Calibri Light"/>
              </a:rPr>
              <a:t>este controlador </a:t>
            </a:r>
            <a:r>
              <a:rPr dirty="0" sz="1600" spc="-5">
                <a:latin typeface="Calibri Light"/>
                <a:cs typeface="Calibri Light"/>
              </a:rPr>
              <a:t>corresponda a un </a:t>
            </a:r>
            <a:r>
              <a:rPr dirty="0" sz="1600">
                <a:latin typeface="Calibri Light"/>
                <a:cs typeface="Calibri Light"/>
              </a:rPr>
              <a:t>grupo </a:t>
            </a:r>
            <a:r>
              <a:rPr dirty="0" sz="1600" spc="-5">
                <a:latin typeface="Calibri Light"/>
                <a:cs typeface="Calibri Light"/>
              </a:rPr>
              <a:t>de personas y 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existan</a:t>
            </a:r>
            <a:r>
              <a:rPr dirty="0" sz="1600" spc="65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razones</a:t>
            </a:r>
            <a:r>
              <a:rPr dirty="0" sz="1600" spc="6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fundadas</a:t>
            </a:r>
            <a:r>
              <a:rPr dirty="0" sz="1600" spc="70">
                <a:latin typeface="Calibri Light"/>
                <a:cs typeface="Calibri Light"/>
              </a:rPr>
              <a:t> </a:t>
            </a:r>
            <a:r>
              <a:rPr dirty="0" sz="1600" spc="5">
                <a:latin typeface="Calibri Light"/>
                <a:cs typeface="Calibri Light"/>
              </a:rPr>
              <a:t>en</a:t>
            </a:r>
            <a:r>
              <a:rPr dirty="0" sz="1600" spc="6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lo</a:t>
            </a:r>
            <a:r>
              <a:rPr dirty="0" sz="1600" spc="7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dispuesto</a:t>
            </a:r>
            <a:r>
              <a:rPr dirty="0" sz="1600" spc="65">
                <a:latin typeface="Calibri Light"/>
                <a:cs typeface="Calibri Light"/>
              </a:rPr>
              <a:t> </a:t>
            </a:r>
            <a:r>
              <a:rPr dirty="0" sz="1600" spc="5">
                <a:latin typeface="Calibri Light"/>
                <a:cs typeface="Calibri Light"/>
              </a:rPr>
              <a:t>en</a:t>
            </a:r>
            <a:r>
              <a:rPr dirty="0" sz="1600" spc="6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el</a:t>
            </a:r>
            <a:r>
              <a:rPr dirty="0" sz="1600" spc="5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inciso</a:t>
            </a:r>
            <a:r>
              <a:rPr dirty="0" sz="1600" spc="8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primero</a:t>
            </a:r>
            <a:r>
              <a:rPr dirty="0" sz="1600" spc="7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para</a:t>
            </a:r>
            <a:r>
              <a:rPr dirty="0" sz="1600" spc="7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incluirla</a:t>
            </a:r>
            <a:r>
              <a:rPr dirty="0" sz="1600" spc="7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</a:t>
            </a:r>
            <a:r>
              <a:rPr dirty="0" sz="1600" spc="7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el</a:t>
            </a:r>
            <a:r>
              <a:rPr dirty="0" sz="1600" spc="5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grupo</a:t>
            </a:r>
            <a:r>
              <a:rPr dirty="0" sz="1600" spc="6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empresarial,</a:t>
            </a:r>
            <a:r>
              <a:rPr dirty="0" sz="1600" spc="6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y</a:t>
            </a:r>
            <a:r>
              <a:rPr dirty="0" sz="1600" spc="7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4.</a:t>
            </a:r>
            <a:r>
              <a:rPr dirty="0" sz="1600" spc="5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Que </a:t>
            </a:r>
            <a:r>
              <a:rPr dirty="0" sz="1600" spc="-35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la </a:t>
            </a:r>
            <a:r>
              <a:rPr dirty="0" sz="1600" spc="-10">
                <a:latin typeface="Calibri Light"/>
                <a:cs typeface="Calibri Light"/>
              </a:rPr>
              <a:t>sociedad sea controlada </a:t>
            </a:r>
            <a:r>
              <a:rPr dirty="0" sz="1600" spc="-5">
                <a:latin typeface="Calibri Light"/>
                <a:cs typeface="Calibri Light"/>
              </a:rPr>
              <a:t>por </a:t>
            </a:r>
            <a:r>
              <a:rPr dirty="0" sz="1600">
                <a:latin typeface="Calibri Light"/>
                <a:cs typeface="Calibri Light"/>
              </a:rPr>
              <a:t>uno </a:t>
            </a:r>
            <a:r>
              <a:rPr dirty="0" sz="1600" spc="-5">
                <a:latin typeface="Calibri Light"/>
                <a:cs typeface="Calibri Light"/>
              </a:rPr>
              <a:t>o más </a:t>
            </a:r>
            <a:r>
              <a:rPr dirty="0" sz="1600" spc="-10">
                <a:latin typeface="Calibri Light"/>
                <a:cs typeface="Calibri Light"/>
              </a:rPr>
              <a:t>miembros </a:t>
            </a:r>
            <a:r>
              <a:rPr dirty="0" sz="1600" spc="-5">
                <a:latin typeface="Calibri Light"/>
                <a:cs typeface="Calibri Light"/>
              </a:rPr>
              <a:t>del </a:t>
            </a:r>
            <a:r>
              <a:rPr dirty="0" sz="1600" spc="-10">
                <a:latin typeface="Calibri Light"/>
                <a:cs typeface="Calibri Light"/>
              </a:rPr>
              <a:t>controlador </a:t>
            </a:r>
            <a:r>
              <a:rPr dirty="0" sz="1600" spc="-5">
                <a:latin typeface="Calibri Light"/>
                <a:cs typeface="Calibri Light"/>
              </a:rPr>
              <a:t>de alguna de las entidades del grupo 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empresarial, si </a:t>
            </a:r>
            <a:r>
              <a:rPr dirty="0" sz="1600">
                <a:latin typeface="Calibri Light"/>
                <a:cs typeface="Calibri Light"/>
              </a:rPr>
              <a:t>dicho </a:t>
            </a:r>
            <a:r>
              <a:rPr dirty="0" sz="1600" spc="-10">
                <a:latin typeface="Calibri Light"/>
                <a:cs typeface="Calibri Light"/>
              </a:rPr>
              <a:t>controlador está compuesto </a:t>
            </a:r>
            <a:r>
              <a:rPr dirty="0" sz="1600" spc="-5">
                <a:latin typeface="Calibri Light"/>
                <a:cs typeface="Calibri Light"/>
              </a:rPr>
              <a:t>por más de </a:t>
            </a:r>
            <a:r>
              <a:rPr dirty="0" sz="1600" spc="-10">
                <a:latin typeface="Calibri Light"/>
                <a:cs typeface="Calibri Light"/>
              </a:rPr>
              <a:t>una </a:t>
            </a:r>
            <a:r>
              <a:rPr dirty="0" sz="1600" spc="-5">
                <a:latin typeface="Calibri Light"/>
                <a:cs typeface="Calibri Light"/>
              </a:rPr>
              <a:t>persona, y </a:t>
            </a:r>
            <a:r>
              <a:rPr dirty="0" sz="1600" spc="-15">
                <a:latin typeface="Calibri Light"/>
                <a:cs typeface="Calibri Light"/>
              </a:rPr>
              <a:t>existan razones </a:t>
            </a:r>
            <a:r>
              <a:rPr dirty="0" sz="1600">
                <a:latin typeface="Calibri Light"/>
                <a:cs typeface="Calibri Light"/>
              </a:rPr>
              <a:t>fundadas </a:t>
            </a:r>
            <a:r>
              <a:rPr dirty="0" sz="1600" spc="5">
                <a:latin typeface="Calibri Light"/>
                <a:cs typeface="Calibri Light"/>
              </a:rPr>
              <a:t>en </a:t>
            </a:r>
            <a:r>
              <a:rPr dirty="0" sz="1600">
                <a:latin typeface="Calibri Light"/>
                <a:cs typeface="Calibri Light"/>
              </a:rPr>
              <a:t>lo 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dispuesto</a:t>
            </a:r>
            <a:r>
              <a:rPr dirty="0" sz="1600" spc="170">
                <a:latin typeface="Calibri Light"/>
                <a:cs typeface="Calibri Light"/>
              </a:rPr>
              <a:t> </a:t>
            </a:r>
            <a:r>
              <a:rPr dirty="0" sz="1600" spc="5">
                <a:latin typeface="Calibri Light"/>
                <a:cs typeface="Calibri Light"/>
              </a:rPr>
              <a:t>en</a:t>
            </a:r>
            <a:r>
              <a:rPr dirty="0" sz="1600" spc="11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el</a:t>
            </a:r>
            <a:r>
              <a:rPr dirty="0" sz="1600" spc="13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inciso</a:t>
            </a:r>
            <a:r>
              <a:rPr dirty="0" sz="1600" spc="17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primero</a:t>
            </a:r>
            <a:r>
              <a:rPr dirty="0" sz="1600" spc="21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para</a:t>
            </a:r>
            <a:r>
              <a:rPr dirty="0" sz="1600" spc="21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incluirla</a:t>
            </a:r>
            <a:r>
              <a:rPr dirty="0" sz="1600" spc="17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en</a:t>
            </a:r>
            <a:r>
              <a:rPr dirty="0" sz="1600" spc="17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el</a:t>
            </a:r>
            <a:r>
              <a:rPr dirty="0" sz="1600" spc="190">
                <a:latin typeface="Calibri Light"/>
                <a:cs typeface="Calibri Light"/>
              </a:rPr>
              <a:t> </a:t>
            </a:r>
            <a:r>
              <a:rPr dirty="0" sz="1600">
                <a:latin typeface="Calibri Light"/>
                <a:cs typeface="Calibri Light"/>
              </a:rPr>
              <a:t>grupo</a:t>
            </a:r>
            <a:r>
              <a:rPr dirty="0" sz="1600" spc="13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empresarial.</a:t>
            </a:r>
            <a:endParaRPr sz="16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072" y="1097661"/>
            <a:ext cx="436880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/>
              <a:t>Ley</a:t>
            </a:r>
            <a:r>
              <a:rPr dirty="0" sz="2800" spc="-85"/>
              <a:t> </a:t>
            </a:r>
            <a:r>
              <a:rPr dirty="0" sz="2800" spc="-20"/>
              <a:t>20.195</a:t>
            </a:r>
            <a:r>
              <a:rPr dirty="0" sz="2800" spc="-95"/>
              <a:t> </a:t>
            </a:r>
            <a:r>
              <a:rPr dirty="0" sz="2800" spc="-15"/>
              <a:t>Delitos</a:t>
            </a:r>
            <a:r>
              <a:rPr dirty="0" sz="2800" spc="-75"/>
              <a:t> </a:t>
            </a:r>
            <a:r>
              <a:rPr dirty="0" sz="2800" spc="-20"/>
              <a:t>Económicos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356235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6235" algn="l"/>
                <a:tab pos="356870" algn="l"/>
              </a:tabLst>
            </a:pPr>
            <a:r>
              <a:rPr dirty="0" spc="-10"/>
              <a:t>DELITOS</a:t>
            </a:r>
            <a:r>
              <a:rPr dirty="0" spc="-45"/>
              <a:t> </a:t>
            </a:r>
            <a:r>
              <a:rPr dirty="0" spc="-10"/>
              <a:t>ECONÓMICOS</a:t>
            </a:r>
            <a:r>
              <a:rPr dirty="0"/>
              <a:t> –</a:t>
            </a:r>
            <a:r>
              <a:rPr dirty="0" spc="-25"/>
              <a:t> </a:t>
            </a:r>
            <a:r>
              <a:rPr dirty="0" spc="-20"/>
              <a:t>SEGUNDA</a:t>
            </a:r>
            <a:r>
              <a:rPr dirty="0" spc="-75"/>
              <a:t> </a:t>
            </a:r>
            <a:r>
              <a:rPr dirty="0" spc="-35"/>
              <a:t>CATEGORÍA</a:t>
            </a:r>
          </a:p>
          <a:p>
            <a:pPr marL="635">
              <a:lnSpc>
                <a:spcPct val="100000"/>
              </a:lnSpc>
              <a:spcBef>
                <a:spcPts val="40"/>
              </a:spcBef>
            </a:pPr>
            <a:endParaRPr sz="3000"/>
          </a:p>
          <a:p>
            <a:pPr marL="13335">
              <a:lnSpc>
                <a:spcPts val="2280"/>
              </a:lnSpc>
              <a:spcBef>
                <a:spcPts val="5"/>
              </a:spcBef>
            </a:pPr>
            <a:r>
              <a:rPr dirty="0"/>
              <a:t>Los</a:t>
            </a:r>
            <a:r>
              <a:rPr dirty="0" spc="215"/>
              <a:t> </a:t>
            </a:r>
            <a:r>
              <a:rPr dirty="0" spc="-10"/>
              <a:t>delitos</a:t>
            </a:r>
            <a:r>
              <a:rPr dirty="0" spc="215"/>
              <a:t> </a:t>
            </a:r>
            <a:r>
              <a:rPr dirty="0"/>
              <a:t>de</a:t>
            </a:r>
            <a:r>
              <a:rPr dirty="0" spc="204"/>
              <a:t> </a:t>
            </a:r>
            <a:r>
              <a:rPr dirty="0"/>
              <a:t>la</a:t>
            </a:r>
            <a:r>
              <a:rPr dirty="0" spc="220"/>
              <a:t> </a:t>
            </a:r>
            <a:r>
              <a:rPr dirty="0" spc="-5"/>
              <a:t>segunda</a:t>
            </a:r>
            <a:r>
              <a:rPr dirty="0" spc="235"/>
              <a:t> </a:t>
            </a:r>
            <a:r>
              <a:rPr dirty="0" spc="-15"/>
              <a:t>categoría</a:t>
            </a:r>
            <a:r>
              <a:rPr dirty="0" spc="220"/>
              <a:t> </a:t>
            </a:r>
            <a:r>
              <a:rPr dirty="0" spc="-5"/>
              <a:t>son</a:t>
            </a:r>
            <a:r>
              <a:rPr dirty="0" spc="220"/>
              <a:t> </a:t>
            </a:r>
            <a:r>
              <a:rPr dirty="0" spc="-5"/>
              <a:t>aquellos</a:t>
            </a:r>
            <a:r>
              <a:rPr dirty="0" spc="225"/>
              <a:t> </a:t>
            </a:r>
            <a:r>
              <a:rPr dirty="0" spc="-5"/>
              <a:t>que</a:t>
            </a:r>
            <a:r>
              <a:rPr dirty="0" spc="229"/>
              <a:t> </a:t>
            </a:r>
            <a:r>
              <a:rPr dirty="0" spc="-5"/>
              <a:t>se</a:t>
            </a:r>
            <a:r>
              <a:rPr dirty="0" spc="229"/>
              <a:t> </a:t>
            </a:r>
            <a:r>
              <a:rPr dirty="0" spc="-15"/>
              <a:t>cometen</a:t>
            </a:r>
            <a:r>
              <a:rPr dirty="0" spc="225"/>
              <a:t> </a:t>
            </a:r>
            <a:r>
              <a:rPr dirty="0" spc="-5"/>
              <a:t>desde</a:t>
            </a:r>
            <a:r>
              <a:rPr dirty="0" spc="220"/>
              <a:t> </a:t>
            </a:r>
            <a:r>
              <a:rPr dirty="0" spc="-5"/>
              <a:t>una</a:t>
            </a:r>
            <a:r>
              <a:rPr dirty="0" spc="215"/>
              <a:t> </a:t>
            </a:r>
            <a:r>
              <a:rPr dirty="0" spc="-10"/>
              <a:t>empresa</a:t>
            </a:r>
          </a:p>
          <a:p>
            <a:pPr marL="13335">
              <a:lnSpc>
                <a:spcPts val="2280"/>
              </a:lnSpc>
            </a:pPr>
            <a:r>
              <a:rPr dirty="0" u="heavy" spc="-20">
                <a:uFill>
                  <a:solidFill>
                    <a:srgbClr val="000000"/>
                  </a:solidFill>
                </a:uFill>
              </a:rPr>
              <a:t>mediana</a:t>
            </a:r>
            <a:r>
              <a:rPr dirty="0" u="heavy" spc="25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 spc="-10">
                <a:uFill>
                  <a:solidFill>
                    <a:srgbClr val="000000"/>
                  </a:solidFill>
                </a:uFill>
              </a:rPr>
              <a:t>(art.</a:t>
            </a:r>
            <a:r>
              <a:rPr dirty="0" u="heavy" spc="235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 spc="-15">
                <a:uFill>
                  <a:solidFill>
                    <a:srgbClr val="000000"/>
                  </a:solidFill>
                </a:uFill>
              </a:rPr>
              <a:t>segundo</a:t>
            </a:r>
            <a:r>
              <a:rPr dirty="0" u="heavy" spc="26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 spc="-15">
                <a:uFill>
                  <a:solidFill>
                    <a:srgbClr val="000000"/>
                  </a:solidFill>
                </a:uFill>
              </a:rPr>
              <a:t>ley</a:t>
            </a:r>
            <a:r>
              <a:rPr dirty="0" u="heavy" spc="25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 spc="-15">
                <a:uFill>
                  <a:solidFill>
                    <a:srgbClr val="000000"/>
                  </a:solidFill>
                </a:uFill>
              </a:rPr>
              <a:t>20.416)</a:t>
            </a:r>
            <a:r>
              <a:rPr dirty="0" u="heavy" spc="254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>
                <a:uFill>
                  <a:solidFill>
                    <a:srgbClr val="000000"/>
                  </a:solidFill>
                </a:uFill>
              </a:rPr>
              <a:t>o</a:t>
            </a:r>
            <a:r>
              <a:rPr dirty="0" u="heavy" spc="245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heavy" spc="-20">
                <a:uFill>
                  <a:solidFill>
                    <a:srgbClr val="000000"/>
                  </a:solidFill>
                </a:uFill>
              </a:rPr>
              <a:t>grande</a:t>
            </a:r>
            <a:r>
              <a:rPr dirty="0" spc="-20"/>
              <a:t>.</a:t>
            </a:r>
            <a:r>
              <a:rPr dirty="0" spc="254"/>
              <a:t> </a:t>
            </a:r>
            <a:r>
              <a:rPr dirty="0" spc="-15"/>
              <a:t>Esta</a:t>
            </a:r>
            <a:r>
              <a:rPr dirty="0" spc="260"/>
              <a:t> </a:t>
            </a:r>
            <a:r>
              <a:rPr dirty="0"/>
              <a:t>es</a:t>
            </a:r>
            <a:r>
              <a:rPr dirty="0" spc="260"/>
              <a:t> </a:t>
            </a:r>
            <a:r>
              <a:rPr dirty="0" spc="-10"/>
              <a:t>la</a:t>
            </a:r>
            <a:r>
              <a:rPr dirty="0" spc="270"/>
              <a:t> </a:t>
            </a:r>
            <a:r>
              <a:rPr dirty="0" spc="-15"/>
              <a:t>categoría</a:t>
            </a:r>
            <a:r>
              <a:rPr dirty="0" spc="275"/>
              <a:t> </a:t>
            </a:r>
            <a:r>
              <a:rPr dirty="0" spc="-15"/>
              <a:t>con</a:t>
            </a:r>
            <a:r>
              <a:rPr dirty="0" spc="260"/>
              <a:t> </a:t>
            </a:r>
            <a:r>
              <a:rPr dirty="0" spc="-5"/>
              <a:t>el</a:t>
            </a:r>
            <a:r>
              <a:rPr dirty="0" spc="270"/>
              <a:t> </a:t>
            </a:r>
            <a:r>
              <a:rPr dirty="0" spc="-15"/>
              <a:t>catálogo</a:t>
            </a:r>
            <a:r>
              <a:rPr dirty="0" spc="260"/>
              <a:t> </a:t>
            </a:r>
            <a:r>
              <a:rPr dirty="0" spc="-5"/>
              <a:t>más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2994" y="3148330"/>
            <a:ext cx="89877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42669" algn="l"/>
                <a:tab pos="1633855" algn="l"/>
                <a:tab pos="2710180" algn="l"/>
                <a:tab pos="4417060" algn="l"/>
                <a:tab pos="5036185" algn="l"/>
                <a:tab pos="6049645" algn="l"/>
                <a:tab pos="7517765" algn="l"/>
              </a:tabLst>
            </a:pPr>
            <a:r>
              <a:rPr dirty="0" sz="2000">
                <a:latin typeface="Calibri Light"/>
                <a:cs typeface="Calibri Light"/>
              </a:rPr>
              <a:t>am</a:t>
            </a:r>
            <a:r>
              <a:rPr dirty="0" sz="2000" spc="-10">
                <a:latin typeface="Calibri Light"/>
                <a:cs typeface="Calibri Light"/>
              </a:rPr>
              <a:t>p</a:t>
            </a:r>
            <a:r>
              <a:rPr dirty="0" sz="2000">
                <a:latin typeface="Calibri Light"/>
                <a:cs typeface="Calibri Light"/>
              </a:rPr>
              <a:t>l</a:t>
            </a:r>
            <a:r>
              <a:rPr dirty="0" sz="2000" spc="-10">
                <a:latin typeface="Calibri Light"/>
                <a:cs typeface="Calibri Light"/>
              </a:rPr>
              <a:t>i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>
                <a:latin typeface="Calibri Light"/>
                <a:cs typeface="Calibri Light"/>
              </a:rPr>
              <a:t>e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 spc="-5">
                <a:latin typeface="Calibri Light"/>
                <a:cs typeface="Calibri Light"/>
              </a:rPr>
              <a:t>eli</a:t>
            </a:r>
            <a:r>
              <a:rPr dirty="0" sz="2000" spc="-30">
                <a:latin typeface="Calibri Light"/>
                <a:cs typeface="Calibri Light"/>
              </a:rPr>
              <a:t>t</a:t>
            </a:r>
            <a:r>
              <a:rPr dirty="0" sz="2000" spc="-1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s,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i</a:t>
            </a:r>
            <a:r>
              <a:rPr dirty="0" sz="2000">
                <a:latin typeface="Calibri Light"/>
                <a:cs typeface="Calibri Light"/>
              </a:rPr>
              <a:t>n</a:t>
            </a:r>
            <a:r>
              <a:rPr dirty="0" sz="2000" spc="-25">
                <a:latin typeface="Calibri Light"/>
                <a:cs typeface="Calibri Light"/>
              </a:rPr>
              <a:t>c</a:t>
            </a:r>
            <a:r>
              <a:rPr dirty="0" sz="2000" spc="-1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rp</a:t>
            </a:r>
            <a:r>
              <a:rPr dirty="0" sz="2000" spc="-20">
                <a:latin typeface="Calibri Light"/>
                <a:cs typeface="Calibri Light"/>
              </a:rPr>
              <a:t>o</a:t>
            </a:r>
            <a:r>
              <a:rPr dirty="0" sz="2000" spc="-45">
                <a:latin typeface="Calibri Light"/>
                <a:cs typeface="Calibri Light"/>
              </a:rPr>
              <a:t>r</a:t>
            </a:r>
            <a:r>
              <a:rPr dirty="0" sz="2000">
                <a:latin typeface="Calibri Light"/>
                <a:cs typeface="Calibri Light"/>
              </a:rPr>
              <a:t>ando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l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>
                <a:latin typeface="Calibri Light"/>
                <a:cs typeface="Calibri Light"/>
              </a:rPr>
              <a:t>e</a:t>
            </a:r>
            <a:r>
              <a:rPr dirty="0" sz="2000" spc="-10">
                <a:latin typeface="Calibri Light"/>
                <a:cs typeface="Calibri Light"/>
              </a:rPr>
              <a:t>l</a:t>
            </a:r>
            <a:r>
              <a:rPr dirty="0" sz="2000">
                <a:latin typeface="Calibri Light"/>
                <a:cs typeface="Calibri Light"/>
              </a:rPr>
              <a:t>i</a:t>
            </a:r>
            <a:r>
              <a:rPr dirty="0" sz="2000" spc="-25">
                <a:latin typeface="Calibri Light"/>
                <a:cs typeface="Calibri Light"/>
              </a:rPr>
              <a:t>t</a:t>
            </a:r>
            <a:r>
              <a:rPr dirty="0" sz="2000" spc="-1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d</a:t>
            </a:r>
            <a:r>
              <a:rPr dirty="0" sz="2000" spc="-10">
                <a:latin typeface="Calibri Light"/>
                <a:cs typeface="Calibri Light"/>
              </a:rPr>
              <a:t>ua</a:t>
            </a:r>
            <a:r>
              <a:rPr dirty="0" sz="2000">
                <a:latin typeface="Calibri Light"/>
                <a:cs typeface="Calibri Light"/>
              </a:rPr>
              <a:t>ne</a:t>
            </a:r>
            <a:r>
              <a:rPr dirty="0" sz="2000" spc="-50">
                <a:latin typeface="Calibri Light"/>
                <a:cs typeface="Calibri Light"/>
              </a:rPr>
              <a:t>r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 spc="-1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,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>
                <a:latin typeface="Calibri Light"/>
                <a:cs typeface="Calibri Light"/>
              </a:rPr>
              <a:t>p</a:t>
            </a:r>
            <a:r>
              <a:rPr dirty="0" sz="2000" spc="-20">
                <a:latin typeface="Calibri Light"/>
                <a:cs typeface="Calibri Light"/>
              </a:rPr>
              <a:t>a</a:t>
            </a:r>
            <a:r>
              <a:rPr dirty="0" sz="2000" spc="-15">
                <a:latin typeface="Calibri Light"/>
                <a:cs typeface="Calibri Light"/>
              </a:rPr>
              <a:t>t</a:t>
            </a:r>
            <a:r>
              <a:rPr dirty="0" sz="2000">
                <a:latin typeface="Calibri Light"/>
                <a:cs typeface="Calibri Light"/>
              </a:rPr>
              <a:t>ri</a:t>
            </a:r>
            <a:r>
              <a:rPr dirty="0" sz="2000" spc="-10">
                <a:latin typeface="Calibri Light"/>
                <a:cs typeface="Calibri Light"/>
              </a:rPr>
              <a:t>m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 spc="-15">
                <a:latin typeface="Calibri Light"/>
                <a:cs typeface="Calibri Light"/>
              </a:rPr>
              <a:t>n</a:t>
            </a:r>
            <a:r>
              <a:rPr dirty="0" sz="2000" spc="-10">
                <a:latin typeface="Calibri Light"/>
                <a:cs typeface="Calibri Light"/>
              </a:rPr>
              <a:t>ia</a:t>
            </a:r>
            <a:r>
              <a:rPr dirty="0" sz="2000">
                <a:latin typeface="Calibri Light"/>
                <a:cs typeface="Calibri Light"/>
              </a:rPr>
              <a:t>les,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994" y="3327247"/>
            <a:ext cx="8987790" cy="110172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2000" spc="-5">
                <a:latin typeface="Calibri Light"/>
                <a:cs typeface="Calibri Light"/>
              </a:rPr>
              <a:t>medioambientales,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tributarios,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entre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muchos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otros.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  <a:spcBef>
                <a:spcPts val="755"/>
              </a:spcBef>
              <a:tabLst>
                <a:tab pos="1602105" algn="l"/>
                <a:tab pos="2183130" algn="l"/>
                <a:tab pos="2701290" algn="l"/>
                <a:tab pos="3517900" algn="l"/>
                <a:tab pos="3905250" algn="l"/>
                <a:tab pos="4319905" algn="l"/>
                <a:tab pos="5128895" algn="l"/>
                <a:tab pos="5570855" algn="l"/>
                <a:tab pos="6558915" algn="l"/>
                <a:tab pos="7031355" algn="l"/>
                <a:tab pos="8404225" algn="l"/>
              </a:tabLst>
            </a:pPr>
            <a:r>
              <a:rPr dirty="0" sz="2000">
                <a:latin typeface="Calibri Light"/>
                <a:cs typeface="Calibri Light"/>
              </a:rPr>
              <a:t>Los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9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r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 spc="-20">
                <a:latin typeface="Calibri Light"/>
                <a:cs typeface="Calibri Light"/>
              </a:rPr>
              <a:t>q</a:t>
            </a:r>
            <a:r>
              <a:rPr dirty="0" sz="2000">
                <a:latin typeface="Calibri Light"/>
                <a:cs typeface="Calibri Light"/>
              </a:rPr>
              <a:t>u</a:t>
            </a:r>
            <a:r>
              <a:rPr dirty="0" sz="2000" spc="-10">
                <a:latin typeface="Calibri Light"/>
                <a:cs typeface="Calibri Light"/>
              </a:rPr>
              <a:t>i</a:t>
            </a:r>
            <a:r>
              <a:rPr dirty="0" sz="2000">
                <a:latin typeface="Calibri Light"/>
                <a:cs typeface="Calibri Light"/>
              </a:rPr>
              <a:t>si</a:t>
            </a:r>
            <a:r>
              <a:rPr dirty="0" sz="2000" spc="-20">
                <a:latin typeface="Calibri Light"/>
                <a:cs typeface="Calibri Light"/>
              </a:rPr>
              <a:t>t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pa</a:t>
            </a:r>
            <a:r>
              <a:rPr dirty="0" sz="2000" spc="-45">
                <a:latin typeface="Calibri Light"/>
                <a:cs typeface="Calibri Light"/>
              </a:rPr>
              <a:t>r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>
                <a:latin typeface="Calibri Light"/>
                <a:cs typeface="Calibri Light"/>
              </a:rPr>
              <a:t>q</a:t>
            </a:r>
            <a:r>
              <a:rPr dirty="0" sz="2000" spc="-10">
                <a:latin typeface="Calibri Light"/>
                <a:cs typeface="Calibri Light"/>
              </a:rPr>
              <a:t>u</a:t>
            </a:r>
            <a:r>
              <a:rPr dirty="0" sz="2000">
                <a:latin typeface="Calibri Light"/>
                <a:cs typeface="Calibri Light"/>
              </a:rPr>
              <a:t>e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l</a:t>
            </a:r>
            <a:r>
              <a:rPr dirty="0" sz="2000" spc="-15">
                <a:latin typeface="Calibri Light"/>
                <a:cs typeface="Calibri Light"/>
              </a:rPr>
              <a:t>g</a:t>
            </a:r>
            <a:r>
              <a:rPr dirty="0" sz="2000">
                <a:latin typeface="Calibri Light"/>
                <a:cs typeface="Calibri Light"/>
              </a:rPr>
              <a:t>u</a:t>
            </a:r>
            <a:r>
              <a:rPr dirty="0" sz="2000" spc="-10">
                <a:latin typeface="Calibri Light"/>
                <a:cs typeface="Calibri Light"/>
              </a:rPr>
              <a:t>n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l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>
                <a:latin typeface="Calibri Light"/>
                <a:cs typeface="Calibri Light"/>
              </a:rPr>
              <a:t>e</a:t>
            </a:r>
            <a:r>
              <a:rPr dirty="0" sz="2000" spc="-10">
                <a:latin typeface="Calibri Light"/>
                <a:cs typeface="Calibri Light"/>
              </a:rPr>
              <a:t>l</a:t>
            </a:r>
            <a:r>
              <a:rPr dirty="0" sz="2000">
                <a:latin typeface="Calibri Light"/>
                <a:cs typeface="Calibri Light"/>
              </a:rPr>
              <a:t>i</a:t>
            </a:r>
            <a:r>
              <a:rPr dirty="0" sz="2000" spc="-25">
                <a:latin typeface="Calibri Light"/>
                <a:cs typeface="Calibri Light"/>
              </a:rPr>
              <a:t>t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25">
                <a:latin typeface="Calibri Light"/>
                <a:cs typeface="Calibri Light"/>
              </a:rPr>
              <a:t>c</a:t>
            </a:r>
            <a:r>
              <a:rPr dirty="0" sz="2000" spc="-20">
                <a:latin typeface="Calibri Light"/>
                <a:cs typeface="Calibri Light"/>
              </a:rPr>
              <a:t>a</a:t>
            </a:r>
            <a:r>
              <a:rPr dirty="0" sz="2000" spc="-40">
                <a:latin typeface="Calibri Light"/>
                <a:cs typeface="Calibri Light"/>
              </a:rPr>
              <a:t>t</a:t>
            </a:r>
            <a:r>
              <a:rPr dirty="0" sz="2000" spc="-10">
                <a:latin typeface="Calibri Light"/>
                <a:cs typeface="Calibri Light"/>
              </a:rPr>
              <a:t>á</a:t>
            </a:r>
            <a:r>
              <a:rPr dirty="0" sz="2000">
                <a:latin typeface="Calibri Light"/>
                <a:cs typeface="Calibri Light"/>
              </a:rPr>
              <a:t>lo</a:t>
            </a:r>
            <a:r>
              <a:rPr dirty="0" sz="2000" spc="-15">
                <a:latin typeface="Calibri Light"/>
                <a:cs typeface="Calibri Light"/>
              </a:rPr>
              <a:t>g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s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40">
                <a:latin typeface="Calibri Light"/>
                <a:cs typeface="Calibri Light"/>
              </a:rPr>
              <a:t>c</a:t>
            </a:r>
            <a:r>
              <a:rPr dirty="0" sz="2000" spc="-5">
                <a:latin typeface="Calibri Light"/>
                <a:cs typeface="Calibri Light"/>
              </a:rPr>
              <a:t>o</a:t>
            </a:r>
            <a:r>
              <a:rPr dirty="0" sz="2000" spc="-15">
                <a:latin typeface="Calibri Light"/>
                <a:cs typeface="Calibri Light"/>
              </a:rPr>
              <a:t>n</a:t>
            </a:r>
            <a:r>
              <a:rPr dirty="0" sz="2000" spc="-10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i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 spc="-55">
                <a:latin typeface="Calibri Light"/>
                <a:cs typeface="Calibri Light"/>
              </a:rPr>
              <a:t>r</a:t>
            </a:r>
            <a:r>
              <a:rPr dirty="0" sz="2000">
                <a:latin typeface="Calibri Light"/>
                <a:cs typeface="Calibri Light"/>
              </a:rPr>
              <a:t>ado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40">
                <a:latin typeface="Calibri Light"/>
                <a:cs typeface="Calibri Light"/>
              </a:rPr>
              <a:t>c</a:t>
            </a:r>
            <a:r>
              <a:rPr dirty="0" sz="2000" spc="-5">
                <a:latin typeface="Calibri Light"/>
                <a:cs typeface="Calibri Light"/>
              </a:rPr>
              <a:t>omo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</a:pPr>
            <a:r>
              <a:rPr dirty="0" sz="2000" spc="-10">
                <a:latin typeface="Calibri Light"/>
                <a:cs typeface="Calibri Light"/>
              </a:rPr>
              <a:t>económico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son: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994" y="4498975"/>
            <a:ext cx="898334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  <a:tab pos="966469" algn="l"/>
                <a:tab pos="1312545" algn="l"/>
                <a:tab pos="2059305" algn="l"/>
                <a:tab pos="2566670" algn="l"/>
                <a:tab pos="3865245" algn="l"/>
                <a:tab pos="4382135" algn="l"/>
                <a:tab pos="5285740" algn="l"/>
                <a:tab pos="5819140" algn="l"/>
                <a:tab pos="6249035" algn="l"/>
                <a:tab pos="6971665" algn="l"/>
                <a:tab pos="7393940" algn="l"/>
                <a:tab pos="7733665" algn="l"/>
                <a:tab pos="8783955" algn="l"/>
              </a:tabLst>
            </a:pPr>
            <a:r>
              <a:rPr dirty="0" sz="2000">
                <a:latin typeface="Calibri Light"/>
                <a:cs typeface="Calibri Light"/>
              </a:rPr>
              <a:t>a)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5">
                <a:latin typeface="Calibri Light"/>
                <a:cs typeface="Calibri Light"/>
              </a:rPr>
              <a:t>Q</a:t>
            </a:r>
            <a:r>
              <a:rPr dirty="0" sz="2000">
                <a:latin typeface="Calibri Light"/>
                <a:cs typeface="Calibri Light"/>
              </a:rPr>
              <a:t>ue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e</a:t>
            </a:r>
            <a:r>
              <a:rPr dirty="0" sz="2000">
                <a:latin typeface="Calibri Light"/>
                <a:cs typeface="Calibri Light"/>
              </a:rPr>
              <a:t>l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d</a:t>
            </a:r>
            <a:r>
              <a:rPr dirty="0" sz="2000" spc="-5">
                <a:latin typeface="Calibri Light"/>
                <a:cs typeface="Calibri Light"/>
              </a:rPr>
              <a:t>eli</a:t>
            </a:r>
            <a:r>
              <a:rPr dirty="0" sz="2000" spc="-30">
                <a:latin typeface="Calibri Light"/>
                <a:cs typeface="Calibri Light"/>
              </a:rPr>
              <a:t>t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s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u="heavy" sz="2000" spc="-2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</a:t>
            </a:r>
            <a:r>
              <a:rPr dirty="0" u="heavy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</a:t>
            </a:r>
            <a:r>
              <a:rPr dirty="0" u="heavy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</a:t>
            </a:r>
            <a:r>
              <a:rPr dirty="0" u="heavy" sz="2000" spc="-2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</a:t>
            </a:r>
            <a:r>
              <a:rPr dirty="0" u="heavy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</a:t>
            </a:r>
            <a:r>
              <a:rPr dirty="0" u="heavy" sz="2000" spc="-1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t</a:t>
            </a:r>
            <a:r>
              <a:rPr dirty="0" u="heavy" sz="2000" spc="-4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</a:t>
            </a:r>
            <a:r>
              <a:rPr dirty="0" u="heavy" sz="20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</a:t>
            </a:r>
            <a:r>
              <a:rPr dirty="0" u="heavy" sz="2000" spc="-3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</a:t>
            </a:r>
            <a:r>
              <a:rPr dirty="0" u="heavy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>
                <a:latin typeface="Calibri Light"/>
                <a:cs typeface="Calibri Light"/>
              </a:rPr>
              <a:t>p</a:t>
            </a:r>
            <a:r>
              <a:rPr dirty="0" sz="2000" spc="-10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r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al</a:t>
            </a:r>
            <a:r>
              <a:rPr dirty="0" sz="2000">
                <a:latin typeface="Calibri Light"/>
                <a:cs typeface="Calibri Light"/>
              </a:rPr>
              <a:t>gu</a:t>
            </a:r>
            <a:r>
              <a:rPr dirty="0" sz="2000" spc="-15">
                <a:latin typeface="Calibri Light"/>
                <a:cs typeface="Calibri Light"/>
              </a:rPr>
              <a:t>i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25">
                <a:latin typeface="Calibri Light"/>
                <a:cs typeface="Calibri Light"/>
              </a:rPr>
              <a:t>c</a:t>
            </a:r>
            <a:r>
              <a:rPr dirty="0" sz="2000" spc="-15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n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>
                <a:latin typeface="Calibri Light"/>
                <a:cs typeface="Calibri Light"/>
              </a:rPr>
              <a:t>un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25">
                <a:latin typeface="Calibri Light"/>
                <a:cs typeface="Calibri Light"/>
              </a:rPr>
              <a:t>c</a:t>
            </a:r>
            <a:r>
              <a:rPr dirty="0" sz="2000" spc="-10">
                <a:latin typeface="Calibri Light"/>
                <a:cs typeface="Calibri Light"/>
              </a:rPr>
              <a:t>a</a:t>
            </a:r>
            <a:r>
              <a:rPr dirty="0" sz="2000" spc="-20">
                <a:latin typeface="Calibri Light"/>
                <a:cs typeface="Calibri Light"/>
              </a:rPr>
              <a:t>r</a:t>
            </a:r>
            <a:r>
              <a:rPr dirty="0" sz="2000" spc="-30">
                <a:latin typeface="Calibri Light"/>
                <a:cs typeface="Calibri Light"/>
              </a:rPr>
              <a:t>g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0">
                <a:latin typeface="Calibri Light"/>
                <a:cs typeface="Calibri Light"/>
              </a:rPr>
              <a:t>e</a:t>
            </a:r>
            <a:r>
              <a:rPr dirty="0" sz="2000">
                <a:latin typeface="Calibri Light"/>
                <a:cs typeface="Calibri Light"/>
              </a:rPr>
              <a:t>n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15">
                <a:latin typeface="Calibri Light"/>
                <a:cs typeface="Calibri Light"/>
              </a:rPr>
              <a:t>l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>
                <a:latin typeface="Calibri Light"/>
                <a:cs typeface="Calibri Light"/>
              </a:rPr>
              <a:t>e</a:t>
            </a:r>
            <a:r>
              <a:rPr dirty="0" sz="2000" spc="-15">
                <a:latin typeface="Calibri Light"/>
                <a:cs typeface="Calibri Light"/>
              </a:rPr>
              <a:t>m</a:t>
            </a:r>
            <a:r>
              <a:rPr dirty="0" sz="2000" spc="-10">
                <a:latin typeface="Calibri Light"/>
                <a:cs typeface="Calibri Light"/>
              </a:rPr>
              <a:t>p</a:t>
            </a:r>
            <a:r>
              <a:rPr dirty="0" sz="2000" spc="-20">
                <a:latin typeface="Calibri Light"/>
                <a:cs typeface="Calibri Light"/>
              </a:rPr>
              <a:t>r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 spc="-15">
                <a:latin typeface="Calibri Light"/>
                <a:cs typeface="Calibri Light"/>
              </a:rPr>
              <a:t>s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>
                <a:latin typeface="Calibri Light"/>
                <a:cs typeface="Calibri Light"/>
              </a:rPr>
              <a:t>	</a:t>
            </a:r>
            <a:r>
              <a:rPr dirty="0" sz="2000" spc="-40">
                <a:latin typeface="Calibri Light"/>
                <a:cs typeface="Calibri Light"/>
              </a:rPr>
              <a:t>o,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994" y="4676368"/>
            <a:ext cx="8987790" cy="110490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2000" spc="-10">
                <a:latin typeface="Calibri Light"/>
                <a:cs typeface="Calibri Light"/>
              </a:rPr>
              <a:t>alternativamente,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5">
                <a:latin typeface="Calibri Light"/>
                <a:cs typeface="Calibri Light"/>
              </a:rPr>
              <a:t> beneficio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una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empresa.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  <a:spcBef>
                <a:spcPts val="770"/>
              </a:spcBef>
            </a:pPr>
            <a:r>
              <a:rPr dirty="0" sz="2000">
                <a:latin typeface="Calibri Light"/>
                <a:cs typeface="Calibri Light"/>
              </a:rPr>
              <a:t>b)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Que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los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ingresos</a:t>
            </a:r>
            <a:r>
              <a:rPr dirty="0" sz="2000" spc="4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anuales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por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ventas,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servicios</a:t>
            </a:r>
            <a:r>
              <a:rPr dirty="0" sz="2000" spc="43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otras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actividades</a:t>
            </a:r>
            <a:r>
              <a:rPr dirty="0" sz="2000" spc="4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434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giro</a:t>
            </a:r>
            <a:r>
              <a:rPr dirty="0" sz="2000" spc="409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4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</a:pPr>
            <a:r>
              <a:rPr dirty="0" sz="2000" spc="-5">
                <a:latin typeface="Calibri Light"/>
                <a:cs typeface="Calibri Light"/>
              </a:rPr>
              <a:t>empresa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sean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superiores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25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mil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UF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072" y="1097661"/>
            <a:ext cx="436880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/>
              <a:t>Ley</a:t>
            </a:r>
            <a:r>
              <a:rPr dirty="0" sz="2800" spc="-85"/>
              <a:t> </a:t>
            </a:r>
            <a:r>
              <a:rPr dirty="0" sz="2800" spc="-20"/>
              <a:t>20.195</a:t>
            </a:r>
            <a:r>
              <a:rPr dirty="0" sz="2800" spc="-95"/>
              <a:t> </a:t>
            </a:r>
            <a:r>
              <a:rPr dirty="0" sz="2800" spc="-15"/>
              <a:t>Delitos</a:t>
            </a:r>
            <a:r>
              <a:rPr dirty="0" sz="2800" spc="-75"/>
              <a:t> </a:t>
            </a:r>
            <a:r>
              <a:rPr dirty="0" sz="2800" spc="-20"/>
              <a:t>Económicos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8894" rIns="0" bIns="0" rtlCol="0" vert="horz">
            <a:spAutoFit/>
          </a:bodyPr>
          <a:lstStyle/>
          <a:p>
            <a:pPr marL="356235" marR="5080" indent="-342900">
              <a:lnSpc>
                <a:spcPts val="2150"/>
              </a:lnSpc>
              <a:spcBef>
                <a:spcPts val="384"/>
              </a:spcBef>
              <a:buFont typeface="Wingdings"/>
              <a:buChar char=""/>
              <a:tabLst>
                <a:tab pos="356235" algn="l"/>
                <a:tab pos="356870" algn="l"/>
              </a:tabLst>
            </a:pPr>
            <a:r>
              <a:rPr dirty="0"/>
              <a:t>Dentro de </a:t>
            </a:r>
            <a:r>
              <a:rPr dirty="0" spc="-10"/>
              <a:t>la</a:t>
            </a:r>
            <a:r>
              <a:rPr dirty="0" spc="-5"/>
              <a:t> segunda</a:t>
            </a:r>
            <a:r>
              <a:rPr dirty="0"/>
              <a:t> </a:t>
            </a:r>
            <a:r>
              <a:rPr dirty="0" spc="-5"/>
              <a:t>categoría</a:t>
            </a:r>
            <a:r>
              <a:rPr dirty="0"/>
              <a:t> </a:t>
            </a:r>
            <a:r>
              <a:rPr dirty="0" spc="-5"/>
              <a:t>(art.</a:t>
            </a:r>
            <a:r>
              <a:rPr dirty="0"/>
              <a:t> </a:t>
            </a:r>
            <a:r>
              <a:rPr dirty="0" spc="-5"/>
              <a:t>2,</a:t>
            </a:r>
            <a:r>
              <a:rPr dirty="0"/>
              <a:t> </a:t>
            </a:r>
            <a:r>
              <a:rPr dirty="0" spc="-5"/>
              <a:t>N</a:t>
            </a:r>
            <a:r>
              <a:rPr dirty="0" spc="-5">
                <a:latin typeface="Cambria"/>
                <a:cs typeface="Cambria"/>
              </a:rPr>
              <a:t>°</a:t>
            </a:r>
            <a:r>
              <a:rPr dirty="0" spc="-5"/>
              <a:t>3)</a:t>
            </a:r>
            <a:r>
              <a:rPr dirty="0"/>
              <a:t> </a:t>
            </a:r>
            <a:r>
              <a:rPr dirty="0" spc="-5"/>
              <a:t>se</a:t>
            </a:r>
            <a:r>
              <a:rPr dirty="0"/>
              <a:t> </a:t>
            </a:r>
            <a:r>
              <a:rPr dirty="0" spc="-5"/>
              <a:t>encuentran</a:t>
            </a:r>
            <a:r>
              <a:rPr dirty="0"/>
              <a:t> </a:t>
            </a:r>
            <a:r>
              <a:rPr dirty="0" spc="-5"/>
              <a:t>mencionados</a:t>
            </a:r>
            <a:r>
              <a:rPr dirty="0"/>
              <a:t> </a:t>
            </a:r>
            <a:r>
              <a:rPr dirty="0" spc="-5"/>
              <a:t>ciertos </a:t>
            </a:r>
            <a:r>
              <a:rPr dirty="0" spc="-440"/>
              <a:t> </a:t>
            </a:r>
            <a:r>
              <a:rPr dirty="0"/>
              <a:t>delitos</a:t>
            </a:r>
            <a:r>
              <a:rPr dirty="0" spc="-40"/>
              <a:t> </a:t>
            </a:r>
            <a:r>
              <a:rPr dirty="0"/>
              <a:t>que</a:t>
            </a:r>
            <a:r>
              <a:rPr dirty="0" spc="-15"/>
              <a:t> </a:t>
            </a:r>
            <a:r>
              <a:rPr dirty="0"/>
              <a:t>se</a:t>
            </a:r>
            <a:r>
              <a:rPr dirty="0" spc="-15"/>
              <a:t> </a:t>
            </a:r>
            <a:r>
              <a:rPr dirty="0"/>
              <a:t>establecen</a:t>
            </a:r>
            <a:r>
              <a:rPr dirty="0" spc="-45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/>
              <a:t>la</a:t>
            </a:r>
            <a:r>
              <a:rPr dirty="0" spc="-20"/>
              <a:t> </a:t>
            </a:r>
            <a:r>
              <a:rPr dirty="0" spc="-5"/>
              <a:t>Ordenanza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/>
              <a:t>Aduanas.</a:t>
            </a:r>
          </a:p>
          <a:p>
            <a:pPr marL="635">
              <a:lnSpc>
                <a:spcPct val="100000"/>
              </a:lnSpc>
              <a:spcBef>
                <a:spcPts val="35"/>
              </a:spcBef>
            </a:pPr>
            <a:endParaRPr sz="2500"/>
          </a:p>
          <a:p>
            <a:pPr marL="927735">
              <a:lnSpc>
                <a:spcPct val="100000"/>
              </a:lnSpc>
            </a:pPr>
            <a:r>
              <a:rPr dirty="0" spc="-5"/>
              <a:t>Los</a:t>
            </a:r>
            <a:r>
              <a:rPr dirty="0" spc="-15"/>
              <a:t> </a:t>
            </a:r>
            <a:r>
              <a:rPr dirty="0"/>
              <a:t>delitos</a:t>
            </a:r>
            <a:r>
              <a:rPr dirty="0" spc="-25"/>
              <a:t> </a:t>
            </a:r>
            <a:r>
              <a:rPr dirty="0" spc="-5"/>
              <a:t>aduaneros</a:t>
            </a:r>
            <a:r>
              <a:rPr dirty="0" spc="-20"/>
              <a:t> </a:t>
            </a:r>
            <a:r>
              <a:rPr dirty="0"/>
              <a:t>que</a:t>
            </a:r>
            <a:r>
              <a:rPr dirty="0" spc="-25"/>
              <a:t> </a:t>
            </a:r>
            <a:r>
              <a:rPr dirty="0"/>
              <a:t>se</a:t>
            </a:r>
            <a:r>
              <a:rPr dirty="0" spc="5"/>
              <a:t> </a:t>
            </a:r>
            <a:r>
              <a:rPr dirty="0" spc="-5"/>
              <a:t>consideran</a:t>
            </a:r>
            <a:r>
              <a:rPr dirty="0" spc="-30"/>
              <a:t> </a:t>
            </a:r>
            <a:r>
              <a:rPr dirty="0"/>
              <a:t>delitos</a:t>
            </a:r>
            <a:r>
              <a:rPr dirty="0" spc="-35"/>
              <a:t> </a:t>
            </a:r>
            <a:r>
              <a:rPr dirty="0" spc="-5"/>
              <a:t>económicos</a:t>
            </a:r>
            <a:r>
              <a:rPr dirty="0" spc="-25"/>
              <a:t> </a:t>
            </a:r>
            <a:r>
              <a:rPr dirty="0"/>
              <a:t>son:</a:t>
            </a:r>
          </a:p>
          <a:p>
            <a:pPr marL="635">
              <a:lnSpc>
                <a:spcPct val="100000"/>
              </a:lnSpc>
            </a:pPr>
          </a:p>
          <a:p>
            <a:pPr marL="356235" marR="394335" indent="-342900">
              <a:lnSpc>
                <a:spcPts val="2160"/>
              </a:lnSpc>
              <a:spcBef>
                <a:spcPts val="1345"/>
              </a:spcBef>
              <a:buFont typeface="Wingdings"/>
              <a:buChar char=""/>
              <a:tabLst>
                <a:tab pos="356870" algn="l"/>
              </a:tabLst>
            </a:pPr>
            <a:r>
              <a:rPr dirty="0"/>
              <a:t>Percibir</a:t>
            </a:r>
            <a:r>
              <a:rPr dirty="0" spc="-35"/>
              <a:t> </a:t>
            </a:r>
            <a:r>
              <a:rPr dirty="0" spc="-5"/>
              <a:t>indebidamente</a:t>
            </a:r>
            <a:r>
              <a:rPr dirty="0" spc="-35"/>
              <a:t> </a:t>
            </a:r>
            <a:r>
              <a:rPr dirty="0"/>
              <a:t>devoluciones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5"/>
              <a:t> </a:t>
            </a:r>
            <a:r>
              <a:rPr dirty="0"/>
              <a:t>gravámenes</a:t>
            </a:r>
            <a:r>
              <a:rPr dirty="0" spc="-40"/>
              <a:t> </a:t>
            </a:r>
            <a:r>
              <a:rPr dirty="0" spc="-5"/>
              <a:t>aduaneros</a:t>
            </a:r>
            <a:r>
              <a:rPr dirty="0" spc="-35"/>
              <a:t> </a:t>
            </a:r>
            <a:r>
              <a:rPr dirty="0" spc="-5"/>
              <a:t>proporcionando </a:t>
            </a:r>
            <a:r>
              <a:rPr dirty="0" spc="-440"/>
              <a:t> </a:t>
            </a:r>
            <a:r>
              <a:rPr dirty="0"/>
              <a:t>antecedentes</a:t>
            </a:r>
            <a:r>
              <a:rPr dirty="0" spc="-40"/>
              <a:t> </a:t>
            </a:r>
            <a:r>
              <a:rPr dirty="0"/>
              <a:t>material</a:t>
            </a:r>
            <a:r>
              <a:rPr dirty="0" spc="-45"/>
              <a:t> </a:t>
            </a:r>
            <a:r>
              <a:rPr dirty="0"/>
              <a:t>o</a:t>
            </a:r>
            <a:r>
              <a:rPr dirty="0" spc="-10"/>
              <a:t> </a:t>
            </a:r>
            <a:r>
              <a:rPr dirty="0" spc="-5"/>
              <a:t>ideológicamente</a:t>
            </a:r>
            <a:r>
              <a:rPr dirty="0" spc="-35"/>
              <a:t> </a:t>
            </a:r>
            <a:r>
              <a:rPr dirty="0"/>
              <a:t>falsos.</a:t>
            </a:r>
          </a:p>
          <a:p>
            <a:pPr marL="635">
              <a:lnSpc>
                <a:spcPct val="100000"/>
              </a:lnSpc>
              <a:buFont typeface="Wingdings"/>
              <a:buChar char=""/>
            </a:pPr>
          </a:p>
          <a:p>
            <a:pPr marL="356235" indent="-342900">
              <a:lnSpc>
                <a:spcPct val="100000"/>
              </a:lnSpc>
              <a:spcBef>
                <a:spcPts val="1455"/>
              </a:spcBef>
              <a:buFont typeface="Wingdings"/>
              <a:buChar char=""/>
              <a:tabLst>
                <a:tab pos="356870" algn="l"/>
              </a:tabLst>
            </a:pPr>
            <a:r>
              <a:rPr dirty="0" spc="-5"/>
              <a:t>Contrabandos</a:t>
            </a:r>
            <a:r>
              <a:rPr dirty="0" spc="-40"/>
              <a:t> </a:t>
            </a:r>
            <a:r>
              <a:rPr dirty="0"/>
              <a:t>del</a:t>
            </a:r>
            <a:r>
              <a:rPr dirty="0" spc="-15"/>
              <a:t> </a:t>
            </a:r>
            <a:r>
              <a:rPr dirty="0"/>
              <a:t>artículo</a:t>
            </a:r>
            <a:r>
              <a:rPr dirty="0" spc="-30"/>
              <a:t> </a:t>
            </a:r>
            <a:r>
              <a:rPr dirty="0"/>
              <a:t>168</a:t>
            </a:r>
            <a:r>
              <a:rPr dirty="0" spc="-25"/>
              <a:t> </a:t>
            </a:r>
            <a:r>
              <a:rPr dirty="0"/>
              <a:t>de la</a:t>
            </a:r>
            <a:r>
              <a:rPr dirty="0" spc="-10"/>
              <a:t> </a:t>
            </a:r>
            <a:r>
              <a:rPr dirty="0" spc="-5"/>
              <a:t>Ordenanza</a:t>
            </a:r>
            <a:r>
              <a:rPr dirty="0" spc="-45"/>
              <a:t> </a:t>
            </a:r>
            <a:r>
              <a:rPr dirty="0"/>
              <a:t>de Aduanas.</a:t>
            </a:r>
          </a:p>
          <a:p>
            <a:pPr marL="635">
              <a:lnSpc>
                <a:spcPct val="100000"/>
              </a:lnSpc>
              <a:spcBef>
                <a:spcPts val="20"/>
              </a:spcBef>
              <a:buFont typeface="Wingdings"/>
              <a:buChar char=""/>
            </a:pPr>
            <a:endParaRPr sz="3200"/>
          </a:p>
          <a:p>
            <a:pPr marL="356235" indent="-342900">
              <a:lnSpc>
                <a:spcPct val="100000"/>
              </a:lnSpc>
              <a:buFont typeface="Wingdings"/>
              <a:buChar char=""/>
              <a:tabLst>
                <a:tab pos="356870" algn="l"/>
              </a:tabLst>
            </a:pPr>
            <a:r>
              <a:rPr dirty="0"/>
              <a:t>Delitos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0"/>
              <a:t> </a:t>
            </a:r>
            <a:r>
              <a:rPr dirty="0"/>
              <a:t>falsedad</a:t>
            </a:r>
            <a:r>
              <a:rPr dirty="0" spc="-45"/>
              <a:t> </a:t>
            </a:r>
            <a:r>
              <a:rPr dirty="0"/>
              <a:t>documental</a:t>
            </a:r>
            <a:r>
              <a:rPr dirty="0" spc="-35"/>
              <a:t> </a:t>
            </a:r>
            <a:r>
              <a:rPr dirty="0"/>
              <a:t>del</a:t>
            </a:r>
            <a:r>
              <a:rPr dirty="0" spc="-15"/>
              <a:t> </a:t>
            </a:r>
            <a:r>
              <a:rPr dirty="0"/>
              <a:t>artículo</a:t>
            </a:r>
            <a:r>
              <a:rPr dirty="0" spc="-40"/>
              <a:t> </a:t>
            </a:r>
            <a:r>
              <a:rPr dirty="0"/>
              <a:t>169</a:t>
            </a:r>
            <a:r>
              <a:rPr dirty="0" spc="-15"/>
              <a:t> </a:t>
            </a:r>
            <a:r>
              <a:rPr dirty="0"/>
              <a:t>de</a:t>
            </a:r>
            <a:r>
              <a:rPr dirty="0" spc="-10"/>
              <a:t> </a:t>
            </a:r>
            <a:r>
              <a:rPr dirty="0"/>
              <a:t>la</a:t>
            </a:r>
            <a:r>
              <a:rPr dirty="0" spc="-15"/>
              <a:t> </a:t>
            </a:r>
            <a:r>
              <a:rPr dirty="0" spc="-5"/>
              <a:t>Ordenanza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10"/>
              <a:t> </a:t>
            </a:r>
            <a:r>
              <a:rPr dirty="0"/>
              <a:t>Aduanas.</a:t>
            </a:r>
          </a:p>
          <a:p>
            <a:pPr marL="635"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200"/>
          </a:p>
          <a:p>
            <a:pPr marL="356235" indent="-342900">
              <a:lnSpc>
                <a:spcPct val="100000"/>
              </a:lnSpc>
              <a:buFont typeface="Wingdings"/>
              <a:buChar char=""/>
              <a:tabLst>
                <a:tab pos="356870" algn="l"/>
              </a:tabLst>
            </a:pPr>
            <a:r>
              <a:rPr dirty="0"/>
              <a:t>Delito</a:t>
            </a:r>
            <a:r>
              <a:rPr dirty="0" spc="-30"/>
              <a:t> </a:t>
            </a:r>
            <a:r>
              <a:rPr dirty="0"/>
              <a:t>de</a:t>
            </a:r>
            <a:r>
              <a:rPr dirty="0" spc="-5"/>
              <a:t> receptación</a:t>
            </a:r>
            <a:r>
              <a:rPr dirty="0" spc="-45"/>
              <a:t> </a:t>
            </a:r>
            <a:r>
              <a:rPr dirty="0"/>
              <a:t>del</a:t>
            </a:r>
            <a:r>
              <a:rPr dirty="0" spc="-20"/>
              <a:t> </a:t>
            </a:r>
            <a:r>
              <a:rPr dirty="0"/>
              <a:t>artículo</a:t>
            </a:r>
            <a:r>
              <a:rPr dirty="0" spc="-40"/>
              <a:t> </a:t>
            </a:r>
            <a:r>
              <a:rPr dirty="0"/>
              <a:t>182</a:t>
            </a:r>
            <a:r>
              <a:rPr dirty="0" spc="-1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/>
              <a:t>la</a:t>
            </a:r>
            <a:r>
              <a:rPr dirty="0" spc="-20"/>
              <a:t> </a:t>
            </a:r>
            <a:r>
              <a:rPr dirty="0" spc="-5"/>
              <a:t>OA.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787144"/>
            <a:ext cx="8988425" cy="41325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1800" spc="-15">
                <a:latin typeface="Calibri Light"/>
                <a:cs typeface="Calibri Light"/>
              </a:rPr>
              <a:t>R</a:t>
            </a:r>
            <a:r>
              <a:rPr dirty="0" sz="1800" spc="-15">
                <a:latin typeface="Calibri Light"/>
                <a:cs typeface="Calibri Light"/>
              </a:rPr>
              <a:t>eglas</a:t>
            </a:r>
            <a:r>
              <a:rPr dirty="0" sz="1800" spc="-50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adicionales</a:t>
            </a:r>
            <a:r>
              <a:rPr dirty="0" sz="1800" spc="-6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</a:t>
            </a:r>
            <a:r>
              <a:rPr dirty="0" sz="1800" spc="-20">
                <a:latin typeface="Calibri Light"/>
                <a:cs typeface="Calibri Light"/>
              </a:rPr>
              <a:t> </a:t>
            </a:r>
            <a:r>
              <a:rPr dirty="0" sz="1800" spc="5">
                <a:latin typeface="Calibri Light"/>
                <a:cs typeface="Calibri Light"/>
              </a:rPr>
              <a:t>la</a:t>
            </a:r>
            <a:r>
              <a:rPr dirty="0" sz="1800" spc="-30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determinación</a:t>
            </a:r>
            <a:r>
              <a:rPr dirty="0" sz="1800" spc="-7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de</a:t>
            </a:r>
            <a:r>
              <a:rPr dirty="0" sz="1800" spc="-4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las</a:t>
            </a:r>
            <a:r>
              <a:rPr dirty="0" sz="1800" spc="-55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penas</a:t>
            </a:r>
            <a:r>
              <a:rPr dirty="0" sz="1800" spc="-50">
                <a:latin typeface="Calibri Light"/>
                <a:cs typeface="Calibri Light"/>
              </a:rPr>
              <a:t> </a:t>
            </a:r>
            <a:r>
              <a:rPr dirty="0" sz="1800" spc="-20">
                <a:latin typeface="Calibri Light"/>
                <a:cs typeface="Calibri Light"/>
              </a:rPr>
              <a:t>privativas</a:t>
            </a:r>
            <a:r>
              <a:rPr dirty="0" sz="1800" spc="-5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de</a:t>
            </a:r>
            <a:r>
              <a:rPr dirty="0" sz="1800" spc="-4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libertad</a:t>
            </a:r>
            <a:endParaRPr sz="18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Calibri Light"/>
              <a:cs typeface="Calibri Light"/>
            </a:endParaRPr>
          </a:p>
          <a:p>
            <a:pPr marL="134620" indent="-121920">
              <a:lnSpc>
                <a:spcPct val="100000"/>
              </a:lnSpc>
              <a:buChar char="-"/>
              <a:tabLst>
                <a:tab pos="134620" algn="l"/>
              </a:tabLst>
            </a:pPr>
            <a:r>
              <a:rPr dirty="0" sz="1800" spc="-15">
                <a:latin typeface="Calibri Light"/>
                <a:cs typeface="Calibri Light"/>
              </a:rPr>
              <a:t>Atenuantes </a:t>
            </a:r>
            <a:r>
              <a:rPr dirty="0" sz="1800">
                <a:latin typeface="Calibri Light"/>
                <a:cs typeface="Calibri Light"/>
              </a:rPr>
              <a:t>y</a:t>
            </a:r>
            <a:r>
              <a:rPr dirty="0" sz="1800" spc="-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agravantes</a:t>
            </a:r>
            <a:r>
              <a:rPr dirty="0" sz="180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simples.</a:t>
            </a:r>
            <a:endParaRPr sz="1800">
              <a:latin typeface="Calibri Light"/>
              <a:cs typeface="Calibri Light"/>
            </a:endParaRPr>
          </a:p>
          <a:p>
            <a:pPr marL="134620" indent="-121920">
              <a:lnSpc>
                <a:spcPct val="100000"/>
              </a:lnSpc>
              <a:spcBef>
                <a:spcPts val="360"/>
              </a:spcBef>
              <a:buChar char="-"/>
              <a:tabLst>
                <a:tab pos="134620" algn="l"/>
              </a:tabLst>
            </a:pPr>
            <a:r>
              <a:rPr dirty="0" sz="1800" spc="-15">
                <a:latin typeface="Calibri Light"/>
                <a:cs typeface="Calibri Light"/>
              </a:rPr>
              <a:t>Atenuantes </a:t>
            </a:r>
            <a:r>
              <a:rPr dirty="0" sz="1800">
                <a:latin typeface="Calibri Light"/>
                <a:cs typeface="Calibri Light"/>
              </a:rPr>
              <a:t>y</a:t>
            </a:r>
            <a:r>
              <a:rPr dirty="0" sz="1800" spc="-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agravantes</a:t>
            </a:r>
            <a:r>
              <a:rPr dirty="0" sz="180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calificadas.</a:t>
            </a:r>
            <a:endParaRPr sz="1800">
              <a:latin typeface="Calibri Light"/>
              <a:cs typeface="Calibri Light"/>
            </a:endParaRPr>
          </a:p>
          <a:p>
            <a:pPr marL="134620" indent="-121920">
              <a:lnSpc>
                <a:spcPct val="100000"/>
              </a:lnSpc>
              <a:spcBef>
                <a:spcPts val="350"/>
              </a:spcBef>
              <a:buChar char="-"/>
              <a:tabLst>
                <a:tab pos="134620" algn="l"/>
              </a:tabLst>
            </a:pPr>
            <a:r>
              <a:rPr dirty="0" sz="1800" spc="-10">
                <a:latin typeface="Calibri Light"/>
                <a:cs typeface="Calibri Light"/>
              </a:rPr>
              <a:t>Régimen</a:t>
            </a:r>
            <a:r>
              <a:rPr dirty="0" sz="1800" spc="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de</a:t>
            </a:r>
            <a:r>
              <a:rPr dirty="0" sz="1800" spc="-2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penas </a:t>
            </a:r>
            <a:r>
              <a:rPr dirty="0" sz="1800" spc="-5">
                <a:latin typeface="Calibri Light"/>
                <a:cs typeface="Calibri Light"/>
              </a:rPr>
              <a:t>sustitutivas.</a:t>
            </a:r>
            <a:endParaRPr sz="1800">
              <a:latin typeface="Calibri Light"/>
              <a:cs typeface="Calibri Light"/>
            </a:endParaRPr>
          </a:p>
          <a:p>
            <a:pPr marL="134620" indent="-121920">
              <a:lnSpc>
                <a:spcPct val="100000"/>
              </a:lnSpc>
              <a:spcBef>
                <a:spcPts val="350"/>
              </a:spcBef>
              <a:buChar char="-"/>
              <a:tabLst>
                <a:tab pos="134620" algn="l"/>
              </a:tabLst>
            </a:pPr>
            <a:r>
              <a:rPr dirty="0" sz="1800" spc="-5">
                <a:latin typeface="Calibri Light"/>
                <a:cs typeface="Calibri Light"/>
              </a:rPr>
              <a:t>Comiso especial</a:t>
            </a:r>
            <a:r>
              <a:rPr dirty="0" sz="1800" spc="1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para</a:t>
            </a:r>
            <a:r>
              <a:rPr dirty="0" sz="1800" spc="1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los</a:t>
            </a:r>
            <a:r>
              <a:rPr dirty="0" sz="1800" spc="5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delitos </a:t>
            </a:r>
            <a:r>
              <a:rPr dirty="0" sz="1800" spc="-10">
                <a:latin typeface="Calibri Light"/>
                <a:cs typeface="Calibri Light"/>
              </a:rPr>
              <a:t>económicos</a:t>
            </a:r>
            <a:endParaRPr sz="1800">
              <a:latin typeface="Calibri Light"/>
              <a:cs typeface="Calibri Light"/>
            </a:endParaRPr>
          </a:p>
          <a:p>
            <a:pPr marL="922019" indent="-909955">
              <a:lnSpc>
                <a:spcPct val="100000"/>
              </a:lnSpc>
              <a:spcBef>
                <a:spcPts val="360"/>
              </a:spcBef>
              <a:buFont typeface="Wingdings"/>
              <a:buChar char=""/>
              <a:tabLst>
                <a:tab pos="922019" algn="l"/>
                <a:tab pos="922655" algn="l"/>
              </a:tabLst>
            </a:pPr>
            <a:r>
              <a:rPr dirty="0" sz="1800" spc="-15">
                <a:latin typeface="Calibri Light"/>
                <a:cs typeface="Calibri Light"/>
              </a:rPr>
              <a:t>Inhabilitaciones:</a:t>
            </a:r>
            <a:endParaRPr sz="1800">
              <a:latin typeface="Calibri Light"/>
              <a:cs typeface="Calibri Light"/>
            </a:endParaRPr>
          </a:p>
          <a:p>
            <a:pPr algn="just" marL="12700" marR="5080">
              <a:lnSpc>
                <a:spcPct val="70000"/>
              </a:lnSpc>
              <a:spcBef>
                <a:spcPts val="994"/>
              </a:spcBef>
            </a:pPr>
            <a:r>
              <a:rPr dirty="0" sz="1800">
                <a:latin typeface="Calibri Light"/>
                <a:cs typeface="Calibri Light"/>
              </a:rPr>
              <a:t>La </a:t>
            </a:r>
            <a:r>
              <a:rPr dirty="0" sz="1800" spc="-5">
                <a:latin typeface="Calibri Light"/>
                <a:cs typeface="Calibri Light"/>
              </a:rPr>
              <a:t>Ley de Delitos </a:t>
            </a:r>
            <a:r>
              <a:rPr dirty="0" sz="1800" spc="-10">
                <a:latin typeface="Calibri Light"/>
                <a:cs typeface="Calibri Light"/>
              </a:rPr>
              <a:t>Económicos </a:t>
            </a:r>
            <a:r>
              <a:rPr dirty="0" sz="1800">
                <a:latin typeface="Calibri Light"/>
                <a:cs typeface="Calibri Light"/>
              </a:rPr>
              <a:t>sanciona a los </a:t>
            </a:r>
            <a:r>
              <a:rPr dirty="0" sz="1800" spc="-5">
                <a:latin typeface="Calibri Light"/>
                <a:cs typeface="Calibri Light"/>
              </a:rPr>
              <a:t>culpables </a:t>
            </a:r>
            <a:r>
              <a:rPr dirty="0" sz="1800" spc="-10">
                <a:latin typeface="Calibri Light"/>
                <a:cs typeface="Calibri Light"/>
              </a:rPr>
              <a:t>con </a:t>
            </a:r>
            <a:r>
              <a:rPr dirty="0" sz="1800" spc="-5">
                <a:latin typeface="Calibri Light"/>
                <a:cs typeface="Calibri Light"/>
              </a:rPr>
              <a:t>la inhabilitación </a:t>
            </a:r>
            <a:r>
              <a:rPr dirty="0" sz="1800" spc="-10">
                <a:latin typeface="Calibri Light"/>
                <a:cs typeface="Calibri Light"/>
              </a:rPr>
              <a:t>para cargos </a:t>
            </a:r>
            <a:r>
              <a:rPr dirty="0" sz="1800" spc="-5">
                <a:latin typeface="Calibri Light"/>
                <a:cs typeface="Calibri Light"/>
              </a:rPr>
              <a:t>públicos, </a:t>
            </a:r>
            <a:r>
              <a:rPr dirty="0" sz="180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para</a:t>
            </a:r>
            <a:r>
              <a:rPr dirty="0" sz="1800" spc="145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cargos</a:t>
            </a:r>
            <a:r>
              <a:rPr dirty="0" sz="1800" spc="14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gerenciales</a:t>
            </a:r>
            <a:r>
              <a:rPr dirty="0" sz="1800" spc="14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y</a:t>
            </a:r>
            <a:r>
              <a:rPr dirty="0" sz="1800" spc="14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para</a:t>
            </a:r>
            <a:r>
              <a:rPr dirty="0" sz="1800" spc="150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contratar</a:t>
            </a:r>
            <a:r>
              <a:rPr dirty="0" sz="1800" spc="14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con</a:t>
            </a:r>
            <a:r>
              <a:rPr dirty="0" sz="1800" spc="145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el</a:t>
            </a:r>
            <a:r>
              <a:rPr dirty="0" sz="1800" spc="13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Estado.</a:t>
            </a:r>
            <a:r>
              <a:rPr dirty="0" sz="1800" spc="14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Estas</a:t>
            </a:r>
            <a:r>
              <a:rPr dirty="0" sz="1800" spc="15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penas</a:t>
            </a:r>
            <a:r>
              <a:rPr dirty="0" sz="1800" spc="145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accesorias</a:t>
            </a:r>
            <a:r>
              <a:rPr dirty="0" sz="1800" spc="13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son</a:t>
            </a:r>
            <a:r>
              <a:rPr dirty="0" sz="1800" spc="14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adicionales</a:t>
            </a:r>
            <a:r>
              <a:rPr dirty="0" sz="1800" spc="14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 </a:t>
            </a:r>
            <a:r>
              <a:rPr dirty="0" sz="1800" spc="-39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las </a:t>
            </a:r>
            <a:r>
              <a:rPr dirty="0" sz="1800" spc="-15">
                <a:latin typeface="Calibri Light"/>
                <a:cs typeface="Calibri Light"/>
              </a:rPr>
              <a:t>ya </a:t>
            </a:r>
            <a:r>
              <a:rPr dirty="0" sz="1800" spc="-5">
                <a:latin typeface="Calibri Light"/>
                <a:cs typeface="Calibri Light"/>
              </a:rPr>
              <a:t>establecidas en el Código </a:t>
            </a:r>
            <a:r>
              <a:rPr dirty="0" sz="1800" spc="-10">
                <a:latin typeface="Calibri Light"/>
                <a:cs typeface="Calibri Light"/>
              </a:rPr>
              <a:t>Penal. </a:t>
            </a:r>
            <a:r>
              <a:rPr dirty="0" sz="1800">
                <a:latin typeface="Calibri Light"/>
                <a:cs typeface="Calibri Light"/>
              </a:rPr>
              <a:t>Su </a:t>
            </a:r>
            <a:r>
              <a:rPr dirty="0" sz="1800" spc="-10">
                <a:latin typeface="Calibri Light"/>
                <a:cs typeface="Calibri Light"/>
              </a:rPr>
              <a:t>extensión será </a:t>
            </a:r>
            <a:r>
              <a:rPr dirty="0" sz="1800">
                <a:latin typeface="Calibri Light"/>
                <a:cs typeface="Calibri Light"/>
              </a:rPr>
              <a:t>de 3 a </a:t>
            </a:r>
            <a:r>
              <a:rPr dirty="0" sz="1800" spc="-5">
                <a:latin typeface="Calibri Light"/>
                <a:cs typeface="Calibri Light"/>
              </a:rPr>
              <a:t>10 </a:t>
            </a:r>
            <a:r>
              <a:rPr dirty="0" sz="1800">
                <a:latin typeface="Calibri Light"/>
                <a:cs typeface="Calibri Light"/>
              </a:rPr>
              <a:t>años, </a:t>
            </a:r>
            <a:r>
              <a:rPr dirty="0" sz="1800" spc="-5">
                <a:latin typeface="Calibri Light"/>
                <a:cs typeface="Calibri Light"/>
              </a:rPr>
              <a:t>dependiendo </a:t>
            </a:r>
            <a:r>
              <a:rPr dirty="0" sz="1800">
                <a:latin typeface="Calibri Light"/>
                <a:cs typeface="Calibri Light"/>
              </a:rPr>
              <a:t>de </a:t>
            </a:r>
            <a:r>
              <a:rPr dirty="0" sz="1800" spc="-5">
                <a:latin typeface="Calibri Light"/>
                <a:cs typeface="Calibri Light"/>
              </a:rPr>
              <a:t>la </a:t>
            </a:r>
            <a:r>
              <a:rPr dirty="0" sz="180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extensión </a:t>
            </a:r>
            <a:r>
              <a:rPr dirty="0" sz="1800">
                <a:latin typeface="Calibri Light"/>
                <a:cs typeface="Calibri Light"/>
              </a:rPr>
              <a:t>de </a:t>
            </a:r>
            <a:r>
              <a:rPr dirty="0" sz="1800" spc="-5">
                <a:latin typeface="Calibri Light"/>
                <a:cs typeface="Calibri Light"/>
              </a:rPr>
              <a:t>la </a:t>
            </a:r>
            <a:r>
              <a:rPr dirty="0" sz="1800">
                <a:latin typeface="Calibri Light"/>
                <a:cs typeface="Calibri Light"/>
              </a:rPr>
              <a:t>pena </a:t>
            </a:r>
            <a:r>
              <a:rPr dirty="0" sz="1800" spc="-10">
                <a:latin typeface="Calibri Light"/>
                <a:cs typeface="Calibri Light"/>
              </a:rPr>
              <a:t>privativa </a:t>
            </a:r>
            <a:r>
              <a:rPr dirty="0" sz="1800" spc="5">
                <a:latin typeface="Calibri Light"/>
                <a:cs typeface="Calibri Light"/>
              </a:rPr>
              <a:t>de </a:t>
            </a:r>
            <a:r>
              <a:rPr dirty="0" sz="1800" spc="-5">
                <a:latin typeface="Calibri Light"/>
                <a:cs typeface="Calibri Light"/>
              </a:rPr>
              <a:t>libertad, salvo </a:t>
            </a:r>
            <a:r>
              <a:rPr dirty="0" sz="1800" spc="5">
                <a:latin typeface="Calibri Light"/>
                <a:cs typeface="Calibri Light"/>
              </a:rPr>
              <a:t>la </a:t>
            </a:r>
            <a:r>
              <a:rPr dirty="0" sz="1800" spc="-5">
                <a:latin typeface="Calibri Light"/>
                <a:cs typeface="Calibri Light"/>
              </a:rPr>
              <a:t>inhabilitación </a:t>
            </a:r>
            <a:r>
              <a:rPr dirty="0" sz="1800" spc="-10">
                <a:latin typeface="Calibri Light"/>
                <a:cs typeface="Calibri Light"/>
              </a:rPr>
              <a:t>para contratar con </a:t>
            </a:r>
            <a:r>
              <a:rPr dirty="0" sz="1800" spc="-5">
                <a:latin typeface="Calibri Light"/>
                <a:cs typeface="Calibri Light"/>
              </a:rPr>
              <a:t>el </a:t>
            </a:r>
            <a:r>
              <a:rPr dirty="0" sz="1800" spc="-15">
                <a:latin typeface="Calibri Light"/>
                <a:cs typeface="Calibri Light"/>
              </a:rPr>
              <a:t>Estado, </a:t>
            </a:r>
            <a:r>
              <a:rPr dirty="0" sz="1800" spc="5">
                <a:latin typeface="Calibri Light"/>
                <a:cs typeface="Calibri Light"/>
              </a:rPr>
              <a:t>que </a:t>
            </a:r>
            <a:r>
              <a:rPr dirty="0" sz="1800" spc="1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puede </a:t>
            </a:r>
            <a:r>
              <a:rPr dirty="0" sz="1800" spc="-5">
                <a:latin typeface="Calibri Light"/>
                <a:cs typeface="Calibri Light"/>
              </a:rPr>
              <a:t>ser</a:t>
            </a:r>
            <a:r>
              <a:rPr dirty="0" sz="180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perpetua.</a:t>
            </a:r>
            <a:endParaRPr sz="1800">
              <a:latin typeface="Calibri Light"/>
              <a:cs typeface="Calibri Light"/>
            </a:endParaRPr>
          </a:p>
          <a:p>
            <a:pPr algn="just" marL="870585" indent="-858519">
              <a:lnSpc>
                <a:spcPct val="100000"/>
              </a:lnSpc>
              <a:spcBef>
                <a:spcPts val="350"/>
              </a:spcBef>
              <a:buFont typeface="Wingdings"/>
              <a:buChar char=""/>
              <a:tabLst>
                <a:tab pos="870585" algn="l"/>
                <a:tab pos="871219" algn="l"/>
              </a:tabLst>
            </a:pPr>
            <a:r>
              <a:rPr dirty="0" sz="1800" spc="-10">
                <a:latin typeface="Calibri Light"/>
                <a:cs typeface="Calibri Light"/>
              </a:rPr>
              <a:t>Comiso</a:t>
            </a:r>
            <a:r>
              <a:rPr dirty="0" sz="1800" spc="-55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especial</a:t>
            </a:r>
            <a:r>
              <a:rPr dirty="0" sz="1800" spc="-6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para</a:t>
            </a:r>
            <a:r>
              <a:rPr dirty="0" sz="1800" spc="-55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delitos</a:t>
            </a:r>
            <a:r>
              <a:rPr dirty="0" sz="1800" spc="-55">
                <a:latin typeface="Calibri Light"/>
                <a:cs typeface="Calibri Light"/>
              </a:rPr>
              <a:t> </a:t>
            </a:r>
            <a:r>
              <a:rPr dirty="0" sz="1800" spc="-20">
                <a:latin typeface="Calibri Light"/>
                <a:cs typeface="Calibri Light"/>
              </a:rPr>
              <a:t>económicos:</a:t>
            </a:r>
            <a:endParaRPr sz="1800">
              <a:latin typeface="Calibri Light"/>
              <a:cs typeface="Calibri Light"/>
            </a:endParaRPr>
          </a:p>
          <a:p>
            <a:pPr algn="just" marL="12700">
              <a:lnSpc>
                <a:spcPts val="1835"/>
              </a:lnSpc>
              <a:spcBef>
                <a:spcPts val="360"/>
              </a:spcBef>
            </a:pPr>
            <a:r>
              <a:rPr dirty="0" sz="1800" spc="-15">
                <a:latin typeface="Calibri Light"/>
                <a:cs typeface="Calibri Light"/>
              </a:rPr>
              <a:t>Hay</a:t>
            </a:r>
            <a:r>
              <a:rPr dirty="0" sz="1800" spc="31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casos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en</a:t>
            </a:r>
            <a:r>
              <a:rPr dirty="0" sz="1800" spc="325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que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procederá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el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comiso</a:t>
            </a:r>
            <a:r>
              <a:rPr dirty="0" sz="1800" spc="32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sin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condena,</a:t>
            </a:r>
            <a:r>
              <a:rPr dirty="0" sz="1800" spc="34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siempre</a:t>
            </a:r>
            <a:r>
              <a:rPr dirty="0" sz="1800" spc="32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y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cuando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15">
                <a:latin typeface="Calibri Light"/>
                <a:cs typeface="Calibri Light"/>
              </a:rPr>
              <a:t>estas</a:t>
            </a:r>
            <a:r>
              <a:rPr dirty="0" sz="1800" spc="33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correspondan</a:t>
            </a:r>
            <a:r>
              <a:rPr dirty="0" sz="1800" spc="33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</a:t>
            </a:r>
            <a:endParaRPr sz="1800">
              <a:latin typeface="Calibri Light"/>
              <a:cs typeface="Calibri Light"/>
            </a:endParaRPr>
          </a:p>
          <a:p>
            <a:pPr algn="just" marL="12700">
              <a:lnSpc>
                <a:spcPts val="1835"/>
              </a:lnSpc>
            </a:pPr>
            <a:r>
              <a:rPr dirty="0" sz="1800" spc="-5">
                <a:latin typeface="Calibri Light"/>
                <a:cs typeface="Calibri Light"/>
              </a:rPr>
              <a:t>ganancias</a:t>
            </a:r>
            <a:r>
              <a:rPr dirty="0" sz="1800" spc="15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obtenidas</a:t>
            </a:r>
            <a:r>
              <a:rPr dirty="0" sz="1800" spc="2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</a:t>
            </a:r>
            <a:r>
              <a:rPr dirty="0" sz="1800" spc="15">
                <a:latin typeface="Calibri Light"/>
                <a:cs typeface="Calibri Light"/>
              </a:rPr>
              <a:t> </a:t>
            </a:r>
            <a:r>
              <a:rPr dirty="0" sz="1800" spc="-20">
                <a:latin typeface="Calibri Light"/>
                <a:cs typeface="Calibri Light"/>
              </a:rPr>
              <a:t>través</a:t>
            </a:r>
            <a:r>
              <a:rPr dirty="0" sz="1800" spc="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de</a:t>
            </a:r>
            <a:r>
              <a:rPr dirty="0" sz="1800" spc="-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un</a:t>
            </a:r>
            <a:r>
              <a:rPr dirty="0" sz="1800" spc="1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hecho</a:t>
            </a:r>
            <a:r>
              <a:rPr dirty="0" sz="1800" spc="-5">
                <a:latin typeface="Calibri Light"/>
                <a:cs typeface="Calibri Light"/>
              </a:rPr>
              <a:t> ilícito</a:t>
            </a:r>
            <a:r>
              <a:rPr dirty="0" sz="1800" spc="1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que</a:t>
            </a:r>
            <a:r>
              <a:rPr dirty="0" sz="1800" spc="15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corresponda</a:t>
            </a:r>
            <a:r>
              <a:rPr dirty="0" sz="1800" spc="5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a</a:t>
            </a:r>
            <a:r>
              <a:rPr dirty="0" sz="1800" spc="10">
                <a:latin typeface="Calibri Light"/>
                <a:cs typeface="Calibri Light"/>
              </a:rPr>
              <a:t> </a:t>
            </a:r>
            <a:r>
              <a:rPr dirty="0" sz="1800">
                <a:latin typeface="Calibri Light"/>
                <a:cs typeface="Calibri Light"/>
              </a:rPr>
              <a:t>un</a:t>
            </a:r>
            <a:r>
              <a:rPr dirty="0" sz="1800" spc="15">
                <a:latin typeface="Calibri Light"/>
                <a:cs typeface="Calibri Light"/>
              </a:rPr>
              <a:t> </a:t>
            </a:r>
            <a:r>
              <a:rPr dirty="0" sz="1800" spc="-5">
                <a:latin typeface="Calibri Light"/>
                <a:cs typeface="Calibri Light"/>
              </a:rPr>
              <a:t>delito</a:t>
            </a:r>
            <a:r>
              <a:rPr dirty="0" sz="1800">
                <a:latin typeface="Calibri Light"/>
                <a:cs typeface="Calibri Light"/>
              </a:rPr>
              <a:t> </a:t>
            </a:r>
            <a:r>
              <a:rPr dirty="0" sz="1800" spc="-10">
                <a:latin typeface="Calibri Light"/>
                <a:cs typeface="Calibri Light"/>
              </a:rPr>
              <a:t>económico.</a:t>
            </a:r>
            <a:endParaRPr sz="18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776476"/>
            <a:ext cx="8989060" cy="3314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sng" sz="2000" spc="-1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Agravantes</a:t>
            </a:r>
            <a:r>
              <a:rPr dirty="0" u="sng" sz="2000" spc="-8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muy</a:t>
            </a:r>
            <a:r>
              <a:rPr dirty="0" u="sng" sz="2000" spc="-8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calificadas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Calibri Light"/>
              <a:cs typeface="Calibri Light"/>
            </a:endParaRPr>
          </a:p>
          <a:p>
            <a:pPr algn="just" marL="35560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Culpabilidad</a:t>
            </a:r>
            <a:r>
              <a:rPr dirty="0" u="sng" sz="2000" spc="-4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muy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elevada: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Calibri Light"/>
              <a:cs typeface="Calibri Light"/>
            </a:endParaRPr>
          </a:p>
          <a:p>
            <a:pPr algn="just" marL="12700" marR="5080">
              <a:lnSpc>
                <a:spcPct val="70000"/>
              </a:lnSpc>
            </a:pPr>
            <a:r>
              <a:rPr dirty="0" sz="2000">
                <a:latin typeface="Calibri Light"/>
                <a:cs typeface="Calibri Light"/>
              </a:rPr>
              <a:t>i.-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condenado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participó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activamente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una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posición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jerárquica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superior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la 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organización que perpetró </a:t>
            </a:r>
            <a:r>
              <a:rPr dirty="0" sz="2000">
                <a:latin typeface="Calibri Light"/>
                <a:cs typeface="Calibri Light"/>
              </a:rPr>
              <a:t>el </a:t>
            </a:r>
            <a:r>
              <a:rPr dirty="0" sz="2000" spc="-5">
                <a:latin typeface="Calibri Light"/>
                <a:cs typeface="Calibri Light"/>
              </a:rPr>
              <a:t>delito. </a:t>
            </a:r>
            <a:r>
              <a:rPr dirty="0" sz="2000" spc="-10">
                <a:latin typeface="Calibri Light"/>
                <a:cs typeface="Calibri Light"/>
              </a:rPr>
              <a:t>Para </a:t>
            </a:r>
            <a:r>
              <a:rPr dirty="0" sz="2000" spc="-5">
                <a:latin typeface="Calibri Light"/>
                <a:cs typeface="Calibri Light"/>
              </a:rPr>
              <a:t>los delitos económicos </a:t>
            </a:r>
            <a:r>
              <a:rPr dirty="0" sz="2000">
                <a:latin typeface="Calibri Light"/>
                <a:cs typeface="Calibri Light"/>
              </a:rPr>
              <a:t>de </a:t>
            </a:r>
            <a:r>
              <a:rPr dirty="0" sz="2000" spc="-5">
                <a:latin typeface="Calibri Light"/>
                <a:cs typeface="Calibri Light"/>
              </a:rPr>
              <a:t>primera categoría,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esta agravante </a:t>
            </a:r>
            <a:r>
              <a:rPr dirty="0" sz="2000" spc="-10">
                <a:latin typeface="Calibri Light"/>
                <a:cs typeface="Calibri Light"/>
              </a:rPr>
              <a:t>solo </a:t>
            </a:r>
            <a:r>
              <a:rPr dirty="0" sz="2000" spc="-5">
                <a:latin typeface="Calibri Light"/>
                <a:cs typeface="Calibri Light"/>
              </a:rPr>
              <a:t>será aplicable </a:t>
            </a:r>
            <a:r>
              <a:rPr dirty="0" sz="2000" spc="-10">
                <a:latin typeface="Calibri Light"/>
                <a:cs typeface="Calibri Light"/>
              </a:rPr>
              <a:t>para </a:t>
            </a:r>
            <a:r>
              <a:rPr dirty="0" sz="2000" spc="-5">
                <a:latin typeface="Calibri Light"/>
                <a:cs typeface="Calibri Light"/>
              </a:rPr>
              <a:t>quienes intervengan en ejercicio de un cargo,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función</a:t>
            </a:r>
            <a:r>
              <a:rPr dirty="0" sz="2000" spc="1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1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posición</a:t>
            </a:r>
            <a:r>
              <a:rPr dirty="0" sz="2000" spc="1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1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una</a:t>
            </a:r>
            <a:r>
              <a:rPr dirty="0" sz="2000" spc="1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empresa</a:t>
            </a:r>
            <a:r>
              <a:rPr dirty="0" sz="2000" spc="1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cuyos</a:t>
            </a:r>
            <a:r>
              <a:rPr dirty="0" sz="2000" spc="1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ingresos</a:t>
            </a:r>
            <a:r>
              <a:rPr dirty="0" sz="2000" spc="1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anuales</a:t>
            </a:r>
            <a:r>
              <a:rPr dirty="0" sz="2000" spc="1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sean</a:t>
            </a:r>
            <a:r>
              <a:rPr dirty="0" sz="2000" spc="1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iguales</a:t>
            </a:r>
            <a:r>
              <a:rPr dirty="0" sz="2000" spc="1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1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superiores</a:t>
            </a:r>
            <a:r>
              <a:rPr dirty="0" sz="2000" spc="1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endParaRPr sz="2000">
              <a:latin typeface="Calibri Light"/>
              <a:cs typeface="Calibri Light"/>
            </a:endParaRPr>
          </a:p>
          <a:p>
            <a:pPr algn="just" marL="12700">
              <a:lnSpc>
                <a:spcPts val="1320"/>
              </a:lnSpc>
            </a:pPr>
            <a:r>
              <a:rPr dirty="0" sz="2000" spc="-5">
                <a:latin typeface="Calibri Light"/>
                <a:cs typeface="Calibri Light"/>
              </a:rPr>
              <a:t>25.000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unidades</a:t>
            </a:r>
            <a:r>
              <a:rPr dirty="0" sz="2000" spc="4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4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fomento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4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 spc="40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lo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fuere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beneficio</a:t>
            </a:r>
            <a:r>
              <a:rPr dirty="0" sz="2000" spc="4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económico</a:t>
            </a:r>
            <a:r>
              <a:rPr dirty="0" sz="2000" spc="4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4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otra</a:t>
            </a:r>
            <a:endParaRPr sz="2000">
              <a:latin typeface="Calibri Light"/>
              <a:cs typeface="Calibri Light"/>
            </a:endParaRPr>
          </a:p>
          <a:p>
            <a:pPr algn="just" marL="12700">
              <a:lnSpc>
                <a:spcPts val="2039"/>
              </a:lnSpc>
            </a:pPr>
            <a:r>
              <a:rPr dirty="0" sz="2000">
                <a:latin typeface="Calibri Light"/>
                <a:cs typeface="Calibri Light"/>
              </a:rPr>
              <a:t>naturaleza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una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empresa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que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cumpla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con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misma </a:t>
            </a:r>
            <a:r>
              <a:rPr dirty="0" sz="2000" spc="-5">
                <a:latin typeface="Calibri Light"/>
                <a:cs typeface="Calibri Light"/>
              </a:rPr>
              <a:t>condición;</a:t>
            </a:r>
            <a:endParaRPr sz="2000">
              <a:latin typeface="Calibri Light"/>
              <a:cs typeface="Calibri Light"/>
            </a:endParaRPr>
          </a:p>
          <a:p>
            <a:pPr algn="just" marL="12700" marR="9525">
              <a:lnSpc>
                <a:spcPct val="70000"/>
              </a:lnSpc>
              <a:spcBef>
                <a:spcPts val="1005"/>
              </a:spcBef>
            </a:pPr>
            <a:r>
              <a:rPr dirty="0" sz="2000">
                <a:latin typeface="Calibri Light"/>
                <a:cs typeface="Calibri Light"/>
              </a:rPr>
              <a:t>ii.- </a:t>
            </a:r>
            <a:r>
              <a:rPr dirty="0" sz="2000" spc="-5">
                <a:latin typeface="Calibri Light"/>
                <a:cs typeface="Calibri Light"/>
              </a:rPr>
              <a:t>El condenado </a:t>
            </a:r>
            <a:r>
              <a:rPr dirty="0" sz="2000">
                <a:latin typeface="Calibri Light"/>
                <a:cs typeface="Calibri Light"/>
              </a:rPr>
              <a:t>ejerció </a:t>
            </a:r>
            <a:r>
              <a:rPr dirty="0" sz="2000" spc="-10">
                <a:latin typeface="Calibri Light"/>
                <a:cs typeface="Calibri Light"/>
              </a:rPr>
              <a:t>presión </a:t>
            </a:r>
            <a:r>
              <a:rPr dirty="0" sz="2000" spc="-5">
                <a:latin typeface="Calibri Light"/>
                <a:cs typeface="Calibri Light"/>
              </a:rPr>
              <a:t>sobre sus subordinados </a:t>
            </a:r>
            <a:r>
              <a:rPr dirty="0" sz="2000">
                <a:latin typeface="Calibri Light"/>
                <a:cs typeface="Calibri Light"/>
              </a:rPr>
              <a:t>en </a:t>
            </a:r>
            <a:r>
              <a:rPr dirty="0" sz="2000" spc="-1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organización </a:t>
            </a:r>
            <a:r>
              <a:rPr dirty="0" sz="2000" spc="-10">
                <a:latin typeface="Calibri Light"/>
                <a:cs typeface="Calibri Light"/>
              </a:rPr>
              <a:t>para que </a:t>
            </a:r>
            <a:r>
              <a:rPr dirty="0" sz="2000" spc="-5">
                <a:latin typeface="Calibri Light"/>
                <a:cs typeface="Calibri Light"/>
              </a:rPr>
              <a:t> colaboraran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perpetración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2401316"/>
            <a:ext cx="8988425" cy="3161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583565" algn="l"/>
                <a:tab pos="5842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erjuicio</a:t>
            </a:r>
            <a:r>
              <a:rPr dirty="0" u="sng" sz="2000" spc="-8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muy</a:t>
            </a:r>
            <a:r>
              <a:rPr dirty="0" u="sng" sz="2000" spc="-4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elevado</a:t>
            </a:r>
            <a:r>
              <a:rPr dirty="0" sz="2000" spc="-5">
                <a:latin typeface="Calibri Light"/>
                <a:cs typeface="Calibri Light"/>
              </a:rPr>
              <a:t>: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3200">
              <a:latin typeface="Calibri Light"/>
              <a:cs typeface="Calibri Light"/>
            </a:endParaRPr>
          </a:p>
          <a:p>
            <a:pPr marL="12700" marR="6350">
              <a:lnSpc>
                <a:spcPts val="1920"/>
              </a:lnSpc>
            </a:pPr>
            <a:r>
              <a:rPr dirty="0" sz="2000">
                <a:latin typeface="Calibri Light"/>
                <a:cs typeface="Calibri Light"/>
              </a:rPr>
              <a:t>i.- </a:t>
            </a:r>
            <a:r>
              <a:rPr dirty="0" sz="2000" spc="-10">
                <a:latin typeface="Calibri Light"/>
                <a:cs typeface="Calibri Light"/>
              </a:rPr>
              <a:t>Este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sea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superior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40.000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Unidades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Tributarias</a:t>
            </a:r>
            <a:r>
              <a:rPr dirty="0" sz="2000" spc="-5">
                <a:latin typeface="Calibri Light"/>
                <a:cs typeface="Calibri Light"/>
              </a:rPr>
              <a:t> mensuales,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los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agentes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reporten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un </a:t>
            </a:r>
            <a:r>
              <a:rPr dirty="0" sz="2000" spc="-43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beneficio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esa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cuantía;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160"/>
              </a:lnSpc>
              <a:spcBef>
                <a:spcPts val="535"/>
              </a:spcBef>
            </a:pPr>
            <a:r>
              <a:rPr dirty="0" sz="2000">
                <a:latin typeface="Calibri Light"/>
                <a:cs typeface="Calibri Light"/>
              </a:rPr>
              <a:t>ii.-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hecho</a:t>
            </a:r>
            <a:r>
              <a:rPr dirty="0" sz="2000" spc="385">
                <a:latin typeface="Calibri Light"/>
                <a:cs typeface="Calibri Light"/>
              </a:rPr>
              <a:t> </a:t>
            </a:r>
            <a:r>
              <a:rPr dirty="0" sz="2000" spc="-25">
                <a:latin typeface="Calibri Light"/>
                <a:cs typeface="Calibri Light"/>
              </a:rPr>
              <a:t>haya</a:t>
            </a:r>
            <a:r>
              <a:rPr dirty="0" sz="2000" spc="38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afectado</a:t>
            </a:r>
            <a:r>
              <a:rPr dirty="0" sz="2000" spc="37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37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suministro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38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bienes</a:t>
            </a:r>
            <a:r>
              <a:rPr dirty="0" sz="2000" spc="37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37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primera</a:t>
            </a:r>
            <a:r>
              <a:rPr dirty="0" sz="2000" spc="3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necesidad</a:t>
            </a:r>
            <a:r>
              <a:rPr dirty="0" sz="2000" spc="37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160"/>
              </a:lnSpc>
            </a:pPr>
            <a:r>
              <a:rPr dirty="0" sz="2000" spc="-5">
                <a:latin typeface="Calibri Light"/>
                <a:cs typeface="Calibri Light"/>
              </a:rPr>
              <a:t>consumo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masivo;</a:t>
            </a:r>
            <a:endParaRPr sz="2000">
              <a:latin typeface="Calibri Light"/>
              <a:cs typeface="Calibri Light"/>
            </a:endParaRPr>
          </a:p>
          <a:p>
            <a:pPr marL="12700" marR="7620">
              <a:lnSpc>
                <a:spcPct val="80000"/>
              </a:lnSpc>
              <a:spcBef>
                <a:spcPts val="1010"/>
              </a:spcBef>
            </a:pPr>
            <a:r>
              <a:rPr dirty="0" sz="2000" spc="-5">
                <a:latin typeface="Calibri Light"/>
                <a:cs typeface="Calibri Light"/>
              </a:rPr>
              <a:t>iii.-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hecho</a:t>
            </a:r>
            <a:r>
              <a:rPr dirty="0" sz="2000" spc="325">
                <a:latin typeface="Calibri Light"/>
                <a:cs typeface="Calibri Light"/>
              </a:rPr>
              <a:t> </a:t>
            </a:r>
            <a:r>
              <a:rPr dirty="0" sz="2000" spc="-25">
                <a:latin typeface="Calibri Light"/>
                <a:cs typeface="Calibri Light"/>
              </a:rPr>
              <a:t>haya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afectado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abusivamente</a:t>
            </a:r>
            <a:r>
              <a:rPr dirty="0" sz="2000" spc="3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individuos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que</a:t>
            </a:r>
            <a:r>
              <a:rPr dirty="0" sz="2000" spc="32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pertenecen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un </a:t>
            </a:r>
            <a:r>
              <a:rPr dirty="0" sz="2000" spc="-43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grupo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vulnerable;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160"/>
              </a:lnSpc>
              <a:spcBef>
                <a:spcPts val="515"/>
              </a:spcBef>
            </a:pPr>
            <a:r>
              <a:rPr dirty="0" sz="2000" spc="-50">
                <a:latin typeface="Calibri Light"/>
                <a:cs typeface="Calibri Light"/>
              </a:rPr>
              <a:t>iv.-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concurran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las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circunstancias</a:t>
            </a:r>
            <a:r>
              <a:rPr dirty="0" sz="2000" spc="6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previstas</a:t>
            </a:r>
            <a:r>
              <a:rPr dirty="0" sz="2000" spc="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n.</a:t>
            </a:r>
            <a:r>
              <a:rPr dirty="0" sz="2000" spc="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2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artículo</a:t>
            </a:r>
            <a:r>
              <a:rPr dirty="0" sz="2000" spc="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251</a:t>
            </a:r>
            <a:r>
              <a:rPr dirty="0" sz="2000" spc="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quinquies</a:t>
            </a:r>
            <a:r>
              <a:rPr dirty="0" sz="2000" spc="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160"/>
              </a:lnSpc>
            </a:pP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artículo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260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ter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Código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Penal.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776476"/>
            <a:ext cx="8989695" cy="3780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000" spc="-10">
                <a:latin typeface="Calibri Light"/>
                <a:cs typeface="Calibri Light"/>
              </a:rPr>
              <a:t>M</a:t>
            </a:r>
            <a:r>
              <a:rPr dirty="0" sz="2000" spc="-10">
                <a:latin typeface="Calibri Light"/>
                <a:cs typeface="Calibri Light"/>
              </a:rPr>
              <a:t>odificación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ley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20.393,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sobre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responsabilidad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penal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las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personas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jurídicas.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00">
              <a:latin typeface="Calibri Light"/>
              <a:cs typeface="Calibri Light"/>
            </a:endParaRPr>
          </a:p>
          <a:p>
            <a:pPr marL="12700" marR="5080">
              <a:lnSpc>
                <a:spcPct val="70000"/>
              </a:lnSpc>
              <a:buChar char="-"/>
              <a:tabLst>
                <a:tab pos="153035" algn="l"/>
              </a:tabLst>
            </a:pPr>
            <a:r>
              <a:rPr dirty="0" sz="2000" spc="-5">
                <a:latin typeface="Calibri Light"/>
                <a:cs typeface="Calibri Light"/>
              </a:rPr>
              <a:t>Se</a:t>
            </a:r>
            <a:r>
              <a:rPr dirty="0" sz="2000" spc="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incorporan</a:t>
            </a:r>
            <a:r>
              <a:rPr dirty="0" sz="2000" spc="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las</a:t>
            </a:r>
            <a:r>
              <a:rPr dirty="0" sz="2000" spc="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cuatro</a:t>
            </a:r>
            <a:r>
              <a:rPr dirty="0" sz="2000" spc="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categorías,</a:t>
            </a:r>
            <a:r>
              <a:rPr dirty="0" sz="2000" spc="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por</a:t>
            </a:r>
            <a:r>
              <a:rPr dirty="0" sz="2000" spc="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lo</a:t>
            </a:r>
            <a:r>
              <a:rPr dirty="0" sz="2000" spc="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tanto,</a:t>
            </a:r>
            <a:r>
              <a:rPr dirty="0" sz="2000" spc="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</a:t>
            </a:r>
            <a:r>
              <a:rPr dirty="0" sz="2000" spc="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incluyen</a:t>
            </a:r>
            <a:r>
              <a:rPr dirty="0" sz="2000" spc="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los</a:t>
            </a:r>
            <a:r>
              <a:rPr dirty="0" sz="2000" spc="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delitos</a:t>
            </a:r>
            <a:r>
              <a:rPr dirty="0" sz="2000" spc="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aduaneros</a:t>
            </a:r>
            <a:r>
              <a:rPr dirty="0" sz="2000" spc="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(de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segunda).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Calibri Light"/>
              <a:buChar char="-"/>
            </a:pPr>
            <a:endParaRPr sz="2400">
              <a:latin typeface="Calibri Light"/>
              <a:cs typeface="Calibri Light"/>
            </a:endParaRPr>
          </a:p>
          <a:p>
            <a:pPr algn="just" marL="144780" indent="-132715">
              <a:lnSpc>
                <a:spcPct val="100000"/>
              </a:lnSpc>
              <a:buChar char="-"/>
              <a:tabLst>
                <a:tab pos="145415" algn="l"/>
              </a:tabLst>
            </a:pPr>
            <a:r>
              <a:rPr dirty="0" sz="2000">
                <a:latin typeface="Calibri Light"/>
                <a:cs typeface="Calibri Light"/>
              </a:rPr>
              <a:t>Presupuestos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responsabilidad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penal.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P.J.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será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responsable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cuando:</a:t>
            </a:r>
            <a:endParaRPr sz="2000">
              <a:latin typeface="Calibri Light"/>
              <a:cs typeface="Calibri Light"/>
            </a:endParaRPr>
          </a:p>
          <a:p>
            <a:pPr algn="just" marL="355600" indent="-342900">
              <a:lnSpc>
                <a:spcPct val="100000"/>
              </a:lnSpc>
              <a:spcBef>
                <a:spcPts val="285"/>
              </a:spcBef>
              <a:buAutoNum type="alphaLcPeriod"/>
              <a:tabLst>
                <a:tab pos="355600" algn="l"/>
              </a:tabLst>
            </a:pPr>
            <a:r>
              <a:rPr dirty="0" sz="2000">
                <a:latin typeface="Calibri Light"/>
                <a:cs typeface="Calibri Light"/>
              </a:rPr>
              <a:t>Sea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perpetrado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marco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sus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actividades.</a:t>
            </a:r>
            <a:endParaRPr sz="2000">
              <a:latin typeface="Calibri Light"/>
              <a:cs typeface="Calibri Light"/>
            </a:endParaRPr>
          </a:p>
          <a:p>
            <a:pPr algn="just" marL="355600" marR="5080" indent="-342900">
              <a:lnSpc>
                <a:spcPct val="70100"/>
              </a:lnSpc>
              <a:spcBef>
                <a:spcPts val="994"/>
              </a:spcBef>
              <a:buAutoNum type="alphaLcPeriod"/>
              <a:tabLst>
                <a:tab pos="355600" algn="l"/>
              </a:tabLst>
            </a:pPr>
            <a:r>
              <a:rPr dirty="0" sz="2000" spc="-5">
                <a:latin typeface="Calibri Light"/>
                <a:cs typeface="Calibri Light"/>
              </a:rPr>
              <a:t>Por </a:t>
            </a:r>
            <a:r>
              <a:rPr dirty="0" sz="2000">
                <a:latin typeface="Calibri Light"/>
                <a:cs typeface="Calibri Light"/>
              </a:rPr>
              <a:t>o </a:t>
            </a:r>
            <a:r>
              <a:rPr dirty="0" sz="2000" spc="-5">
                <a:latin typeface="Calibri Light"/>
                <a:cs typeface="Calibri Light"/>
              </a:rPr>
              <a:t>con </a:t>
            </a:r>
            <a:r>
              <a:rPr dirty="0" sz="2000" spc="-1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intervención de </a:t>
            </a:r>
            <a:r>
              <a:rPr dirty="0" sz="2000" spc="-15">
                <a:latin typeface="Calibri Light"/>
                <a:cs typeface="Calibri Light"/>
              </a:rPr>
              <a:t>alguna persona natural que ocupe </a:t>
            </a:r>
            <a:r>
              <a:rPr dirty="0" sz="2000" spc="-5">
                <a:latin typeface="Calibri Light"/>
                <a:cs typeface="Calibri Light"/>
              </a:rPr>
              <a:t>un </a:t>
            </a:r>
            <a:r>
              <a:rPr dirty="0" sz="2000" spc="-15">
                <a:latin typeface="Calibri Light"/>
                <a:cs typeface="Calibri Light"/>
              </a:rPr>
              <a:t>cargo, función </a:t>
            </a:r>
            <a:r>
              <a:rPr dirty="0" sz="2000">
                <a:latin typeface="Calibri Light"/>
                <a:cs typeface="Calibri Light"/>
              </a:rPr>
              <a:t>o 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posición</a:t>
            </a:r>
            <a:r>
              <a:rPr dirty="0" sz="2000" spc="-10">
                <a:latin typeface="Calibri Light"/>
                <a:cs typeface="Calibri Light"/>
              </a:rPr>
              <a:t> en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ella.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También</a:t>
            </a:r>
            <a:r>
              <a:rPr dirty="0" sz="2000">
                <a:latin typeface="Calibri Light"/>
                <a:cs typeface="Calibri Light"/>
              </a:rPr>
              <a:t> se </a:t>
            </a:r>
            <a:r>
              <a:rPr dirty="0" sz="2000" spc="-10">
                <a:latin typeface="Calibri Light"/>
                <a:cs typeface="Calibri Light"/>
              </a:rPr>
              <a:t>le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imputará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quien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comete </a:t>
            </a:r>
            <a:r>
              <a:rPr dirty="0" sz="2000">
                <a:latin typeface="Calibri Light"/>
                <a:cs typeface="Calibri Light"/>
              </a:rPr>
              <a:t>el </a:t>
            </a:r>
            <a:r>
              <a:rPr dirty="0" sz="2000" spc="-10">
                <a:latin typeface="Calibri Light"/>
                <a:cs typeface="Calibri Light"/>
              </a:rPr>
              <a:t>delito</a:t>
            </a:r>
            <a:r>
              <a:rPr dirty="0" sz="2000" spc="-5">
                <a:latin typeface="Calibri Light"/>
                <a:cs typeface="Calibri Light"/>
              </a:rPr>
              <a:t> base</a:t>
            </a:r>
            <a:r>
              <a:rPr dirty="0" sz="2000" spc="4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le 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preste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servicios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gestionando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asuntos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43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persona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jurídica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ante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terceros.</a:t>
            </a:r>
            <a:endParaRPr sz="2000">
              <a:latin typeface="Calibri Light"/>
              <a:cs typeface="Calibri Light"/>
            </a:endParaRPr>
          </a:p>
          <a:p>
            <a:pPr algn="just" marL="12700" marR="6985">
              <a:lnSpc>
                <a:spcPct val="70000"/>
              </a:lnSpc>
              <a:spcBef>
                <a:spcPts val="994"/>
              </a:spcBef>
              <a:buAutoNum type="alphaLcPeriod"/>
              <a:tabLst>
                <a:tab pos="327025" algn="l"/>
              </a:tabLst>
            </a:pPr>
            <a:r>
              <a:rPr dirty="0" sz="2000" spc="-5">
                <a:latin typeface="Calibri Light"/>
                <a:cs typeface="Calibri Light"/>
              </a:rPr>
              <a:t>Que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-5">
                <a:latin typeface="Calibri Light"/>
                <a:cs typeface="Calibri Light"/>
              </a:rPr>
              <a:t> perpetración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hecho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vea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favorecida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facilitada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por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falta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35">
                <a:latin typeface="Calibri Light"/>
                <a:cs typeface="Calibri Light"/>
              </a:rPr>
              <a:t>de 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implementación </a:t>
            </a:r>
            <a:r>
              <a:rPr dirty="0" sz="2000" spc="-15">
                <a:latin typeface="Calibri Light"/>
                <a:cs typeface="Calibri Light"/>
              </a:rPr>
              <a:t>efectiva de </a:t>
            </a:r>
            <a:r>
              <a:rPr dirty="0" sz="2000" spc="-5">
                <a:latin typeface="Calibri Light"/>
                <a:cs typeface="Calibri Light"/>
              </a:rPr>
              <a:t>un </a:t>
            </a:r>
            <a:r>
              <a:rPr dirty="0" sz="2000" spc="-20">
                <a:latin typeface="Calibri Light"/>
                <a:cs typeface="Calibri Light"/>
              </a:rPr>
              <a:t>modelo </a:t>
            </a:r>
            <a:r>
              <a:rPr dirty="0" sz="2000" spc="-15">
                <a:latin typeface="Calibri Light"/>
                <a:cs typeface="Calibri Light"/>
              </a:rPr>
              <a:t>adecuado de prevención de </a:t>
            </a:r>
            <a:r>
              <a:rPr dirty="0" sz="2000" spc="-10">
                <a:latin typeface="Calibri Light"/>
                <a:cs typeface="Calibri Light"/>
              </a:rPr>
              <a:t>tales </a:t>
            </a:r>
            <a:r>
              <a:rPr dirty="0" sz="2000" spc="-15">
                <a:latin typeface="Calibri Light"/>
                <a:cs typeface="Calibri Light"/>
              </a:rPr>
              <a:t>delitos, por 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parte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persona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jurídica.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776476"/>
            <a:ext cx="86829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10">
                <a:latin typeface="Calibri Light"/>
                <a:cs typeface="Calibri Light"/>
              </a:rPr>
              <a:t>M</a:t>
            </a:r>
            <a:r>
              <a:rPr dirty="0" sz="2000" spc="-10">
                <a:latin typeface="Calibri Light"/>
                <a:cs typeface="Calibri Light"/>
              </a:rPr>
              <a:t>odificación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ley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20.393,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sobre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responsabilidad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penal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las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personas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jurídicas.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2080" rIns="0" bIns="0" rtlCol="0" vert="horz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1040"/>
              </a:spcBef>
            </a:pPr>
            <a:r>
              <a:rPr dirty="0" sz="2000"/>
              <a:t>- </a:t>
            </a:r>
            <a:r>
              <a:rPr dirty="0" spc="-5"/>
              <a:t>El</a:t>
            </a:r>
            <a:r>
              <a:rPr dirty="0" spc="110"/>
              <a:t> </a:t>
            </a:r>
            <a:r>
              <a:rPr dirty="0"/>
              <a:t>modelo</a:t>
            </a:r>
            <a:r>
              <a:rPr dirty="0" spc="95"/>
              <a:t> </a:t>
            </a:r>
            <a:r>
              <a:rPr dirty="0"/>
              <a:t>de</a:t>
            </a:r>
            <a:r>
              <a:rPr dirty="0" spc="110"/>
              <a:t> </a:t>
            </a:r>
            <a:r>
              <a:rPr dirty="0"/>
              <a:t>prevención</a:t>
            </a:r>
            <a:r>
              <a:rPr dirty="0" spc="90"/>
              <a:t> </a:t>
            </a:r>
            <a:r>
              <a:rPr dirty="0"/>
              <a:t>del</a:t>
            </a:r>
            <a:r>
              <a:rPr dirty="0" spc="110"/>
              <a:t> </a:t>
            </a:r>
            <a:r>
              <a:rPr dirty="0"/>
              <a:t>delito</a:t>
            </a:r>
            <a:r>
              <a:rPr dirty="0" spc="85"/>
              <a:t> </a:t>
            </a:r>
            <a:r>
              <a:rPr dirty="0" spc="-5"/>
              <a:t>implementado</a:t>
            </a:r>
            <a:r>
              <a:rPr dirty="0" spc="114"/>
              <a:t> </a:t>
            </a:r>
            <a:r>
              <a:rPr dirty="0"/>
              <a:t>será</a:t>
            </a:r>
            <a:r>
              <a:rPr dirty="0" spc="95"/>
              <a:t> </a:t>
            </a:r>
            <a:r>
              <a:rPr dirty="0" spc="-10"/>
              <a:t>adecuado, </a:t>
            </a:r>
            <a:r>
              <a:rPr dirty="0" spc="-570"/>
              <a:t> </a:t>
            </a:r>
            <a:r>
              <a:rPr dirty="0" spc="-5"/>
              <a:t>al</a:t>
            </a:r>
            <a:r>
              <a:rPr dirty="0" spc="360"/>
              <a:t> </a:t>
            </a:r>
            <a:r>
              <a:rPr dirty="0"/>
              <a:t>punto</a:t>
            </a:r>
            <a:r>
              <a:rPr dirty="0" spc="355"/>
              <a:t> </a:t>
            </a:r>
            <a:r>
              <a:rPr dirty="0" spc="-5"/>
              <a:t>de</a:t>
            </a:r>
            <a:r>
              <a:rPr dirty="0" spc="355"/>
              <a:t> </a:t>
            </a:r>
            <a:r>
              <a:rPr dirty="0"/>
              <a:t>eximir</a:t>
            </a:r>
            <a:r>
              <a:rPr dirty="0" spc="365"/>
              <a:t> </a:t>
            </a:r>
            <a:r>
              <a:rPr dirty="0"/>
              <a:t>de</a:t>
            </a:r>
            <a:r>
              <a:rPr dirty="0" spc="355"/>
              <a:t> </a:t>
            </a:r>
            <a:r>
              <a:rPr dirty="0" spc="-5"/>
              <a:t>responsabilidad,</a:t>
            </a:r>
            <a:r>
              <a:rPr dirty="0" spc="360"/>
              <a:t> </a:t>
            </a:r>
            <a:r>
              <a:rPr dirty="0" spc="-5"/>
              <a:t>cuando</a:t>
            </a:r>
            <a:r>
              <a:rPr dirty="0" spc="365"/>
              <a:t> </a:t>
            </a:r>
            <a:r>
              <a:rPr dirty="0" spc="-20"/>
              <a:t>identifique</a:t>
            </a:r>
            <a:r>
              <a:rPr dirty="0" spc="340"/>
              <a:t> </a:t>
            </a:r>
            <a:r>
              <a:rPr dirty="0" spc="-20"/>
              <a:t>riesgos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1602994" y="2983738"/>
            <a:ext cx="8990965" cy="422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05610" algn="l"/>
                <a:tab pos="2368550" algn="l"/>
                <a:tab pos="3910965" algn="l"/>
                <a:tab pos="5407660" algn="l"/>
                <a:tab pos="7104380" algn="l"/>
                <a:tab pos="8831580" algn="l"/>
              </a:tabLst>
            </a:pPr>
            <a:r>
              <a:rPr dirty="0" sz="2600" spc="-25">
                <a:latin typeface="Calibri Light"/>
                <a:cs typeface="Calibri Light"/>
              </a:rPr>
              <a:t>r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10">
                <a:latin typeface="Calibri Light"/>
                <a:cs typeface="Calibri Light"/>
              </a:rPr>
              <a:t>l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v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 spc="-20">
                <a:latin typeface="Calibri Light"/>
                <a:cs typeface="Calibri Light"/>
              </a:rPr>
              <a:t>n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>
                <a:latin typeface="Calibri Light"/>
                <a:cs typeface="Calibri Light"/>
              </a:rPr>
              <a:t>e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40">
                <a:latin typeface="Calibri Light"/>
                <a:cs typeface="Calibri Light"/>
              </a:rPr>
              <a:t>o</a:t>
            </a:r>
            <a:r>
              <a:rPr dirty="0" sz="2600" spc="-35">
                <a:latin typeface="Calibri Light"/>
                <a:cs typeface="Calibri Light"/>
              </a:rPr>
              <a:t>n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 spc="-35">
                <a:latin typeface="Calibri Light"/>
                <a:cs typeface="Calibri Light"/>
              </a:rPr>
              <a:t>u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10">
                <a:latin typeface="Calibri Light"/>
                <a:cs typeface="Calibri Light"/>
              </a:rPr>
              <a:t>l</a:t>
            </a:r>
            <a:r>
              <a:rPr dirty="0" sz="2600" spc="-25">
                <a:latin typeface="Calibri Light"/>
                <a:cs typeface="Calibri Light"/>
              </a:rPr>
              <a:t>i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20">
                <a:latin typeface="Calibri Light"/>
                <a:cs typeface="Calibri Light"/>
              </a:rPr>
              <a:t>v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,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e</a:t>
            </a:r>
            <a:r>
              <a:rPr dirty="0" sz="2600" spc="-25">
                <a:latin typeface="Calibri Light"/>
                <a:cs typeface="Calibri Light"/>
              </a:rPr>
              <a:t>s</a:t>
            </a:r>
            <a:r>
              <a:rPr dirty="0" sz="2600" spc="-30">
                <a:latin typeface="Calibri Light"/>
                <a:cs typeface="Calibri Light"/>
              </a:rPr>
              <a:t>ta</a:t>
            </a:r>
            <a:r>
              <a:rPr dirty="0" sz="2600" spc="-20">
                <a:latin typeface="Calibri Light"/>
                <a:cs typeface="Calibri Light"/>
              </a:rPr>
              <a:t>b</a:t>
            </a:r>
            <a:r>
              <a:rPr dirty="0" sz="2600" spc="-10">
                <a:latin typeface="Calibri Light"/>
                <a:cs typeface="Calibri Light"/>
              </a:rPr>
              <a:t>l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35">
                <a:latin typeface="Calibri Light"/>
                <a:cs typeface="Calibri Light"/>
              </a:rPr>
              <a:t>z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35">
                <a:latin typeface="Calibri Light"/>
                <a:cs typeface="Calibri Light"/>
              </a:rPr>
              <a:t>p</a:t>
            </a:r>
            <a:r>
              <a:rPr dirty="0" sz="2600" spc="-25">
                <a:latin typeface="Calibri Light"/>
                <a:cs typeface="Calibri Light"/>
              </a:rPr>
              <a:t>ro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40">
                <a:latin typeface="Calibri Light"/>
                <a:cs typeface="Calibri Light"/>
              </a:rPr>
              <a:t>o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40">
                <a:latin typeface="Calibri Light"/>
                <a:cs typeface="Calibri Light"/>
              </a:rPr>
              <a:t>o</a:t>
            </a:r>
            <a:r>
              <a:rPr dirty="0" sz="2600" spc="-10">
                <a:latin typeface="Calibri Light"/>
                <a:cs typeface="Calibri Light"/>
              </a:rPr>
              <a:t>l</a:t>
            </a:r>
            <a:r>
              <a:rPr dirty="0" sz="2600" spc="-25">
                <a:latin typeface="Calibri Light"/>
                <a:cs typeface="Calibri Light"/>
              </a:rPr>
              <a:t>o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>
                <a:latin typeface="Calibri Light"/>
                <a:cs typeface="Calibri Light"/>
              </a:rPr>
              <a:t>y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994" y="3261105"/>
            <a:ext cx="8985885" cy="422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10435" algn="l"/>
                <a:tab pos="2947670" algn="l"/>
                <a:tab pos="4197985" algn="l"/>
                <a:tab pos="4493260" algn="l"/>
                <a:tab pos="5752465" algn="l"/>
                <a:tab pos="7240270" algn="l"/>
                <a:tab pos="8683625" algn="l"/>
              </a:tabLst>
            </a:pPr>
            <a:r>
              <a:rPr dirty="0" sz="2600" spc="-20">
                <a:latin typeface="Calibri Light"/>
                <a:cs typeface="Calibri Light"/>
              </a:rPr>
              <a:t>p</a:t>
            </a:r>
            <a:r>
              <a:rPr dirty="0" sz="2600" spc="-25">
                <a:latin typeface="Calibri Light"/>
                <a:cs typeface="Calibri Light"/>
              </a:rPr>
              <a:t>r</a:t>
            </a:r>
            <a:r>
              <a:rPr dirty="0" sz="2600" spc="-40">
                <a:latin typeface="Calibri Light"/>
                <a:cs typeface="Calibri Light"/>
              </a:rPr>
              <a:t>o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55">
                <a:latin typeface="Calibri Light"/>
                <a:cs typeface="Calibri Light"/>
              </a:rPr>
              <a:t>m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n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25">
                <a:latin typeface="Calibri Light"/>
                <a:cs typeface="Calibri Light"/>
              </a:rPr>
              <a:t>o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p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 spc="-25">
                <a:latin typeface="Calibri Light"/>
                <a:cs typeface="Calibri Light"/>
              </a:rPr>
              <a:t>r</a:t>
            </a:r>
            <a:r>
              <a:rPr dirty="0" sz="260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p</a:t>
            </a:r>
            <a:r>
              <a:rPr dirty="0" sz="2600" spc="-25">
                <a:latin typeface="Calibri Light"/>
                <a:cs typeface="Calibri Light"/>
              </a:rPr>
              <a:t>r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v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n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>
                <a:latin typeface="Calibri Light"/>
                <a:cs typeface="Calibri Light"/>
              </a:rPr>
              <a:t>r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r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30">
                <a:latin typeface="Calibri Light"/>
                <a:cs typeface="Calibri Light"/>
              </a:rPr>
              <a:t>c</a:t>
            </a:r>
            <a:r>
              <a:rPr dirty="0" sz="2600" spc="-25">
                <a:latin typeface="Calibri Light"/>
                <a:cs typeface="Calibri Light"/>
              </a:rPr>
              <a:t>o</a:t>
            </a:r>
            <a:r>
              <a:rPr dirty="0" sz="2600" spc="-35">
                <a:latin typeface="Calibri Light"/>
                <a:cs typeface="Calibri Light"/>
              </a:rPr>
              <a:t>n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 spc="-35">
                <a:latin typeface="Calibri Light"/>
                <a:cs typeface="Calibri Light"/>
              </a:rPr>
              <a:t>u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35">
                <a:latin typeface="Calibri Light"/>
                <a:cs typeface="Calibri Light"/>
              </a:rPr>
              <a:t>d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10">
                <a:latin typeface="Calibri Light"/>
                <a:cs typeface="Calibri Light"/>
              </a:rPr>
              <a:t>li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20">
                <a:latin typeface="Calibri Light"/>
                <a:cs typeface="Calibri Light"/>
              </a:rPr>
              <a:t>v</a:t>
            </a:r>
            <a:r>
              <a:rPr dirty="0" sz="2600" spc="-30">
                <a:latin typeface="Calibri Light"/>
                <a:cs typeface="Calibri Light"/>
              </a:rPr>
              <a:t>as</a:t>
            </a:r>
            <a:r>
              <a:rPr dirty="0" sz="2600">
                <a:latin typeface="Calibri Light"/>
                <a:cs typeface="Calibri Light"/>
              </a:rPr>
              <a:t>,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10">
                <a:latin typeface="Calibri Light"/>
                <a:cs typeface="Calibri Light"/>
              </a:rPr>
              <a:t>se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994" y="3538473"/>
            <a:ext cx="8992235" cy="9772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just" marL="12700" marR="5080">
              <a:lnSpc>
                <a:spcPct val="70000"/>
              </a:lnSpc>
              <a:spcBef>
                <a:spcPts val="1040"/>
              </a:spcBef>
            </a:pPr>
            <a:r>
              <a:rPr dirty="0" sz="2600" spc="-20">
                <a:latin typeface="Calibri Light"/>
                <a:cs typeface="Calibri Light"/>
              </a:rPr>
              <a:t>designe </a:t>
            </a:r>
            <a:r>
              <a:rPr dirty="0" sz="2600">
                <a:latin typeface="Calibri Light"/>
                <a:cs typeface="Calibri Light"/>
              </a:rPr>
              <a:t>a </a:t>
            </a:r>
            <a:r>
              <a:rPr dirty="0" sz="2600" spc="-20">
                <a:latin typeface="Calibri Light"/>
                <a:cs typeface="Calibri Light"/>
              </a:rPr>
              <a:t>uno </a:t>
            </a:r>
            <a:r>
              <a:rPr dirty="0" sz="2600">
                <a:latin typeface="Calibri Light"/>
                <a:cs typeface="Calibri Light"/>
              </a:rPr>
              <a:t>o </a:t>
            </a:r>
            <a:r>
              <a:rPr dirty="0" sz="2600" spc="-25">
                <a:latin typeface="Calibri Light"/>
                <a:cs typeface="Calibri Light"/>
              </a:rPr>
              <a:t>más </a:t>
            </a:r>
            <a:r>
              <a:rPr dirty="0" sz="2600" spc="-20">
                <a:latin typeface="Calibri Light"/>
                <a:cs typeface="Calibri Light"/>
              </a:rPr>
              <a:t>sujetos </a:t>
            </a:r>
            <a:r>
              <a:rPr dirty="0" sz="2600" spc="-25">
                <a:latin typeface="Calibri Light"/>
                <a:cs typeface="Calibri Light"/>
              </a:rPr>
              <a:t>responsables </a:t>
            </a:r>
            <a:r>
              <a:rPr dirty="0" sz="2600" spc="-15">
                <a:latin typeface="Calibri Light"/>
                <a:cs typeface="Calibri Light"/>
              </a:rPr>
              <a:t>de </a:t>
            </a:r>
            <a:r>
              <a:rPr dirty="0" sz="2600" spc="-10">
                <a:latin typeface="Calibri Light"/>
                <a:cs typeface="Calibri Light"/>
              </a:rPr>
              <a:t>la </a:t>
            </a:r>
            <a:r>
              <a:rPr dirty="0" sz="2600" spc="-20">
                <a:latin typeface="Calibri Light"/>
                <a:cs typeface="Calibri Light"/>
              </a:rPr>
              <a:t>aplicación </a:t>
            </a:r>
            <a:r>
              <a:rPr dirty="0" sz="2600" spc="-15">
                <a:latin typeface="Calibri Light"/>
                <a:cs typeface="Calibri Light"/>
              </a:rPr>
              <a:t>de </a:t>
            </a:r>
            <a:r>
              <a:rPr dirty="0" sz="2600" spc="-20">
                <a:latin typeface="Calibri Light"/>
                <a:cs typeface="Calibri Light"/>
              </a:rPr>
              <a:t>dichos </a:t>
            </a:r>
            <a:r>
              <a:rPr dirty="0" sz="2600" spc="-1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protocolos,</a:t>
            </a:r>
            <a:r>
              <a:rPr dirty="0" sz="2600" spc="-20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que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estén</a:t>
            </a:r>
            <a:r>
              <a:rPr dirty="0" sz="2600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dotados</a:t>
            </a:r>
            <a:r>
              <a:rPr dirty="0" sz="2600">
                <a:latin typeface="Calibri Light"/>
                <a:cs typeface="Calibri Light"/>
              </a:rPr>
              <a:t> de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independencia</a:t>
            </a:r>
            <a:r>
              <a:rPr dirty="0" sz="2600" spc="-20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facultades </a:t>
            </a:r>
            <a:r>
              <a:rPr dirty="0" sz="2600" spc="-20">
                <a:latin typeface="Calibri Light"/>
                <a:cs typeface="Calibri Light"/>
              </a:rPr>
              <a:t> efectivas</a:t>
            </a:r>
            <a:r>
              <a:rPr dirty="0" sz="2600" spc="215">
                <a:latin typeface="Calibri Light"/>
                <a:cs typeface="Calibri Light"/>
              </a:rPr>
              <a:t> </a:t>
            </a:r>
            <a:r>
              <a:rPr dirty="0" sz="2600" spc="-10">
                <a:latin typeface="Calibri Light"/>
                <a:cs typeface="Calibri Light"/>
              </a:rPr>
              <a:t>de</a:t>
            </a:r>
            <a:r>
              <a:rPr dirty="0" sz="2600" spc="200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dirección</a:t>
            </a:r>
            <a:r>
              <a:rPr dirty="0" sz="2600" spc="22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 spc="18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supervisión,</a:t>
            </a:r>
            <a:r>
              <a:rPr dirty="0" sz="2600" spc="240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y,</a:t>
            </a:r>
            <a:r>
              <a:rPr dirty="0" sz="2600" spc="21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existan</a:t>
            </a:r>
            <a:r>
              <a:rPr dirty="0" sz="2600" spc="21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evaluaciones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994" y="4370959"/>
            <a:ext cx="8985885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7989" algn="l"/>
                <a:tab pos="2496820" algn="l"/>
                <a:tab pos="3928110" algn="l"/>
                <a:tab pos="6304280" algn="l"/>
                <a:tab pos="6798309" algn="l"/>
                <a:tab pos="8645525" algn="l"/>
              </a:tabLst>
            </a:pPr>
            <a:r>
              <a:rPr dirty="0" sz="2600" spc="-20">
                <a:latin typeface="Calibri Light"/>
                <a:cs typeface="Calibri Light"/>
              </a:rPr>
              <a:t>p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5">
                <a:latin typeface="Calibri Light"/>
                <a:cs typeface="Calibri Light"/>
              </a:rPr>
              <a:t>r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40">
                <a:latin typeface="Calibri Light"/>
                <a:cs typeface="Calibri Light"/>
              </a:rPr>
              <a:t>ó</a:t>
            </a:r>
            <a:r>
              <a:rPr dirty="0" sz="2600" spc="-20">
                <a:latin typeface="Calibri Light"/>
                <a:cs typeface="Calibri Light"/>
              </a:rPr>
              <a:t>d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0">
                <a:latin typeface="Calibri Light"/>
                <a:cs typeface="Calibri Light"/>
              </a:rPr>
              <a:t>p</a:t>
            </a:r>
            <a:r>
              <a:rPr dirty="0" sz="2600" spc="-40">
                <a:latin typeface="Calibri Light"/>
                <a:cs typeface="Calibri Light"/>
              </a:rPr>
              <a:t>o</a:t>
            </a:r>
            <a:r>
              <a:rPr dirty="0" sz="2600">
                <a:latin typeface="Calibri Light"/>
                <a:cs typeface="Calibri Light"/>
              </a:rPr>
              <a:t>r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35">
                <a:latin typeface="Calibri Light"/>
                <a:cs typeface="Calibri Light"/>
              </a:rPr>
              <a:t>r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5">
                <a:latin typeface="Calibri Light"/>
                <a:cs typeface="Calibri Light"/>
              </a:rPr>
              <a:t>ro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25">
                <a:latin typeface="Calibri Light"/>
                <a:cs typeface="Calibri Light"/>
              </a:rPr>
              <a:t>i</a:t>
            </a:r>
            <a:r>
              <a:rPr dirty="0" sz="2600" spc="-20">
                <a:latin typeface="Calibri Light"/>
                <a:cs typeface="Calibri Light"/>
              </a:rPr>
              <a:t>n</a:t>
            </a:r>
            <a:r>
              <a:rPr dirty="0" sz="2600" spc="-35">
                <a:latin typeface="Calibri Light"/>
                <a:cs typeface="Calibri Light"/>
              </a:rPr>
              <a:t>d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p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nd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4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n</a:t>
            </a:r>
            <a:r>
              <a:rPr dirty="0" sz="2600" spc="-15">
                <a:latin typeface="Calibri Light"/>
                <a:cs typeface="Calibri Light"/>
              </a:rPr>
              <a:t>t</a:t>
            </a:r>
            <a:r>
              <a:rPr dirty="0" sz="2600" spc="-40">
                <a:latin typeface="Calibri Light"/>
                <a:cs typeface="Calibri Light"/>
              </a:rPr>
              <a:t>e</a:t>
            </a:r>
            <a:r>
              <a:rPr dirty="0" sz="2600">
                <a:latin typeface="Calibri Light"/>
                <a:cs typeface="Calibri Light"/>
              </a:rPr>
              <a:t>s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45">
                <a:latin typeface="Calibri Light"/>
                <a:cs typeface="Calibri Light"/>
              </a:rPr>
              <a:t>m</a:t>
            </a:r>
            <a:r>
              <a:rPr dirty="0" sz="2600" spc="-30">
                <a:latin typeface="Calibri Light"/>
                <a:cs typeface="Calibri Light"/>
              </a:rPr>
              <a:t>e</a:t>
            </a:r>
            <a:r>
              <a:rPr dirty="0" sz="2600" spc="-20">
                <a:latin typeface="Calibri Light"/>
                <a:cs typeface="Calibri Light"/>
              </a:rPr>
              <a:t>c</a:t>
            </a:r>
            <a:r>
              <a:rPr dirty="0" sz="2600" spc="-30">
                <a:latin typeface="Calibri Light"/>
                <a:cs typeface="Calibri Light"/>
              </a:rPr>
              <a:t>a</a:t>
            </a:r>
            <a:r>
              <a:rPr dirty="0" sz="2600" spc="-20">
                <a:latin typeface="Calibri Light"/>
                <a:cs typeface="Calibri Light"/>
              </a:rPr>
              <a:t>n</a:t>
            </a:r>
            <a:r>
              <a:rPr dirty="0" sz="2600" spc="-10">
                <a:latin typeface="Calibri Light"/>
                <a:cs typeface="Calibri Light"/>
              </a:rPr>
              <a:t>i</a:t>
            </a:r>
            <a:r>
              <a:rPr dirty="0" sz="2600" spc="-25">
                <a:latin typeface="Calibri Light"/>
                <a:cs typeface="Calibri Light"/>
              </a:rPr>
              <a:t>s</a:t>
            </a:r>
            <a:r>
              <a:rPr dirty="0" sz="2600" spc="-45">
                <a:latin typeface="Calibri Light"/>
                <a:cs typeface="Calibri Light"/>
              </a:rPr>
              <a:t>m</a:t>
            </a:r>
            <a:r>
              <a:rPr dirty="0" sz="2600">
                <a:latin typeface="Calibri Light"/>
                <a:cs typeface="Calibri Light"/>
              </a:rPr>
              <a:t>o</a:t>
            </a:r>
            <a:r>
              <a:rPr dirty="0" sz="2600">
                <a:latin typeface="Calibri Light"/>
                <a:cs typeface="Calibri Light"/>
              </a:rPr>
              <a:t>	</a:t>
            </a:r>
            <a:r>
              <a:rPr dirty="0" sz="2600" spc="-35">
                <a:latin typeface="Calibri Light"/>
                <a:cs typeface="Calibri Light"/>
              </a:rPr>
              <a:t>de</a:t>
            </a:r>
            <a:endParaRPr sz="26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2994" y="4648327"/>
            <a:ext cx="704469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25">
                <a:latin typeface="Calibri Light"/>
                <a:cs typeface="Calibri Light"/>
              </a:rPr>
              <a:t>retroalimentación,</a:t>
            </a:r>
            <a:r>
              <a:rPr dirty="0" sz="2600" spc="-65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perfeccionamiento</a:t>
            </a:r>
            <a:r>
              <a:rPr dirty="0" sz="2600" spc="-90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 spc="-30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actualización.</a:t>
            </a:r>
            <a:endParaRPr sz="2600">
              <a:latin typeface="Calibri Light"/>
              <a:cs typeface="Calibri 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1915" y="1428369"/>
            <a:ext cx="8988425" cy="365569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  <a:buFont typeface="Calibri Light"/>
              <a:buAutoNum type="arabicPeriod"/>
              <a:tabLst>
                <a:tab pos="509270" algn="l"/>
                <a:tab pos="509905" algn="l"/>
                <a:tab pos="1629410" algn="l"/>
                <a:tab pos="2917190" algn="l"/>
                <a:tab pos="3519170" algn="l"/>
                <a:tab pos="4145915" algn="l"/>
                <a:tab pos="5993130" algn="l"/>
                <a:tab pos="6366510" algn="l"/>
                <a:tab pos="8479155" algn="l"/>
              </a:tabLst>
            </a:pPr>
            <a:r>
              <a:rPr dirty="0" sz="3200" spc="-25">
                <a:latin typeface="Calibri Light"/>
                <a:cs typeface="Calibri Light"/>
              </a:rPr>
              <a:t>B</a:t>
            </a:r>
            <a:r>
              <a:rPr dirty="0" sz="3200" spc="-25">
                <a:latin typeface="Calibri Light"/>
                <a:cs typeface="Calibri Light"/>
              </a:rPr>
              <a:t>re</a:t>
            </a:r>
            <a:r>
              <a:rPr dirty="0" sz="3200" spc="-30">
                <a:latin typeface="Calibri Light"/>
                <a:cs typeface="Calibri Light"/>
              </a:rPr>
              <a:t>v</a:t>
            </a:r>
            <a:r>
              <a:rPr dirty="0" sz="3200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r</a:t>
            </a:r>
            <a:r>
              <a:rPr dirty="0" sz="3200" spc="-35">
                <a:latin typeface="Calibri Light"/>
                <a:cs typeface="Calibri Light"/>
              </a:rPr>
              <a:t>epa</a:t>
            </a:r>
            <a:r>
              <a:rPr dirty="0" sz="3200" spc="-25">
                <a:latin typeface="Calibri Light"/>
                <a:cs typeface="Calibri Light"/>
              </a:rPr>
              <a:t>s</a:t>
            </a:r>
            <a:r>
              <a:rPr dirty="0" sz="3200">
                <a:latin typeface="Calibri Light"/>
                <a:cs typeface="Calibri Light"/>
              </a:rPr>
              <a:t>o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d</a:t>
            </a:r>
            <a:r>
              <a:rPr dirty="0" sz="3200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15">
                <a:latin typeface="Calibri Light"/>
                <a:cs typeface="Calibri Light"/>
              </a:rPr>
              <a:t>l</a:t>
            </a:r>
            <a:r>
              <a:rPr dirty="0" sz="3200" spc="-35">
                <a:latin typeface="Calibri Light"/>
                <a:cs typeface="Calibri Light"/>
              </a:rPr>
              <a:t>a</a:t>
            </a:r>
            <a:r>
              <a:rPr dirty="0" sz="3200">
                <a:latin typeface="Calibri Light"/>
                <a:cs typeface="Calibri Light"/>
              </a:rPr>
              <a:t>s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f</a:t>
            </a:r>
            <a:r>
              <a:rPr dirty="0" sz="3200" spc="-35">
                <a:latin typeface="Calibri Light"/>
                <a:cs typeface="Calibri Light"/>
              </a:rPr>
              <a:t>a</a:t>
            </a:r>
            <a:r>
              <a:rPr dirty="0" sz="3200" spc="-25">
                <a:latin typeface="Calibri Light"/>
                <a:cs typeface="Calibri Light"/>
              </a:rPr>
              <a:t>c</a:t>
            </a:r>
            <a:r>
              <a:rPr dirty="0" sz="3200" spc="-35">
                <a:latin typeface="Calibri Light"/>
                <a:cs typeface="Calibri Light"/>
              </a:rPr>
              <a:t>u</a:t>
            </a:r>
            <a:r>
              <a:rPr dirty="0" sz="3200">
                <a:latin typeface="Calibri Light"/>
                <a:cs typeface="Calibri Light"/>
              </a:rPr>
              <a:t>l</a:t>
            </a:r>
            <a:r>
              <a:rPr dirty="0" sz="3200" spc="-25">
                <a:latin typeface="Calibri Light"/>
                <a:cs typeface="Calibri Light"/>
              </a:rPr>
              <a:t>t</a:t>
            </a:r>
            <a:r>
              <a:rPr dirty="0" sz="3200" spc="-35">
                <a:latin typeface="Calibri Light"/>
                <a:cs typeface="Calibri Light"/>
              </a:rPr>
              <a:t>ad</a:t>
            </a:r>
            <a:r>
              <a:rPr dirty="0" sz="3200" spc="-40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s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>
                <a:latin typeface="Calibri Light"/>
                <a:cs typeface="Calibri Light"/>
              </a:rPr>
              <a:t>y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f</a:t>
            </a:r>
            <a:r>
              <a:rPr dirty="0" sz="3200" spc="-15">
                <a:latin typeface="Calibri Light"/>
                <a:cs typeface="Calibri Light"/>
              </a:rPr>
              <a:t>i</a:t>
            </a:r>
            <a:r>
              <a:rPr dirty="0" sz="3200" spc="-20">
                <a:latin typeface="Calibri Light"/>
                <a:cs typeface="Calibri Light"/>
              </a:rPr>
              <a:t>s</a:t>
            </a:r>
            <a:r>
              <a:rPr dirty="0" sz="3200" spc="-30">
                <a:latin typeface="Calibri Light"/>
                <a:cs typeface="Calibri Light"/>
              </a:rPr>
              <a:t>c</a:t>
            </a:r>
            <a:r>
              <a:rPr dirty="0" sz="3200" spc="-35">
                <a:latin typeface="Calibri Light"/>
                <a:cs typeface="Calibri Light"/>
              </a:rPr>
              <a:t>a</a:t>
            </a:r>
            <a:r>
              <a:rPr dirty="0" sz="3200" spc="-15">
                <a:latin typeface="Calibri Light"/>
                <a:cs typeface="Calibri Light"/>
              </a:rPr>
              <a:t>li</a:t>
            </a:r>
            <a:r>
              <a:rPr dirty="0" sz="3200" spc="-25">
                <a:latin typeface="Calibri Light"/>
                <a:cs typeface="Calibri Light"/>
              </a:rPr>
              <a:t>z</a:t>
            </a:r>
            <a:r>
              <a:rPr dirty="0" sz="3200" spc="-35">
                <a:latin typeface="Calibri Light"/>
                <a:cs typeface="Calibri Light"/>
              </a:rPr>
              <a:t>a</a:t>
            </a:r>
            <a:r>
              <a:rPr dirty="0" sz="3200" spc="-25">
                <a:latin typeface="Calibri Light"/>
                <a:cs typeface="Calibri Light"/>
              </a:rPr>
              <a:t>c</a:t>
            </a:r>
            <a:r>
              <a:rPr dirty="0" sz="3200" spc="-15">
                <a:latin typeface="Calibri Light"/>
                <a:cs typeface="Calibri Light"/>
              </a:rPr>
              <a:t>i</a:t>
            </a:r>
            <a:r>
              <a:rPr dirty="0" sz="3200" spc="-30">
                <a:latin typeface="Calibri Light"/>
                <a:cs typeface="Calibri Light"/>
              </a:rPr>
              <a:t>ó</a:t>
            </a:r>
            <a:r>
              <a:rPr dirty="0" sz="3200">
                <a:latin typeface="Calibri Light"/>
                <a:cs typeface="Calibri Light"/>
              </a:rPr>
              <a:t>n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35">
                <a:latin typeface="Calibri Light"/>
                <a:cs typeface="Calibri Light"/>
              </a:rPr>
              <a:t>d</a:t>
            </a:r>
            <a:r>
              <a:rPr dirty="0" sz="3200" spc="-20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l  </a:t>
            </a:r>
            <a:r>
              <a:rPr dirty="0" sz="3200" spc="-15">
                <a:latin typeface="Calibri Light"/>
                <a:cs typeface="Calibri Light"/>
              </a:rPr>
              <a:t>Servicio</a:t>
            </a:r>
            <a:r>
              <a:rPr dirty="0" sz="3200" spc="-75">
                <a:latin typeface="Calibri Light"/>
                <a:cs typeface="Calibri Light"/>
              </a:rPr>
              <a:t> </a:t>
            </a:r>
            <a:r>
              <a:rPr dirty="0" sz="3200" spc="-25">
                <a:latin typeface="Calibri Light"/>
                <a:cs typeface="Calibri Light"/>
              </a:rPr>
              <a:t>Nacional</a:t>
            </a:r>
            <a:r>
              <a:rPr dirty="0" sz="3200" spc="-45">
                <a:latin typeface="Calibri Light"/>
                <a:cs typeface="Calibri Light"/>
              </a:rPr>
              <a:t> </a:t>
            </a:r>
            <a:r>
              <a:rPr dirty="0" sz="3200" spc="-15">
                <a:latin typeface="Calibri Light"/>
                <a:cs typeface="Calibri Light"/>
              </a:rPr>
              <a:t>de</a:t>
            </a:r>
            <a:r>
              <a:rPr dirty="0" sz="3200" spc="-55">
                <a:latin typeface="Calibri Light"/>
                <a:cs typeface="Calibri Light"/>
              </a:rPr>
              <a:t> </a:t>
            </a:r>
            <a:r>
              <a:rPr dirty="0" sz="3200" spc="-25">
                <a:latin typeface="Calibri Light"/>
                <a:cs typeface="Calibri Light"/>
              </a:rPr>
              <a:t>Aduanas.</a:t>
            </a:r>
            <a:r>
              <a:rPr dirty="0" sz="3200" spc="-60">
                <a:latin typeface="Calibri Light"/>
                <a:cs typeface="Calibri Light"/>
              </a:rPr>
              <a:t> </a:t>
            </a:r>
            <a:r>
              <a:rPr dirty="0" sz="3200" spc="-20">
                <a:latin typeface="Calibri Light"/>
                <a:cs typeface="Calibri Light"/>
              </a:rPr>
              <a:t>Riesgos</a:t>
            </a:r>
            <a:r>
              <a:rPr dirty="0" sz="3200" spc="-80">
                <a:latin typeface="Calibri Light"/>
                <a:cs typeface="Calibri Light"/>
              </a:rPr>
              <a:t> </a:t>
            </a:r>
            <a:r>
              <a:rPr dirty="0" sz="3200" spc="-25">
                <a:latin typeface="Calibri Light"/>
                <a:cs typeface="Calibri Light"/>
              </a:rPr>
              <a:t>Aduaneros.</a:t>
            </a:r>
            <a:endParaRPr sz="3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 Light"/>
              <a:buAutoNum type="arabicPeriod"/>
            </a:pPr>
            <a:endParaRPr sz="4100">
              <a:latin typeface="Calibri Light"/>
              <a:cs typeface="Calibri Light"/>
            </a:endParaRPr>
          </a:p>
          <a:p>
            <a:pPr marL="402590" indent="-390525">
              <a:lnSpc>
                <a:spcPct val="100000"/>
              </a:lnSpc>
              <a:buAutoNum type="arabicPeriod"/>
              <a:tabLst>
                <a:tab pos="403225" algn="l"/>
              </a:tabLst>
            </a:pPr>
            <a:r>
              <a:rPr dirty="0" sz="3200" spc="-15">
                <a:latin typeface="Calibri Light"/>
                <a:cs typeface="Calibri Light"/>
              </a:rPr>
              <a:t>Ley</a:t>
            </a:r>
            <a:r>
              <a:rPr dirty="0" sz="3200" spc="-70">
                <a:latin typeface="Calibri Light"/>
                <a:cs typeface="Calibri Light"/>
              </a:rPr>
              <a:t> </a:t>
            </a:r>
            <a:r>
              <a:rPr dirty="0" sz="3200" spc="-20">
                <a:latin typeface="Calibri Light"/>
                <a:cs typeface="Calibri Light"/>
              </a:rPr>
              <a:t>21.595</a:t>
            </a:r>
            <a:r>
              <a:rPr dirty="0" sz="3200" spc="-105">
                <a:latin typeface="Calibri Light"/>
                <a:cs typeface="Calibri Light"/>
              </a:rPr>
              <a:t> </a:t>
            </a:r>
            <a:r>
              <a:rPr dirty="0" sz="3200">
                <a:latin typeface="Calibri Light"/>
                <a:cs typeface="Calibri Light"/>
              </a:rPr>
              <a:t>/</a:t>
            </a:r>
            <a:r>
              <a:rPr dirty="0" sz="3200" spc="-40">
                <a:latin typeface="Calibri Light"/>
                <a:cs typeface="Calibri Light"/>
              </a:rPr>
              <a:t> </a:t>
            </a:r>
            <a:r>
              <a:rPr dirty="0" sz="3200" spc="-15">
                <a:latin typeface="Calibri Light"/>
                <a:cs typeface="Calibri Light"/>
              </a:rPr>
              <a:t>Ley</a:t>
            </a:r>
            <a:r>
              <a:rPr dirty="0" sz="3200" spc="-70">
                <a:latin typeface="Calibri Light"/>
                <a:cs typeface="Calibri Light"/>
              </a:rPr>
              <a:t> </a:t>
            </a:r>
            <a:r>
              <a:rPr dirty="0" sz="3200" spc="-10">
                <a:latin typeface="Calibri Light"/>
                <a:cs typeface="Calibri Light"/>
              </a:rPr>
              <a:t>de</a:t>
            </a:r>
            <a:r>
              <a:rPr dirty="0" sz="3200" spc="-55">
                <a:latin typeface="Calibri Light"/>
                <a:cs typeface="Calibri Light"/>
              </a:rPr>
              <a:t> </a:t>
            </a:r>
            <a:r>
              <a:rPr dirty="0" sz="3200" spc="-15">
                <a:latin typeface="Calibri Light"/>
                <a:cs typeface="Calibri Light"/>
              </a:rPr>
              <a:t>Delitos</a:t>
            </a:r>
            <a:r>
              <a:rPr dirty="0" sz="3200" spc="-85">
                <a:latin typeface="Calibri Light"/>
                <a:cs typeface="Calibri Light"/>
              </a:rPr>
              <a:t> </a:t>
            </a:r>
            <a:r>
              <a:rPr dirty="0" sz="3200" spc="-25">
                <a:latin typeface="Calibri Light"/>
                <a:cs typeface="Calibri Light"/>
              </a:rPr>
              <a:t>Económicos.</a:t>
            </a:r>
            <a:endParaRPr sz="3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Calibri Light"/>
              <a:buAutoNum type="arabicPeriod"/>
            </a:pPr>
            <a:endParaRPr sz="4500">
              <a:latin typeface="Calibri Light"/>
              <a:cs typeface="Calibri Light"/>
            </a:endParaRPr>
          </a:p>
          <a:p>
            <a:pPr marL="12700" marR="5080">
              <a:lnSpc>
                <a:spcPts val="3460"/>
              </a:lnSpc>
              <a:buAutoNum type="arabicPeriod"/>
              <a:tabLst>
                <a:tab pos="486409" algn="l"/>
                <a:tab pos="487045" algn="l"/>
                <a:tab pos="1200785" algn="l"/>
                <a:tab pos="2482850" algn="l"/>
                <a:tab pos="2973705" algn="l"/>
                <a:tab pos="4648835" algn="l"/>
                <a:tab pos="6567805" algn="l"/>
                <a:tab pos="7146925" algn="l"/>
                <a:tab pos="8567420" algn="l"/>
              </a:tabLst>
            </a:pPr>
            <a:r>
              <a:rPr dirty="0" sz="3200" spc="-25">
                <a:latin typeface="Calibri Light"/>
                <a:cs typeface="Calibri Light"/>
              </a:rPr>
              <a:t>L</a:t>
            </a:r>
            <a:r>
              <a:rPr dirty="0" sz="3200" spc="-40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y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45">
                <a:latin typeface="Calibri Light"/>
                <a:cs typeface="Calibri Light"/>
              </a:rPr>
              <a:t>2</a:t>
            </a:r>
            <a:r>
              <a:rPr dirty="0" sz="3200" spc="-30">
                <a:latin typeface="Calibri Light"/>
                <a:cs typeface="Calibri Light"/>
              </a:rPr>
              <a:t>1</a:t>
            </a:r>
            <a:r>
              <a:rPr dirty="0" sz="3200" spc="-15">
                <a:latin typeface="Calibri Light"/>
                <a:cs typeface="Calibri Light"/>
              </a:rPr>
              <a:t>.</a:t>
            </a:r>
            <a:r>
              <a:rPr dirty="0" sz="3200" spc="-45">
                <a:latin typeface="Calibri Light"/>
                <a:cs typeface="Calibri Light"/>
              </a:rPr>
              <a:t>6</a:t>
            </a:r>
            <a:r>
              <a:rPr dirty="0" sz="3200" spc="-30">
                <a:latin typeface="Calibri Light"/>
                <a:cs typeface="Calibri Light"/>
              </a:rPr>
              <a:t>3</a:t>
            </a:r>
            <a:r>
              <a:rPr dirty="0" sz="3200">
                <a:latin typeface="Calibri Light"/>
                <a:cs typeface="Calibri Light"/>
              </a:rPr>
              <a:t>2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>
                <a:latin typeface="Calibri Light"/>
                <a:cs typeface="Calibri Light"/>
              </a:rPr>
              <a:t>/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F</a:t>
            </a:r>
            <a:r>
              <a:rPr dirty="0" sz="3200" spc="-30">
                <a:latin typeface="Calibri Light"/>
                <a:cs typeface="Calibri Light"/>
              </a:rPr>
              <a:t>o</a:t>
            </a:r>
            <a:r>
              <a:rPr dirty="0" sz="3200" spc="-15">
                <a:latin typeface="Calibri Light"/>
                <a:cs typeface="Calibri Light"/>
              </a:rPr>
              <a:t>r</a:t>
            </a:r>
            <a:r>
              <a:rPr dirty="0" sz="3200" spc="-25">
                <a:latin typeface="Calibri Light"/>
                <a:cs typeface="Calibri Light"/>
              </a:rPr>
              <a:t>t</a:t>
            </a:r>
            <a:r>
              <a:rPr dirty="0" sz="3200" spc="-35">
                <a:latin typeface="Calibri Light"/>
                <a:cs typeface="Calibri Light"/>
              </a:rPr>
              <a:t>a</a:t>
            </a:r>
            <a:r>
              <a:rPr dirty="0" sz="3200" spc="-15">
                <a:latin typeface="Calibri Light"/>
                <a:cs typeface="Calibri Light"/>
              </a:rPr>
              <a:t>l</a:t>
            </a:r>
            <a:r>
              <a:rPr dirty="0" sz="3200" spc="-40">
                <a:latin typeface="Calibri Light"/>
                <a:cs typeface="Calibri Light"/>
              </a:rPr>
              <a:t>e</a:t>
            </a:r>
            <a:r>
              <a:rPr dirty="0" sz="3200" spc="-35">
                <a:latin typeface="Calibri Light"/>
                <a:cs typeface="Calibri Light"/>
              </a:rPr>
              <a:t>c</a:t>
            </a:r>
            <a:r>
              <a:rPr dirty="0" sz="3200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L</a:t>
            </a:r>
            <a:r>
              <a:rPr dirty="0" sz="3200" spc="-40">
                <a:latin typeface="Calibri Light"/>
                <a:cs typeface="Calibri Light"/>
              </a:rPr>
              <a:t>e</a:t>
            </a:r>
            <a:r>
              <a:rPr dirty="0" sz="3200" spc="-30">
                <a:latin typeface="Calibri Light"/>
                <a:cs typeface="Calibri Light"/>
              </a:rPr>
              <a:t>g</a:t>
            </a:r>
            <a:r>
              <a:rPr dirty="0" sz="3200" spc="-15">
                <a:latin typeface="Calibri Light"/>
                <a:cs typeface="Calibri Light"/>
              </a:rPr>
              <a:t>i</a:t>
            </a:r>
            <a:r>
              <a:rPr dirty="0" sz="3200" spc="-20">
                <a:latin typeface="Calibri Light"/>
                <a:cs typeface="Calibri Light"/>
              </a:rPr>
              <a:t>s</a:t>
            </a:r>
            <a:r>
              <a:rPr dirty="0" sz="3200" spc="-15">
                <a:latin typeface="Calibri Light"/>
                <a:cs typeface="Calibri Light"/>
              </a:rPr>
              <a:t>l</a:t>
            </a:r>
            <a:r>
              <a:rPr dirty="0" sz="3200" spc="-45">
                <a:latin typeface="Calibri Light"/>
                <a:cs typeface="Calibri Light"/>
              </a:rPr>
              <a:t>a</a:t>
            </a:r>
            <a:r>
              <a:rPr dirty="0" sz="3200" spc="-25">
                <a:latin typeface="Calibri Light"/>
                <a:cs typeface="Calibri Light"/>
              </a:rPr>
              <a:t>c</a:t>
            </a:r>
            <a:r>
              <a:rPr dirty="0" sz="3200" spc="-15">
                <a:latin typeface="Calibri Light"/>
                <a:cs typeface="Calibri Light"/>
              </a:rPr>
              <a:t>i</a:t>
            </a:r>
            <a:r>
              <a:rPr dirty="0" sz="3200" spc="-30">
                <a:latin typeface="Calibri Light"/>
                <a:cs typeface="Calibri Light"/>
              </a:rPr>
              <a:t>ó</a:t>
            </a:r>
            <a:r>
              <a:rPr dirty="0" sz="3200">
                <a:latin typeface="Calibri Light"/>
                <a:cs typeface="Calibri Light"/>
              </a:rPr>
              <a:t>n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5">
                <a:latin typeface="Calibri Light"/>
                <a:cs typeface="Calibri Light"/>
              </a:rPr>
              <a:t>e</a:t>
            </a:r>
            <a:r>
              <a:rPr dirty="0" sz="3200">
                <a:latin typeface="Calibri Light"/>
                <a:cs typeface="Calibri Light"/>
              </a:rPr>
              <a:t>n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50">
                <a:latin typeface="Calibri Light"/>
                <a:cs typeface="Calibri Light"/>
              </a:rPr>
              <a:t>m</a:t>
            </a:r>
            <a:r>
              <a:rPr dirty="0" sz="3200" spc="-25">
                <a:latin typeface="Calibri Light"/>
                <a:cs typeface="Calibri Light"/>
              </a:rPr>
              <a:t>at</a:t>
            </a:r>
            <a:r>
              <a:rPr dirty="0" sz="3200" spc="-40">
                <a:latin typeface="Calibri Light"/>
                <a:cs typeface="Calibri Light"/>
              </a:rPr>
              <a:t>e</a:t>
            </a:r>
            <a:r>
              <a:rPr dirty="0" sz="3200" spc="-15">
                <a:latin typeface="Calibri Light"/>
                <a:cs typeface="Calibri Light"/>
              </a:rPr>
              <a:t>ri</a:t>
            </a:r>
            <a:r>
              <a:rPr dirty="0" sz="3200">
                <a:latin typeface="Calibri Light"/>
                <a:cs typeface="Calibri Light"/>
              </a:rPr>
              <a:t>a</a:t>
            </a:r>
            <a:r>
              <a:rPr dirty="0" sz="3200">
                <a:latin typeface="Calibri Light"/>
                <a:cs typeface="Calibri Light"/>
              </a:rPr>
              <a:t>	</a:t>
            </a:r>
            <a:r>
              <a:rPr dirty="0" sz="3200" spc="-20">
                <a:latin typeface="Calibri Light"/>
                <a:cs typeface="Calibri Light"/>
              </a:rPr>
              <a:t>de  </a:t>
            </a:r>
            <a:r>
              <a:rPr dirty="0" sz="3200" spc="-25">
                <a:latin typeface="Calibri Light"/>
                <a:cs typeface="Calibri Light"/>
              </a:rPr>
              <a:t>Contrabando.</a:t>
            </a:r>
            <a:endParaRPr sz="32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776476"/>
            <a:ext cx="8989695" cy="2803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10">
                <a:latin typeface="Calibri Light"/>
                <a:cs typeface="Calibri Light"/>
              </a:rPr>
              <a:t>M</a:t>
            </a:r>
            <a:r>
              <a:rPr dirty="0" sz="2000" spc="-10">
                <a:latin typeface="Calibri Light"/>
                <a:cs typeface="Calibri Light"/>
              </a:rPr>
              <a:t>odificación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ley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20.393,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sobre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responsabilidad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penal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las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personas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jurídicas.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3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Calibri Light"/>
              <a:cs typeface="Calibri Light"/>
            </a:endParaRPr>
          </a:p>
          <a:p>
            <a:pPr algn="just" marL="12700" marR="5080">
              <a:lnSpc>
                <a:spcPct val="70000"/>
              </a:lnSpc>
            </a:pPr>
            <a:r>
              <a:rPr dirty="0" sz="2600">
                <a:latin typeface="Calibri Light"/>
                <a:cs typeface="Calibri Light"/>
              </a:rPr>
              <a:t>-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Estos</a:t>
            </a:r>
            <a:r>
              <a:rPr dirty="0" sz="2600">
                <a:latin typeface="Calibri Light"/>
                <a:cs typeface="Calibri Light"/>
              </a:rPr>
              <a:t> </a:t>
            </a:r>
            <a:r>
              <a:rPr dirty="0" sz="2600" spc="-10">
                <a:latin typeface="Calibri Light"/>
                <a:cs typeface="Calibri Light"/>
              </a:rPr>
              <a:t>protocolos</a:t>
            </a:r>
            <a:r>
              <a:rPr dirty="0" sz="2600" spc="-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procedimientos,</a:t>
            </a:r>
            <a:r>
              <a:rPr dirty="0" sz="2600">
                <a:latin typeface="Calibri Light"/>
                <a:cs typeface="Calibri Light"/>
              </a:rPr>
              <a:t> incluyendo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las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sanciones </a:t>
            </a:r>
            <a:r>
              <a:rPr dirty="0" sz="2600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internas,</a:t>
            </a:r>
            <a:r>
              <a:rPr dirty="0" sz="2600">
                <a:latin typeface="Calibri Light"/>
                <a:cs typeface="Calibri Light"/>
              </a:rPr>
              <a:t> </a:t>
            </a:r>
            <a:r>
              <a:rPr dirty="0" sz="2600" spc="-10">
                <a:latin typeface="Calibri Light"/>
                <a:cs typeface="Calibri Light"/>
              </a:rPr>
              <a:t>deberán</a:t>
            </a:r>
            <a:r>
              <a:rPr dirty="0" sz="2600" spc="-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comunicarse</a:t>
            </a:r>
            <a:r>
              <a:rPr dirty="0" sz="2600" spc="-20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a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todos</a:t>
            </a:r>
            <a:r>
              <a:rPr dirty="0" sz="2600" spc="-15">
                <a:latin typeface="Calibri Light"/>
                <a:cs typeface="Calibri Light"/>
              </a:rPr>
              <a:t> los</a:t>
            </a:r>
            <a:r>
              <a:rPr dirty="0" sz="2600" spc="560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trabajadores.</a:t>
            </a:r>
            <a:r>
              <a:rPr dirty="0" sz="2600" spc="-20">
                <a:latin typeface="Calibri Light"/>
                <a:cs typeface="Calibri Light"/>
              </a:rPr>
              <a:t> </a:t>
            </a:r>
            <a:r>
              <a:rPr dirty="0" sz="2600" spc="-10">
                <a:latin typeface="Calibri Light"/>
                <a:cs typeface="Calibri Light"/>
              </a:rPr>
              <a:t>La </a:t>
            </a:r>
            <a:r>
              <a:rPr dirty="0" sz="2600" spc="-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normativa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interna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deberá</a:t>
            </a:r>
            <a:r>
              <a:rPr dirty="0" sz="2600">
                <a:latin typeface="Calibri Light"/>
                <a:cs typeface="Calibri Light"/>
              </a:rPr>
              <a:t> ser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incorporada</a:t>
            </a:r>
            <a:r>
              <a:rPr dirty="0" sz="2600" spc="-20">
                <a:latin typeface="Calibri Light"/>
                <a:cs typeface="Calibri Light"/>
              </a:rPr>
              <a:t> </a:t>
            </a:r>
            <a:r>
              <a:rPr dirty="0" sz="2600" spc="-25">
                <a:latin typeface="Calibri Light"/>
                <a:cs typeface="Calibri Light"/>
              </a:rPr>
              <a:t>expresamente</a:t>
            </a:r>
            <a:r>
              <a:rPr dirty="0" sz="2600" spc="-20">
                <a:latin typeface="Calibri Light"/>
                <a:cs typeface="Calibri Light"/>
              </a:rPr>
              <a:t> </a:t>
            </a:r>
            <a:r>
              <a:rPr dirty="0" sz="2600" spc="-15">
                <a:latin typeface="Calibri Light"/>
                <a:cs typeface="Calibri Light"/>
              </a:rPr>
              <a:t>en</a:t>
            </a:r>
            <a:r>
              <a:rPr dirty="0" sz="2600" spc="-10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los </a:t>
            </a:r>
            <a:r>
              <a:rPr dirty="0" sz="2600" spc="-15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respectivos</a:t>
            </a:r>
            <a:r>
              <a:rPr dirty="0" sz="2600" spc="-15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contratos</a:t>
            </a:r>
            <a:r>
              <a:rPr dirty="0" sz="2600" spc="-15">
                <a:latin typeface="Calibri Light"/>
                <a:cs typeface="Calibri Light"/>
              </a:rPr>
              <a:t> de</a:t>
            </a:r>
            <a:r>
              <a:rPr dirty="0" sz="2600" spc="-10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trabajo</a:t>
            </a:r>
            <a:r>
              <a:rPr dirty="0" sz="2600" spc="-1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y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de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 spc="-35">
                <a:latin typeface="Calibri Light"/>
                <a:cs typeface="Calibri Light"/>
              </a:rPr>
              <a:t>prestación</a:t>
            </a:r>
            <a:r>
              <a:rPr dirty="0" sz="2600" spc="-30">
                <a:latin typeface="Calibri Light"/>
                <a:cs typeface="Calibri Light"/>
              </a:rPr>
              <a:t> </a:t>
            </a:r>
            <a:r>
              <a:rPr dirty="0" sz="2600" spc="-15">
                <a:latin typeface="Calibri Light"/>
                <a:cs typeface="Calibri Light"/>
              </a:rPr>
              <a:t>de</a:t>
            </a:r>
            <a:r>
              <a:rPr dirty="0" sz="2600" spc="-10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servicios</a:t>
            </a:r>
            <a:r>
              <a:rPr dirty="0" sz="2600" spc="-15">
                <a:latin typeface="Calibri Light"/>
                <a:cs typeface="Calibri Light"/>
              </a:rPr>
              <a:t> </a:t>
            </a:r>
            <a:r>
              <a:rPr dirty="0" sz="2600" spc="5">
                <a:latin typeface="Calibri Light"/>
                <a:cs typeface="Calibri Light"/>
              </a:rPr>
              <a:t>de </a:t>
            </a:r>
            <a:r>
              <a:rPr dirty="0" sz="2600" spc="-575">
                <a:latin typeface="Calibri Light"/>
                <a:cs typeface="Calibri Light"/>
              </a:rPr>
              <a:t> </a:t>
            </a:r>
            <a:r>
              <a:rPr dirty="0" sz="2600" spc="-5">
                <a:latin typeface="Calibri Light"/>
                <a:cs typeface="Calibri Light"/>
              </a:rPr>
              <a:t>todos los trabajadores, empleados </a:t>
            </a:r>
            <a:r>
              <a:rPr dirty="0" sz="2600">
                <a:latin typeface="Calibri Light"/>
                <a:cs typeface="Calibri Light"/>
              </a:rPr>
              <a:t>y </a:t>
            </a:r>
            <a:r>
              <a:rPr dirty="0" sz="2600" spc="-5">
                <a:latin typeface="Calibri Light"/>
                <a:cs typeface="Calibri Light"/>
              </a:rPr>
              <a:t>prestadores </a:t>
            </a:r>
            <a:r>
              <a:rPr dirty="0" sz="2600">
                <a:latin typeface="Calibri Light"/>
                <a:cs typeface="Calibri Light"/>
              </a:rPr>
              <a:t>de </a:t>
            </a:r>
            <a:r>
              <a:rPr dirty="0" sz="2600" spc="-5">
                <a:latin typeface="Calibri Light"/>
                <a:cs typeface="Calibri Light"/>
              </a:rPr>
              <a:t>servicios </a:t>
            </a:r>
            <a:r>
              <a:rPr dirty="0" sz="2600">
                <a:latin typeface="Calibri Light"/>
                <a:cs typeface="Calibri Light"/>
              </a:rPr>
              <a:t>de la </a:t>
            </a:r>
            <a:r>
              <a:rPr dirty="0" sz="2600" spc="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persona</a:t>
            </a:r>
            <a:r>
              <a:rPr dirty="0" sz="2600" spc="-30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jurídica,</a:t>
            </a:r>
            <a:r>
              <a:rPr dirty="0" sz="2600" spc="-1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incluidos</a:t>
            </a:r>
            <a:r>
              <a:rPr dirty="0" sz="2600" spc="-35">
                <a:latin typeface="Calibri Light"/>
                <a:cs typeface="Calibri Light"/>
              </a:rPr>
              <a:t> </a:t>
            </a:r>
            <a:r>
              <a:rPr dirty="0" sz="2600">
                <a:latin typeface="Calibri Light"/>
                <a:cs typeface="Calibri Light"/>
              </a:rPr>
              <a:t>sus</a:t>
            </a:r>
            <a:r>
              <a:rPr dirty="0" sz="2600" spc="-25">
                <a:latin typeface="Calibri Light"/>
                <a:cs typeface="Calibri Light"/>
              </a:rPr>
              <a:t> máximos</a:t>
            </a:r>
            <a:r>
              <a:rPr dirty="0" sz="2600" spc="-75">
                <a:latin typeface="Calibri Light"/>
                <a:cs typeface="Calibri Light"/>
              </a:rPr>
              <a:t> </a:t>
            </a:r>
            <a:r>
              <a:rPr dirty="0" sz="2600" spc="-20">
                <a:latin typeface="Calibri Light"/>
                <a:cs typeface="Calibri Light"/>
              </a:rPr>
              <a:t>ejecutivos.</a:t>
            </a:r>
            <a:endParaRPr sz="26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820672"/>
            <a:ext cx="8989060" cy="3329940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355600" marR="5080" indent="-342900">
              <a:lnSpc>
                <a:spcPts val="2380"/>
              </a:lnSpc>
              <a:spcBef>
                <a:spcPts val="39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200" spc="-20">
                <a:latin typeface="Calibri Light"/>
                <a:cs typeface="Calibri Light"/>
              </a:rPr>
              <a:t>M</a:t>
            </a:r>
            <a:r>
              <a:rPr dirty="0" sz="2200" spc="-20">
                <a:latin typeface="Calibri Light"/>
                <a:cs typeface="Calibri Light"/>
              </a:rPr>
              <a:t>odificación</a:t>
            </a:r>
            <a:r>
              <a:rPr dirty="0" sz="2200" spc="40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 spc="41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la</a:t>
            </a:r>
            <a:r>
              <a:rPr dirty="0" sz="2200" spc="415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ley</a:t>
            </a:r>
            <a:r>
              <a:rPr dirty="0" sz="2200" spc="415">
                <a:latin typeface="Calibri Light"/>
                <a:cs typeface="Calibri Light"/>
              </a:rPr>
              <a:t> </a:t>
            </a:r>
            <a:r>
              <a:rPr dirty="0" sz="2200" spc="-20">
                <a:latin typeface="Calibri Light"/>
                <a:cs typeface="Calibri Light"/>
              </a:rPr>
              <a:t>20.393,</a:t>
            </a:r>
            <a:r>
              <a:rPr dirty="0" sz="2200" spc="430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sobre</a:t>
            </a:r>
            <a:r>
              <a:rPr dirty="0" sz="2200" spc="409">
                <a:latin typeface="Calibri Light"/>
                <a:cs typeface="Calibri Light"/>
              </a:rPr>
              <a:t> </a:t>
            </a:r>
            <a:r>
              <a:rPr dirty="0" sz="2200" spc="-20">
                <a:latin typeface="Calibri Light"/>
                <a:cs typeface="Calibri Light"/>
              </a:rPr>
              <a:t>responsabilidad</a:t>
            </a:r>
            <a:r>
              <a:rPr dirty="0" sz="2200" spc="400">
                <a:latin typeface="Calibri Light"/>
                <a:cs typeface="Calibri Light"/>
              </a:rPr>
              <a:t> </a:t>
            </a:r>
            <a:r>
              <a:rPr dirty="0" sz="2200" spc="-20">
                <a:latin typeface="Calibri Light"/>
                <a:cs typeface="Calibri Light"/>
              </a:rPr>
              <a:t>penal</a:t>
            </a:r>
            <a:r>
              <a:rPr dirty="0" sz="2200" spc="42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de</a:t>
            </a:r>
            <a:r>
              <a:rPr dirty="0" sz="2200" spc="409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las</a:t>
            </a:r>
            <a:r>
              <a:rPr dirty="0" sz="2200" spc="415">
                <a:latin typeface="Calibri Light"/>
                <a:cs typeface="Calibri Light"/>
              </a:rPr>
              <a:t> </a:t>
            </a:r>
            <a:r>
              <a:rPr dirty="0" sz="2200" spc="-20">
                <a:latin typeface="Calibri Light"/>
                <a:cs typeface="Calibri Light"/>
              </a:rPr>
              <a:t>personas </a:t>
            </a:r>
            <a:r>
              <a:rPr dirty="0" sz="2200" spc="-480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jurídicas.</a:t>
            </a:r>
            <a:endParaRPr sz="22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200">
              <a:latin typeface="Calibri Light"/>
              <a:cs typeface="Calibri Light"/>
            </a:endParaRPr>
          </a:p>
          <a:p>
            <a:pPr algn="just" marL="12700" marR="7620">
              <a:lnSpc>
                <a:spcPct val="90000"/>
              </a:lnSpc>
              <a:spcBef>
                <a:spcPts val="1645"/>
              </a:spcBef>
            </a:pPr>
            <a:r>
              <a:rPr dirty="0" sz="2200" spc="-5">
                <a:latin typeface="Calibri Light"/>
                <a:cs typeface="Calibri Light"/>
              </a:rPr>
              <a:t>- </a:t>
            </a:r>
            <a:r>
              <a:rPr dirty="0" sz="2200" spc="-20">
                <a:latin typeface="Calibri Light"/>
                <a:cs typeface="Calibri Light"/>
              </a:rPr>
              <a:t>Autonomía </a:t>
            </a:r>
            <a:r>
              <a:rPr dirty="0" sz="2200" spc="-10">
                <a:latin typeface="Calibri Light"/>
                <a:cs typeface="Calibri Light"/>
              </a:rPr>
              <a:t>de </a:t>
            </a:r>
            <a:r>
              <a:rPr dirty="0" sz="2200" spc="-15">
                <a:latin typeface="Calibri Light"/>
                <a:cs typeface="Calibri Light"/>
              </a:rPr>
              <a:t>la RPPJ: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No </a:t>
            </a:r>
            <a:r>
              <a:rPr dirty="0" u="heavy" sz="2200" spc="-2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obstará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responsabilidad penal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dirty="0" u="heavy" sz="22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una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persona 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jurídica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la falta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dirty="0" u="heavy" sz="22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declaración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responsabilidad penal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dirty="0" u="heavy" sz="22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la persona </a:t>
            </a:r>
            <a:r>
              <a:rPr dirty="0" u="heavy" sz="22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natural 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que </a:t>
            </a:r>
            <a:r>
              <a:rPr dirty="0" sz="2200" spc="-5">
                <a:latin typeface="Calibri Light"/>
                <a:cs typeface="Calibri Light"/>
              </a:rPr>
              <a:t>hubiere perpetrado </a:t>
            </a:r>
            <a:r>
              <a:rPr dirty="0" sz="2200">
                <a:latin typeface="Calibri Light"/>
                <a:cs typeface="Calibri Light"/>
              </a:rPr>
              <a:t>el </a:t>
            </a:r>
            <a:r>
              <a:rPr dirty="0" sz="2200" spc="-5">
                <a:latin typeface="Calibri Light"/>
                <a:cs typeface="Calibri Light"/>
              </a:rPr>
              <a:t>hecho o intervenido </a:t>
            </a:r>
            <a:r>
              <a:rPr dirty="0" sz="2200" spc="-10">
                <a:latin typeface="Calibri Light"/>
                <a:cs typeface="Calibri Light"/>
              </a:rPr>
              <a:t>en </a:t>
            </a:r>
            <a:r>
              <a:rPr dirty="0" sz="2200" spc="-5">
                <a:latin typeface="Calibri Light"/>
                <a:cs typeface="Calibri Light"/>
              </a:rPr>
              <a:t>su perpetración, sea porque 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ésta, a pesar de </a:t>
            </a:r>
            <a:r>
              <a:rPr dirty="0" sz="2200">
                <a:latin typeface="Calibri Light"/>
                <a:cs typeface="Calibri Light"/>
              </a:rPr>
              <a:t>la </a:t>
            </a:r>
            <a:r>
              <a:rPr dirty="0" sz="2200" spc="-5">
                <a:latin typeface="Calibri Light"/>
                <a:cs typeface="Calibri Light"/>
              </a:rPr>
              <a:t>ilicitud del hecho, no hubiere sido penalmente responsable, 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sea porque </a:t>
            </a:r>
            <a:r>
              <a:rPr dirty="0" sz="2200" spc="5">
                <a:latin typeface="Calibri Light"/>
                <a:cs typeface="Calibri Light"/>
              </a:rPr>
              <a:t>tal </a:t>
            </a:r>
            <a:r>
              <a:rPr dirty="0" sz="2200" spc="-5">
                <a:latin typeface="Calibri Light"/>
                <a:cs typeface="Calibri Light"/>
              </a:rPr>
              <a:t>responsabilidad se hubiere extinguido, sea porque </a:t>
            </a:r>
            <a:r>
              <a:rPr dirty="0" sz="2200">
                <a:latin typeface="Calibri Light"/>
                <a:cs typeface="Calibri Light"/>
              </a:rPr>
              <a:t>no </a:t>
            </a:r>
            <a:r>
              <a:rPr dirty="0" sz="2200" spc="-5">
                <a:latin typeface="Calibri Light"/>
                <a:cs typeface="Calibri Light"/>
              </a:rPr>
              <a:t>se hubiere 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podido continuar </a:t>
            </a:r>
            <a:r>
              <a:rPr dirty="0" sz="2200" spc="-10">
                <a:latin typeface="Calibri Light"/>
                <a:cs typeface="Calibri Light"/>
              </a:rPr>
              <a:t>el </a:t>
            </a:r>
            <a:r>
              <a:rPr dirty="0" sz="2200" spc="-5">
                <a:latin typeface="Calibri Light"/>
                <a:cs typeface="Calibri Light"/>
              </a:rPr>
              <a:t>procedimiento en su </a:t>
            </a:r>
            <a:r>
              <a:rPr dirty="0" sz="2200" spc="-10">
                <a:latin typeface="Calibri Light"/>
                <a:cs typeface="Calibri Light"/>
              </a:rPr>
              <a:t>contra </a:t>
            </a:r>
            <a:r>
              <a:rPr dirty="0" sz="2200">
                <a:latin typeface="Calibri Light"/>
                <a:cs typeface="Calibri Light"/>
              </a:rPr>
              <a:t>no </a:t>
            </a:r>
            <a:r>
              <a:rPr dirty="0" sz="2200" spc="-5">
                <a:latin typeface="Calibri Light"/>
                <a:cs typeface="Calibri Light"/>
              </a:rPr>
              <a:t>obstante </a:t>
            </a:r>
            <a:r>
              <a:rPr dirty="0" sz="2200">
                <a:latin typeface="Calibri Light"/>
                <a:cs typeface="Calibri Light"/>
              </a:rPr>
              <a:t>la </a:t>
            </a:r>
            <a:r>
              <a:rPr dirty="0" sz="2200" spc="-5">
                <a:latin typeface="Calibri Light"/>
                <a:cs typeface="Calibri Light"/>
              </a:rPr>
              <a:t>punibilidad </a:t>
            </a:r>
            <a:r>
              <a:rPr dirty="0" sz="2200">
                <a:latin typeface="Calibri Light"/>
                <a:cs typeface="Calibri Light"/>
              </a:rPr>
              <a:t>del 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hecho.</a:t>
            </a:r>
            <a:endParaRPr sz="22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1776476"/>
            <a:ext cx="22796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Wingdings"/>
                <a:cs typeface="Wingdings"/>
              </a:rPr>
              <a:t>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5994" y="1776476"/>
            <a:ext cx="7845425" cy="54419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 marR="5080" indent="55880">
              <a:lnSpc>
                <a:spcPct val="70000"/>
              </a:lnSpc>
              <a:spcBef>
                <a:spcPts val="825"/>
              </a:spcBef>
            </a:pPr>
            <a:r>
              <a:rPr dirty="0" sz="2000" spc="-15">
                <a:latin typeface="Calibri Light"/>
                <a:cs typeface="Calibri Light"/>
              </a:rPr>
              <a:t>Modificación</a:t>
            </a:r>
            <a:r>
              <a:rPr dirty="0" sz="2000" spc="30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3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ley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20.393,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sobre</a:t>
            </a:r>
            <a:r>
              <a:rPr dirty="0" sz="2000" spc="30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responsabilidad</a:t>
            </a:r>
            <a:r>
              <a:rPr dirty="0" sz="2000" spc="30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penal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las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personas </a:t>
            </a:r>
            <a:r>
              <a:rPr dirty="0" sz="2000" spc="-434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jurídicas.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994" y="2671063"/>
            <a:ext cx="8809355" cy="305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las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penas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persona</a:t>
            </a:r>
            <a:r>
              <a:rPr dirty="0" sz="2000" spc="-6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jurídica: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extinción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persona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jurídica.</a:t>
            </a:r>
            <a:endParaRPr sz="20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0">
                <a:latin typeface="Calibri Light"/>
                <a:cs typeface="Calibri Light"/>
              </a:rPr>
              <a:t> inhabilitación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para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contratar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Estado.</a:t>
            </a:r>
            <a:endParaRPr sz="20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La </a:t>
            </a:r>
            <a:r>
              <a:rPr dirty="0" sz="2000" spc="-10">
                <a:latin typeface="Calibri Light"/>
                <a:cs typeface="Calibri Light"/>
              </a:rPr>
              <a:t>pérdida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beneficios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fiscales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prohibición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recibirlos.</a:t>
            </a:r>
            <a:endParaRPr sz="20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spcBef>
                <a:spcPts val="280"/>
              </a:spcBef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La </a:t>
            </a:r>
            <a:r>
              <a:rPr dirty="0" sz="2000" spc="-10">
                <a:latin typeface="Calibri Light"/>
                <a:cs typeface="Calibri Light"/>
              </a:rPr>
              <a:t>supervisión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persona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jurídica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(nombrado</a:t>
            </a:r>
            <a:r>
              <a:rPr dirty="0" sz="1400" spc="-45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por</a:t>
            </a:r>
            <a:r>
              <a:rPr dirty="0" sz="1400" spc="-10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un</a:t>
            </a:r>
            <a:r>
              <a:rPr dirty="0" sz="1400" spc="-10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Tribunal</a:t>
            </a:r>
            <a:r>
              <a:rPr dirty="0" sz="1400" spc="-20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–</a:t>
            </a:r>
            <a:r>
              <a:rPr dirty="0" sz="1400" spc="-5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puede</a:t>
            </a:r>
            <a:r>
              <a:rPr dirty="0" sz="1400" spc="-40">
                <a:latin typeface="Calibri Light"/>
                <a:cs typeface="Calibri Light"/>
              </a:rPr>
              <a:t> </a:t>
            </a:r>
            <a:r>
              <a:rPr dirty="0" sz="1400" spc="-5">
                <a:latin typeface="Calibri Light"/>
                <a:cs typeface="Calibri Light"/>
              </a:rPr>
              <a:t>operar </a:t>
            </a:r>
            <a:r>
              <a:rPr dirty="0" sz="1400">
                <a:latin typeface="Calibri Light"/>
                <a:cs typeface="Calibri Light"/>
              </a:rPr>
              <a:t>como</a:t>
            </a:r>
            <a:r>
              <a:rPr dirty="0" sz="1400" spc="-15">
                <a:latin typeface="Calibri Light"/>
                <a:cs typeface="Calibri Light"/>
              </a:rPr>
              <a:t> </a:t>
            </a:r>
            <a:r>
              <a:rPr dirty="0" sz="1400">
                <a:latin typeface="Calibri Light"/>
                <a:cs typeface="Calibri Light"/>
              </a:rPr>
              <a:t>medida</a:t>
            </a:r>
            <a:r>
              <a:rPr dirty="0" sz="1400" spc="-25">
                <a:latin typeface="Calibri Light"/>
                <a:cs typeface="Calibri Light"/>
              </a:rPr>
              <a:t> </a:t>
            </a:r>
            <a:r>
              <a:rPr dirty="0" sz="1400" spc="-5">
                <a:latin typeface="Calibri Light"/>
                <a:cs typeface="Calibri Light"/>
              </a:rPr>
              <a:t>cautelar).</a:t>
            </a:r>
            <a:endParaRPr sz="14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multa.</a:t>
            </a:r>
            <a:endParaRPr sz="20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10">
                <a:latin typeface="Calibri Light"/>
                <a:cs typeface="Calibri Light"/>
              </a:rPr>
              <a:t> comiso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que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refiere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inciso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tercero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artículo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14.</a:t>
            </a:r>
            <a:endParaRPr sz="2000">
              <a:latin typeface="Calibri Light"/>
              <a:cs typeface="Calibri Light"/>
            </a:endParaRPr>
          </a:p>
          <a:p>
            <a:pPr marL="259079" indent="-24701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259715" algn="l"/>
              </a:tabLst>
            </a:pP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publicación</a:t>
            </a:r>
            <a:r>
              <a:rPr dirty="0" sz="2000" spc="-6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 un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extracto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sentencia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condenatoria.”.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2433904"/>
            <a:ext cx="7993380" cy="1184275"/>
          </a:xfrm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  <a:tabLst>
                <a:tab pos="3192145" algn="l"/>
              </a:tabLst>
            </a:pPr>
            <a:r>
              <a:rPr dirty="0" sz="4000" spc="-15"/>
              <a:t>3.</a:t>
            </a:r>
            <a:r>
              <a:rPr dirty="0" sz="4000" spc="-50"/>
              <a:t> </a:t>
            </a:r>
            <a:r>
              <a:rPr dirty="0" sz="4000" spc="-20"/>
              <a:t>Ley</a:t>
            </a:r>
            <a:r>
              <a:rPr dirty="0" sz="4000" spc="-85"/>
              <a:t> </a:t>
            </a:r>
            <a:r>
              <a:rPr dirty="0" sz="4000" spc="-25"/>
              <a:t>21.632</a:t>
            </a:r>
            <a:r>
              <a:rPr dirty="0" sz="4000" spc="-80"/>
              <a:t> </a:t>
            </a:r>
            <a:r>
              <a:rPr dirty="0" sz="4000" spc="-5"/>
              <a:t>/	</a:t>
            </a:r>
            <a:r>
              <a:rPr dirty="0" sz="4000" spc="-30"/>
              <a:t>Fortalece</a:t>
            </a:r>
            <a:r>
              <a:rPr dirty="0" sz="4000" spc="-120"/>
              <a:t> </a:t>
            </a:r>
            <a:r>
              <a:rPr dirty="0" sz="4000" spc="-25"/>
              <a:t>Legislación</a:t>
            </a:r>
            <a:r>
              <a:rPr dirty="0" sz="4000" spc="-120"/>
              <a:t> </a:t>
            </a:r>
            <a:r>
              <a:rPr dirty="0" sz="4000" spc="-15"/>
              <a:t>en </a:t>
            </a:r>
            <a:r>
              <a:rPr dirty="0" sz="4000" spc="-890"/>
              <a:t> </a:t>
            </a:r>
            <a:r>
              <a:rPr dirty="0" sz="4000" spc="-30"/>
              <a:t>materia</a:t>
            </a:r>
            <a:r>
              <a:rPr dirty="0" sz="4000" spc="-95"/>
              <a:t> </a:t>
            </a:r>
            <a:r>
              <a:rPr dirty="0" sz="4000" spc="-15"/>
              <a:t>de</a:t>
            </a:r>
            <a:r>
              <a:rPr dirty="0" sz="4000" spc="-65"/>
              <a:t> </a:t>
            </a:r>
            <a:r>
              <a:rPr dirty="0" sz="4000" spc="-35"/>
              <a:t>Contrabando</a:t>
            </a:r>
            <a:r>
              <a:rPr dirty="0" sz="4000" spc="-90"/>
              <a:t> </a:t>
            </a:r>
            <a:r>
              <a:rPr dirty="0" sz="4000" spc="-5"/>
              <a:t>–</a:t>
            </a:r>
            <a:r>
              <a:rPr dirty="0" sz="4000" spc="-70"/>
              <a:t> </a:t>
            </a:r>
            <a:r>
              <a:rPr dirty="0" sz="4000" spc="-25"/>
              <a:t>DO</a:t>
            </a:r>
            <a:r>
              <a:rPr dirty="0" sz="4000" spc="-65"/>
              <a:t> </a:t>
            </a:r>
            <a:r>
              <a:rPr dirty="0" sz="4000" spc="-30"/>
              <a:t>23.11.23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072" y="1097661"/>
            <a:ext cx="134874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/>
              <a:t>-</a:t>
            </a:r>
            <a:r>
              <a:rPr dirty="0" sz="2800" spc="-105"/>
              <a:t> </a:t>
            </a:r>
            <a:r>
              <a:rPr dirty="0" sz="2800" spc="-55"/>
              <a:t>Temario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060194" y="1823720"/>
            <a:ext cx="8500745" cy="3669029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84785" marR="5080" indent="-172720">
              <a:lnSpc>
                <a:spcPts val="2160"/>
              </a:lnSpc>
              <a:spcBef>
                <a:spcPts val="375"/>
              </a:spcBef>
              <a:buFont typeface="Wingdings"/>
              <a:buChar char=""/>
              <a:tabLst>
                <a:tab pos="270510" algn="l"/>
              </a:tabLst>
            </a:pPr>
            <a:r>
              <a:rPr dirty="0" sz="2000" spc="-5">
                <a:latin typeface="Calibri Light"/>
                <a:cs typeface="Calibri Light"/>
              </a:rPr>
              <a:t>Se</a:t>
            </a:r>
            <a:r>
              <a:rPr dirty="0" sz="2000" spc="37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establece</a:t>
            </a:r>
            <a:r>
              <a:rPr dirty="0" sz="2000" spc="3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un</a:t>
            </a:r>
            <a:r>
              <a:rPr dirty="0" sz="2000" spc="37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nuevo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delito</a:t>
            </a:r>
            <a:r>
              <a:rPr dirty="0" sz="2000" spc="38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</a:t>
            </a:r>
            <a:r>
              <a:rPr dirty="0" sz="2000" spc="37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contrabando</a:t>
            </a:r>
            <a:r>
              <a:rPr dirty="0" sz="2000" spc="3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relación</a:t>
            </a:r>
            <a:r>
              <a:rPr dirty="0" sz="2000" spc="37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con</a:t>
            </a:r>
            <a:r>
              <a:rPr dirty="0" sz="2000" spc="36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38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procedencia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ilícita</a:t>
            </a:r>
            <a:r>
              <a:rPr dirty="0" sz="2000" spc="-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mercancía</a:t>
            </a:r>
            <a:r>
              <a:rPr dirty="0" sz="2000" spc="-8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(nuevo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art.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168,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inciso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final).</a:t>
            </a:r>
            <a:endParaRPr sz="2000">
              <a:latin typeface="Calibri Light"/>
              <a:cs typeface="Calibri Light"/>
            </a:endParaRPr>
          </a:p>
          <a:p>
            <a:pPr marL="469900" indent="-457200">
              <a:lnSpc>
                <a:spcPts val="2280"/>
              </a:lnSpc>
              <a:spcBef>
                <a:spcPts val="152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Siempre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será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mercancía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importación</a:t>
            </a:r>
            <a:r>
              <a:rPr dirty="0" sz="2000" spc="3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exportación</a:t>
            </a:r>
            <a:r>
              <a:rPr dirty="0" sz="2000" spc="3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prohibida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aquella</a:t>
            </a:r>
            <a:r>
              <a:rPr dirty="0" sz="2000" spc="31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de</a:t>
            </a:r>
            <a:endParaRPr sz="2000">
              <a:latin typeface="Calibri Light"/>
              <a:cs typeface="Calibri Light"/>
            </a:endParaRPr>
          </a:p>
          <a:p>
            <a:pPr marL="469900">
              <a:lnSpc>
                <a:spcPts val="2280"/>
              </a:lnSpc>
            </a:pPr>
            <a:r>
              <a:rPr dirty="0" sz="2000">
                <a:latin typeface="Calibri Light"/>
                <a:cs typeface="Calibri Light"/>
              </a:rPr>
              <a:t>procedencia</a:t>
            </a:r>
            <a:r>
              <a:rPr dirty="0" sz="2000" spc="-9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ilícita.</a:t>
            </a:r>
            <a:endParaRPr sz="2000">
              <a:latin typeface="Calibri Light"/>
              <a:cs typeface="Calibri Light"/>
            </a:endParaRPr>
          </a:p>
          <a:p>
            <a:pPr marL="469900" indent="-457200">
              <a:lnSpc>
                <a:spcPct val="100000"/>
              </a:lnSpc>
              <a:spcBef>
                <a:spcPts val="1565"/>
              </a:spcBef>
              <a:buAutoNum type="alphaLcPeriod" startAt="2"/>
              <a:tabLst>
                <a:tab pos="469265" algn="l"/>
                <a:tab pos="469900" algn="l"/>
              </a:tabLst>
            </a:pPr>
            <a:r>
              <a:rPr dirty="0" sz="2000">
                <a:latin typeface="Calibri Light"/>
                <a:cs typeface="Calibri Light"/>
              </a:rPr>
              <a:t>Obtenida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generada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través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perpetración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un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delito.</a:t>
            </a:r>
            <a:endParaRPr sz="2000">
              <a:latin typeface="Calibri Light"/>
              <a:cs typeface="Calibri Light"/>
            </a:endParaRPr>
          </a:p>
          <a:p>
            <a:pPr marL="469900" indent="-457200">
              <a:lnSpc>
                <a:spcPct val="100000"/>
              </a:lnSpc>
              <a:spcBef>
                <a:spcPts val="1560"/>
              </a:spcBef>
              <a:buAutoNum type="alphaLcPeriod" startAt="2"/>
              <a:tabLst>
                <a:tab pos="469265" algn="l"/>
                <a:tab pos="469900" algn="l"/>
              </a:tabLst>
            </a:pPr>
            <a:r>
              <a:rPr dirty="0" sz="2000">
                <a:latin typeface="Calibri Light"/>
                <a:cs typeface="Calibri Light"/>
              </a:rPr>
              <a:t>Utilizada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como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instrumento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su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perpetración.</a:t>
            </a:r>
            <a:endParaRPr sz="2000">
              <a:latin typeface="Calibri Light"/>
              <a:cs typeface="Calibri Light"/>
            </a:endParaRPr>
          </a:p>
          <a:p>
            <a:pPr marL="469900" indent="-457200">
              <a:lnSpc>
                <a:spcPct val="100000"/>
              </a:lnSpc>
              <a:spcBef>
                <a:spcPts val="1560"/>
              </a:spcBef>
              <a:buAutoNum type="alphaLcPeriod" startAt="2"/>
              <a:tabLst>
                <a:tab pos="469265" algn="l"/>
                <a:tab pos="469900" algn="l"/>
              </a:tabLst>
            </a:pPr>
            <a:r>
              <a:rPr dirty="0" sz="2000">
                <a:latin typeface="Calibri Light"/>
                <a:cs typeface="Calibri Light"/>
              </a:rPr>
              <a:t>Los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hechos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deben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ser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constitutivos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Chile.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buFont typeface="Calibri Light"/>
              <a:buAutoNum type="alphaLcPeriod" startAt="2"/>
            </a:pPr>
            <a:endParaRPr sz="1500">
              <a:latin typeface="Calibri Light"/>
              <a:cs typeface="Calibri Light"/>
            </a:endParaRPr>
          </a:p>
          <a:p>
            <a:pPr marL="469900" marR="6350" indent="-457200">
              <a:lnSpc>
                <a:spcPts val="2160"/>
              </a:lnSpc>
              <a:spcBef>
                <a:spcPts val="5"/>
              </a:spcBef>
              <a:buAutoNum type="alphaLcPeriod" startAt="2"/>
              <a:tabLst>
                <a:tab pos="469265" algn="l"/>
                <a:tab pos="4699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Independiente</a:t>
            </a:r>
            <a:r>
              <a:rPr dirty="0" u="sng" sz="2000" spc="14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</a:t>
            </a:r>
            <a:r>
              <a:rPr dirty="0" u="sng" sz="2000" spc="14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haber</a:t>
            </a:r>
            <a:r>
              <a:rPr dirty="0" u="sng" sz="2000" spc="15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sido</a:t>
            </a:r>
            <a:r>
              <a:rPr dirty="0" u="sng" sz="2000" spc="14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cometido</a:t>
            </a:r>
            <a:r>
              <a:rPr dirty="0" u="sng" sz="2000" spc="12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el</a:t>
            </a:r>
            <a:r>
              <a:rPr dirty="0" u="sng" sz="2000" spc="13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delito</a:t>
            </a:r>
            <a:r>
              <a:rPr dirty="0" u="sng" sz="2000" spc="13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en</a:t>
            </a:r>
            <a:r>
              <a:rPr dirty="0" u="sng" sz="2000" spc="15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territorio</a:t>
            </a:r>
            <a:r>
              <a:rPr dirty="0" u="sng" sz="2000" spc="13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nacional</a:t>
            </a:r>
            <a:r>
              <a:rPr dirty="0" u="sng" sz="2000" spc="13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</a:t>
            </a:r>
            <a:r>
              <a:rPr dirty="0" u="sng" sz="2000" spc="13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en</a:t>
            </a:r>
            <a:r>
              <a:rPr dirty="0" u="sng" sz="2000" spc="14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el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extranjero</a:t>
            </a:r>
            <a:r>
              <a:rPr dirty="0" sz="2000">
                <a:latin typeface="Calibri Light"/>
                <a:cs typeface="Calibri Light"/>
              </a:rPr>
              <a:t>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126" y="1623771"/>
            <a:ext cx="8500110" cy="44475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270510" algn="l"/>
              </a:tabLst>
            </a:pPr>
            <a:r>
              <a:rPr dirty="0" sz="2000" spc="-5">
                <a:latin typeface="Calibri Light"/>
                <a:cs typeface="Calibri Light"/>
              </a:rPr>
              <a:t>S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tipifica</a:t>
            </a:r>
            <a:r>
              <a:rPr dirty="0" sz="2000" spc="-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 delito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Contrabando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Dinero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(nuevo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art.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168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bis)</a:t>
            </a:r>
            <a:endParaRPr sz="2000">
              <a:latin typeface="Calibri Light"/>
              <a:cs typeface="Calibri Light"/>
            </a:endParaRPr>
          </a:p>
          <a:p>
            <a:pPr marL="12700" marR="5080">
              <a:lnSpc>
                <a:spcPts val="2160"/>
              </a:lnSpc>
              <a:spcBef>
                <a:spcPts val="1835"/>
              </a:spcBef>
              <a:buAutoNum type="alphaLcPeriod"/>
              <a:tabLst>
                <a:tab pos="27940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Introducir</a:t>
            </a:r>
            <a:r>
              <a:rPr dirty="0" u="sng" sz="2000" spc="2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o</a:t>
            </a:r>
            <a:r>
              <a:rPr dirty="0" u="sng" sz="2000" spc="2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extraer</a:t>
            </a:r>
            <a:r>
              <a:rPr dirty="0" u="sng" sz="2000" spc="21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</a:t>
            </a:r>
            <a:r>
              <a:rPr dirty="0" sz="2000" spc="2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territorio</a:t>
            </a:r>
            <a:r>
              <a:rPr dirty="0" sz="2000" spc="2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nacional</a:t>
            </a:r>
            <a:r>
              <a:rPr dirty="0" sz="2000" spc="2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dinero</a:t>
            </a:r>
            <a:r>
              <a:rPr dirty="0" sz="2000" spc="2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229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cualquier</a:t>
            </a:r>
            <a:r>
              <a:rPr dirty="0" sz="2000" spc="2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denominación</a:t>
            </a:r>
            <a:r>
              <a:rPr dirty="0" sz="2000" spc="2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, </a:t>
            </a:r>
            <a:r>
              <a:rPr dirty="0" sz="2000" spc="-43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efectivo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instrumento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negociable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al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portador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(dinero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motor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delito).</a:t>
            </a:r>
            <a:endParaRPr sz="2000">
              <a:latin typeface="Calibri Light"/>
              <a:cs typeface="Calibri Light"/>
            </a:endParaRPr>
          </a:p>
          <a:p>
            <a:pPr marL="264160" indent="-251460">
              <a:lnSpc>
                <a:spcPct val="100000"/>
              </a:lnSpc>
              <a:spcBef>
                <a:spcPts val="1525"/>
              </a:spcBef>
              <a:buAutoNum type="alphaLcPeriod"/>
              <a:tabLst>
                <a:tab pos="264160" algn="l"/>
              </a:tabLst>
            </a:pPr>
            <a:r>
              <a:rPr dirty="0" sz="2000">
                <a:latin typeface="Calibri Light"/>
                <a:cs typeface="Calibri Light"/>
              </a:rPr>
              <a:t>Por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punto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no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habilitado.</a:t>
            </a:r>
            <a:endParaRPr sz="2000">
              <a:latin typeface="Calibri Light"/>
              <a:cs typeface="Calibri Light"/>
            </a:endParaRPr>
          </a:p>
          <a:p>
            <a:pPr marL="239395" indent="-227329">
              <a:lnSpc>
                <a:spcPct val="100000"/>
              </a:lnSpc>
              <a:spcBef>
                <a:spcPts val="1565"/>
              </a:spcBef>
              <a:buAutoNum type="alphaLcPeriod"/>
              <a:tabLst>
                <a:tab pos="240029" algn="l"/>
              </a:tabLst>
            </a:pPr>
            <a:r>
              <a:rPr dirty="0" sz="2000">
                <a:latin typeface="Calibri Light"/>
                <a:cs typeface="Calibri Light"/>
              </a:rPr>
              <a:t>Por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punto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habilitado,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sin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informar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falsear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información.</a:t>
            </a:r>
            <a:endParaRPr sz="2000">
              <a:latin typeface="Calibri Light"/>
              <a:cs typeface="Calibri Light"/>
            </a:endParaRPr>
          </a:p>
          <a:p>
            <a:pPr marL="265430" indent="-253365">
              <a:lnSpc>
                <a:spcPts val="2280"/>
              </a:lnSpc>
              <a:spcBef>
                <a:spcPts val="1560"/>
              </a:spcBef>
              <a:buAutoNum type="alphaLcPeriod"/>
              <a:tabLst>
                <a:tab pos="266065" algn="l"/>
              </a:tabLst>
            </a:pPr>
            <a:r>
              <a:rPr dirty="0" sz="2000" spc="-5">
                <a:latin typeface="Calibri Light"/>
                <a:cs typeface="Calibri Light"/>
              </a:rPr>
              <a:t>Monto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que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exceda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los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10.000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dólares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EE.UU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equivalente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otras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monedas,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</a:pPr>
            <a:r>
              <a:rPr dirty="0" sz="2000" spc="5">
                <a:latin typeface="Calibri Light"/>
                <a:cs typeface="Calibri Light"/>
              </a:rPr>
              <a:t>deber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informar,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art.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4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ley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19.913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UAF.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1500">
              <a:latin typeface="Calibri Light"/>
              <a:cs typeface="Calibri Light"/>
            </a:endParaRPr>
          </a:p>
          <a:p>
            <a:pPr marL="12700" marR="6350">
              <a:lnSpc>
                <a:spcPts val="2160"/>
              </a:lnSpc>
              <a:spcBef>
                <a:spcPts val="5"/>
              </a:spcBef>
              <a:buAutoNum type="alphaLcPeriod" startAt="5"/>
              <a:tabLst>
                <a:tab pos="279400" algn="l"/>
              </a:tabLst>
            </a:pPr>
            <a:r>
              <a:rPr dirty="0" sz="2000" spc="-5">
                <a:latin typeface="Calibri Light"/>
                <a:cs typeface="Calibri Light"/>
              </a:rPr>
              <a:t>Pena</a:t>
            </a:r>
            <a:r>
              <a:rPr dirty="0" sz="2000" spc="17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grado</a:t>
            </a:r>
            <a:r>
              <a:rPr dirty="0" sz="2000" spc="1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máximo</a:t>
            </a:r>
            <a:r>
              <a:rPr dirty="0" sz="2000" spc="1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si</a:t>
            </a:r>
            <a:r>
              <a:rPr dirty="0" sz="2000" spc="1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fue</a:t>
            </a:r>
            <a:r>
              <a:rPr dirty="0" sz="2000" spc="1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obtenido</a:t>
            </a:r>
            <a:r>
              <a:rPr dirty="0" sz="2000" spc="18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1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generado</a:t>
            </a:r>
            <a:r>
              <a:rPr dirty="0" sz="2000" spc="1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1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través</a:t>
            </a:r>
            <a:r>
              <a:rPr dirty="0" sz="2000" spc="1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17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1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perpetración</a:t>
            </a:r>
            <a:r>
              <a:rPr dirty="0" sz="2000" spc="17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de </a:t>
            </a:r>
            <a:r>
              <a:rPr dirty="0" sz="2000" spc="-43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un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delito.</a:t>
            </a:r>
            <a:endParaRPr sz="2000">
              <a:latin typeface="Calibri Light"/>
              <a:cs typeface="Calibri Light"/>
            </a:endParaRPr>
          </a:p>
          <a:p>
            <a:pPr marL="218440" indent="-205740">
              <a:lnSpc>
                <a:spcPts val="2280"/>
              </a:lnSpc>
              <a:spcBef>
                <a:spcPts val="1525"/>
              </a:spcBef>
              <a:buAutoNum type="alphaLcPeriod" startAt="5"/>
              <a:tabLst>
                <a:tab pos="218440" algn="l"/>
              </a:tabLst>
            </a:pP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8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valor</a:t>
            </a:r>
            <a:r>
              <a:rPr dirty="0" sz="2000" spc="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8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8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mercancía</a:t>
            </a:r>
            <a:r>
              <a:rPr dirty="0" sz="2000" spc="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será</a:t>
            </a:r>
            <a:r>
              <a:rPr dirty="0" sz="2000" spc="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 spc="9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valor</a:t>
            </a:r>
            <a:r>
              <a:rPr dirty="0" sz="2000" spc="9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nominal</a:t>
            </a:r>
            <a:r>
              <a:rPr dirty="0" sz="2000" spc="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</a:t>
            </a:r>
            <a:r>
              <a:rPr dirty="0" sz="2000" spc="8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dinero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8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8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los</a:t>
            </a:r>
            <a:r>
              <a:rPr dirty="0" sz="2000" spc="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instrumentos</a:t>
            </a:r>
            <a:r>
              <a:rPr dirty="0" sz="2000" spc="9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fecha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comisión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1823720"/>
            <a:ext cx="8500745" cy="2663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15265" indent="-203200">
              <a:lnSpc>
                <a:spcPct val="100000"/>
              </a:lnSpc>
              <a:spcBef>
                <a:spcPts val="105"/>
              </a:spcBef>
              <a:buSzPct val="95000"/>
              <a:buFont typeface="Wingdings"/>
              <a:buChar char=""/>
              <a:tabLst>
                <a:tab pos="215900" algn="l"/>
              </a:tabLst>
            </a:pPr>
            <a:r>
              <a:rPr dirty="0" sz="2000" spc="-5">
                <a:latin typeface="Calibri Light"/>
                <a:cs typeface="Calibri Light"/>
              </a:rPr>
              <a:t>S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tipifica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delito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Contrabando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Dinero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(nuevo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art.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168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bis)</a:t>
            </a:r>
            <a:endParaRPr sz="2000">
              <a:latin typeface="Calibri Light"/>
              <a:cs typeface="Calibri Light"/>
            </a:endParaRPr>
          </a:p>
          <a:p>
            <a:pPr algn="just" marL="12700" marR="7620">
              <a:lnSpc>
                <a:spcPts val="2160"/>
              </a:lnSpc>
              <a:spcBef>
                <a:spcPts val="1830"/>
              </a:spcBef>
              <a:buAutoNum type="alphaLcPeriod" startAt="6"/>
              <a:tabLst>
                <a:tab pos="236854" algn="l"/>
              </a:tabLst>
            </a:pPr>
            <a:r>
              <a:rPr dirty="0" sz="2000" spc="-5">
                <a:latin typeface="Calibri Light"/>
                <a:cs typeface="Calibri Light"/>
              </a:rPr>
              <a:t>Servicio </a:t>
            </a:r>
            <a:r>
              <a:rPr dirty="0" sz="2000" spc="-10">
                <a:latin typeface="Calibri Light"/>
                <a:cs typeface="Calibri Light"/>
              </a:rPr>
              <a:t>Nacional </a:t>
            </a:r>
            <a:r>
              <a:rPr dirty="0" sz="2000" spc="-5">
                <a:latin typeface="Calibri Light"/>
                <a:cs typeface="Calibri Light"/>
              </a:rPr>
              <a:t>Aduanas retiene </a:t>
            </a:r>
            <a:r>
              <a:rPr dirty="0" sz="2000">
                <a:latin typeface="Calibri Light"/>
                <a:cs typeface="Calibri Light"/>
              </a:rPr>
              <a:t>/ </a:t>
            </a:r>
            <a:r>
              <a:rPr dirty="0" sz="2000" spc="-5">
                <a:latin typeface="Calibri Light"/>
                <a:cs typeface="Calibri Light"/>
              </a:rPr>
              <a:t>incauta </a:t>
            </a:r>
            <a:r>
              <a:rPr dirty="0" sz="2000" spc="-1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totalidad </a:t>
            </a:r>
            <a:r>
              <a:rPr dirty="0" sz="2000">
                <a:latin typeface="Calibri Light"/>
                <a:cs typeface="Calibri Light"/>
              </a:rPr>
              <a:t>del </a:t>
            </a:r>
            <a:r>
              <a:rPr dirty="0" sz="2000" spc="-5">
                <a:latin typeface="Calibri Light"/>
                <a:cs typeface="Calibri Light"/>
              </a:rPr>
              <a:t>dinero. Entregar </a:t>
            </a:r>
            <a:r>
              <a:rPr dirty="0" sz="2000" spc="-10">
                <a:latin typeface="Calibri Light"/>
                <a:cs typeface="Calibri Light"/>
              </a:rPr>
              <a:t>al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Ministerio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Público,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 través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una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entrega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material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efectuada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las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policías.</a:t>
            </a:r>
            <a:endParaRPr sz="2000">
              <a:latin typeface="Calibri Light"/>
              <a:cs typeface="Calibri Light"/>
            </a:endParaRPr>
          </a:p>
          <a:p>
            <a:pPr algn="just" marL="250190" indent="-238125">
              <a:lnSpc>
                <a:spcPct val="100000"/>
              </a:lnSpc>
              <a:spcBef>
                <a:spcPts val="1530"/>
              </a:spcBef>
              <a:buAutoNum type="alphaLcPeriod" startAt="6"/>
              <a:tabLst>
                <a:tab pos="250825" algn="l"/>
              </a:tabLst>
            </a:pPr>
            <a:r>
              <a:rPr dirty="0" sz="2000">
                <a:latin typeface="Calibri Light"/>
                <a:cs typeface="Calibri Light"/>
              </a:rPr>
              <a:t>Debe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ejercer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acción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penal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inmediato.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buFont typeface="Calibri Light"/>
              <a:buAutoNum type="alphaLcPeriod" startAt="6"/>
            </a:pPr>
            <a:endParaRPr sz="1500">
              <a:latin typeface="Calibri Light"/>
              <a:cs typeface="Calibri Light"/>
            </a:endParaRPr>
          </a:p>
          <a:p>
            <a:pPr algn="just" marL="12700" marR="5080">
              <a:lnSpc>
                <a:spcPts val="2160"/>
              </a:lnSpc>
              <a:buAutoNum type="alphaLcPeriod" startAt="6"/>
              <a:tabLst>
                <a:tab pos="300990" algn="l"/>
              </a:tabLst>
            </a:pPr>
            <a:r>
              <a:rPr dirty="0" sz="2000" spc="-5">
                <a:latin typeface="Calibri Light"/>
                <a:cs typeface="Calibri Light"/>
              </a:rPr>
              <a:t>Principio oportunidad, Ministerio Público: </a:t>
            </a:r>
            <a:r>
              <a:rPr dirty="0" sz="2000">
                <a:latin typeface="Calibri Light"/>
                <a:cs typeface="Calibri Light"/>
              </a:rPr>
              <a:t>i) </a:t>
            </a:r>
            <a:r>
              <a:rPr dirty="0" sz="2000" spc="-5">
                <a:latin typeface="Calibri Light"/>
                <a:cs typeface="Calibri Light"/>
              </a:rPr>
              <a:t>infractor </a:t>
            </a:r>
            <a:r>
              <a:rPr dirty="0" sz="2000">
                <a:latin typeface="Calibri Light"/>
                <a:cs typeface="Calibri Light"/>
              </a:rPr>
              <a:t>desconoce </a:t>
            </a:r>
            <a:r>
              <a:rPr dirty="0" sz="2000" spc="-1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ilicitud del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hecho,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error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invencible;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ii)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Dinero</a:t>
            </a:r>
            <a:r>
              <a:rPr dirty="0" sz="2000">
                <a:latin typeface="Calibri Light"/>
                <a:cs typeface="Calibri Light"/>
              </a:rPr>
              <a:t> en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efectivos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instrumento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negociable</a:t>
            </a:r>
            <a:r>
              <a:rPr dirty="0" sz="2000" spc="4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al 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portador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no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exceda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los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1.000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USD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su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equivalente.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1823720"/>
            <a:ext cx="8502650" cy="426402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84785" marR="6985" indent="-172720">
              <a:lnSpc>
                <a:spcPts val="2160"/>
              </a:lnSpc>
              <a:spcBef>
                <a:spcPts val="375"/>
              </a:spcBef>
              <a:buFont typeface="Wingdings"/>
              <a:buChar char=""/>
              <a:tabLst>
                <a:tab pos="270510" algn="l"/>
              </a:tabLst>
            </a:pPr>
            <a:r>
              <a:rPr dirty="0" sz="2000" spc="-5">
                <a:latin typeface="Calibri Light"/>
                <a:cs typeface="Calibri Light"/>
              </a:rPr>
              <a:t>S</a:t>
            </a:r>
            <a:r>
              <a:rPr dirty="0" sz="2000" spc="-5">
                <a:latin typeface="Calibri Light"/>
                <a:cs typeface="Calibri Light"/>
              </a:rPr>
              <a:t>e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aumenta</a:t>
            </a:r>
            <a:r>
              <a:rPr dirty="0" sz="2000" spc="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el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plazo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prescripción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1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acción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penal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los</a:t>
            </a:r>
            <a:r>
              <a:rPr dirty="0" sz="2000" spc="2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delitos</a:t>
            </a:r>
            <a:r>
              <a:rPr dirty="0" sz="2000" spc="2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sancionados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Ordenanza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Aduanas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(modifica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art.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170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OA).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  <a:spcBef>
                <a:spcPts val="1525"/>
              </a:spcBef>
              <a:tabLst>
                <a:tab pos="220979" algn="l"/>
              </a:tabLst>
            </a:pPr>
            <a:r>
              <a:rPr dirty="0" sz="2000">
                <a:latin typeface="Calibri Light"/>
                <a:cs typeface="Calibri Light"/>
              </a:rPr>
              <a:t>-	</a:t>
            </a:r>
            <a:r>
              <a:rPr dirty="0" sz="2000" spc="-5">
                <a:latin typeface="Calibri Light"/>
                <a:cs typeface="Calibri Light"/>
              </a:rPr>
              <a:t>Antes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3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años.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Ahora</a:t>
            </a:r>
            <a:r>
              <a:rPr dirty="0" sz="2000" spc="6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5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años,</a:t>
            </a:r>
            <a:r>
              <a:rPr dirty="0" sz="2000" spc="7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aplica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régimen</a:t>
            </a:r>
            <a:r>
              <a:rPr dirty="0" sz="2000" spc="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responsabilidad</a:t>
            </a:r>
            <a:r>
              <a:rPr dirty="0" sz="2000" spc="7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penal</a:t>
            </a:r>
            <a:r>
              <a:rPr dirty="0" sz="2000" spc="7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según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Calibri Light"/>
                <a:cs typeface="Calibri Light"/>
              </a:rPr>
              <a:t>las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normas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Código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Penal.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Calibri Light"/>
              <a:cs typeface="Calibri Light"/>
            </a:endParaRPr>
          </a:p>
          <a:p>
            <a:pPr marL="355600" marR="5080" indent="-342900">
              <a:lnSpc>
                <a:spcPts val="216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15">
                <a:latin typeface="Calibri Light"/>
                <a:cs typeface="Calibri Light"/>
              </a:rPr>
              <a:t>Ejercicio</a:t>
            </a:r>
            <a:r>
              <a:rPr dirty="0" sz="2000" spc="2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2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24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acción</a:t>
            </a:r>
            <a:r>
              <a:rPr dirty="0" sz="2000" spc="2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penal</a:t>
            </a:r>
            <a:r>
              <a:rPr dirty="0" sz="2000" spc="27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por</a:t>
            </a:r>
            <a:r>
              <a:rPr dirty="0" sz="2000" spc="2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el</a:t>
            </a:r>
            <a:r>
              <a:rPr dirty="0" sz="2000" spc="25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delito</a:t>
            </a:r>
            <a:r>
              <a:rPr dirty="0" sz="2000" spc="2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25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contrabando.</a:t>
            </a:r>
            <a:r>
              <a:rPr dirty="0" sz="2000" spc="2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Ministerio</a:t>
            </a:r>
            <a:r>
              <a:rPr dirty="0" sz="2000" spc="2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Público</a:t>
            </a:r>
            <a:r>
              <a:rPr dirty="0" sz="2000" spc="254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ciertas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facultades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investigación.</a:t>
            </a:r>
            <a:endParaRPr sz="2000">
              <a:latin typeface="Calibri Light"/>
              <a:cs typeface="Calibri Light"/>
            </a:endParaRPr>
          </a:p>
          <a:p>
            <a:pPr marL="170815" indent="-158750">
              <a:lnSpc>
                <a:spcPts val="2280"/>
              </a:lnSpc>
              <a:spcBef>
                <a:spcPts val="1530"/>
              </a:spcBef>
              <a:buChar char="-"/>
              <a:tabLst>
                <a:tab pos="171450" algn="l"/>
              </a:tabLst>
            </a:pPr>
            <a:r>
              <a:rPr dirty="0" sz="2000" spc="-10">
                <a:latin typeface="Calibri Light"/>
                <a:cs typeface="Calibri Light"/>
              </a:rPr>
              <a:t>Regla</a:t>
            </a:r>
            <a:r>
              <a:rPr dirty="0" sz="2000" spc="19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general:</a:t>
            </a:r>
            <a:r>
              <a:rPr dirty="0" sz="2000" spc="19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Delitos</a:t>
            </a:r>
            <a:r>
              <a:rPr dirty="0" sz="2000" spc="18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19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contrabando</a:t>
            </a:r>
            <a:r>
              <a:rPr dirty="0" sz="2000" spc="1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sólo</a:t>
            </a:r>
            <a:r>
              <a:rPr dirty="0" sz="2000" spc="1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podrán</a:t>
            </a:r>
            <a:r>
              <a:rPr dirty="0" sz="2000" spc="18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ser</a:t>
            </a:r>
            <a:r>
              <a:rPr dirty="0" sz="2000" spc="18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iniciados</a:t>
            </a:r>
            <a:r>
              <a:rPr dirty="0" sz="2000" spc="17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por</a:t>
            </a:r>
            <a:r>
              <a:rPr dirty="0" sz="2000" spc="19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denuncia</a:t>
            </a:r>
            <a:r>
              <a:rPr dirty="0" sz="2000" spc="19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ts val="2280"/>
              </a:lnSpc>
            </a:pPr>
            <a:r>
              <a:rPr dirty="0" sz="2000">
                <a:latin typeface="Calibri Light"/>
                <a:cs typeface="Calibri Light"/>
              </a:rPr>
              <a:t>querella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Servicio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Nacional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Aduanas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(DNA,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DR,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AD).</a:t>
            </a:r>
            <a:endParaRPr sz="2000">
              <a:latin typeface="Calibri Light"/>
              <a:cs typeface="Calibri Light"/>
            </a:endParaRPr>
          </a:p>
          <a:p>
            <a:pPr algn="just" marL="12700" marR="6985">
              <a:lnSpc>
                <a:spcPct val="90000"/>
              </a:lnSpc>
              <a:spcBef>
                <a:spcPts val="1800"/>
              </a:spcBef>
              <a:buChar char="-"/>
              <a:tabLst>
                <a:tab pos="156210" algn="l"/>
              </a:tabLst>
            </a:pPr>
            <a:r>
              <a:rPr dirty="0" sz="2000" spc="-5">
                <a:latin typeface="Calibri Light"/>
                <a:cs typeface="Calibri Light"/>
              </a:rPr>
              <a:t>Si Ministerio Público toma conocimiento de hechos constitutivos de contrabando </a:t>
            </a:r>
            <a:r>
              <a:rPr dirty="0" sz="2000">
                <a:latin typeface="Calibri Light"/>
                <a:cs typeface="Calibri Light"/>
              </a:rPr>
              <a:t> lo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comunicará</a:t>
            </a:r>
            <a:r>
              <a:rPr dirty="0" sz="2000" spc="-5">
                <a:latin typeface="Calibri Light"/>
                <a:cs typeface="Calibri Light"/>
              </a:rPr>
              <a:t> al</a:t>
            </a:r>
            <a:r>
              <a:rPr dirty="0" sz="2000">
                <a:latin typeface="Calibri Light"/>
                <a:cs typeface="Calibri Light"/>
              </a:rPr>
              <a:t> SNA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para</a:t>
            </a:r>
            <a:r>
              <a:rPr dirty="0" sz="2000" spc="-5">
                <a:latin typeface="Calibri Light"/>
                <a:cs typeface="Calibri Light"/>
              </a:rPr>
              <a:t> que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éste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presente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denuncia</a:t>
            </a:r>
            <a:r>
              <a:rPr dirty="0" sz="2000">
                <a:latin typeface="Calibri Light"/>
                <a:cs typeface="Calibri Light"/>
              </a:rPr>
              <a:t> 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querella,</a:t>
            </a:r>
            <a:r>
              <a:rPr dirty="0" sz="2000">
                <a:latin typeface="Calibri Light"/>
                <a:cs typeface="Calibri Light"/>
              </a:rPr>
              <a:t> o</a:t>
            </a:r>
            <a:r>
              <a:rPr dirty="0" sz="2000" spc="4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bien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manifieste </a:t>
            </a:r>
            <a:r>
              <a:rPr dirty="0" sz="2000">
                <a:latin typeface="Calibri Light"/>
                <a:cs typeface="Calibri Light"/>
              </a:rPr>
              <a:t>su </a:t>
            </a:r>
            <a:r>
              <a:rPr dirty="0" sz="2000" spc="-5">
                <a:latin typeface="Calibri Light"/>
                <a:cs typeface="Calibri Light"/>
              </a:rPr>
              <a:t>decisión contraria. Plazo 30 </a:t>
            </a:r>
            <a:r>
              <a:rPr dirty="0" sz="2000" spc="-10">
                <a:latin typeface="Calibri Light"/>
                <a:cs typeface="Calibri Light"/>
              </a:rPr>
              <a:t>días corrido </a:t>
            </a:r>
            <a:r>
              <a:rPr dirty="0" sz="2000">
                <a:latin typeface="Calibri Light"/>
                <a:cs typeface="Calibri Light"/>
              </a:rPr>
              <a:t>o </a:t>
            </a:r>
            <a:r>
              <a:rPr dirty="0" sz="2000" spc="-10">
                <a:latin typeface="Calibri Light"/>
                <a:cs typeface="Calibri Light"/>
              </a:rPr>
              <a:t>menos </a:t>
            </a:r>
            <a:r>
              <a:rPr dirty="0" sz="2000" spc="-5">
                <a:latin typeface="Calibri Light"/>
                <a:cs typeface="Calibri Light"/>
              </a:rPr>
              <a:t>si se pone </a:t>
            </a:r>
            <a:r>
              <a:rPr dirty="0" sz="2000">
                <a:latin typeface="Calibri Light"/>
                <a:cs typeface="Calibri Light"/>
              </a:rPr>
              <a:t>en </a:t>
            </a:r>
            <a:r>
              <a:rPr dirty="0" sz="2000" spc="-5">
                <a:latin typeface="Calibri Light"/>
                <a:cs typeface="Calibri Light"/>
              </a:rPr>
              <a:t>riesgo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éxito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investigación.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43555" y="1632204"/>
            <a:ext cx="2815590" cy="677545"/>
            <a:chOff x="2543555" y="1632204"/>
            <a:chExt cx="2815590" cy="6775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43555" y="1632204"/>
              <a:ext cx="1639062" cy="67741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43527" y="1632204"/>
              <a:ext cx="730758" cy="67741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35195" y="1632204"/>
              <a:ext cx="1123950" cy="67741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060194" y="1699336"/>
            <a:ext cx="8502015" cy="3550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3215" indent="-31115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23850" algn="l"/>
              </a:tabLst>
            </a:pPr>
            <a:r>
              <a:rPr dirty="0" sz="2400" spc="-5">
                <a:latin typeface="Calibri Light"/>
                <a:cs typeface="Calibri Light"/>
              </a:rPr>
              <a:t>S</a:t>
            </a:r>
            <a:r>
              <a:rPr dirty="0" sz="2400" spc="-5">
                <a:latin typeface="Calibri Light"/>
                <a:cs typeface="Calibri Light"/>
              </a:rPr>
              <a:t>e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aumentan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las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penas</a:t>
            </a:r>
            <a:r>
              <a:rPr dirty="0" sz="2400" spc="-6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del</a:t>
            </a:r>
            <a:r>
              <a:rPr dirty="0" sz="2400" spc="-3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delito</a:t>
            </a:r>
            <a:r>
              <a:rPr dirty="0" sz="2400" spc="-8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de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contrabando:</a:t>
            </a:r>
            <a:endParaRPr sz="2400">
              <a:latin typeface="Calibri Light"/>
              <a:cs typeface="Calibri Light"/>
            </a:endParaRPr>
          </a:p>
          <a:p>
            <a:pPr algn="just" marL="469900" marR="5080" indent="-457200">
              <a:lnSpc>
                <a:spcPct val="90000"/>
              </a:lnSpc>
              <a:spcBef>
                <a:spcPts val="1830"/>
              </a:spcBef>
              <a:buAutoNum type="arabicPeriod"/>
              <a:tabLst>
                <a:tab pos="469900" algn="l"/>
              </a:tabLst>
            </a:pPr>
            <a:r>
              <a:rPr dirty="0" sz="2000" spc="-15">
                <a:latin typeface="Calibri Light"/>
                <a:cs typeface="Calibri Light"/>
              </a:rPr>
              <a:t>Valor </a:t>
            </a:r>
            <a:r>
              <a:rPr dirty="0" sz="2000" spc="-20">
                <a:latin typeface="Calibri Light"/>
                <a:cs typeface="Calibri Light"/>
              </a:rPr>
              <a:t>mercancía </a:t>
            </a:r>
            <a:r>
              <a:rPr dirty="0" sz="2000" spc="-15">
                <a:latin typeface="Calibri Light"/>
                <a:cs typeface="Calibri Light"/>
              </a:rPr>
              <a:t>objeto </a:t>
            </a:r>
            <a:r>
              <a:rPr dirty="0" sz="2000" spc="-10">
                <a:latin typeface="Calibri Light"/>
                <a:cs typeface="Calibri Light"/>
              </a:rPr>
              <a:t>del ilícito </a:t>
            </a:r>
            <a:r>
              <a:rPr dirty="0" sz="2000" spc="-15">
                <a:latin typeface="Calibri Light"/>
                <a:cs typeface="Calibri Light"/>
              </a:rPr>
              <a:t>no excede </a:t>
            </a:r>
            <a:r>
              <a:rPr dirty="0" sz="2000" spc="-5">
                <a:latin typeface="Calibri Light"/>
                <a:cs typeface="Calibri Light"/>
              </a:rPr>
              <a:t>20 </a:t>
            </a:r>
            <a:r>
              <a:rPr dirty="0" sz="2000" spc="-15">
                <a:latin typeface="Calibri Light"/>
                <a:cs typeface="Calibri Light"/>
              </a:rPr>
              <a:t>UTM </a:t>
            </a:r>
            <a:r>
              <a:rPr dirty="0" sz="2000">
                <a:latin typeface="Calibri Light"/>
                <a:cs typeface="Calibri Light"/>
              </a:rPr>
              <a:t>– </a:t>
            </a:r>
            <a:r>
              <a:rPr dirty="0" sz="2000" spc="-15">
                <a:latin typeface="Calibri Light"/>
                <a:cs typeface="Calibri Light"/>
              </a:rPr>
              <a:t>Multa de </a:t>
            </a:r>
            <a:r>
              <a:rPr dirty="0" sz="2000">
                <a:latin typeface="Calibri Light"/>
                <a:cs typeface="Calibri Light"/>
              </a:rPr>
              <a:t>2 a 5 </a:t>
            </a:r>
            <a:r>
              <a:rPr dirty="0" sz="2000" spc="-15">
                <a:latin typeface="Calibri Light"/>
                <a:cs typeface="Calibri Light"/>
              </a:rPr>
              <a:t>veces </a:t>
            </a:r>
            <a:r>
              <a:rPr dirty="0" sz="2000" spc="-20">
                <a:latin typeface="Calibri Light"/>
                <a:cs typeface="Calibri Light"/>
              </a:rPr>
              <a:t>su </a:t>
            </a:r>
            <a:r>
              <a:rPr dirty="0" sz="2000" spc="-15">
                <a:latin typeface="Calibri Light"/>
                <a:cs typeface="Calibri Light"/>
              </a:rPr>
              <a:t> valor. </a:t>
            </a:r>
            <a:r>
              <a:rPr dirty="0" sz="2000">
                <a:latin typeface="Calibri Light"/>
                <a:cs typeface="Calibri Light"/>
              </a:rPr>
              <a:t>Si </a:t>
            </a:r>
            <a:r>
              <a:rPr dirty="0" sz="2000" spc="-5">
                <a:latin typeface="Calibri Light"/>
                <a:cs typeface="Calibri Light"/>
              </a:rPr>
              <a:t>hay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reincidencia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 </a:t>
            </a:r>
            <a:r>
              <a:rPr dirty="0" sz="2000" spc="-5">
                <a:latin typeface="Calibri Light"/>
                <a:cs typeface="Calibri Light"/>
              </a:rPr>
              <a:t>relación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 contrabando</a:t>
            </a:r>
            <a:r>
              <a:rPr dirty="0" sz="2000" spc="4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44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dinero </a:t>
            </a:r>
            <a:r>
              <a:rPr dirty="0" sz="2000">
                <a:latin typeface="Calibri Light"/>
                <a:cs typeface="Calibri Light"/>
              </a:rPr>
              <a:t>o el </a:t>
            </a:r>
            <a:r>
              <a:rPr dirty="0" sz="2000" spc="-5">
                <a:latin typeface="Calibri Light"/>
                <a:cs typeface="Calibri Light"/>
              </a:rPr>
              <a:t>objeto </a:t>
            </a:r>
            <a:r>
              <a:rPr dirty="0" sz="2000">
                <a:latin typeface="Calibri Light"/>
                <a:cs typeface="Calibri Light"/>
              </a:rPr>
              <a:t> del </a:t>
            </a:r>
            <a:r>
              <a:rPr dirty="0" sz="2000" spc="-5">
                <a:latin typeface="Calibri Light"/>
                <a:cs typeface="Calibri Light"/>
              </a:rPr>
              <a:t>delito se refiere </a:t>
            </a:r>
            <a:r>
              <a:rPr dirty="0" sz="2000">
                <a:latin typeface="Calibri Light"/>
                <a:cs typeface="Calibri Light"/>
              </a:rPr>
              <a:t>a </a:t>
            </a:r>
            <a:r>
              <a:rPr dirty="0" sz="2000" spc="-5">
                <a:latin typeface="Calibri Light"/>
                <a:cs typeface="Calibri Light"/>
              </a:rPr>
              <a:t>tabaco, sus </a:t>
            </a:r>
            <a:r>
              <a:rPr dirty="0" sz="2000" spc="-10">
                <a:latin typeface="Calibri Light"/>
                <a:cs typeface="Calibri Light"/>
              </a:rPr>
              <a:t>derivados, </a:t>
            </a:r>
            <a:r>
              <a:rPr dirty="0" sz="2000" spc="-5">
                <a:latin typeface="Calibri Light"/>
                <a:cs typeface="Calibri Light"/>
              </a:rPr>
              <a:t>bebidas alcohólicas, fuegos </a:t>
            </a:r>
            <a:r>
              <a:rPr dirty="0" sz="2000" spc="-10">
                <a:latin typeface="Calibri Light"/>
                <a:cs typeface="Calibri Light"/>
              </a:rPr>
              <a:t>de </a:t>
            </a:r>
            <a:r>
              <a:rPr dirty="0" sz="2000" spc="-5">
                <a:latin typeface="Calibri Light"/>
                <a:cs typeface="Calibri Light"/>
              </a:rPr>
              <a:t> artificio, productos farmacéuticos, juguetes, se aplicará, </a:t>
            </a:r>
            <a:r>
              <a:rPr dirty="0" sz="2000">
                <a:latin typeface="Calibri Light"/>
                <a:cs typeface="Calibri Light"/>
              </a:rPr>
              <a:t>además, </a:t>
            </a:r>
            <a:r>
              <a:rPr dirty="0" sz="2000" spc="-1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pena </a:t>
            </a:r>
            <a:r>
              <a:rPr dirty="0" sz="2000">
                <a:latin typeface="Calibri Light"/>
                <a:cs typeface="Calibri Light"/>
              </a:rPr>
              <a:t>de 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presidio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menor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su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grado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medio.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buFont typeface="Calibri Light"/>
              <a:buAutoNum type="arabicPeriod"/>
            </a:pPr>
            <a:endParaRPr sz="1500">
              <a:latin typeface="Calibri Light"/>
              <a:cs typeface="Calibri Light"/>
            </a:endParaRPr>
          </a:p>
          <a:p>
            <a:pPr algn="just" marL="469900" marR="5080" indent="-457200">
              <a:lnSpc>
                <a:spcPts val="216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dirty="0" sz="2000" spc="-15">
                <a:latin typeface="Calibri Light"/>
                <a:cs typeface="Calibri Light"/>
              </a:rPr>
              <a:t>Valor </a:t>
            </a:r>
            <a:r>
              <a:rPr dirty="0" sz="2000" spc="-20">
                <a:latin typeface="Calibri Light"/>
                <a:cs typeface="Calibri Light"/>
              </a:rPr>
              <a:t>mercancía </a:t>
            </a:r>
            <a:r>
              <a:rPr dirty="0" sz="2000" spc="-15">
                <a:latin typeface="Calibri Light"/>
                <a:cs typeface="Calibri Light"/>
              </a:rPr>
              <a:t>superior </a:t>
            </a:r>
            <a:r>
              <a:rPr dirty="0" sz="2000">
                <a:latin typeface="Calibri Light"/>
                <a:cs typeface="Calibri Light"/>
              </a:rPr>
              <a:t>a </a:t>
            </a:r>
            <a:r>
              <a:rPr dirty="0" sz="2000" spc="-10">
                <a:latin typeface="Calibri Light"/>
                <a:cs typeface="Calibri Light"/>
              </a:rPr>
              <a:t>20 </a:t>
            </a:r>
            <a:r>
              <a:rPr dirty="0" sz="2000" spc="-15">
                <a:latin typeface="Calibri Light"/>
                <a:cs typeface="Calibri Light"/>
              </a:rPr>
              <a:t>UTM </a:t>
            </a:r>
            <a:r>
              <a:rPr dirty="0" sz="2000">
                <a:latin typeface="Calibri Light"/>
                <a:cs typeface="Calibri Light"/>
              </a:rPr>
              <a:t>y </a:t>
            </a:r>
            <a:r>
              <a:rPr dirty="0" sz="2000" spc="-20">
                <a:latin typeface="Calibri Light"/>
                <a:cs typeface="Calibri Light"/>
              </a:rPr>
              <a:t>menor </a:t>
            </a:r>
            <a:r>
              <a:rPr dirty="0" sz="2000">
                <a:latin typeface="Calibri Light"/>
                <a:cs typeface="Calibri Light"/>
              </a:rPr>
              <a:t>a </a:t>
            </a:r>
            <a:r>
              <a:rPr dirty="0" sz="2000" spc="-15">
                <a:latin typeface="Calibri Light"/>
                <a:cs typeface="Calibri Light"/>
              </a:rPr>
              <a:t>125 </a:t>
            </a:r>
            <a:r>
              <a:rPr dirty="0" sz="2000" spc="-20">
                <a:latin typeface="Calibri Light"/>
                <a:cs typeface="Calibri Light"/>
              </a:rPr>
              <a:t>UTM </a:t>
            </a:r>
            <a:r>
              <a:rPr dirty="0" sz="2000">
                <a:latin typeface="Calibri Light"/>
                <a:cs typeface="Calibri Light"/>
              </a:rPr>
              <a:t>– </a:t>
            </a:r>
            <a:r>
              <a:rPr dirty="0" sz="2000" spc="-15">
                <a:latin typeface="Calibri Light"/>
                <a:cs typeface="Calibri Light"/>
              </a:rPr>
              <a:t>Multa </a:t>
            </a:r>
            <a:r>
              <a:rPr dirty="0" sz="2000" spc="-5">
                <a:latin typeface="Calibri Light"/>
                <a:cs typeface="Calibri Light"/>
              </a:rPr>
              <a:t>de </a:t>
            </a:r>
            <a:r>
              <a:rPr dirty="0" sz="2000">
                <a:latin typeface="Calibri Light"/>
                <a:cs typeface="Calibri Light"/>
              </a:rPr>
              <a:t>2 a 5 </a:t>
            </a:r>
            <a:r>
              <a:rPr dirty="0" sz="2000" spc="-15">
                <a:latin typeface="Calibri Light"/>
                <a:cs typeface="Calibri Light"/>
              </a:rPr>
              <a:t>veces 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valor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mercancía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+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presidio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menor</a:t>
            </a:r>
            <a:r>
              <a:rPr dirty="0" sz="2000" spc="-6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grado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máximo.</a:t>
            </a:r>
            <a:endParaRPr sz="2000">
              <a:latin typeface="Calibri Light"/>
              <a:cs typeface="Calibri Light"/>
            </a:endParaRPr>
          </a:p>
          <a:p>
            <a:pPr marL="469900" indent="-457200">
              <a:lnSpc>
                <a:spcPts val="2280"/>
              </a:lnSpc>
              <a:spcBef>
                <a:spcPts val="153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dirty="0" sz="2000" spc="-15">
                <a:latin typeface="Calibri Light"/>
                <a:cs typeface="Calibri Light"/>
              </a:rPr>
              <a:t>Valor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</a:t>
            </a:r>
            <a:r>
              <a:rPr dirty="0" sz="2000" spc="7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mercancía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superior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125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UTM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–</a:t>
            </a:r>
            <a:r>
              <a:rPr dirty="0" sz="2000" spc="5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Multa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2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5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veces</a:t>
            </a:r>
            <a:r>
              <a:rPr dirty="0" sz="2000" spc="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valor</a:t>
            </a:r>
            <a:r>
              <a:rPr dirty="0" sz="2000" spc="6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mercancía</a:t>
            </a:r>
            <a:endParaRPr sz="2000">
              <a:latin typeface="Calibri Light"/>
              <a:cs typeface="Calibri Light"/>
            </a:endParaRPr>
          </a:p>
          <a:p>
            <a:pPr marL="469900">
              <a:lnSpc>
                <a:spcPts val="2280"/>
              </a:lnSpc>
            </a:pPr>
            <a:r>
              <a:rPr dirty="0" sz="2000">
                <a:latin typeface="Calibri Light"/>
                <a:cs typeface="Calibri Light"/>
              </a:rPr>
              <a:t>+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presidio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menor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grado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máximo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presidio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mayor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su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grado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mínimo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8377" y="1588461"/>
            <a:ext cx="8500745" cy="2687955"/>
          </a:xfrm>
          <a:prstGeom prst="rect">
            <a:avLst/>
          </a:prstGeom>
        </p:spPr>
        <p:txBody>
          <a:bodyPr wrap="square" lIns="0" tIns="205104" rIns="0" bIns="0" rtlCol="0" vert="horz">
            <a:spAutoFit/>
          </a:bodyPr>
          <a:lstStyle/>
          <a:p>
            <a:pPr marL="323215" indent="-311150">
              <a:lnSpc>
                <a:spcPct val="100000"/>
              </a:lnSpc>
              <a:spcBef>
                <a:spcPts val="1614"/>
              </a:spcBef>
              <a:buFont typeface="Wingdings"/>
              <a:buChar char=""/>
              <a:tabLst>
                <a:tab pos="323850" algn="l"/>
              </a:tabLst>
            </a:pPr>
            <a:r>
              <a:rPr dirty="0" sz="2400" spc="-5">
                <a:latin typeface="Calibri Light"/>
                <a:cs typeface="Calibri Light"/>
              </a:rPr>
              <a:t>S</a:t>
            </a:r>
            <a:r>
              <a:rPr dirty="0" sz="2400" spc="-5">
                <a:latin typeface="Calibri Light"/>
                <a:cs typeface="Calibri Light"/>
              </a:rPr>
              <a:t>e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aumentan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las</a:t>
            </a:r>
            <a:r>
              <a:rPr dirty="0" sz="2400" spc="-30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penas</a:t>
            </a:r>
            <a:r>
              <a:rPr dirty="0" sz="2400" spc="-5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del</a:t>
            </a:r>
            <a:r>
              <a:rPr dirty="0" sz="2400" spc="-2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delito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de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 spc="-30">
                <a:latin typeface="Calibri Light"/>
                <a:cs typeface="Calibri Light"/>
              </a:rPr>
              <a:t>contrabando:</a:t>
            </a:r>
            <a:endParaRPr sz="2400">
              <a:latin typeface="Calibri Light"/>
              <a:cs typeface="Calibri Light"/>
            </a:endParaRPr>
          </a:p>
          <a:p>
            <a:pPr algn="just" marL="12700" marR="5080">
              <a:lnSpc>
                <a:spcPts val="2590"/>
              </a:lnSpc>
              <a:spcBef>
                <a:spcPts val="1845"/>
              </a:spcBef>
              <a:buChar char="*"/>
              <a:tabLst>
                <a:tab pos="285750" algn="l"/>
              </a:tabLst>
            </a:pPr>
            <a:r>
              <a:rPr dirty="0" sz="2400" spc="-30">
                <a:latin typeface="Calibri Light"/>
                <a:cs typeface="Calibri Light"/>
              </a:rPr>
              <a:t>Para </a:t>
            </a:r>
            <a:r>
              <a:rPr dirty="0" sz="2400" spc="-5">
                <a:latin typeface="Calibri Light"/>
                <a:cs typeface="Calibri Light"/>
              </a:rPr>
              <a:t>los </a:t>
            </a:r>
            <a:r>
              <a:rPr dirty="0" sz="2400" spc="-10">
                <a:latin typeface="Calibri Light"/>
                <a:cs typeface="Calibri Light"/>
              </a:rPr>
              <a:t>casos </a:t>
            </a:r>
            <a:r>
              <a:rPr dirty="0" sz="2400">
                <a:latin typeface="Calibri Light"/>
                <a:cs typeface="Calibri Light"/>
              </a:rPr>
              <a:t>2 y 3 – </a:t>
            </a:r>
            <a:r>
              <a:rPr dirty="0" sz="2400" spc="-10">
                <a:latin typeface="Calibri Light"/>
                <a:cs typeface="Calibri Light"/>
              </a:rPr>
              <a:t>mercancía </a:t>
            </a:r>
            <a:r>
              <a:rPr dirty="0" sz="2400" spc="-25">
                <a:latin typeface="Calibri Light"/>
                <a:cs typeface="Calibri Light"/>
              </a:rPr>
              <a:t>afecta </a:t>
            </a:r>
            <a:r>
              <a:rPr dirty="0" sz="2400">
                <a:latin typeface="Calibri Light"/>
                <a:cs typeface="Calibri Light"/>
              </a:rPr>
              <a:t>a </a:t>
            </a:r>
            <a:r>
              <a:rPr dirty="0" sz="2400" spc="-10">
                <a:latin typeface="Calibri Light"/>
                <a:cs typeface="Calibri Light"/>
              </a:rPr>
              <a:t>tributación </a:t>
            </a:r>
            <a:r>
              <a:rPr dirty="0" sz="2400" spc="-5">
                <a:latin typeface="Calibri Light"/>
                <a:cs typeface="Calibri Light"/>
              </a:rPr>
              <a:t>especial </a:t>
            </a:r>
            <a:r>
              <a:rPr dirty="0" sz="2400">
                <a:latin typeface="Calibri Light"/>
                <a:cs typeface="Calibri Light"/>
              </a:rPr>
              <a:t>o </a:t>
            </a:r>
            <a:r>
              <a:rPr dirty="0" sz="2400" spc="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adicional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o</a:t>
            </a:r>
            <a:r>
              <a:rPr dirty="0" sz="2400" spc="-10">
                <a:latin typeface="Calibri Light"/>
                <a:cs typeface="Calibri Light"/>
              </a:rPr>
              <a:t> reincidencia,</a:t>
            </a:r>
            <a:r>
              <a:rPr dirty="0" sz="240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pena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 spc="-30">
                <a:latin typeface="Calibri Light"/>
                <a:cs typeface="Calibri Light"/>
              </a:rPr>
              <a:t>aumenta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en</a:t>
            </a:r>
            <a:r>
              <a:rPr dirty="0" sz="2400" spc="-4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un</a:t>
            </a:r>
            <a:r>
              <a:rPr dirty="0" sz="2400" spc="-40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grado.</a:t>
            </a:r>
            <a:endParaRPr sz="2400">
              <a:latin typeface="Calibri Light"/>
              <a:cs typeface="Calibri Light"/>
            </a:endParaRPr>
          </a:p>
          <a:p>
            <a:pPr algn="just" marL="12700" marR="5080">
              <a:lnSpc>
                <a:spcPct val="90000"/>
              </a:lnSpc>
              <a:spcBef>
                <a:spcPts val="1764"/>
              </a:spcBef>
              <a:buChar char="*"/>
              <a:tabLst>
                <a:tab pos="293370" algn="l"/>
              </a:tabLst>
            </a:pPr>
            <a:r>
              <a:rPr dirty="0" sz="2400">
                <a:latin typeface="Calibri Light"/>
                <a:cs typeface="Calibri Light"/>
              </a:rPr>
              <a:t>Según </a:t>
            </a:r>
            <a:r>
              <a:rPr dirty="0" sz="2400" spc="-10">
                <a:latin typeface="Calibri Light"/>
                <a:cs typeface="Calibri Light"/>
              </a:rPr>
              <a:t>número </a:t>
            </a:r>
            <a:r>
              <a:rPr dirty="0" sz="2400" spc="-5">
                <a:latin typeface="Calibri Light"/>
                <a:cs typeface="Calibri Light"/>
              </a:rPr>
              <a:t>de </a:t>
            </a:r>
            <a:r>
              <a:rPr dirty="0" sz="2400" spc="-10">
                <a:latin typeface="Calibri Light"/>
                <a:cs typeface="Calibri Light"/>
              </a:rPr>
              <a:t>reincidencia, </a:t>
            </a:r>
            <a:r>
              <a:rPr dirty="0" sz="2400" spc="-5">
                <a:latin typeface="Calibri Light"/>
                <a:cs typeface="Calibri Light"/>
              </a:rPr>
              <a:t>cualquiera </a:t>
            </a:r>
            <a:r>
              <a:rPr dirty="0" sz="2400" spc="-10">
                <a:latin typeface="Calibri Light"/>
                <a:cs typeface="Calibri Light"/>
              </a:rPr>
              <a:t>sea </a:t>
            </a:r>
            <a:r>
              <a:rPr dirty="0" sz="2400" spc="-5">
                <a:latin typeface="Calibri Light"/>
                <a:cs typeface="Calibri Light"/>
              </a:rPr>
              <a:t>su </a:t>
            </a:r>
            <a:r>
              <a:rPr dirty="0" sz="2400" spc="-10">
                <a:latin typeface="Calibri Light"/>
                <a:cs typeface="Calibri Light"/>
              </a:rPr>
              <a:t>tributación, </a:t>
            </a:r>
            <a:r>
              <a:rPr dirty="0" sz="2400" spc="-5">
                <a:latin typeface="Calibri Light"/>
                <a:cs typeface="Calibri Light"/>
              </a:rPr>
              <a:t>la </a:t>
            </a:r>
            <a:r>
              <a:rPr dirty="0" sz="240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multa</a:t>
            </a:r>
            <a:r>
              <a:rPr dirty="0" sz="2400" spc="-5">
                <a:latin typeface="Calibri Light"/>
                <a:cs typeface="Calibri Light"/>
              </a:rPr>
              <a:t> mínima</a:t>
            </a:r>
            <a:r>
              <a:rPr dirty="0" sz="240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aumenta.</a:t>
            </a:r>
            <a:r>
              <a:rPr dirty="0" sz="2400" spc="-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Una</a:t>
            </a:r>
            <a:r>
              <a:rPr dirty="0" sz="2400" spc="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reincidencia,</a:t>
            </a:r>
            <a:r>
              <a:rPr dirty="0" sz="2400" spc="-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tres</a:t>
            </a:r>
            <a:r>
              <a:rPr dirty="0" sz="2400" spc="-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veces</a:t>
            </a:r>
            <a:r>
              <a:rPr dirty="0" sz="2400" spc="-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valor;</a:t>
            </a:r>
            <a:r>
              <a:rPr dirty="0" sz="2400" spc="-5">
                <a:latin typeface="Calibri Light"/>
                <a:cs typeface="Calibri Light"/>
              </a:rPr>
              <a:t> Dos </a:t>
            </a:r>
            <a:r>
              <a:rPr dirty="0" sz="240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reincidencias,</a:t>
            </a:r>
            <a:r>
              <a:rPr dirty="0" sz="2400" spc="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cuatro</a:t>
            </a:r>
            <a:r>
              <a:rPr dirty="0" sz="2400" spc="-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veces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valor…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2994" y="2433904"/>
            <a:ext cx="200469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52169" algn="l"/>
              </a:tabLst>
            </a:pPr>
            <a:r>
              <a:rPr dirty="0" sz="4000" spc="-40">
                <a:latin typeface="Calibri Light"/>
                <a:cs typeface="Calibri Light"/>
              </a:rPr>
              <a:t>1</a:t>
            </a:r>
            <a:r>
              <a:rPr dirty="0" sz="4000" spc="-5">
                <a:latin typeface="Calibri Light"/>
                <a:cs typeface="Calibri Light"/>
              </a:rPr>
              <a:t>.</a:t>
            </a:r>
            <a:r>
              <a:rPr dirty="0" sz="4000">
                <a:latin typeface="Calibri Light"/>
                <a:cs typeface="Calibri Light"/>
              </a:rPr>
              <a:t>	</a:t>
            </a:r>
            <a:r>
              <a:rPr dirty="0" sz="4000" spc="-50">
                <a:latin typeface="Calibri Light"/>
                <a:cs typeface="Calibri Light"/>
              </a:rPr>
              <a:t>B</a:t>
            </a:r>
            <a:r>
              <a:rPr dirty="0" sz="4000" spc="-90">
                <a:latin typeface="Calibri Light"/>
                <a:cs typeface="Calibri Light"/>
              </a:rPr>
              <a:t>r</a:t>
            </a:r>
            <a:r>
              <a:rPr dirty="0" sz="4000" spc="-75">
                <a:latin typeface="Calibri Light"/>
                <a:cs typeface="Calibri Light"/>
              </a:rPr>
              <a:t>ev</a:t>
            </a:r>
            <a:r>
              <a:rPr dirty="0" sz="4000" spc="-5">
                <a:latin typeface="Calibri Light"/>
                <a:cs typeface="Calibri Light"/>
              </a:rPr>
              <a:t>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994" y="2983229"/>
            <a:ext cx="240665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25">
                <a:latin typeface="Calibri Light"/>
                <a:cs typeface="Calibri Light"/>
              </a:rPr>
              <a:t>f</a:t>
            </a:r>
            <a:r>
              <a:rPr dirty="0" sz="4000" spc="-5">
                <a:latin typeface="Calibri Light"/>
                <a:cs typeface="Calibri Light"/>
              </a:rPr>
              <a:t>i</a:t>
            </a:r>
            <a:r>
              <a:rPr dirty="0" sz="4000" spc="-45">
                <a:latin typeface="Calibri Light"/>
                <a:cs typeface="Calibri Light"/>
              </a:rPr>
              <a:t>s</a:t>
            </a:r>
            <a:r>
              <a:rPr dirty="0" sz="4000" spc="-75">
                <a:latin typeface="Calibri Light"/>
                <a:cs typeface="Calibri Light"/>
              </a:rPr>
              <a:t>c</a:t>
            </a:r>
            <a:r>
              <a:rPr dirty="0" sz="4000" spc="-40">
                <a:latin typeface="Calibri Light"/>
                <a:cs typeface="Calibri Light"/>
              </a:rPr>
              <a:t>a</a:t>
            </a:r>
            <a:r>
              <a:rPr dirty="0" sz="4000" spc="-25">
                <a:latin typeface="Calibri Light"/>
                <a:cs typeface="Calibri Light"/>
              </a:rPr>
              <a:t>li</a:t>
            </a:r>
            <a:r>
              <a:rPr dirty="0" sz="4000" spc="-105">
                <a:latin typeface="Calibri Light"/>
                <a:cs typeface="Calibri Light"/>
              </a:rPr>
              <a:t>z</a:t>
            </a:r>
            <a:r>
              <a:rPr dirty="0" sz="4000" spc="-40">
                <a:latin typeface="Calibri Light"/>
                <a:cs typeface="Calibri Light"/>
              </a:rPr>
              <a:t>ac</a:t>
            </a:r>
            <a:r>
              <a:rPr dirty="0" sz="4000" spc="-25">
                <a:latin typeface="Calibri Light"/>
                <a:cs typeface="Calibri Light"/>
              </a:rPr>
              <a:t>i</a:t>
            </a:r>
            <a:r>
              <a:rPr dirty="0" sz="4000" spc="-35">
                <a:latin typeface="Calibri Light"/>
                <a:cs typeface="Calibri Light"/>
              </a:rPr>
              <a:t>ó</a:t>
            </a:r>
            <a:r>
              <a:rPr dirty="0" sz="4000" spc="-5">
                <a:latin typeface="Calibri Light"/>
                <a:cs typeface="Calibri Light"/>
              </a:rPr>
              <a:t>n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1775" y="2433904"/>
            <a:ext cx="3360420" cy="118427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492759" marR="5080" indent="-480059">
              <a:lnSpc>
                <a:spcPts val="4320"/>
              </a:lnSpc>
              <a:spcBef>
                <a:spcPts val="640"/>
              </a:spcBef>
              <a:tabLst>
                <a:tab pos="1649095" algn="l"/>
                <a:tab pos="1835150" algn="l"/>
                <a:tab pos="2806065" algn="l"/>
              </a:tabLst>
            </a:pPr>
            <a:r>
              <a:rPr dirty="0" sz="4000" spc="-90">
                <a:latin typeface="Calibri Light"/>
                <a:cs typeface="Calibri Light"/>
              </a:rPr>
              <a:t>r</a:t>
            </a:r>
            <a:r>
              <a:rPr dirty="0" sz="4000" spc="-50">
                <a:latin typeface="Calibri Light"/>
                <a:cs typeface="Calibri Light"/>
              </a:rPr>
              <a:t>e</a:t>
            </a:r>
            <a:r>
              <a:rPr dirty="0" sz="4000" spc="-45">
                <a:latin typeface="Calibri Light"/>
                <a:cs typeface="Calibri Light"/>
              </a:rPr>
              <a:t>p</a:t>
            </a:r>
            <a:r>
              <a:rPr dirty="0" sz="4000" spc="-30">
                <a:latin typeface="Calibri Light"/>
                <a:cs typeface="Calibri Light"/>
              </a:rPr>
              <a:t>a</a:t>
            </a:r>
            <a:r>
              <a:rPr dirty="0" sz="4000" spc="-40">
                <a:latin typeface="Calibri Light"/>
                <a:cs typeface="Calibri Light"/>
              </a:rPr>
              <a:t>s</a:t>
            </a:r>
            <a:r>
              <a:rPr dirty="0" sz="4000" spc="-5">
                <a:latin typeface="Calibri Light"/>
                <a:cs typeface="Calibri Light"/>
              </a:rPr>
              <a:t>o</a:t>
            </a:r>
            <a:r>
              <a:rPr dirty="0" sz="4000">
                <a:latin typeface="Calibri Light"/>
                <a:cs typeface="Calibri Light"/>
              </a:rPr>
              <a:t>		</a:t>
            </a:r>
            <a:r>
              <a:rPr dirty="0" sz="4000" spc="-45">
                <a:latin typeface="Calibri Light"/>
                <a:cs typeface="Calibri Light"/>
              </a:rPr>
              <a:t>d</a:t>
            </a:r>
            <a:r>
              <a:rPr dirty="0" sz="4000" spc="-5">
                <a:latin typeface="Calibri Light"/>
                <a:cs typeface="Calibri Light"/>
              </a:rPr>
              <a:t>e</a:t>
            </a:r>
            <a:r>
              <a:rPr dirty="0" sz="4000">
                <a:latin typeface="Calibri Light"/>
                <a:cs typeface="Calibri Light"/>
              </a:rPr>
              <a:t>	</a:t>
            </a:r>
            <a:r>
              <a:rPr dirty="0" sz="4000" spc="-25">
                <a:latin typeface="Calibri Light"/>
                <a:cs typeface="Calibri Light"/>
              </a:rPr>
              <a:t>l</a:t>
            </a:r>
            <a:r>
              <a:rPr dirty="0" sz="4000" spc="-40">
                <a:latin typeface="Calibri Light"/>
                <a:cs typeface="Calibri Light"/>
              </a:rPr>
              <a:t>a</a:t>
            </a:r>
            <a:r>
              <a:rPr dirty="0" sz="4000" spc="-5">
                <a:latin typeface="Calibri Light"/>
                <a:cs typeface="Calibri Light"/>
              </a:rPr>
              <a:t>s  </a:t>
            </a:r>
            <a:r>
              <a:rPr dirty="0" sz="4000" spc="-25">
                <a:latin typeface="Calibri Light"/>
                <a:cs typeface="Calibri Light"/>
              </a:rPr>
              <a:t>del	Servicio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77353" y="2433904"/>
            <a:ext cx="2816860" cy="118427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 marR="5080" indent="59055">
              <a:lnSpc>
                <a:spcPts val="4320"/>
              </a:lnSpc>
              <a:spcBef>
                <a:spcPts val="640"/>
              </a:spcBef>
              <a:tabLst>
                <a:tab pos="2292350" algn="l"/>
                <a:tab pos="2579370" algn="l"/>
              </a:tabLst>
            </a:pPr>
            <a:r>
              <a:rPr dirty="0" sz="4000" spc="-110">
                <a:latin typeface="Calibri Light"/>
                <a:cs typeface="Calibri Light"/>
              </a:rPr>
              <a:t>f</a:t>
            </a:r>
            <a:r>
              <a:rPr dirty="0" sz="4000" spc="-40">
                <a:latin typeface="Calibri Light"/>
                <a:cs typeface="Calibri Light"/>
              </a:rPr>
              <a:t>acu</a:t>
            </a:r>
            <a:r>
              <a:rPr dirty="0" sz="4000" spc="-25">
                <a:latin typeface="Calibri Light"/>
                <a:cs typeface="Calibri Light"/>
              </a:rPr>
              <a:t>l</a:t>
            </a:r>
            <a:r>
              <a:rPr dirty="0" sz="4000" spc="-100">
                <a:latin typeface="Calibri Light"/>
                <a:cs typeface="Calibri Light"/>
              </a:rPr>
              <a:t>t</a:t>
            </a:r>
            <a:r>
              <a:rPr dirty="0" sz="4000" spc="-40">
                <a:latin typeface="Calibri Light"/>
                <a:cs typeface="Calibri Light"/>
              </a:rPr>
              <a:t>ad</a:t>
            </a:r>
            <a:r>
              <a:rPr dirty="0" sz="4000" spc="-35">
                <a:latin typeface="Calibri Light"/>
                <a:cs typeface="Calibri Light"/>
              </a:rPr>
              <a:t>e</a:t>
            </a:r>
            <a:r>
              <a:rPr dirty="0" sz="4000" spc="-5">
                <a:latin typeface="Calibri Light"/>
                <a:cs typeface="Calibri Light"/>
              </a:rPr>
              <a:t>s</a:t>
            </a:r>
            <a:r>
              <a:rPr dirty="0" sz="4000">
                <a:latin typeface="Calibri Light"/>
                <a:cs typeface="Calibri Light"/>
              </a:rPr>
              <a:t>		</a:t>
            </a:r>
            <a:r>
              <a:rPr dirty="0" sz="4000" spc="-5">
                <a:latin typeface="Calibri Light"/>
                <a:cs typeface="Calibri Light"/>
              </a:rPr>
              <a:t>y  </a:t>
            </a:r>
            <a:r>
              <a:rPr dirty="0" sz="4000" spc="-50">
                <a:latin typeface="Calibri Light"/>
                <a:cs typeface="Calibri Light"/>
              </a:rPr>
              <a:t>N</a:t>
            </a:r>
            <a:r>
              <a:rPr dirty="0" sz="4000" spc="-40">
                <a:latin typeface="Calibri Light"/>
                <a:cs typeface="Calibri Light"/>
              </a:rPr>
              <a:t>ac</a:t>
            </a:r>
            <a:r>
              <a:rPr dirty="0" sz="4000" spc="-25">
                <a:latin typeface="Calibri Light"/>
                <a:cs typeface="Calibri Light"/>
              </a:rPr>
              <a:t>i</a:t>
            </a:r>
            <a:r>
              <a:rPr dirty="0" sz="4000" spc="-35">
                <a:latin typeface="Calibri Light"/>
                <a:cs typeface="Calibri Light"/>
              </a:rPr>
              <a:t>o</a:t>
            </a:r>
            <a:r>
              <a:rPr dirty="0" sz="4000" spc="-40">
                <a:latin typeface="Calibri Light"/>
                <a:cs typeface="Calibri Light"/>
              </a:rPr>
              <a:t>na</a:t>
            </a:r>
            <a:r>
              <a:rPr dirty="0" sz="4000" spc="-5">
                <a:latin typeface="Calibri Light"/>
                <a:cs typeface="Calibri Light"/>
              </a:rPr>
              <a:t>l</a:t>
            </a:r>
            <a:r>
              <a:rPr dirty="0" sz="4000">
                <a:latin typeface="Calibri Light"/>
                <a:cs typeface="Calibri Light"/>
              </a:rPr>
              <a:t>	</a:t>
            </a:r>
            <a:r>
              <a:rPr dirty="0" sz="4000" spc="-40">
                <a:latin typeface="Calibri Light"/>
                <a:cs typeface="Calibri Light"/>
              </a:rPr>
              <a:t>de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994" y="3531565"/>
            <a:ext cx="587629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0">
                <a:latin typeface="Calibri Light"/>
                <a:cs typeface="Calibri Light"/>
              </a:rPr>
              <a:t>Aduanas.</a:t>
            </a:r>
            <a:r>
              <a:rPr dirty="0" sz="4000" spc="-95">
                <a:latin typeface="Calibri Light"/>
                <a:cs typeface="Calibri Light"/>
              </a:rPr>
              <a:t> </a:t>
            </a:r>
            <a:r>
              <a:rPr dirty="0" sz="4000" spc="-30">
                <a:latin typeface="Calibri Light"/>
                <a:cs typeface="Calibri Light"/>
              </a:rPr>
              <a:t>Riesgos</a:t>
            </a:r>
            <a:r>
              <a:rPr dirty="0" sz="4000" spc="-100">
                <a:latin typeface="Calibri Light"/>
                <a:cs typeface="Calibri Light"/>
              </a:rPr>
              <a:t> </a:t>
            </a:r>
            <a:r>
              <a:rPr dirty="0" sz="4000" spc="-40">
                <a:latin typeface="Calibri Light"/>
                <a:cs typeface="Calibri Light"/>
              </a:rPr>
              <a:t>Aduaneros.</a:t>
            </a:r>
            <a:endParaRPr sz="4000">
              <a:latin typeface="Calibri Light"/>
              <a:cs typeface="Calibri Light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8377" y="1780997"/>
            <a:ext cx="8501380" cy="4109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3215" indent="-311150">
              <a:lnSpc>
                <a:spcPts val="2735"/>
              </a:lnSpc>
              <a:spcBef>
                <a:spcPts val="100"/>
              </a:spcBef>
              <a:buFont typeface="Wingdings"/>
              <a:buChar char=""/>
              <a:tabLst>
                <a:tab pos="323850" algn="l"/>
                <a:tab pos="786765" algn="l"/>
                <a:tab pos="2198370" algn="l"/>
                <a:tab pos="2701290" algn="l"/>
                <a:tab pos="3597275" algn="l"/>
                <a:tab pos="4145915" algn="l"/>
                <a:tab pos="5017770" algn="l"/>
                <a:tab pos="6351905" algn="l"/>
                <a:tab pos="7209790" algn="l"/>
              </a:tabLst>
            </a:pPr>
            <a:r>
              <a:rPr dirty="0" sz="2400" spc="-20">
                <a:latin typeface="Calibri Light"/>
                <a:cs typeface="Calibri Light"/>
              </a:rPr>
              <a:t>S</a:t>
            </a:r>
            <a:r>
              <a:rPr dirty="0" sz="2400">
                <a:latin typeface="Calibri Light"/>
                <a:cs typeface="Calibri Light"/>
              </a:rPr>
              <a:t>e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15">
                <a:latin typeface="Calibri Light"/>
                <a:cs typeface="Calibri Light"/>
              </a:rPr>
              <a:t>a</a:t>
            </a:r>
            <a:r>
              <a:rPr dirty="0" sz="2400" spc="-40">
                <a:latin typeface="Calibri Light"/>
                <a:cs typeface="Calibri Light"/>
              </a:rPr>
              <a:t>u</a:t>
            </a:r>
            <a:r>
              <a:rPr dirty="0" sz="2400" spc="-30">
                <a:latin typeface="Calibri Light"/>
                <a:cs typeface="Calibri Light"/>
              </a:rPr>
              <a:t>m</a:t>
            </a:r>
            <a:r>
              <a:rPr dirty="0" sz="2400" spc="-25">
                <a:latin typeface="Calibri Light"/>
                <a:cs typeface="Calibri Light"/>
              </a:rPr>
              <a:t>e</a:t>
            </a:r>
            <a:r>
              <a:rPr dirty="0" sz="2400" spc="-30">
                <a:latin typeface="Calibri Light"/>
                <a:cs typeface="Calibri Light"/>
              </a:rPr>
              <a:t>n</a:t>
            </a:r>
            <a:r>
              <a:rPr dirty="0" sz="2400" spc="-25">
                <a:latin typeface="Calibri Light"/>
                <a:cs typeface="Calibri Light"/>
              </a:rPr>
              <a:t>t</a:t>
            </a:r>
            <a:r>
              <a:rPr dirty="0" sz="2400" spc="-15">
                <a:latin typeface="Calibri Light"/>
                <a:cs typeface="Calibri Light"/>
              </a:rPr>
              <a:t>a</a:t>
            </a:r>
            <a:r>
              <a:rPr dirty="0" sz="2400">
                <a:latin typeface="Calibri Light"/>
                <a:cs typeface="Calibri Light"/>
              </a:rPr>
              <a:t>n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15">
                <a:latin typeface="Calibri Light"/>
                <a:cs typeface="Calibri Light"/>
              </a:rPr>
              <a:t>la</a:t>
            </a:r>
            <a:r>
              <a:rPr dirty="0" sz="2400">
                <a:latin typeface="Calibri Light"/>
                <a:cs typeface="Calibri Light"/>
              </a:rPr>
              <a:t>s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30">
                <a:latin typeface="Calibri Light"/>
                <a:cs typeface="Calibri Light"/>
              </a:rPr>
              <a:t>p</a:t>
            </a:r>
            <a:r>
              <a:rPr dirty="0" sz="2400" spc="-25">
                <a:latin typeface="Calibri Light"/>
                <a:cs typeface="Calibri Light"/>
              </a:rPr>
              <a:t>e</a:t>
            </a:r>
            <a:r>
              <a:rPr dirty="0" sz="2400" spc="-30">
                <a:latin typeface="Calibri Light"/>
                <a:cs typeface="Calibri Light"/>
              </a:rPr>
              <a:t>n</a:t>
            </a:r>
            <a:r>
              <a:rPr dirty="0" sz="2400" spc="-15">
                <a:latin typeface="Calibri Light"/>
                <a:cs typeface="Calibri Light"/>
              </a:rPr>
              <a:t>a</a:t>
            </a:r>
            <a:r>
              <a:rPr dirty="0" sz="2400">
                <a:latin typeface="Calibri Light"/>
                <a:cs typeface="Calibri Light"/>
              </a:rPr>
              <a:t>s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30">
                <a:latin typeface="Calibri Light"/>
                <a:cs typeface="Calibri Light"/>
              </a:rPr>
              <a:t>d</a:t>
            </a:r>
            <a:r>
              <a:rPr dirty="0" sz="2400" spc="-25">
                <a:latin typeface="Calibri Light"/>
                <a:cs typeface="Calibri Light"/>
              </a:rPr>
              <a:t>e</a:t>
            </a:r>
            <a:r>
              <a:rPr dirty="0" sz="2400">
                <a:latin typeface="Calibri Light"/>
                <a:cs typeface="Calibri Light"/>
              </a:rPr>
              <a:t>l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30">
                <a:latin typeface="Calibri Light"/>
                <a:cs typeface="Calibri Light"/>
              </a:rPr>
              <a:t>d</a:t>
            </a:r>
            <a:r>
              <a:rPr dirty="0" sz="2400" spc="-10">
                <a:latin typeface="Calibri Light"/>
                <a:cs typeface="Calibri Light"/>
              </a:rPr>
              <a:t>e</a:t>
            </a:r>
            <a:r>
              <a:rPr dirty="0" sz="2400">
                <a:latin typeface="Calibri Light"/>
                <a:cs typeface="Calibri Light"/>
              </a:rPr>
              <a:t>l</a:t>
            </a:r>
            <a:r>
              <a:rPr dirty="0" sz="2400" spc="-20">
                <a:latin typeface="Calibri Light"/>
                <a:cs typeface="Calibri Light"/>
              </a:rPr>
              <a:t>i</a:t>
            </a:r>
            <a:r>
              <a:rPr dirty="0" sz="2400" spc="-25">
                <a:latin typeface="Calibri Light"/>
                <a:cs typeface="Calibri Light"/>
              </a:rPr>
              <a:t>t</a:t>
            </a:r>
            <a:r>
              <a:rPr dirty="0" sz="2400">
                <a:latin typeface="Calibri Light"/>
                <a:cs typeface="Calibri Light"/>
              </a:rPr>
              <a:t>o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15">
                <a:latin typeface="Calibri Light"/>
                <a:cs typeface="Calibri Light"/>
              </a:rPr>
              <a:t>a</a:t>
            </a:r>
            <a:r>
              <a:rPr dirty="0" sz="2400" spc="-30">
                <a:latin typeface="Calibri Light"/>
                <a:cs typeface="Calibri Light"/>
              </a:rPr>
              <a:t>d</a:t>
            </a:r>
            <a:r>
              <a:rPr dirty="0" sz="2400" spc="-40">
                <a:latin typeface="Calibri Light"/>
                <a:cs typeface="Calibri Light"/>
              </a:rPr>
              <a:t>u</a:t>
            </a:r>
            <a:r>
              <a:rPr dirty="0" sz="2400" spc="-15">
                <a:latin typeface="Calibri Light"/>
                <a:cs typeface="Calibri Light"/>
              </a:rPr>
              <a:t>a</a:t>
            </a:r>
            <a:r>
              <a:rPr dirty="0" sz="2400" spc="-30">
                <a:latin typeface="Calibri Light"/>
                <a:cs typeface="Calibri Light"/>
              </a:rPr>
              <a:t>n</a:t>
            </a:r>
            <a:r>
              <a:rPr dirty="0" sz="2400" spc="-25">
                <a:latin typeface="Calibri Light"/>
                <a:cs typeface="Calibri Light"/>
              </a:rPr>
              <a:t>er</a:t>
            </a:r>
            <a:r>
              <a:rPr dirty="0" sz="2400">
                <a:latin typeface="Calibri Light"/>
                <a:cs typeface="Calibri Light"/>
              </a:rPr>
              <a:t>o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20">
                <a:latin typeface="Calibri Light"/>
                <a:cs typeface="Calibri Light"/>
              </a:rPr>
              <a:t>so</a:t>
            </a:r>
            <a:r>
              <a:rPr dirty="0" sz="2400" spc="-30">
                <a:latin typeface="Calibri Light"/>
                <a:cs typeface="Calibri Light"/>
              </a:rPr>
              <a:t>b</a:t>
            </a:r>
            <a:r>
              <a:rPr dirty="0" sz="2400" spc="-15">
                <a:latin typeface="Calibri Light"/>
                <a:cs typeface="Calibri Light"/>
              </a:rPr>
              <a:t>r</a:t>
            </a:r>
            <a:r>
              <a:rPr dirty="0" sz="2400">
                <a:latin typeface="Calibri Light"/>
                <a:cs typeface="Calibri Light"/>
              </a:rPr>
              <a:t>e</a:t>
            </a:r>
            <a:r>
              <a:rPr dirty="0" sz="2400">
                <a:latin typeface="Calibri Light"/>
                <a:cs typeface="Calibri Light"/>
              </a:rPr>
              <a:t>	</a:t>
            </a:r>
            <a:r>
              <a:rPr dirty="0" sz="2400" spc="-25">
                <a:latin typeface="Calibri Light"/>
                <a:cs typeface="Calibri Light"/>
              </a:rPr>
              <a:t>f</a:t>
            </a:r>
            <a:r>
              <a:rPr dirty="0" sz="2400" spc="-15">
                <a:latin typeface="Calibri Light"/>
                <a:cs typeface="Calibri Light"/>
              </a:rPr>
              <a:t>al</a:t>
            </a:r>
            <a:r>
              <a:rPr dirty="0" sz="2400" spc="-20">
                <a:latin typeface="Calibri Light"/>
                <a:cs typeface="Calibri Light"/>
              </a:rPr>
              <a:t>s</a:t>
            </a:r>
            <a:r>
              <a:rPr dirty="0" sz="2400" spc="-25">
                <a:latin typeface="Calibri Light"/>
                <a:cs typeface="Calibri Light"/>
              </a:rPr>
              <a:t>e</a:t>
            </a:r>
            <a:r>
              <a:rPr dirty="0" sz="2400" spc="-30">
                <a:latin typeface="Calibri Light"/>
                <a:cs typeface="Calibri Light"/>
              </a:rPr>
              <a:t>d</a:t>
            </a:r>
            <a:r>
              <a:rPr dirty="0" sz="2400" spc="-15">
                <a:latin typeface="Calibri Light"/>
                <a:cs typeface="Calibri Light"/>
              </a:rPr>
              <a:t>a</a:t>
            </a:r>
            <a:r>
              <a:rPr dirty="0" sz="2400" spc="-30">
                <a:latin typeface="Calibri Light"/>
                <a:cs typeface="Calibri Light"/>
              </a:rPr>
              <a:t>d</a:t>
            </a:r>
            <a:r>
              <a:rPr dirty="0" sz="2400" spc="-25">
                <a:latin typeface="Calibri Light"/>
                <a:cs typeface="Calibri Light"/>
              </a:rPr>
              <a:t>e</a:t>
            </a:r>
            <a:r>
              <a:rPr dirty="0" sz="2400">
                <a:latin typeface="Calibri Light"/>
                <a:cs typeface="Calibri Light"/>
              </a:rPr>
              <a:t>s</a:t>
            </a:r>
            <a:endParaRPr sz="2400">
              <a:latin typeface="Calibri Light"/>
              <a:cs typeface="Calibri Light"/>
            </a:endParaRPr>
          </a:p>
          <a:p>
            <a:pPr marL="184785">
              <a:lnSpc>
                <a:spcPts val="2735"/>
              </a:lnSpc>
            </a:pPr>
            <a:r>
              <a:rPr dirty="0" sz="2400" spc="-20">
                <a:latin typeface="Calibri Light"/>
                <a:cs typeface="Calibri Light"/>
              </a:rPr>
              <a:t>documentales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(art.</a:t>
            </a:r>
            <a:r>
              <a:rPr dirty="0" sz="2400" spc="-5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169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de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la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OA):</a:t>
            </a:r>
            <a:endParaRPr sz="2400">
              <a:latin typeface="Calibri Light"/>
              <a:cs typeface="Calibri Light"/>
            </a:endParaRPr>
          </a:p>
          <a:p>
            <a:pPr algn="just" marL="469900" marR="6350" indent="-457200">
              <a:lnSpc>
                <a:spcPts val="2160"/>
              </a:lnSpc>
              <a:spcBef>
                <a:spcPts val="1860"/>
              </a:spcBef>
              <a:buAutoNum type="arabicPeriod"/>
              <a:tabLst>
                <a:tab pos="469900" algn="l"/>
              </a:tabLst>
            </a:pPr>
            <a:r>
              <a:rPr dirty="0" sz="2000" spc="-5">
                <a:latin typeface="Calibri Light"/>
                <a:cs typeface="Calibri Light"/>
              </a:rPr>
              <a:t>Presidio menor </a:t>
            </a:r>
            <a:r>
              <a:rPr dirty="0" sz="2000">
                <a:latin typeface="Calibri Light"/>
                <a:cs typeface="Calibri Light"/>
              </a:rPr>
              <a:t>en su </a:t>
            </a:r>
            <a:r>
              <a:rPr dirty="0" sz="2000" spc="-5">
                <a:latin typeface="Calibri Light"/>
                <a:cs typeface="Calibri Light"/>
              </a:rPr>
              <a:t>grado mínimo </a:t>
            </a:r>
            <a:r>
              <a:rPr dirty="0" sz="2000">
                <a:latin typeface="Calibri Light"/>
                <a:cs typeface="Calibri Light"/>
              </a:rPr>
              <a:t>a </a:t>
            </a:r>
            <a:r>
              <a:rPr dirty="0" sz="2000" spc="-5">
                <a:latin typeface="Calibri Light"/>
                <a:cs typeface="Calibri Light"/>
              </a:rPr>
              <a:t>máximo </a:t>
            </a:r>
            <a:r>
              <a:rPr dirty="0" sz="2000">
                <a:latin typeface="Calibri Light"/>
                <a:cs typeface="Calibri Light"/>
              </a:rPr>
              <a:t>y </a:t>
            </a:r>
            <a:r>
              <a:rPr dirty="0" sz="2000" spc="-5">
                <a:latin typeface="Calibri Light"/>
                <a:cs typeface="Calibri Light"/>
              </a:rPr>
              <a:t>multa de </a:t>
            </a:r>
            <a:r>
              <a:rPr dirty="0" sz="2000">
                <a:latin typeface="Calibri Light"/>
                <a:cs typeface="Calibri Light"/>
              </a:rPr>
              <a:t>2 a 5 </a:t>
            </a:r>
            <a:r>
              <a:rPr dirty="0" sz="2000" spc="-10">
                <a:latin typeface="Calibri Light"/>
                <a:cs typeface="Calibri Light"/>
              </a:rPr>
              <a:t>veces </a:t>
            </a:r>
            <a:r>
              <a:rPr dirty="0" sz="2000">
                <a:latin typeface="Calibri Light"/>
                <a:cs typeface="Calibri Light"/>
              </a:rPr>
              <a:t>el </a:t>
            </a:r>
            <a:r>
              <a:rPr dirty="0" sz="2000" spc="-5">
                <a:latin typeface="Calibri Light"/>
                <a:cs typeface="Calibri Light"/>
              </a:rPr>
              <a:t>valor </a:t>
            </a:r>
            <a:r>
              <a:rPr dirty="0" sz="2000">
                <a:latin typeface="Calibri Light"/>
                <a:cs typeface="Calibri Light"/>
              </a:rPr>
              <a:t> aduanero</a:t>
            </a:r>
            <a:r>
              <a:rPr dirty="0" sz="2000" spc="-6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las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mercancías.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 Light"/>
              <a:buAutoNum type="arabicPeriod"/>
            </a:pPr>
            <a:endParaRPr sz="1450">
              <a:latin typeface="Calibri Light"/>
              <a:cs typeface="Calibri Light"/>
            </a:endParaRPr>
          </a:p>
          <a:p>
            <a:pPr algn="just" marL="469900" marR="6985" indent="-457200">
              <a:lnSpc>
                <a:spcPts val="2160"/>
              </a:lnSpc>
              <a:spcBef>
                <a:spcPts val="5"/>
              </a:spcBef>
              <a:buAutoNum type="arabicPeriod"/>
              <a:tabLst>
                <a:tab pos="469900" algn="l"/>
              </a:tabLst>
            </a:pPr>
            <a:r>
              <a:rPr dirty="0" sz="2000" spc="-5">
                <a:latin typeface="Calibri Light"/>
                <a:cs typeface="Calibri Light"/>
              </a:rPr>
              <a:t>Si </a:t>
            </a:r>
            <a:r>
              <a:rPr dirty="0" sz="2000" spc="-10">
                <a:latin typeface="Calibri Light"/>
                <a:cs typeface="Calibri Light"/>
              </a:rPr>
              <a:t>valor </a:t>
            </a:r>
            <a:r>
              <a:rPr dirty="0" sz="2000">
                <a:latin typeface="Calibri Light"/>
                <a:cs typeface="Calibri Light"/>
              </a:rPr>
              <a:t>de </a:t>
            </a:r>
            <a:r>
              <a:rPr dirty="0" sz="2000" spc="-1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mercancía supera las 150 UTM </a:t>
            </a:r>
            <a:r>
              <a:rPr dirty="0" sz="2000">
                <a:latin typeface="Calibri Light"/>
                <a:cs typeface="Calibri Light"/>
              </a:rPr>
              <a:t>la </a:t>
            </a:r>
            <a:r>
              <a:rPr dirty="0" sz="2000" spc="-5">
                <a:latin typeface="Calibri Light"/>
                <a:cs typeface="Calibri Light"/>
              </a:rPr>
              <a:t>pena </a:t>
            </a:r>
            <a:r>
              <a:rPr dirty="0" sz="2000" spc="-10">
                <a:latin typeface="Calibri Light"/>
                <a:cs typeface="Calibri Light"/>
              </a:rPr>
              <a:t>será </a:t>
            </a:r>
            <a:r>
              <a:rPr dirty="0" sz="2000" spc="-5">
                <a:latin typeface="Calibri Light"/>
                <a:cs typeface="Calibri Light"/>
              </a:rPr>
              <a:t>presidio menor en </a:t>
            </a:r>
            <a:r>
              <a:rPr dirty="0" sz="2000" spc="-10">
                <a:latin typeface="Calibri Light"/>
                <a:cs typeface="Calibri Light"/>
              </a:rPr>
              <a:t>su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grado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máximo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presidio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mayor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su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grado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mínimo.</a:t>
            </a:r>
            <a:endParaRPr sz="2000"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spcBef>
                <a:spcPts val="152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latin typeface="Calibri Light"/>
                <a:cs typeface="Calibri Light"/>
              </a:rPr>
              <a:t>Aplica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las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exportaciones.</a:t>
            </a:r>
            <a:endParaRPr sz="2000">
              <a:latin typeface="Calibri Light"/>
              <a:cs typeface="Calibri Light"/>
            </a:endParaRPr>
          </a:p>
          <a:p>
            <a:pPr algn="just" marL="355600" marR="6350" indent="-342900">
              <a:lnSpc>
                <a:spcPts val="2160"/>
              </a:lnSpc>
              <a:spcBef>
                <a:spcPts val="1835"/>
              </a:spcBef>
              <a:buFont typeface="Arial MT"/>
              <a:buChar char="•"/>
              <a:tabLst>
                <a:tab pos="355600" algn="l"/>
              </a:tabLst>
            </a:pPr>
            <a:r>
              <a:rPr dirty="0" sz="2000" spc="-5">
                <a:latin typeface="Calibri Light"/>
                <a:cs typeface="Calibri Light"/>
              </a:rPr>
              <a:t>Declaración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maliciosamente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falsa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origen,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peso,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cantidad</a:t>
            </a:r>
            <a:r>
              <a:rPr dirty="0" sz="2000">
                <a:latin typeface="Calibri Light"/>
                <a:cs typeface="Calibri Light"/>
              </a:rPr>
              <a:t> 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contenido</a:t>
            </a:r>
            <a:r>
              <a:rPr dirty="0" sz="2000">
                <a:latin typeface="Calibri Light"/>
                <a:cs typeface="Calibri Light"/>
              </a:rPr>
              <a:t> / 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falsificación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material</a:t>
            </a:r>
            <a:r>
              <a:rPr dirty="0" sz="2000">
                <a:latin typeface="Calibri Light"/>
                <a:cs typeface="Calibri Light"/>
              </a:rPr>
              <a:t> 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ideológica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relación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certificaciones</a:t>
            </a:r>
            <a:r>
              <a:rPr dirty="0" sz="2000">
                <a:latin typeface="Calibri Light"/>
                <a:cs typeface="Calibri Light"/>
              </a:rPr>
              <a:t> 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análisis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exigidos para determinarlos. Presentación de documentos falsos, adulterados </a:t>
            </a:r>
            <a:r>
              <a:rPr dirty="0" sz="2000">
                <a:latin typeface="Calibri Light"/>
                <a:cs typeface="Calibri Light"/>
              </a:rPr>
              <a:t>o 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parcializados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relacionados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 </a:t>
            </a:r>
            <a:r>
              <a:rPr dirty="0" sz="2000">
                <a:latin typeface="Calibri Light"/>
                <a:cs typeface="Calibri Light"/>
              </a:rPr>
              <a:t>valor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5">
                <a:latin typeface="Calibri Light"/>
                <a:cs typeface="Calibri Light"/>
              </a:rPr>
              <a:t> clasificación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las</a:t>
            </a:r>
            <a:r>
              <a:rPr dirty="0" sz="2000" spc="-5">
                <a:latin typeface="Calibri Light"/>
                <a:cs typeface="Calibri Light"/>
              </a:rPr>
              <a:t> mercancías.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1823720"/>
            <a:ext cx="8501380" cy="293751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355600" marR="5080" indent="-342900">
              <a:lnSpc>
                <a:spcPts val="2160"/>
              </a:lnSpc>
              <a:spcBef>
                <a:spcPts val="37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000" spc="-15">
                <a:latin typeface="Calibri Light"/>
                <a:cs typeface="Calibri Light"/>
              </a:rPr>
              <a:t>E</a:t>
            </a:r>
            <a:r>
              <a:rPr dirty="0" sz="2000" spc="-15">
                <a:latin typeface="Calibri Light"/>
                <a:cs typeface="Calibri Light"/>
              </a:rPr>
              <a:t>jercicio</a:t>
            </a:r>
            <a:r>
              <a:rPr dirty="0" sz="2000" spc="254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de</a:t>
            </a:r>
            <a:r>
              <a:rPr dirty="0" sz="2000" spc="254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la</a:t>
            </a:r>
            <a:r>
              <a:rPr dirty="0" sz="2000" spc="26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acción</a:t>
            </a:r>
            <a:r>
              <a:rPr dirty="0" sz="2000" spc="26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penal</a:t>
            </a:r>
            <a:r>
              <a:rPr dirty="0" sz="2000" spc="27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por</a:t>
            </a:r>
            <a:r>
              <a:rPr dirty="0" sz="2000" spc="27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el</a:t>
            </a:r>
            <a:r>
              <a:rPr dirty="0" sz="2000" spc="265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delito</a:t>
            </a:r>
            <a:r>
              <a:rPr dirty="0" sz="2000" spc="26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de</a:t>
            </a:r>
            <a:r>
              <a:rPr dirty="0" sz="2000" spc="254">
                <a:latin typeface="Calibri Light"/>
                <a:cs typeface="Calibri Light"/>
              </a:rPr>
              <a:t> </a:t>
            </a:r>
            <a:r>
              <a:rPr dirty="0" sz="2000" spc="-25">
                <a:latin typeface="Calibri Light"/>
                <a:cs typeface="Calibri Light"/>
              </a:rPr>
              <a:t>contrabando.</a:t>
            </a:r>
            <a:r>
              <a:rPr dirty="0" sz="2000" spc="26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Ministerio</a:t>
            </a:r>
            <a:r>
              <a:rPr dirty="0" sz="2000" spc="26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Público</a:t>
            </a:r>
            <a:r>
              <a:rPr dirty="0" sz="2000" spc="2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ciertas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facultades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 spc="-20">
                <a:latin typeface="Calibri Light"/>
                <a:cs typeface="Calibri Light"/>
              </a:rPr>
              <a:t>investigación.</a:t>
            </a:r>
            <a:endParaRPr sz="2000">
              <a:latin typeface="Calibri Light"/>
              <a:cs typeface="Calibri Light"/>
            </a:endParaRPr>
          </a:p>
          <a:p>
            <a:pPr algn="just" marL="147955" indent="-135890">
              <a:lnSpc>
                <a:spcPct val="100000"/>
              </a:lnSpc>
              <a:spcBef>
                <a:spcPts val="1525"/>
              </a:spcBef>
              <a:buChar char="-"/>
              <a:tabLst>
                <a:tab pos="148590" algn="l"/>
              </a:tabLst>
            </a:pPr>
            <a:r>
              <a:rPr dirty="0" sz="2000" spc="-15">
                <a:latin typeface="Calibri Light"/>
                <a:cs typeface="Calibri Light"/>
              </a:rPr>
              <a:t>Ante </a:t>
            </a:r>
            <a:r>
              <a:rPr dirty="0" sz="2000" spc="-10">
                <a:latin typeface="Calibri Light"/>
                <a:cs typeface="Calibri Light"/>
              </a:rPr>
              <a:t>negativa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silencio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SNA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MP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podrá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iniciar</a:t>
            </a:r>
            <a:r>
              <a:rPr dirty="0" sz="2000" spc="-5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5">
                <a:latin typeface="Calibri Light"/>
                <a:cs typeface="Calibri Light"/>
              </a:rPr>
              <a:t> oficio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investigación.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Calibri Light"/>
              <a:buChar char="-"/>
            </a:pPr>
            <a:endParaRPr sz="1500">
              <a:latin typeface="Calibri Light"/>
              <a:cs typeface="Calibri Light"/>
            </a:endParaRPr>
          </a:p>
          <a:p>
            <a:pPr algn="just" marL="12700" marR="5715">
              <a:lnSpc>
                <a:spcPts val="2160"/>
              </a:lnSpc>
              <a:buChar char="-"/>
              <a:tabLst>
                <a:tab pos="162560" algn="l"/>
              </a:tabLst>
            </a:pPr>
            <a:r>
              <a:rPr dirty="0" sz="2000">
                <a:latin typeface="Calibri Light"/>
                <a:cs typeface="Calibri Light"/>
              </a:rPr>
              <a:t>En </a:t>
            </a:r>
            <a:r>
              <a:rPr dirty="0" sz="2000" spc="-5">
                <a:latin typeface="Calibri Light"/>
                <a:cs typeface="Calibri Light"/>
              </a:rPr>
              <a:t>el </a:t>
            </a:r>
            <a:r>
              <a:rPr dirty="0" sz="2000" spc="-10">
                <a:latin typeface="Calibri Light"/>
                <a:cs typeface="Calibri Light"/>
              </a:rPr>
              <a:t>caso </a:t>
            </a:r>
            <a:r>
              <a:rPr dirty="0" sz="2000" spc="-5">
                <a:latin typeface="Calibri Light"/>
                <a:cs typeface="Calibri Light"/>
              </a:rPr>
              <a:t>del </a:t>
            </a:r>
            <a:r>
              <a:rPr dirty="0" sz="2000">
                <a:latin typeface="Calibri Light"/>
                <a:cs typeface="Calibri Light"/>
              </a:rPr>
              <a:t>art. </a:t>
            </a:r>
            <a:r>
              <a:rPr dirty="0" sz="2000" spc="-5">
                <a:latin typeface="Calibri Light"/>
                <a:cs typeface="Calibri Light"/>
              </a:rPr>
              <a:t>168 bis </a:t>
            </a:r>
            <a:r>
              <a:rPr dirty="0" sz="2000" spc="-10">
                <a:latin typeface="Calibri Light"/>
                <a:cs typeface="Calibri Light"/>
              </a:rPr>
              <a:t>(contrabando </a:t>
            </a:r>
            <a:r>
              <a:rPr dirty="0" sz="2000" spc="-5">
                <a:latin typeface="Calibri Light"/>
                <a:cs typeface="Calibri Light"/>
              </a:rPr>
              <a:t>de </a:t>
            </a:r>
            <a:r>
              <a:rPr dirty="0" sz="2000" spc="-10">
                <a:latin typeface="Calibri Light"/>
                <a:cs typeface="Calibri Light"/>
              </a:rPr>
              <a:t>dinero) </a:t>
            </a:r>
            <a:r>
              <a:rPr dirty="0" sz="2000">
                <a:latin typeface="Calibri Light"/>
                <a:cs typeface="Calibri Light"/>
              </a:rPr>
              <a:t>el </a:t>
            </a:r>
            <a:r>
              <a:rPr dirty="0" sz="2000" spc="-5">
                <a:latin typeface="Calibri Light"/>
                <a:cs typeface="Calibri Light"/>
              </a:rPr>
              <a:t>SNA debe </a:t>
            </a:r>
            <a:r>
              <a:rPr dirty="0" sz="2000" spc="-10">
                <a:latin typeface="Calibri Light"/>
                <a:cs typeface="Calibri Light"/>
              </a:rPr>
              <a:t>ejercer la </a:t>
            </a:r>
            <a:r>
              <a:rPr dirty="0" sz="2000" spc="-5">
                <a:latin typeface="Calibri Light"/>
                <a:cs typeface="Calibri Light"/>
              </a:rPr>
              <a:t>acción </a:t>
            </a:r>
            <a:r>
              <a:rPr dirty="0" sz="2000">
                <a:latin typeface="Calibri Light"/>
                <a:cs typeface="Calibri Light"/>
              </a:rPr>
              <a:t> 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inmediato.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Podría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ejercer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acción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cualquier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funcionario.</a:t>
            </a:r>
            <a:endParaRPr sz="2000">
              <a:latin typeface="Calibri Light"/>
              <a:cs typeface="Calibri Light"/>
            </a:endParaRPr>
          </a:p>
          <a:p>
            <a:pPr algn="just" marL="12700" marR="6350">
              <a:lnSpc>
                <a:spcPct val="90100"/>
              </a:lnSpc>
              <a:spcBef>
                <a:spcPts val="1764"/>
              </a:spcBef>
              <a:buChar char="-"/>
              <a:tabLst>
                <a:tab pos="203200" algn="l"/>
              </a:tabLst>
            </a:pP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todas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formas,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MP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puede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realizar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actos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urgentes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15">
                <a:latin typeface="Calibri Light"/>
                <a:cs typeface="Calibri Light"/>
              </a:rPr>
              <a:t>investigación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los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sz="2000" spc="-10">
                <a:latin typeface="Calibri Light"/>
                <a:cs typeface="Calibri Light"/>
              </a:rPr>
              <a:t>absolutamente </a:t>
            </a:r>
            <a:r>
              <a:rPr dirty="0" sz="2000" spc="-5">
                <a:latin typeface="Calibri Light"/>
                <a:cs typeface="Calibri Light"/>
              </a:rPr>
              <a:t>necesarios </a:t>
            </a:r>
            <a:r>
              <a:rPr dirty="0" sz="2000" spc="-15">
                <a:latin typeface="Calibri Light"/>
                <a:cs typeface="Calibri Light"/>
              </a:rPr>
              <a:t>para </a:t>
            </a:r>
            <a:r>
              <a:rPr dirty="0" sz="2000" spc="-5">
                <a:latin typeface="Calibri Light"/>
                <a:cs typeface="Calibri Light"/>
              </a:rPr>
              <a:t>impedir </a:t>
            </a:r>
            <a:r>
              <a:rPr dirty="0" sz="2000">
                <a:latin typeface="Calibri Light"/>
                <a:cs typeface="Calibri Light"/>
              </a:rPr>
              <a:t>o </a:t>
            </a:r>
            <a:r>
              <a:rPr dirty="0" sz="2000" spc="-10">
                <a:latin typeface="Calibri Light"/>
                <a:cs typeface="Calibri Light"/>
              </a:rPr>
              <a:t>interrumpir la </a:t>
            </a:r>
            <a:r>
              <a:rPr dirty="0" sz="2000" spc="-5">
                <a:latin typeface="Calibri Light"/>
                <a:cs typeface="Calibri Light"/>
              </a:rPr>
              <a:t>comisión de </a:t>
            </a:r>
            <a:r>
              <a:rPr dirty="0" sz="2000">
                <a:latin typeface="Calibri Light"/>
                <a:cs typeface="Calibri Light"/>
              </a:rPr>
              <a:t>un </a:t>
            </a:r>
            <a:r>
              <a:rPr dirty="0" sz="2000" spc="-5">
                <a:latin typeface="Calibri Light"/>
                <a:cs typeface="Calibri Light"/>
              </a:rPr>
              <a:t>delito </a:t>
            </a:r>
            <a:r>
              <a:rPr dirty="0" sz="2000" spc="-10">
                <a:latin typeface="Calibri Light"/>
                <a:cs typeface="Calibri Light"/>
              </a:rPr>
              <a:t>de 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acción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pública.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1946046"/>
            <a:ext cx="8499475" cy="4415790"/>
          </a:xfrm>
          <a:prstGeom prst="rect">
            <a:avLst/>
          </a:prstGeom>
        </p:spPr>
        <p:txBody>
          <a:bodyPr wrap="square" lIns="0" tIns="207645" rIns="0" bIns="0" rtlCol="0" vert="horz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1635"/>
              </a:spcBef>
              <a:buFont typeface="Wingdings"/>
              <a:buChar char=""/>
              <a:tabLst>
                <a:tab pos="297815" algn="l"/>
              </a:tabLst>
            </a:pPr>
            <a:r>
              <a:rPr dirty="0" sz="2200" spc="-10">
                <a:latin typeface="Calibri Light"/>
                <a:cs typeface="Calibri Light"/>
              </a:rPr>
              <a:t>S</a:t>
            </a:r>
            <a:r>
              <a:rPr dirty="0" sz="2200" spc="-10">
                <a:latin typeface="Calibri Light"/>
                <a:cs typeface="Calibri Light"/>
              </a:rPr>
              <a:t>e</a:t>
            </a:r>
            <a:r>
              <a:rPr dirty="0" sz="2200" spc="-50">
                <a:latin typeface="Calibri Light"/>
                <a:cs typeface="Calibri Light"/>
              </a:rPr>
              <a:t> </a:t>
            </a:r>
            <a:r>
              <a:rPr dirty="0" u="heavy" sz="22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limita</a:t>
            </a:r>
            <a:r>
              <a:rPr dirty="0" sz="2200" spc="-55">
                <a:latin typeface="Calibri Light"/>
                <a:cs typeface="Calibri Light"/>
              </a:rPr>
              <a:t> </a:t>
            </a:r>
            <a:r>
              <a:rPr dirty="0" sz="2200">
                <a:latin typeface="Calibri Light"/>
                <a:cs typeface="Calibri Light"/>
              </a:rPr>
              <a:t>la</a:t>
            </a:r>
            <a:r>
              <a:rPr dirty="0" sz="2200" spc="-55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facultad</a:t>
            </a:r>
            <a:r>
              <a:rPr dirty="0" sz="2200" spc="-5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de</a:t>
            </a:r>
            <a:r>
              <a:rPr dirty="0" sz="2200" spc="-60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Aduanas</a:t>
            </a:r>
            <a:r>
              <a:rPr dirty="0" sz="2200" spc="-50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para</a:t>
            </a:r>
            <a:r>
              <a:rPr dirty="0" sz="2200" spc="-60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renunciar</a:t>
            </a:r>
            <a:r>
              <a:rPr dirty="0" sz="2200" spc="-5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 spc="-35">
                <a:latin typeface="Calibri Light"/>
                <a:cs typeface="Calibri Light"/>
              </a:rPr>
              <a:t> </a:t>
            </a:r>
            <a:r>
              <a:rPr dirty="0" sz="2200">
                <a:latin typeface="Calibri Light"/>
                <a:cs typeface="Calibri Light"/>
              </a:rPr>
              <a:t>la</a:t>
            </a:r>
            <a:r>
              <a:rPr dirty="0" sz="2200" spc="-45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acción</a:t>
            </a:r>
            <a:r>
              <a:rPr dirty="0" sz="2200" spc="-65">
                <a:latin typeface="Calibri Light"/>
                <a:cs typeface="Calibri Light"/>
              </a:rPr>
              <a:t> </a:t>
            </a:r>
            <a:r>
              <a:rPr dirty="0" sz="2200" spc="-15">
                <a:latin typeface="Calibri Light"/>
                <a:cs typeface="Calibri Light"/>
              </a:rPr>
              <a:t>penal</a:t>
            </a:r>
            <a:r>
              <a:rPr dirty="0" sz="2200" spc="-6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(RAP).</a:t>
            </a:r>
            <a:endParaRPr sz="2200">
              <a:latin typeface="Calibri Light"/>
              <a:cs typeface="Calibri Light"/>
            </a:endParaRPr>
          </a:p>
          <a:p>
            <a:pPr marL="12700" marR="6985">
              <a:lnSpc>
                <a:spcPts val="2380"/>
              </a:lnSpc>
              <a:spcBef>
                <a:spcPts val="1835"/>
              </a:spcBef>
              <a:buChar char="-"/>
              <a:tabLst>
                <a:tab pos="250190" algn="l"/>
                <a:tab pos="250825" algn="l"/>
                <a:tab pos="1260475" algn="l"/>
                <a:tab pos="1658620" algn="l"/>
                <a:tab pos="2871470" algn="l"/>
                <a:tab pos="3216275" algn="l"/>
                <a:tab pos="4831715" algn="l"/>
                <a:tab pos="5371465" algn="l"/>
                <a:tab pos="5723255" algn="l"/>
                <a:tab pos="6254115" algn="l"/>
                <a:tab pos="6746240" algn="l"/>
                <a:tab pos="7761605" algn="l"/>
              </a:tabLst>
            </a:pPr>
            <a:r>
              <a:rPr dirty="0" sz="2200" spc="-10">
                <a:latin typeface="Calibri Light"/>
                <a:cs typeface="Calibri Light"/>
              </a:rPr>
              <a:t>Cuan</a:t>
            </a:r>
            <a:r>
              <a:rPr dirty="0" sz="2200" spc="-15">
                <a:latin typeface="Calibri Light"/>
                <a:cs typeface="Calibri Light"/>
              </a:rPr>
              <a:t>d</a:t>
            </a:r>
            <a:r>
              <a:rPr dirty="0" sz="2200" spc="-5">
                <a:latin typeface="Calibri Light"/>
                <a:cs typeface="Calibri Light"/>
              </a:rPr>
              <a:t>o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>
                <a:latin typeface="Calibri Light"/>
                <a:cs typeface="Calibri Light"/>
              </a:rPr>
              <a:t>s</a:t>
            </a:r>
            <a:r>
              <a:rPr dirty="0" sz="2200" spc="-5">
                <a:latin typeface="Calibri Light"/>
                <a:cs typeface="Calibri Light"/>
              </a:rPr>
              <a:t>e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5">
                <a:latin typeface="Calibri Light"/>
                <a:cs typeface="Calibri Light"/>
              </a:rPr>
              <a:t>f</a:t>
            </a:r>
            <a:r>
              <a:rPr dirty="0" sz="2200" spc="-10">
                <a:latin typeface="Calibri Light"/>
                <a:cs typeface="Calibri Light"/>
              </a:rPr>
              <a:t>or</a:t>
            </a:r>
            <a:r>
              <a:rPr dirty="0" sz="2200">
                <a:latin typeface="Calibri Light"/>
                <a:cs typeface="Calibri Light"/>
              </a:rPr>
              <a:t>m</a:t>
            </a:r>
            <a:r>
              <a:rPr dirty="0" sz="2200" spc="-5">
                <a:latin typeface="Calibri Light"/>
                <a:cs typeface="Calibri Light"/>
              </a:rPr>
              <a:t>ali</a:t>
            </a:r>
            <a:r>
              <a:rPr dirty="0" sz="2200" spc="5">
                <a:latin typeface="Calibri Light"/>
                <a:cs typeface="Calibri Light"/>
              </a:rPr>
              <a:t>c</a:t>
            </a:r>
            <a:r>
              <a:rPr dirty="0" sz="2200" spc="-5">
                <a:latin typeface="Calibri Light"/>
                <a:cs typeface="Calibri Light"/>
              </a:rPr>
              <a:t>e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10">
                <a:latin typeface="Calibri Light"/>
                <a:cs typeface="Calibri Light"/>
              </a:rPr>
              <a:t>l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i</a:t>
            </a:r>
            <a:r>
              <a:rPr dirty="0" sz="2200" spc="-15">
                <a:latin typeface="Calibri Light"/>
                <a:cs typeface="Calibri Light"/>
              </a:rPr>
              <a:t>n</a:t>
            </a:r>
            <a:r>
              <a:rPr dirty="0" sz="2200" spc="-5">
                <a:latin typeface="Calibri Light"/>
                <a:cs typeface="Calibri Light"/>
              </a:rPr>
              <a:t>ves</a:t>
            </a:r>
            <a:r>
              <a:rPr dirty="0" sz="2200" spc="5">
                <a:latin typeface="Calibri Light"/>
                <a:cs typeface="Calibri Light"/>
              </a:rPr>
              <a:t>t</a:t>
            </a:r>
            <a:r>
              <a:rPr dirty="0" sz="2200" spc="-5">
                <a:latin typeface="Calibri Light"/>
                <a:cs typeface="Calibri Light"/>
              </a:rPr>
              <a:t>i</a:t>
            </a:r>
            <a:r>
              <a:rPr dirty="0" sz="2200">
                <a:latin typeface="Calibri Light"/>
                <a:cs typeface="Calibri Light"/>
              </a:rPr>
              <a:t>g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 spc="5">
                <a:latin typeface="Calibri Light"/>
                <a:cs typeface="Calibri Light"/>
              </a:rPr>
              <a:t>c</a:t>
            </a:r>
            <a:r>
              <a:rPr dirty="0" sz="2200" spc="-5">
                <a:latin typeface="Calibri Light"/>
                <a:cs typeface="Calibri Light"/>
              </a:rPr>
              <a:t>ión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por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>
                <a:latin typeface="Calibri Light"/>
                <a:cs typeface="Calibri Light"/>
              </a:rPr>
              <a:t>e</a:t>
            </a:r>
            <a:r>
              <a:rPr dirty="0" sz="2200" spc="-5">
                <a:latin typeface="Calibri Light"/>
                <a:cs typeface="Calibri Light"/>
              </a:rPr>
              <a:t>l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10">
                <a:latin typeface="Calibri Light"/>
                <a:cs typeface="Calibri Light"/>
              </a:rPr>
              <a:t>M</a:t>
            </a:r>
            <a:r>
              <a:rPr dirty="0" sz="2200" spc="-5">
                <a:latin typeface="Calibri Light"/>
                <a:cs typeface="Calibri Light"/>
              </a:rPr>
              <a:t>P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(ya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10">
                <a:latin typeface="Calibri Light"/>
                <a:cs typeface="Calibri Light"/>
              </a:rPr>
              <a:t>e</a:t>
            </a:r>
            <a:r>
              <a:rPr dirty="0" sz="2200" spc="5">
                <a:latin typeface="Calibri Light"/>
                <a:cs typeface="Calibri Light"/>
              </a:rPr>
              <a:t>x</a:t>
            </a:r>
            <a:r>
              <a:rPr dirty="0" sz="2200" spc="-5">
                <a:latin typeface="Calibri Light"/>
                <a:cs typeface="Calibri Light"/>
              </a:rPr>
              <a:t>istí</a:t>
            </a:r>
            <a:r>
              <a:rPr dirty="0" sz="2200">
                <a:latin typeface="Calibri Light"/>
                <a:cs typeface="Calibri Light"/>
              </a:rPr>
              <a:t>a)</a:t>
            </a:r>
            <a:r>
              <a:rPr dirty="0" sz="2200" spc="-5">
                <a:latin typeface="Calibri Light"/>
                <a:cs typeface="Calibri Light"/>
              </a:rPr>
              <a:t>.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Podr</a:t>
            </a:r>
            <a:r>
              <a:rPr dirty="0" sz="2200">
                <a:latin typeface="Calibri Light"/>
                <a:cs typeface="Calibri Light"/>
              </a:rPr>
              <a:t>í</a:t>
            </a:r>
            <a:r>
              <a:rPr dirty="0" sz="2200" spc="-5">
                <a:latin typeface="Calibri Light"/>
                <a:cs typeface="Calibri Light"/>
              </a:rPr>
              <a:t>a  </a:t>
            </a:r>
            <a:r>
              <a:rPr dirty="0" sz="2200" spc="-5">
                <a:latin typeface="Calibri Light"/>
                <a:cs typeface="Calibri Light"/>
              </a:rPr>
              <a:t>buscarse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eso</a:t>
            </a:r>
            <a:r>
              <a:rPr dirty="0" sz="2200" spc="1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sí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un</a:t>
            </a:r>
            <a:r>
              <a:rPr dirty="0" sz="2200" spc="-1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acuerdo</a:t>
            </a:r>
            <a:r>
              <a:rPr dirty="0" sz="2200" spc="2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reparatorio.</a:t>
            </a:r>
            <a:endParaRPr sz="2200">
              <a:latin typeface="Calibri Light"/>
              <a:cs typeface="Calibri Light"/>
            </a:endParaRPr>
          </a:p>
          <a:p>
            <a:pPr marL="182880" indent="-170815">
              <a:lnSpc>
                <a:spcPts val="2510"/>
              </a:lnSpc>
              <a:spcBef>
                <a:spcPts val="1495"/>
              </a:spcBef>
              <a:buChar char="-"/>
              <a:tabLst>
                <a:tab pos="183515" algn="l"/>
              </a:tabLst>
            </a:pPr>
            <a:r>
              <a:rPr dirty="0" sz="2200" spc="-5">
                <a:latin typeface="Calibri Light"/>
                <a:cs typeface="Calibri Light"/>
              </a:rPr>
              <a:t>Mercancía</a:t>
            </a:r>
            <a:r>
              <a:rPr dirty="0" sz="2200" spc="19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sujeta</a:t>
            </a:r>
            <a:r>
              <a:rPr dirty="0" sz="2200" spc="18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 spc="19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tributación</a:t>
            </a:r>
            <a:r>
              <a:rPr dirty="0" sz="2200" spc="19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especial</a:t>
            </a:r>
            <a:r>
              <a:rPr dirty="0" sz="2200" spc="19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o</a:t>
            </a:r>
            <a:r>
              <a:rPr dirty="0" sz="2200" spc="18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adicional,</a:t>
            </a:r>
            <a:r>
              <a:rPr dirty="0" sz="2200" spc="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si</a:t>
            </a:r>
            <a:r>
              <a:rPr dirty="0" sz="2200" spc="18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el</a:t>
            </a:r>
            <a:r>
              <a:rPr dirty="0" sz="2200" spc="185">
                <a:latin typeface="Calibri Light"/>
                <a:cs typeface="Calibri Light"/>
              </a:rPr>
              <a:t> </a:t>
            </a:r>
            <a:r>
              <a:rPr dirty="0" sz="2200">
                <a:latin typeface="Calibri Light"/>
                <a:cs typeface="Calibri Light"/>
              </a:rPr>
              <a:t>valor</a:t>
            </a:r>
            <a:r>
              <a:rPr dirty="0" sz="2200" spc="19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excede</a:t>
            </a:r>
            <a:r>
              <a:rPr dirty="0" sz="2200" spc="18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de</a:t>
            </a:r>
            <a:endParaRPr sz="2200">
              <a:latin typeface="Calibri Light"/>
              <a:cs typeface="Calibri Light"/>
            </a:endParaRPr>
          </a:p>
          <a:p>
            <a:pPr marL="12700">
              <a:lnSpc>
                <a:spcPts val="2510"/>
              </a:lnSpc>
            </a:pPr>
            <a:r>
              <a:rPr dirty="0" sz="2200" spc="-5">
                <a:latin typeface="Calibri Light"/>
                <a:cs typeface="Calibri Light"/>
              </a:rPr>
              <a:t>25</a:t>
            </a:r>
            <a:r>
              <a:rPr dirty="0" sz="2200" spc="-40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UTM.</a:t>
            </a:r>
            <a:endParaRPr sz="2200">
              <a:latin typeface="Calibri Light"/>
              <a:cs typeface="Calibri Light"/>
            </a:endParaRPr>
          </a:p>
          <a:p>
            <a:pPr marL="12700" marR="6350">
              <a:lnSpc>
                <a:spcPts val="2380"/>
              </a:lnSpc>
              <a:spcBef>
                <a:spcPts val="1835"/>
              </a:spcBef>
              <a:buChar char="-"/>
              <a:tabLst>
                <a:tab pos="160655" algn="l"/>
              </a:tabLst>
            </a:pPr>
            <a:r>
              <a:rPr dirty="0" sz="2200" spc="-10">
                <a:latin typeface="Calibri Light"/>
                <a:cs typeface="Calibri Light"/>
              </a:rPr>
              <a:t>Cuando</a:t>
            </a:r>
            <a:r>
              <a:rPr dirty="0" sz="2200" spc="2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el</a:t>
            </a:r>
            <a:r>
              <a:rPr dirty="0" sz="2200" spc="2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MP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haya</a:t>
            </a:r>
            <a:r>
              <a:rPr dirty="0" sz="2200" spc="1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puesto</a:t>
            </a:r>
            <a:r>
              <a:rPr dirty="0" sz="2200" spc="1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los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>
                <a:latin typeface="Calibri Light"/>
                <a:cs typeface="Calibri Light"/>
              </a:rPr>
              <a:t>hechos</a:t>
            </a:r>
            <a:r>
              <a:rPr dirty="0" sz="2200" spc="-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en</a:t>
            </a:r>
            <a:r>
              <a:rPr dirty="0" sz="2200" spc="1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conocimiento</a:t>
            </a:r>
            <a:r>
              <a:rPr dirty="0" sz="2200" spc="2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del</a:t>
            </a:r>
            <a:r>
              <a:rPr dirty="0" sz="2200" spc="1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SNA,</a:t>
            </a:r>
            <a:r>
              <a:rPr dirty="0" sz="2200" spc="2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salvo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que </a:t>
            </a:r>
            <a:r>
              <a:rPr dirty="0" sz="2200" spc="-480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autorice</a:t>
            </a:r>
            <a:r>
              <a:rPr dirty="0" sz="2200" spc="3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MP.</a:t>
            </a:r>
            <a:endParaRPr sz="2200">
              <a:latin typeface="Calibri Light"/>
              <a:cs typeface="Calibri Light"/>
            </a:endParaRPr>
          </a:p>
          <a:p>
            <a:pPr marL="227329" indent="-215265">
              <a:lnSpc>
                <a:spcPts val="2510"/>
              </a:lnSpc>
              <a:spcBef>
                <a:spcPts val="1495"/>
              </a:spcBef>
              <a:buChar char="-"/>
              <a:tabLst>
                <a:tab pos="227329" algn="l"/>
                <a:tab pos="227965" algn="l"/>
                <a:tab pos="1135380" algn="l"/>
                <a:tab pos="1998345" algn="l"/>
                <a:tab pos="2321560" algn="l"/>
                <a:tab pos="3604895" algn="l"/>
                <a:tab pos="4921885" algn="l"/>
                <a:tab pos="5191760" algn="l"/>
                <a:tab pos="6368415" algn="l"/>
                <a:tab pos="7329805" algn="l"/>
                <a:tab pos="8140700" algn="l"/>
              </a:tabLst>
            </a:pPr>
            <a:r>
              <a:rPr dirty="0" sz="2200">
                <a:latin typeface="Calibri Light"/>
                <a:cs typeface="Calibri Light"/>
              </a:rPr>
              <a:t>D</a:t>
            </a:r>
            <a:r>
              <a:rPr dirty="0" sz="2200" spc="-10">
                <a:latin typeface="Calibri Light"/>
                <a:cs typeface="Calibri Light"/>
              </a:rPr>
              <a:t>elito</a:t>
            </a:r>
            <a:r>
              <a:rPr dirty="0" sz="2200" spc="-5">
                <a:latin typeface="Calibri Light"/>
                <a:cs typeface="Calibri Light"/>
              </a:rPr>
              <a:t>s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5">
                <a:latin typeface="Calibri Light"/>
                <a:cs typeface="Calibri Light"/>
              </a:rPr>
              <a:t>c</a:t>
            </a:r>
            <a:r>
              <a:rPr dirty="0" sz="2200" spc="-10">
                <a:latin typeface="Calibri Light"/>
                <a:cs typeface="Calibri Light"/>
              </a:rPr>
              <a:t>ontr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15">
                <a:latin typeface="Calibri Light"/>
                <a:cs typeface="Calibri Light"/>
              </a:rPr>
              <a:t>l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propi</a:t>
            </a:r>
            <a:r>
              <a:rPr dirty="0" sz="2200">
                <a:latin typeface="Calibri Light"/>
                <a:cs typeface="Calibri Light"/>
              </a:rPr>
              <a:t>e</a:t>
            </a:r>
            <a:r>
              <a:rPr dirty="0" sz="2200" spc="-5">
                <a:latin typeface="Calibri Light"/>
                <a:cs typeface="Calibri Light"/>
              </a:rPr>
              <a:t>d</a:t>
            </a:r>
            <a:r>
              <a:rPr dirty="0" sz="2200" spc="-15">
                <a:latin typeface="Calibri Light"/>
                <a:cs typeface="Calibri Light"/>
              </a:rPr>
              <a:t>a</a:t>
            </a:r>
            <a:r>
              <a:rPr dirty="0" sz="2200" spc="-5">
                <a:latin typeface="Calibri Light"/>
                <a:cs typeface="Calibri Light"/>
              </a:rPr>
              <a:t>d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i</a:t>
            </a:r>
            <a:r>
              <a:rPr dirty="0" sz="2200" spc="-15">
                <a:latin typeface="Calibri Light"/>
                <a:cs typeface="Calibri Light"/>
              </a:rPr>
              <a:t>n</a:t>
            </a:r>
            <a:r>
              <a:rPr dirty="0" sz="2200">
                <a:latin typeface="Calibri Light"/>
                <a:cs typeface="Calibri Light"/>
              </a:rPr>
              <a:t>te</a:t>
            </a:r>
            <a:r>
              <a:rPr dirty="0" sz="2200" spc="-5">
                <a:latin typeface="Calibri Light"/>
                <a:cs typeface="Calibri Light"/>
              </a:rPr>
              <a:t>l</a:t>
            </a:r>
            <a:r>
              <a:rPr dirty="0" sz="2200" spc="-15">
                <a:latin typeface="Calibri Light"/>
                <a:cs typeface="Calibri Light"/>
              </a:rPr>
              <a:t>e</a:t>
            </a:r>
            <a:r>
              <a:rPr dirty="0" sz="2200" spc="5">
                <a:latin typeface="Calibri Light"/>
                <a:cs typeface="Calibri Light"/>
              </a:rPr>
              <a:t>c</a:t>
            </a:r>
            <a:r>
              <a:rPr dirty="0" sz="2200" spc="-5">
                <a:latin typeface="Calibri Light"/>
                <a:cs typeface="Calibri Light"/>
              </a:rPr>
              <a:t>t</a:t>
            </a:r>
            <a:r>
              <a:rPr dirty="0" sz="2200">
                <a:latin typeface="Calibri Light"/>
                <a:cs typeface="Calibri Light"/>
              </a:rPr>
              <a:t>u</a:t>
            </a:r>
            <a:r>
              <a:rPr dirty="0" sz="2200" spc="-5">
                <a:latin typeface="Calibri Light"/>
                <a:cs typeface="Calibri Light"/>
              </a:rPr>
              <a:t>al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e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i</a:t>
            </a:r>
            <a:r>
              <a:rPr dirty="0" sz="2200" spc="-15">
                <a:latin typeface="Calibri Light"/>
                <a:cs typeface="Calibri Light"/>
              </a:rPr>
              <a:t>n</a:t>
            </a:r>
            <a:r>
              <a:rPr dirty="0" sz="2200" spc="-5">
                <a:latin typeface="Calibri Light"/>
                <a:cs typeface="Calibri Light"/>
              </a:rPr>
              <a:t>dus</a:t>
            </a:r>
            <a:r>
              <a:rPr dirty="0" sz="2200" spc="-15">
                <a:latin typeface="Calibri Light"/>
                <a:cs typeface="Calibri Light"/>
              </a:rPr>
              <a:t>t</a:t>
            </a:r>
            <a:r>
              <a:rPr dirty="0" sz="2200" spc="-5">
                <a:latin typeface="Calibri Light"/>
                <a:cs typeface="Calibri Light"/>
              </a:rPr>
              <a:t>rial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10">
                <a:latin typeface="Calibri Light"/>
                <a:cs typeface="Calibri Light"/>
              </a:rPr>
              <a:t>cua</a:t>
            </a:r>
            <a:r>
              <a:rPr dirty="0" sz="2200" spc="-15">
                <a:latin typeface="Calibri Light"/>
                <a:cs typeface="Calibri Light"/>
              </a:rPr>
              <a:t>n</a:t>
            </a:r>
            <a:r>
              <a:rPr dirty="0" sz="2200" spc="-5">
                <a:latin typeface="Calibri Light"/>
                <a:cs typeface="Calibri Light"/>
              </a:rPr>
              <a:t>do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ti</a:t>
            </a:r>
            <a:r>
              <a:rPr dirty="0" sz="2200">
                <a:latin typeface="Calibri Light"/>
                <a:cs typeface="Calibri Light"/>
              </a:rPr>
              <a:t>t</a:t>
            </a:r>
            <a:r>
              <a:rPr dirty="0" sz="2200" spc="-5">
                <a:latin typeface="Calibri Light"/>
                <a:cs typeface="Calibri Light"/>
              </a:rPr>
              <a:t>u</a:t>
            </a:r>
            <a:r>
              <a:rPr dirty="0" sz="2200" spc="-15">
                <a:latin typeface="Calibri Light"/>
                <a:cs typeface="Calibri Light"/>
              </a:rPr>
              <a:t>l</a:t>
            </a:r>
            <a:r>
              <a:rPr dirty="0" sz="2200" spc="-5">
                <a:latin typeface="Calibri Light"/>
                <a:cs typeface="Calibri Light"/>
              </a:rPr>
              <a:t>ar</a:t>
            </a:r>
            <a:r>
              <a:rPr dirty="0" sz="2200">
                <a:latin typeface="Calibri Light"/>
                <a:cs typeface="Calibri Light"/>
              </a:rPr>
              <a:t>	</a:t>
            </a:r>
            <a:r>
              <a:rPr dirty="0" sz="2200" spc="-5">
                <a:latin typeface="Calibri Light"/>
                <a:cs typeface="Calibri Light"/>
              </a:rPr>
              <a:t>del</a:t>
            </a:r>
            <a:endParaRPr sz="2200">
              <a:latin typeface="Calibri Light"/>
              <a:cs typeface="Calibri Light"/>
            </a:endParaRPr>
          </a:p>
          <a:p>
            <a:pPr marL="12700">
              <a:lnSpc>
                <a:spcPts val="2510"/>
              </a:lnSpc>
            </a:pPr>
            <a:r>
              <a:rPr dirty="0" sz="2200" spc="-5">
                <a:latin typeface="Calibri Light"/>
                <a:cs typeface="Calibri Light"/>
              </a:rPr>
              <a:t>derecho</a:t>
            </a:r>
            <a:r>
              <a:rPr dirty="0" sz="2200" spc="10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ejerza</a:t>
            </a:r>
            <a:r>
              <a:rPr dirty="0" sz="2200" spc="1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acciones</a:t>
            </a:r>
            <a:r>
              <a:rPr dirty="0" sz="2200" spc="30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penales.</a:t>
            </a:r>
            <a:endParaRPr sz="2200">
              <a:latin typeface="Calibri Light"/>
              <a:cs typeface="Calibri Light"/>
            </a:endParaRPr>
          </a:p>
          <a:p>
            <a:pPr marL="161925" indent="-149860">
              <a:lnSpc>
                <a:spcPct val="100000"/>
              </a:lnSpc>
              <a:spcBef>
                <a:spcPts val="1540"/>
              </a:spcBef>
              <a:buChar char="-"/>
              <a:tabLst>
                <a:tab pos="162560" algn="l"/>
              </a:tabLst>
            </a:pPr>
            <a:r>
              <a:rPr dirty="0" sz="2200" spc="-10">
                <a:latin typeface="Calibri Light"/>
                <a:cs typeface="Calibri Light"/>
              </a:rPr>
              <a:t>Contrabando</a:t>
            </a:r>
            <a:r>
              <a:rPr dirty="0" sz="2200" spc="2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de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armas</a:t>
            </a:r>
            <a:r>
              <a:rPr dirty="0" sz="2200" spc="2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–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artefactos</a:t>
            </a:r>
            <a:r>
              <a:rPr dirty="0" sz="2200" spc="5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de</a:t>
            </a:r>
            <a:r>
              <a:rPr dirty="0" sz="2200" spc="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los</a:t>
            </a:r>
            <a:r>
              <a:rPr dirty="0" sz="2200" spc="15">
                <a:latin typeface="Calibri Light"/>
                <a:cs typeface="Calibri Light"/>
              </a:rPr>
              <a:t> </a:t>
            </a:r>
            <a:r>
              <a:rPr dirty="0" sz="2200" spc="-10">
                <a:latin typeface="Calibri Light"/>
                <a:cs typeface="Calibri Light"/>
              </a:rPr>
              <a:t>artículos</a:t>
            </a:r>
            <a:r>
              <a:rPr dirty="0" sz="2200" spc="50">
                <a:latin typeface="Calibri Light"/>
                <a:cs typeface="Calibri Light"/>
              </a:rPr>
              <a:t> </a:t>
            </a:r>
            <a:r>
              <a:rPr dirty="0" sz="2200">
                <a:latin typeface="Calibri Light"/>
                <a:cs typeface="Calibri Light"/>
              </a:rPr>
              <a:t>2,3 </a:t>
            </a:r>
            <a:r>
              <a:rPr dirty="0" sz="2200" spc="-5">
                <a:latin typeface="Calibri Light"/>
                <a:cs typeface="Calibri Light"/>
              </a:rPr>
              <a:t>y</a:t>
            </a:r>
            <a:r>
              <a:rPr dirty="0" sz="2200" spc="1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3</a:t>
            </a:r>
            <a:r>
              <a:rPr dirty="0" sz="220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A</a:t>
            </a:r>
            <a:r>
              <a:rPr dirty="0" sz="2200" spc="10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ley</a:t>
            </a:r>
            <a:r>
              <a:rPr dirty="0" sz="2200" spc="25">
                <a:latin typeface="Calibri Light"/>
                <a:cs typeface="Calibri Light"/>
              </a:rPr>
              <a:t> </a:t>
            </a:r>
            <a:r>
              <a:rPr dirty="0" sz="2200" spc="-5">
                <a:latin typeface="Calibri Light"/>
                <a:cs typeface="Calibri Light"/>
              </a:rPr>
              <a:t>17.798.</a:t>
            </a:r>
            <a:endParaRPr sz="22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1767916"/>
            <a:ext cx="8500745" cy="36150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23215" indent="-311150">
              <a:lnSpc>
                <a:spcPts val="2735"/>
              </a:lnSpc>
              <a:spcBef>
                <a:spcPts val="100"/>
              </a:spcBef>
              <a:buFont typeface="Wingdings"/>
              <a:buChar char=""/>
              <a:tabLst>
                <a:tab pos="323850" algn="l"/>
              </a:tabLst>
            </a:pPr>
            <a:r>
              <a:rPr dirty="0" sz="2400" spc="-10">
                <a:latin typeface="Calibri Light"/>
                <a:cs typeface="Calibri Light"/>
              </a:rPr>
              <a:t>S</a:t>
            </a:r>
            <a:r>
              <a:rPr dirty="0" sz="2400" spc="-10">
                <a:latin typeface="Calibri Light"/>
                <a:cs typeface="Calibri Light"/>
              </a:rPr>
              <a:t>e</a:t>
            </a:r>
            <a:r>
              <a:rPr dirty="0" sz="2400" spc="295">
                <a:latin typeface="Calibri Light"/>
                <a:cs typeface="Calibri Light"/>
              </a:rPr>
              <a:t> </a:t>
            </a:r>
            <a:r>
              <a:rPr dirty="0" u="heavy" sz="2400" spc="-1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limita</a:t>
            </a:r>
            <a:r>
              <a:rPr dirty="0" sz="2400" spc="30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la</a:t>
            </a:r>
            <a:r>
              <a:rPr dirty="0" sz="2400" spc="29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facultad</a:t>
            </a:r>
            <a:r>
              <a:rPr dirty="0" sz="2400" spc="27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de</a:t>
            </a:r>
            <a:r>
              <a:rPr dirty="0" sz="2400" spc="285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Aduanas</a:t>
            </a:r>
            <a:r>
              <a:rPr dirty="0" sz="2400" spc="305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para</a:t>
            </a:r>
            <a:r>
              <a:rPr dirty="0" sz="2400" spc="295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renunciar</a:t>
            </a:r>
            <a:r>
              <a:rPr dirty="0" sz="2400" spc="29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a</a:t>
            </a:r>
            <a:r>
              <a:rPr dirty="0" sz="2400" spc="29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la</a:t>
            </a:r>
            <a:r>
              <a:rPr dirty="0" sz="2400" spc="30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acción</a:t>
            </a:r>
            <a:r>
              <a:rPr dirty="0" sz="2400" spc="270">
                <a:latin typeface="Calibri Light"/>
                <a:cs typeface="Calibri Light"/>
              </a:rPr>
              <a:t> </a:t>
            </a:r>
            <a:r>
              <a:rPr dirty="0" sz="2400" spc="-20">
                <a:latin typeface="Calibri Light"/>
                <a:cs typeface="Calibri Light"/>
              </a:rPr>
              <a:t>penal</a:t>
            </a:r>
            <a:endParaRPr sz="2400">
              <a:latin typeface="Calibri Light"/>
              <a:cs typeface="Calibri Light"/>
            </a:endParaRPr>
          </a:p>
          <a:p>
            <a:pPr marL="184785">
              <a:lnSpc>
                <a:spcPts val="2735"/>
              </a:lnSpc>
            </a:pPr>
            <a:r>
              <a:rPr dirty="0" sz="2400" spc="-15">
                <a:latin typeface="Calibri Light"/>
                <a:cs typeface="Calibri Light"/>
              </a:rPr>
              <a:t>(RAP).</a:t>
            </a:r>
            <a:endParaRPr sz="2400">
              <a:latin typeface="Calibri Light"/>
              <a:cs typeface="Calibri Light"/>
            </a:endParaRPr>
          </a:p>
          <a:p>
            <a:pPr marL="173990" indent="-161925">
              <a:lnSpc>
                <a:spcPct val="100000"/>
              </a:lnSpc>
              <a:spcBef>
                <a:spcPts val="1515"/>
              </a:spcBef>
              <a:buSzPct val="120000"/>
              <a:buChar char="-"/>
              <a:tabLst>
                <a:tab pos="174625" algn="l"/>
              </a:tabLst>
            </a:pPr>
            <a:r>
              <a:rPr dirty="0" sz="2000" spc="-5">
                <a:latin typeface="Calibri Light"/>
                <a:cs typeface="Calibri Light"/>
              </a:rPr>
              <a:t>Cuando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5">
                <a:latin typeface="Calibri Light"/>
                <a:cs typeface="Calibri Light"/>
              </a:rPr>
              <a:t> contrabando</a:t>
            </a:r>
            <a:r>
              <a:rPr dirty="0" sz="2000" spc="-6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sea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base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lavado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activos.</a:t>
            </a:r>
            <a:endParaRPr sz="2000">
              <a:latin typeface="Calibri Light"/>
              <a:cs typeface="Calibri Light"/>
            </a:endParaRPr>
          </a:p>
          <a:p>
            <a:pPr marL="147955" indent="-135890">
              <a:lnSpc>
                <a:spcPct val="100000"/>
              </a:lnSpc>
              <a:spcBef>
                <a:spcPts val="1590"/>
              </a:spcBef>
              <a:buChar char="-"/>
              <a:tabLst>
                <a:tab pos="148590" algn="l"/>
              </a:tabLst>
            </a:pPr>
            <a:r>
              <a:rPr dirty="0" sz="2000" spc="-5">
                <a:latin typeface="Calibri Light"/>
                <a:cs typeface="Calibri Light"/>
              </a:rPr>
              <a:t>Contrabando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2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dinero.</a:t>
            </a:r>
            <a:endParaRPr sz="2000">
              <a:latin typeface="Calibri Light"/>
              <a:cs typeface="Calibri Light"/>
            </a:endParaRPr>
          </a:p>
          <a:p>
            <a:pPr marL="147955" indent="-135890">
              <a:lnSpc>
                <a:spcPct val="100000"/>
              </a:lnSpc>
              <a:spcBef>
                <a:spcPts val="1560"/>
              </a:spcBef>
              <a:buChar char="-"/>
              <a:tabLst>
                <a:tab pos="148590" algn="l"/>
              </a:tabLst>
            </a:pPr>
            <a:r>
              <a:rPr dirty="0" sz="2000">
                <a:latin typeface="Calibri Light"/>
                <a:cs typeface="Calibri Light"/>
              </a:rPr>
              <a:t>Funcionario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público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tiene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participación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en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delito</a:t>
            </a:r>
            <a:r>
              <a:rPr dirty="0" sz="2000" spc="-4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de</a:t>
            </a:r>
            <a:r>
              <a:rPr dirty="0" sz="2000" spc="-5">
                <a:latin typeface="Calibri Light"/>
                <a:cs typeface="Calibri Light"/>
              </a:rPr>
              <a:t> contrabando.</a:t>
            </a:r>
            <a:endParaRPr sz="2000">
              <a:latin typeface="Calibri Light"/>
              <a:cs typeface="Calibri Light"/>
            </a:endParaRPr>
          </a:p>
          <a:p>
            <a:pPr algn="just" marL="12700" marR="5080">
              <a:lnSpc>
                <a:spcPct val="90000"/>
              </a:lnSpc>
              <a:spcBef>
                <a:spcPts val="1800"/>
              </a:spcBef>
              <a:buChar char="-"/>
              <a:tabLst>
                <a:tab pos="201930" algn="l"/>
              </a:tabLst>
            </a:pP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Entidad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los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hechos</a:t>
            </a:r>
            <a:r>
              <a:rPr dirty="0" u="sng" sz="200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(salud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pública,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seguridad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pública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medioambiente),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sus </a:t>
            </a:r>
            <a:r>
              <a:rPr dirty="0" sz="2000" spc="-440"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características </a:t>
            </a:r>
            <a:r>
              <a:rPr dirty="0" sz="2000" spc="-5">
                <a:latin typeface="Calibri Light"/>
                <a:cs typeface="Calibri Light"/>
              </a:rPr>
              <a:t>(agrupación </a:t>
            </a:r>
            <a:r>
              <a:rPr dirty="0" sz="2000">
                <a:latin typeface="Calibri Light"/>
                <a:cs typeface="Calibri Light"/>
              </a:rPr>
              <a:t>u </a:t>
            </a:r>
            <a:r>
              <a:rPr dirty="0" sz="2000" spc="-5">
                <a:latin typeface="Calibri Light"/>
                <a:cs typeface="Calibri Light"/>
              </a:rPr>
              <a:t>organización de </a:t>
            </a:r>
            <a:r>
              <a:rPr dirty="0" sz="2000">
                <a:latin typeface="Calibri Light"/>
                <a:cs typeface="Calibri Light"/>
              </a:rPr>
              <a:t>2 o + </a:t>
            </a:r>
            <a:r>
              <a:rPr dirty="0" sz="2000" spc="-5">
                <a:latin typeface="Calibri Light"/>
                <a:cs typeface="Calibri Light"/>
              </a:rPr>
              <a:t>personas destinadas </a:t>
            </a:r>
            <a:r>
              <a:rPr dirty="0" sz="2000">
                <a:latin typeface="Calibri Light"/>
                <a:cs typeface="Calibri Light"/>
              </a:rPr>
              <a:t>a </a:t>
            </a:r>
            <a:r>
              <a:rPr dirty="0" sz="2000" spc="-5">
                <a:latin typeface="Calibri Light"/>
                <a:cs typeface="Calibri Light"/>
              </a:rPr>
              <a:t>cometer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crímenes</a:t>
            </a:r>
            <a:r>
              <a:rPr dirty="0" sz="2000">
                <a:latin typeface="Calibri Light"/>
                <a:cs typeface="Calibri Light"/>
              </a:rPr>
              <a:t> o</a:t>
            </a:r>
            <a:r>
              <a:rPr dirty="0" sz="2000" spc="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simples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delitos)y/o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u="sng" sz="20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reincidencia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del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infractor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se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estime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pertinente, </a:t>
            </a:r>
            <a:r>
              <a:rPr dirty="0" sz="2000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convenga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iniciar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la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persecución,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persistir</a:t>
            </a:r>
            <a:r>
              <a:rPr dirty="0" sz="2000" spc="-3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si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ya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está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iniciada</a:t>
            </a:r>
            <a:r>
              <a:rPr dirty="0" sz="2000" spc="-4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o</a:t>
            </a:r>
            <a:r>
              <a:rPr dirty="0" sz="20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así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lo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requiera</a:t>
            </a:r>
            <a:r>
              <a:rPr dirty="0" sz="2000" spc="-5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el</a:t>
            </a:r>
            <a:r>
              <a:rPr dirty="0" sz="2000" spc="-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MP.</a:t>
            </a:r>
            <a:endParaRPr sz="20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3738" y="2628087"/>
            <a:ext cx="6000115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5">
                <a:solidFill>
                  <a:srgbClr val="FFFFFF"/>
                </a:solidFill>
                <a:latin typeface="Arial MT"/>
                <a:cs typeface="Arial MT"/>
              </a:rPr>
              <a:t>Muchas</a:t>
            </a:r>
            <a:r>
              <a:rPr dirty="0" sz="60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6000" spc="-5">
                <a:solidFill>
                  <a:srgbClr val="FFFFFF"/>
                </a:solidFill>
                <a:latin typeface="Arial MT"/>
                <a:cs typeface="Arial MT"/>
              </a:rPr>
              <a:t>gracias!!!</a:t>
            </a:r>
            <a:endParaRPr sz="6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7596" y="4338403"/>
            <a:ext cx="1652270" cy="1165860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Javier</a:t>
            </a:r>
            <a:r>
              <a:rPr dirty="0" sz="24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Arial MT"/>
                <a:cs typeface="Arial MT"/>
              </a:rPr>
              <a:t>Uribe</a:t>
            </a:r>
            <a:endParaRPr sz="2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2400" spc="-10">
                <a:solidFill>
                  <a:srgbClr val="FFFFFF"/>
                </a:solidFill>
                <a:latin typeface="Arial MT"/>
                <a:cs typeface="Arial MT"/>
              </a:rPr>
              <a:t>Abogado</a:t>
            </a:r>
            <a:endParaRPr sz="2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690"/>
              </a:spcBef>
            </a:pPr>
            <a:r>
              <a:rPr dirty="0" sz="1400" spc="-5">
                <a:solidFill>
                  <a:srgbClr val="FFFFFF"/>
                </a:solidFill>
                <a:latin typeface="Arial MT"/>
                <a:cs typeface="Arial MT"/>
                <a:hlinkClick r:id="rId3"/>
              </a:rPr>
              <a:t>juribe@etax.cl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3270503" cy="182117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072243" y="5380735"/>
            <a:ext cx="169291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Las</a:t>
            </a:r>
            <a:r>
              <a:rPr dirty="0" sz="10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Pelargonias</a:t>
            </a:r>
            <a:r>
              <a:rPr dirty="0" sz="10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</a:rPr>
              <a:t>#843</a:t>
            </a:r>
            <a:r>
              <a:rPr dirty="0" sz="10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>
                <a:solidFill>
                  <a:srgbClr val="FFFFFF"/>
                </a:solidFill>
                <a:latin typeface="Arial MT"/>
                <a:cs typeface="Arial MT"/>
              </a:rPr>
              <a:t>Of.</a:t>
            </a:r>
            <a:r>
              <a:rPr dirty="0" sz="1000" spc="-3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603</a:t>
            </a:r>
            <a:endParaRPr sz="1000">
              <a:latin typeface="Arial MT"/>
              <a:cs typeface="Arial MT"/>
            </a:endParaRPr>
          </a:p>
          <a:p>
            <a:pPr algn="r" marR="5080">
              <a:lnSpc>
                <a:spcPct val="100000"/>
              </a:lnSpc>
            </a:pP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Concón</a:t>
            </a:r>
            <a:r>
              <a:rPr dirty="0" sz="10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Symbol"/>
                <a:cs typeface="Symbol"/>
              </a:rPr>
              <a:t></a:t>
            </a:r>
            <a:r>
              <a:rPr dirty="0" sz="1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</a:rPr>
              <a:t>Reñaca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767186" y="5837935"/>
            <a:ext cx="998219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  <a:hlinkClick r:id="rId5"/>
              </a:rPr>
              <a:t>contacto@etax.cl</a:t>
            </a:r>
            <a:endParaRPr sz="1000">
              <a:latin typeface="Arial MT"/>
              <a:cs typeface="Arial MT"/>
            </a:endParaRPr>
          </a:p>
          <a:p>
            <a:pPr marL="70485">
              <a:lnSpc>
                <a:spcPct val="100000"/>
              </a:lnSpc>
            </a:pP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+56</a:t>
            </a:r>
            <a:r>
              <a:rPr dirty="0" sz="10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5">
                <a:solidFill>
                  <a:srgbClr val="FFFFFF"/>
                </a:solidFill>
                <a:latin typeface="Arial MT"/>
                <a:cs typeface="Arial MT"/>
              </a:rPr>
              <a:t>9</a:t>
            </a:r>
            <a:r>
              <a:rPr dirty="0" sz="10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 MT"/>
                <a:cs typeface="Arial MT"/>
              </a:rPr>
              <a:t>79997786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39" y="1369567"/>
            <a:ext cx="278891" cy="2849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9505" y="1233932"/>
            <a:ext cx="202755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10"/>
              <a:t>F</a:t>
            </a:r>
            <a:r>
              <a:rPr dirty="0" sz="3200" spc="-25"/>
              <a:t>U</a:t>
            </a:r>
            <a:r>
              <a:rPr dirty="0" sz="3200" spc="-45"/>
              <a:t>N</a:t>
            </a:r>
            <a:r>
              <a:rPr dirty="0" sz="3200" spc="-40"/>
              <a:t>C</a:t>
            </a:r>
            <a:r>
              <a:rPr dirty="0" sz="3200" spc="-15"/>
              <a:t>I</a:t>
            </a:r>
            <a:r>
              <a:rPr dirty="0" sz="3200" spc="-50"/>
              <a:t>O</a:t>
            </a:r>
            <a:r>
              <a:rPr dirty="0" sz="3200" spc="-45"/>
              <a:t>N</a:t>
            </a:r>
            <a:r>
              <a:rPr dirty="0" sz="3200" spc="-70"/>
              <a:t>E</a:t>
            </a:r>
            <a:r>
              <a:rPr dirty="0" sz="3200" spc="-15"/>
              <a:t>S</a:t>
            </a:r>
            <a:r>
              <a:rPr dirty="0" sz="3200"/>
              <a:t>: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602994" y="2093467"/>
            <a:ext cx="2658110" cy="40500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5">
                <a:latin typeface="Calibri Light"/>
                <a:cs typeface="Calibri Light"/>
              </a:rPr>
              <a:t>Control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20">
                <a:latin typeface="Calibri Light"/>
                <a:cs typeface="Calibri Light"/>
              </a:rPr>
              <a:t>Fiscalización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0">
                <a:latin typeface="Calibri Light"/>
                <a:cs typeface="Calibri Light"/>
              </a:rPr>
              <a:t>Recaudación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0">
                <a:latin typeface="Calibri Light"/>
                <a:cs typeface="Calibri Light"/>
              </a:rPr>
              <a:t>Generar</a:t>
            </a:r>
            <a:r>
              <a:rPr dirty="0" sz="2400" spc="-75">
                <a:latin typeface="Calibri Light"/>
                <a:cs typeface="Calibri Light"/>
              </a:rPr>
              <a:t> </a:t>
            </a:r>
            <a:r>
              <a:rPr dirty="0" sz="2400" spc="-15">
                <a:latin typeface="Calibri Light"/>
                <a:cs typeface="Calibri Light"/>
              </a:rPr>
              <a:t>Estadística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0">
                <a:latin typeface="Calibri Light"/>
                <a:cs typeface="Calibri Light"/>
              </a:rPr>
              <a:t>Generar</a:t>
            </a:r>
            <a:r>
              <a:rPr dirty="0" sz="2400" spc="-11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Normativa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u="heavy" sz="2400" spc="-1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Facilitación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39" y="1389761"/>
            <a:ext cx="202691" cy="21336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9505" y="1284478"/>
            <a:ext cx="491934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5"/>
              <a:t>POTESTAD</a:t>
            </a:r>
            <a:r>
              <a:rPr dirty="0" sz="2400" spc="-80"/>
              <a:t> </a:t>
            </a:r>
            <a:r>
              <a:rPr dirty="0" sz="2400" spc="-25"/>
              <a:t>ADUANERA</a:t>
            </a:r>
            <a:r>
              <a:rPr dirty="0" sz="2400" spc="-80"/>
              <a:t> </a:t>
            </a:r>
            <a:r>
              <a:rPr dirty="0" sz="2400" spc="-15"/>
              <a:t>(atribución</a:t>
            </a:r>
            <a:r>
              <a:rPr dirty="0" sz="2400" spc="-70"/>
              <a:t> </a:t>
            </a:r>
            <a:r>
              <a:rPr dirty="0" sz="2400" spc="-10"/>
              <a:t>legal):</a:t>
            </a:r>
            <a:endParaRPr sz="2400"/>
          </a:p>
        </p:txBody>
      </p:sp>
      <p:sp>
        <p:nvSpPr>
          <p:cNvPr id="4" name="object 4"/>
          <p:cNvSpPr txBox="1"/>
          <p:nvPr/>
        </p:nvSpPr>
        <p:spPr>
          <a:xfrm>
            <a:off x="1602994" y="2382139"/>
            <a:ext cx="8126730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5">
                <a:latin typeface="Calibri Light"/>
                <a:cs typeface="Calibri Light"/>
              </a:rPr>
              <a:t>Control </a:t>
            </a:r>
            <a:r>
              <a:rPr dirty="0" sz="2400">
                <a:latin typeface="Calibri Light"/>
                <a:cs typeface="Calibri Light"/>
              </a:rPr>
              <a:t>ingreso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y</a:t>
            </a:r>
            <a:r>
              <a:rPr dirty="0" sz="2400" spc="-5">
                <a:latin typeface="Calibri Light"/>
                <a:cs typeface="Calibri Light"/>
              </a:rPr>
              <a:t> salida mercancías </a:t>
            </a:r>
            <a:r>
              <a:rPr dirty="0" sz="2400">
                <a:latin typeface="Calibri Light"/>
                <a:cs typeface="Calibri Light"/>
              </a:rPr>
              <a:t>+</a:t>
            </a:r>
            <a:r>
              <a:rPr dirty="0" sz="2400" spc="-5">
                <a:latin typeface="Calibri Light"/>
                <a:cs typeface="Calibri Light"/>
              </a:rPr>
              <a:t> personas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+</a:t>
            </a:r>
            <a:r>
              <a:rPr dirty="0" sz="2400" spc="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servicios.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>
                <a:latin typeface="Calibri Light"/>
                <a:cs typeface="Calibri Light"/>
              </a:rPr>
              <a:t>Se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ejerce </a:t>
            </a:r>
            <a:r>
              <a:rPr dirty="0" sz="2400">
                <a:latin typeface="Calibri Light"/>
                <a:cs typeface="Calibri Light"/>
              </a:rPr>
              <a:t>en </a:t>
            </a:r>
            <a:r>
              <a:rPr dirty="0" sz="2400" spc="-15">
                <a:latin typeface="Calibri Light"/>
                <a:cs typeface="Calibri Light"/>
              </a:rPr>
              <a:t>Zona</a:t>
            </a:r>
            <a:r>
              <a:rPr dirty="0" sz="2400" spc="-6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Primaria</a:t>
            </a:r>
            <a:r>
              <a:rPr dirty="0" sz="2400" spc="-6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y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en</a:t>
            </a:r>
            <a:r>
              <a:rPr dirty="0" sz="2400" spc="-5">
                <a:latin typeface="Calibri Light"/>
                <a:cs typeface="Calibri Light"/>
              </a:rPr>
              <a:t> Zona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Secundaria.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5">
                <a:latin typeface="Calibri Light"/>
                <a:cs typeface="Calibri Light"/>
              </a:rPr>
              <a:t>Incluye</a:t>
            </a:r>
            <a:r>
              <a:rPr dirty="0" sz="2400">
                <a:latin typeface="Calibri Light"/>
                <a:cs typeface="Calibri Light"/>
              </a:rPr>
              <a:t> el</a:t>
            </a:r>
            <a:r>
              <a:rPr dirty="0" sz="2400" spc="-2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ingreso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y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salida</a:t>
            </a:r>
            <a:r>
              <a:rPr dirty="0" sz="2400" spc="-2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de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zonas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de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tratamiento</a:t>
            </a:r>
            <a:r>
              <a:rPr dirty="0" sz="2400" spc="-4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especial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(ZF).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77708" y="5308803"/>
            <a:ext cx="16129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 Light"/>
                <a:cs typeface="Calibri Light"/>
              </a:rPr>
              <a:t>Permanente,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65742" y="5308803"/>
            <a:ext cx="12261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 Light"/>
                <a:cs typeface="Calibri Light"/>
              </a:rPr>
              <a:t>temporal,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2994" y="4577333"/>
            <a:ext cx="580072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5">
                <a:latin typeface="Calibri Light"/>
                <a:cs typeface="Calibri Light"/>
              </a:rPr>
              <a:t>Costas,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frontera</a:t>
            </a:r>
            <a:r>
              <a:rPr dirty="0" sz="2400" spc="-3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terrestre,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aeropuerto.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  <a:tab pos="1333500" algn="l"/>
                <a:tab pos="1835150" algn="l"/>
                <a:tab pos="3716020" algn="l"/>
                <a:tab pos="4584700" algn="l"/>
              </a:tabLst>
            </a:pPr>
            <a:r>
              <a:rPr dirty="0" sz="2400" spc="-20">
                <a:latin typeface="Calibri Light"/>
                <a:cs typeface="Calibri Light"/>
              </a:rPr>
              <a:t>P</a:t>
            </a:r>
            <a:r>
              <a:rPr dirty="0" sz="2400" spc="-25">
                <a:latin typeface="Calibri Light"/>
                <a:cs typeface="Calibri Light"/>
              </a:rPr>
              <a:t>un</a:t>
            </a:r>
            <a:r>
              <a:rPr dirty="0" sz="2400" spc="-10">
                <a:latin typeface="Calibri Light"/>
                <a:cs typeface="Calibri Light"/>
              </a:rPr>
              <a:t>t</a:t>
            </a:r>
            <a:r>
              <a:rPr dirty="0" sz="2400" spc="-20">
                <a:latin typeface="Calibri Light"/>
                <a:cs typeface="Calibri Light"/>
              </a:rPr>
              <a:t>o</a:t>
            </a:r>
            <a:r>
              <a:rPr dirty="0" sz="2400">
                <a:latin typeface="Calibri Light"/>
                <a:cs typeface="Calibri Light"/>
              </a:rPr>
              <a:t>s	</a:t>
            </a:r>
            <a:r>
              <a:rPr dirty="0" sz="2400" spc="-25">
                <a:latin typeface="Calibri Light"/>
                <a:cs typeface="Calibri Light"/>
              </a:rPr>
              <a:t>d</a:t>
            </a:r>
            <a:r>
              <a:rPr dirty="0" sz="2400">
                <a:latin typeface="Calibri Light"/>
                <a:cs typeface="Calibri Light"/>
              </a:rPr>
              <a:t>e	i</a:t>
            </a:r>
            <a:r>
              <a:rPr dirty="0" sz="2400" spc="-30">
                <a:latin typeface="Calibri Light"/>
                <a:cs typeface="Calibri Light"/>
              </a:rPr>
              <a:t>n</a:t>
            </a:r>
            <a:r>
              <a:rPr dirty="0" sz="2400" spc="-25">
                <a:latin typeface="Calibri Light"/>
                <a:cs typeface="Calibri Light"/>
              </a:rPr>
              <a:t>g</a:t>
            </a:r>
            <a:r>
              <a:rPr dirty="0" sz="2400" spc="-15">
                <a:latin typeface="Calibri Light"/>
                <a:cs typeface="Calibri Light"/>
              </a:rPr>
              <a:t>r</a:t>
            </a:r>
            <a:r>
              <a:rPr dirty="0" sz="2400" spc="-25">
                <a:latin typeface="Calibri Light"/>
                <a:cs typeface="Calibri Light"/>
              </a:rPr>
              <a:t>e</a:t>
            </a:r>
            <a:r>
              <a:rPr dirty="0" sz="2400" spc="-30">
                <a:latin typeface="Calibri Light"/>
                <a:cs typeface="Calibri Light"/>
              </a:rPr>
              <a:t>s</a:t>
            </a:r>
            <a:r>
              <a:rPr dirty="0" sz="2400" spc="-20">
                <a:latin typeface="Calibri Light"/>
                <a:cs typeface="Calibri Light"/>
              </a:rPr>
              <a:t>o/s</a:t>
            </a:r>
            <a:r>
              <a:rPr dirty="0" sz="2400" spc="-15">
                <a:latin typeface="Calibri Light"/>
                <a:cs typeface="Calibri Light"/>
              </a:rPr>
              <a:t>ali</a:t>
            </a:r>
            <a:r>
              <a:rPr dirty="0" sz="2400" spc="-25">
                <a:latin typeface="Calibri Light"/>
                <a:cs typeface="Calibri Light"/>
              </a:rPr>
              <a:t>d</a:t>
            </a:r>
            <a:r>
              <a:rPr dirty="0" sz="2400">
                <a:latin typeface="Calibri Light"/>
                <a:cs typeface="Calibri Light"/>
              </a:rPr>
              <a:t>a	</a:t>
            </a:r>
            <a:r>
              <a:rPr dirty="0" sz="2400" spc="-5">
                <a:latin typeface="Calibri Light"/>
                <a:cs typeface="Calibri Light"/>
              </a:rPr>
              <a:t>e</a:t>
            </a:r>
            <a:r>
              <a:rPr dirty="0" sz="2400" spc="-15">
                <a:latin typeface="Calibri Light"/>
                <a:cs typeface="Calibri Light"/>
              </a:rPr>
              <a:t>s</a:t>
            </a:r>
            <a:r>
              <a:rPr dirty="0" sz="2400">
                <a:latin typeface="Calibri Light"/>
                <a:cs typeface="Calibri Light"/>
              </a:rPr>
              <a:t>tán	definido</a:t>
            </a:r>
            <a:r>
              <a:rPr dirty="0" sz="2400" spc="-15">
                <a:latin typeface="Calibri Light"/>
                <a:cs typeface="Calibri Light"/>
              </a:rPr>
              <a:t>s</a:t>
            </a:r>
            <a:r>
              <a:rPr dirty="0" sz="2400">
                <a:latin typeface="Calibri Light"/>
                <a:cs typeface="Calibri Light"/>
              </a:rPr>
              <a:t>.  </a:t>
            </a:r>
            <a:r>
              <a:rPr dirty="0" sz="2400" spc="-5">
                <a:latin typeface="Calibri Light"/>
                <a:cs typeface="Calibri Light"/>
              </a:rPr>
              <a:t>ocasional.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39" y="1233297"/>
            <a:ext cx="240791" cy="2484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5894" y="1112342"/>
            <a:ext cx="8640445" cy="878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20"/>
              <a:t>Focos</a:t>
            </a:r>
            <a:r>
              <a:rPr dirty="0" sz="2800" spc="275"/>
              <a:t> </a:t>
            </a:r>
            <a:r>
              <a:rPr dirty="0" sz="2800" spc="-20"/>
              <a:t>de</a:t>
            </a:r>
            <a:r>
              <a:rPr dirty="0" sz="2800" spc="265"/>
              <a:t> </a:t>
            </a:r>
            <a:r>
              <a:rPr dirty="0" sz="2800" spc="-15"/>
              <a:t>la</a:t>
            </a:r>
            <a:r>
              <a:rPr dirty="0" sz="2800" spc="270"/>
              <a:t> </a:t>
            </a:r>
            <a:r>
              <a:rPr dirty="0" sz="2800" spc="-20"/>
              <a:t>Fiscalización</a:t>
            </a:r>
            <a:r>
              <a:rPr dirty="0" sz="2800" spc="270"/>
              <a:t> </a:t>
            </a:r>
            <a:r>
              <a:rPr dirty="0" sz="2800" spc="-5"/>
              <a:t>(Funcionario</a:t>
            </a:r>
            <a:r>
              <a:rPr dirty="0" sz="2800" spc="295"/>
              <a:t> </a:t>
            </a:r>
            <a:r>
              <a:rPr dirty="0" sz="2800" spc="-10"/>
              <a:t>aduanero</a:t>
            </a:r>
            <a:r>
              <a:rPr dirty="0" sz="2800" spc="295"/>
              <a:t> </a:t>
            </a:r>
            <a:r>
              <a:rPr dirty="0" sz="2800" spc="-5"/>
              <a:t>es</a:t>
            </a:r>
            <a:r>
              <a:rPr dirty="0" sz="2800" spc="300"/>
              <a:t> </a:t>
            </a:r>
            <a:r>
              <a:rPr dirty="0" sz="2800" spc="-5"/>
              <a:t>ministro </a:t>
            </a:r>
            <a:r>
              <a:rPr dirty="0" sz="2800" spc="-615"/>
              <a:t> </a:t>
            </a:r>
            <a:r>
              <a:rPr dirty="0" sz="2800" spc="-5"/>
              <a:t>de</a:t>
            </a:r>
            <a:r>
              <a:rPr dirty="0" sz="2800" spc="5"/>
              <a:t> </a:t>
            </a:r>
            <a:r>
              <a:rPr dirty="0" sz="2800" spc="-5"/>
              <a:t>fe):</a:t>
            </a:r>
            <a:endParaRPr sz="28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39" y="4159377"/>
            <a:ext cx="240791" cy="24841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602994" y="2335148"/>
            <a:ext cx="6495415" cy="35623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5">
                <a:latin typeface="Calibri Light"/>
                <a:cs typeface="Calibri Light"/>
              </a:rPr>
              <a:t>Evasión</a:t>
            </a:r>
            <a:r>
              <a:rPr dirty="0" sz="2400" spc="-3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tributaria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-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pago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de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derechos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e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impuestos.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Tráfico</a:t>
            </a:r>
            <a:r>
              <a:rPr dirty="0" u="heavy" sz="2400" spc="-4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 </a:t>
            </a:r>
            <a:r>
              <a:rPr dirty="0" u="heavy" sz="2400" spc="-5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ilícito.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3900">
              <a:latin typeface="Calibri Light"/>
              <a:cs typeface="Calibri Light"/>
            </a:endParaRPr>
          </a:p>
          <a:p>
            <a:pPr marL="355600">
              <a:lnSpc>
                <a:spcPct val="100000"/>
              </a:lnSpc>
            </a:pPr>
            <a:r>
              <a:rPr dirty="0" sz="2800" spc="-15">
                <a:latin typeface="Calibri Light"/>
                <a:cs typeface="Calibri Light"/>
              </a:rPr>
              <a:t>¿En</a:t>
            </a:r>
            <a:r>
              <a:rPr dirty="0" sz="2800" spc="-75">
                <a:latin typeface="Calibri Light"/>
                <a:cs typeface="Calibri Light"/>
              </a:rPr>
              <a:t> </a:t>
            </a:r>
            <a:r>
              <a:rPr dirty="0" sz="2800" spc="-15">
                <a:latin typeface="Calibri Light"/>
                <a:cs typeface="Calibri Light"/>
              </a:rPr>
              <a:t>qué</a:t>
            </a:r>
            <a:r>
              <a:rPr dirty="0" sz="2800" spc="-70">
                <a:latin typeface="Calibri Light"/>
                <a:cs typeface="Calibri Light"/>
              </a:rPr>
              <a:t> </a:t>
            </a:r>
            <a:r>
              <a:rPr dirty="0" sz="2800" spc="-5">
                <a:latin typeface="Calibri Light"/>
                <a:cs typeface="Calibri Light"/>
              </a:rPr>
              <a:t>se</a:t>
            </a:r>
            <a:r>
              <a:rPr dirty="0" sz="2800" spc="-60">
                <a:latin typeface="Calibri Light"/>
                <a:cs typeface="Calibri Light"/>
              </a:rPr>
              <a:t> </a:t>
            </a:r>
            <a:r>
              <a:rPr dirty="0" sz="2800" spc="-10">
                <a:latin typeface="Calibri Light"/>
                <a:cs typeface="Calibri Light"/>
              </a:rPr>
              <a:t>fija?</a:t>
            </a:r>
            <a:endParaRPr sz="280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243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5">
                <a:latin typeface="Calibri Light"/>
                <a:cs typeface="Calibri Light"/>
              </a:rPr>
              <a:t>Dimensión</a:t>
            </a:r>
            <a:r>
              <a:rPr dirty="0" sz="2400" spc="-1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física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(carga).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5">
                <a:latin typeface="Calibri Light"/>
                <a:cs typeface="Calibri Light"/>
              </a:rPr>
              <a:t>Dimensión documental.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39" y="1842897"/>
            <a:ext cx="240791" cy="2484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5894" y="1722500"/>
            <a:ext cx="234251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/>
              <a:t>¿</a:t>
            </a:r>
            <a:r>
              <a:rPr dirty="0" sz="2800" spc="-10"/>
              <a:t>C</a:t>
            </a:r>
            <a:r>
              <a:rPr dirty="0" sz="2800" spc="-35"/>
              <a:t>óm</a:t>
            </a:r>
            <a:r>
              <a:rPr dirty="0" sz="2800" spc="-5"/>
              <a:t>o</a:t>
            </a:r>
            <a:r>
              <a:rPr dirty="0" sz="2800" spc="-65"/>
              <a:t> </a:t>
            </a:r>
            <a:r>
              <a:rPr dirty="0" sz="2800" spc="-5"/>
              <a:t>fis</a:t>
            </a:r>
            <a:r>
              <a:rPr dirty="0" sz="2800" spc="-60"/>
              <a:t>c</a:t>
            </a:r>
            <a:r>
              <a:rPr dirty="0" sz="2800" spc="-25"/>
              <a:t>a</a:t>
            </a:r>
            <a:r>
              <a:rPr dirty="0" sz="2800" spc="-5"/>
              <a:t>l</a:t>
            </a:r>
            <a:r>
              <a:rPr dirty="0" sz="2800" spc="-20"/>
              <a:t>i</a:t>
            </a:r>
            <a:r>
              <a:rPr dirty="0" sz="2800" spc="-75"/>
              <a:t>z</a:t>
            </a:r>
            <a:r>
              <a:rPr dirty="0" sz="2800" spc="-25"/>
              <a:t>a</a:t>
            </a:r>
            <a:r>
              <a:rPr dirty="0" sz="2800" spc="-5"/>
              <a:t>?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602994" y="2456764"/>
            <a:ext cx="4276090" cy="3318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0">
                <a:latin typeface="Calibri Light"/>
                <a:cs typeface="Calibri Light"/>
              </a:rPr>
              <a:t>Revisión</a:t>
            </a:r>
            <a:r>
              <a:rPr dirty="0" sz="2400" spc="-4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documental.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0">
                <a:latin typeface="Calibri Light"/>
                <a:cs typeface="Calibri Light"/>
              </a:rPr>
              <a:t>Examen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físico.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25">
                <a:latin typeface="Calibri Light"/>
                <a:cs typeface="Calibri Light"/>
              </a:rPr>
              <a:t>Aforo.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 spc="-10">
                <a:latin typeface="Calibri Light"/>
                <a:cs typeface="Calibri Light"/>
              </a:rPr>
              <a:t>Auditorías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-</a:t>
            </a:r>
            <a:r>
              <a:rPr dirty="0" sz="2400" spc="-15">
                <a:latin typeface="Calibri Light"/>
                <a:cs typeface="Calibri Light"/>
              </a:rPr>
              <a:t> investigación.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 MT"/>
              <a:buChar char="•"/>
            </a:pPr>
            <a:endParaRPr sz="2350">
              <a:latin typeface="Calibri Light"/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2400">
                <a:latin typeface="Calibri Light"/>
                <a:cs typeface="Calibri Light"/>
              </a:rPr>
              <a:t>Selectividad</a:t>
            </a:r>
            <a:r>
              <a:rPr dirty="0" sz="2400" spc="-4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-</a:t>
            </a:r>
            <a:r>
              <a:rPr dirty="0" sz="2400" spc="-25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gestión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de</a:t>
            </a:r>
            <a:r>
              <a:rPr dirty="0" sz="2400" spc="-2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riesgos.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5439" y="1111758"/>
            <a:ext cx="240791" cy="2484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89505" y="991361"/>
            <a:ext cx="693102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30"/>
              <a:t>Resultado</a:t>
            </a:r>
            <a:r>
              <a:rPr dirty="0" sz="2800" spc="-70"/>
              <a:t> </a:t>
            </a:r>
            <a:r>
              <a:rPr dirty="0" sz="2800" spc="-10"/>
              <a:t>de</a:t>
            </a:r>
            <a:r>
              <a:rPr dirty="0" sz="2800" spc="-50"/>
              <a:t> </a:t>
            </a:r>
            <a:r>
              <a:rPr dirty="0" sz="2800"/>
              <a:t>la</a:t>
            </a:r>
            <a:r>
              <a:rPr dirty="0" sz="2800" spc="-45"/>
              <a:t> </a:t>
            </a:r>
            <a:r>
              <a:rPr dirty="0" sz="2800" spc="-20"/>
              <a:t>fiscalización</a:t>
            </a:r>
            <a:r>
              <a:rPr dirty="0" sz="2800" spc="-80"/>
              <a:t> </a:t>
            </a:r>
            <a:r>
              <a:rPr dirty="0" sz="2800" spc="-5"/>
              <a:t>/</a:t>
            </a:r>
            <a:r>
              <a:rPr dirty="0" sz="2800" spc="-30"/>
              <a:t> </a:t>
            </a:r>
            <a:r>
              <a:rPr dirty="0" sz="2800" spc="-20"/>
              <a:t>Riesgos</a:t>
            </a:r>
            <a:r>
              <a:rPr dirty="0" sz="2800" spc="-60"/>
              <a:t> </a:t>
            </a:r>
            <a:r>
              <a:rPr dirty="0" sz="2800" spc="-30"/>
              <a:t>Aduaneros: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602994" y="1966416"/>
            <a:ext cx="7911465" cy="1304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 Light"/>
                <a:cs typeface="Calibri Light"/>
              </a:rPr>
              <a:t>Conformidad.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3500"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400" spc="-10">
                <a:latin typeface="Calibri Light"/>
                <a:cs typeface="Calibri Light"/>
              </a:rPr>
              <a:t>Multas</a:t>
            </a:r>
            <a:r>
              <a:rPr dirty="0" sz="2400" spc="-30">
                <a:latin typeface="Calibri Light"/>
                <a:cs typeface="Calibri Light"/>
              </a:rPr>
              <a:t> </a:t>
            </a:r>
            <a:r>
              <a:rPr dirty="0" sz="2400">
                <a:latin typeface="Calibri Light"/>
                <a:cs typeface="Calibri Light"/>
              </a:rPr>
              <a:t>por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infracciones</a:t>
            </a:r>
            <a:r>
              <a:rPr dirty="0" sz="2400" spc="-30">
                <a:latin typeface="Calibri Light"/>
                <a:cs typeface="Calibri Light"/>
              </a:rPr>
              <a:t> </a:t>
            </a:r>
            <a:r>
              <a:rPr dirty="0" sz="2400" spc="-10">
                <a:latin typeface="Calibri Light"/>
                <a:cs typeface="Calibri Light"/>
              </a:rPr>
              <a:t>reglamentarias.</a:t>
            </a:r>
            <a:r>
              <a:rPr dirty="0" sz="2400" spc="-35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Defensa</a:t>
            </a:r>
            <a:r>
              <a:rPr dirty="0" sz="1600" spc="-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administrativa</a:t>
            </a:r>
            <a:r>
              <a:rPr dirty="0" sz="1600" spc="1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/ judicial.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994" y="4001770"/>
            <a:ext cx="12674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Calibri Light"/>
                <a:cs typeface="Calibri Light"/>
              </a:rPr>
              <a:t>Ca</a:t>
            </a:r>
            <a:r>
              <a:rPr dirty="0" sz="2400" spc="-40">
                <a:latin typeface="Calibri Light"/>
                <a:cs typeface="Calibri Light"/>
              </a:rPr>
              <a:t>r</a:t>
            </a:r>
            <a:r>
              <a:rPr dirty="0" sz="2400" spc="-10">
                <a:latin typeface="Calibri Light"/>
                <a:cs typeface="Calibri Light"/>
              </a:rPr>
              <a:t>g</a:t>
            </a:r>
            <a:r>
              <a:rPr dirty="0" sz="2400" spc="-5">
                <a:latin typeface="Calibri Light"/>
                <a:cs typeface="Calibri Light"/>
              </a:rPr>
              <a:t>os</a:t>
            </a:r>
            <a:r>
              <a:rPr dirty="0" sz="2400">
                <a:latin typeface="Calibri Light"/>
                <a:cs typeface="Calibri Light"/>
              </a:rPr>
              <a:t>.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0501" y="4103878"/>
            <a:ext cx="87191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Calibri Light"/>
                <a:cs typeface="Calibri Light"/>
              </a:rPr>
              <a:t>Defensa</a:t>
            </a:r>
            <a:r>
              <a:rPr dirty="0" sz="1600" spc="47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administrativa</a:t>
            </a:r>
            <a:r>
              <a:rPr dirty="0" sz="1600" spc="46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/</a:t>
            </a:r>
            <a:r>
              <a:rPr dirty="0" sz="1600" spc="46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judicial</a:t>
            </a:r>
            <a:r>
              <a:rPr dirty="0" sz="1600" spc="47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(cobro</a:t>
            </a:r>
            <a:r>
              <a:rPr dirty="0" sz="1600" spc="475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diferencia</a:t>
            </a:r>
            <a:r>
              <a:rPr dirty="0" sz="1600" spc="46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de</a:t>
            </a:r>
            <a:r>
              <a:rPr dirty="0" sz="1600" spc="47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derechos</a:t>
            </a:r>
            <a:r>
              <a:rPr dirty="0" sz="1600" spc="475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subvaloración</a:t>
            </a:r>
            <a:r>
              <a:rPr dirty="0" sz="1600" spc="47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/</a:t>
            </a:r>
            <a:r>
              <a:rPr dirty="0" sz="1600" spc="48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desconocimiento</a:t>
            </a:r>
            <a:r>
              <a:rPr dirty="0" sz="1600" spc="465">
                <a:latin typeface="Calibri Light"/>
                <a:cs typeface="Calibri Light"/>
              </a:rPr>
              <a:t> </a:t>
            </a:r>
            <a:r>
              <a:rPr dirty="0" sz="1600" spc="5">
                <a:latin typeface="Calibri Light"/>
                <a:cs typeface="Calibri Light"/>
              </a:rPr>
              <a:t>de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45894" y="4350765"/>
            <a:ext cx="20078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latin typeface="Calibri Light"/>
                <a:cs typeface="Calibri Light"/>
              </a:rPr>
              <a:t>preferencia</a:t>
            </a:r>
            <a:r>
              <a:rPr dirty="0" sz="1600" spc="-6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arancelaria).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02994" y="5134483"/>
            <a:ext cx="9962515" cy="1303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400" spc="-15">
                <a:latin typeface="Calibri Light"/>
                <a:cs typeface="Calibri Light"/>
              </a:rPr>
              <a:t>Delitos</a:t>
            </a:r>
            <a:r>
              <a:rPr dirty="0" sz="2400" spc="-80">
                <a:latin typeface="Calibri Light"/>
                <a:cs typeface="Calibri Light"/>
              </a:rPr>
              <a:t> </a:t>
            </a:r>
            <a:r>
              <a:rPr dirty="0" sz="2400" spc="-25">
                <a:latin typeface="Calibri Light"/>
                <a:cs typeface="Calibri Light"/>
              </a:rPr>
              <a:t>aduaneros.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3500"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Calibri Light"/>
                <a:cs typeface="Calibri Light"/>
              </a:rPr>
              <a:t>Sanciones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400" spc="-5">
                <a:latin typeface="Calibri Light"/>
                <a:cs typeface="Calibri Light"/>
              </a:rPr>
              <a:t>disciplinarias</a:t>
            </a:r>
            <a:r>
              <a:rPr dirty="0" sz="2400" spc="-10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(No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aplica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al</a:t>
            </a:r>
            <a:r>
              <a:rPr dirty="0" sz="2000" spc="-15">
                <a:latin typeface="Calibri Light"/>
                <a:cs typeface="Calibri Light"/>
              </a:rPr>
              <a:t> </a:t>
            </a:r>
            <a:r>
              <a:rPr dirty="0" sz="2000" spc="-5">
                <a:latin typeface="Calibri Light"/>
                <a:cs typeface="Calibri Light"/>
              </a:rPr>
              <a:t>importador</a:t>
            </a:r>
            <a:r>
              <a:rPr dirty="0" sz="2000" spc="-35">
                <a:latin typeface="Calibri Light"/>
                <a:cs typeface="Calibri Light"/>
              </a:rPr>
              <a:t> </a:t>
            </a:r>
            <a:r>
              <a:rPr dirty="0" sz="2000">
                <a:latin typeface="Calibri Light"/>
                <a:cs typeface="Calibri Light"/>
              </a:rPr>
              <a:t>ni</a:t>
            </a:r>
            <a:r>
              <a:rPr dirty="0" sz="2000" spc="-10">
                <a:latin typeface="Calibri Light"/>
                <a:cs typeface="Calibri Light"/>
              </a:rPr>
              <a:t> exportador)</a:t>
            </a:r>
            <a:r>
              <a:rPr dirty="0" sz="2000" spc="-20">
                <a:latin typeface="Calibri Light"/>
                <a:cs typeface="Calibri Light"/>
              </a:rPr>
              <a:t> </a:t>
            </a:r>
            <a:r>
              <a:rPr dirty="0" sz="1600" spc="-15">
                <a:latin typeface="Calibri Light"/>
                <a:cs typeface="Calibri Light"/>
              </a:rPr>
              <a:t>Defensa</a:t>
            </a:r>
            <a:r>
              <a:rPr dirty="0" sz="1600">
                <a:latin typeface="Calibri Light"/>
                <a:cs typeface="Calibri Light"/>
              </a:rPr>
              <a:t> </a:t>
            </a:r>
            <a:r>
              <a:rPr dirty="0" sz="1600" spc="-10">
                <a:latin typeface="Calibri Light"/>
                <a:cs typeface="Calibri Light"/>
              </a:rPr>
              <a:t>administrativa</a:t>
            </a:r>
            <a:r>
              <a:rPr dirty="0" sz="1600" spc="20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/</a:t>
            </a:r>
            <a:r>
              <a:rPr dirty="0" sz="1600" spc="5">
                <a:latin typeface="Calibri Light"/>
                <a:cs typeface="Calibri Light"/>
              </a:rPr>
              <a:t> </a:t>
            </a:r>
            <a:r>
              <a:rPr dirty="0" sz="1600" spc="-5">
                <a:latin typeface="Calibri Light"/>
                <a:cs typeface="Calibri Light"/>
              </a:rPr>
              <a:t>judicial.</a:t>
            </a:r>
            <a:endParaRPr sz="1600">
              <a:latin typeface="Calibri Light"/>
              <a:cs typeface="Calibri 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994" y="2433904"/>
            <a:ext cx="85299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5"/>
              <a:t>2.</a:t>
            </a:r>
            <a:r>
              <a:rPr dirty="0" sz="4000" spc="-55"/>
              <a:t> </a:t>
            </a:r>
            <a:r>
              <a:rPr dirty="0" sz="4000" spc="-15"/>
              <a:t>Ley</a:t>
            </a:r>
            <a:r>
              <a:rPr dirty="0" sz="4000" spc="-90"/>
              <a:t> </a:t>
            </a:r>
            <a:r>
              <a:rPr dirty="0" sz="4000" spc="-25"/>
              <a:t>21.595</a:t>
            </a:r>
            <a:r>
              <a:rPr dirty="0" sz="4000" spc="-90"/>
              <a:t> </a:t>
            </a:r>
            <a:r>
              <a:rPr dirty="0" sz="4000" spc="-5"/>
              <a:t>/</a:t>
            </a:r>
            <a:r>
              <a:rPr dirty="0" sz="4000" spc="-55"/>
              <a:t> </a:t>
            </a:r>
            <a:r>
              <a:rPr dirty="0" sz="4000" spc="-15"/>
              <a:t>Ley</a:t>
            </a:r>
            <a:r>
              <a:rPr dirty="0" sz="4000" spc="-80"/>
              <a:t> </a:t>
            </a:r>
            <a:r>
              <a:rPr dirty="0" sz="4000" spc="-15"/>
              <a:t>de</a:t>
            </a:r>
            <a:r>
              <a:rPr dirty="0" sz="4000" spc="-75"/>
              <a:t> </a:t>
            </a:r>
            <a:r>
              <a:rPr dirty="0" sz="4000" spc="-25"/>
              <a:t>Delitos</a:t>
            </a:r>
            <a:r>
              <a:rPr dirty="0" sz="4000" spc="-75"/>
              <a:t> </a:t>
            </a:r>
            <a:r>
              <a:rPr dirty="0" sz="4000" spc="-35"/>
              <a:t>Económicos.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24383"/>
            <a:ext cx="1869948" cy="9143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Antonio Faundez</dc:creator>
  <dc:title>eTax</dc:title>
  <dcterms:created xsi:type="dcterms:W3CDTF">2023-12-12T18:26:42Z</dcterms:created>
  <dcterms:modified xsi:type="dcterms:W3CDTF">2023-12-12T18:26:42Z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2023-12-12T00:00:00Z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2023-12-12T00:00:00Z</vt:filetime>
  </property>
</Properties>
</file>