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0.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2" r:id="rId4"/>
  </p:sldMasterIdLst>
  <p:notesMasterIdLst>
    <p:notesMasterId r:id="rId47"/>
  </p:notesMasterIdLst>
  <p:handoutMasterIdLst>
    <p:handoutMasterId r:id="rId48"/>
  </p:handoutMasterIdLst>
  <p:sldIdLst>
    <p:sldId id="2579" r:id="rId5"/>
    <p:sldId id="2709" r:id="rId6"/>
    <p:sldId id="2656" r:id="rId7"/>
    <p:sldId id="2655" r:id="rId8"/>
    <p:sldId id="2710" r:id="rId9"/>
    <p:sldId id="2711" r:id="rId10"/>
    <p:sldId id="2682" r:id="rId11"/>
    <p:sldId id="2683" r:id="rId12"/>
    <p:sldId id="2684" r:id="rId13"/>
    <p:sldId id="2700" r:id="rId14"/>
    <p:sldId id="2685" r:id="rId15"/>
    <p:sldId id="2701" r:id="rId16"/>
    <p:sldId id="2697" r:id="rId17"/>
    <p:sldId id="2712" r:id="rId18"/>
    <p:sldId id="2686" r:id="rId19"/>
    <p:sldId id="2687" r:id="rId20"/>
    <p:sldId id="2689" r:id="rId21"/>
    <p:sldId id="2688" r:id="rId22"/>
    <p:sldId id="2702" r:id="rId23"/>
    <p:sldId id="2690" r:id="rId24"/>
    <p:sldId id="2691" r:id="rId25"/>
    <p:sldId id="2719" r:id="rId26"/>
    <p:sldId id="2698" r:id="rId27"/>
    <p:sldId id="2713" r:id="rId28"/>
    <p:sldId id="2693" r:id="rId29"/>
    <p:sldId id="2720" r:id="rId30"/>
    <p:sldId id="2721" r:id="rId31"/>
    <p:sldId id="2703" r:id="rId32"/>
    <p:sldId id="2704" r:id="rId33"/>
    <p:sldId id="2694" r:id="rId34"/>
    <p:sldId id="2705" r:id="rId35"/>
    <p:sldId id="2692" r:id="rId36"/>
    <p:sldId id="2706" r:id="rId37"/>
    <p:sldId id="2695" r:id="rId38"/>
    <p:sldId id="2696" r:id="rId39"/>
    <p:sldId id="2714" r:id="rId40"/>
    <p:sldId id="2717" r:id="rId41"/>
    <p:sldId id="2715" r:id="rId42"/>
    <p:sldId id="2722" r:id="rId43"/>
    <p:sldId id="2708" r:id="rId44"/>
    <p:sldId id="2716" r:id="rId45"/>
    <p:sldId id="619"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E65D17-265F-C627-487D-765A15F7B09A}" name="Mauricio Duran" initials="MD" userId="S::mauricio.duran@provokersite.com::75700fd9-6284-4c83-8b70-21e1bb1e8f88" providerId="AD"/>
  <p188:author id="{3189B3AE-BEA8-160D-FB96-E343EAF19077}" name="Carola Martabit" initials="CM" userId="S::Carola.Martabit@provokersite.com::ec1ac0ff-f5c8-4402-8fe3-564f9d17df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933"/>
    <a:srgbClr val="1273A1"/>
    <a:srgbClr val="8597AF"/>
    <a:srgbClr val="F3AF2C"/>
    <a:srgbClr val="FF9933"/>
    <a:srgbClr val="C55A11"/>
    <a:srgbClr val="FC561F"/>
    <a:srgbClr val="F4A17D"/>
    <a:srgbClr val="D6D6D6"/>
    <a:srgbClr val="169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5E1D1-A0F9-471E-A9BF-2C4D152840E5}" v="37" dt="2024-01-05T19:56:12.86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57" autoAdjust="0"/>
  </p:normalViewPr>
  <p:slideViewPr>
    <p:cSldViewPr snapToGrid="0">
      <p:cViewPr varScale="1">
        <p:scale>
          <a:sx n="76" d="100"/>
          <a:sy n="76" d="100"/>
        </p:scale>
        <p:origin x="960" y="60"/>
      </p:cViewPr>
      <p:guideLst>
        <p:guide orient="horz" pos="1643"/>
        <p:guide pos="2880"/>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1702275333112"/>
          <c:y val="3.851206155313603E-2"/>
          <c:w val="0.3730834092231341"/>
          <c:h val="0.92297587689372795"/>
        </c:manualLayout>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1"/>
            <c:invertIfNegative val="0"/>
            <c:bubble3D val="0"/>
            <c:spPr>
              <a:solidFill>
                <a:srgbClr val="F3AF2C"/>
              </a:solidFill>
              <a:ln>
                <a:noFill/>
              </a:ln>
              <a:effectLst/>
            </c:spPr>
            <c:extLst>
              <c:ext xmlns:c16="http://schemas.microsoft.com/office/drawing/2014/chart" uri="{C3380CC4-5D6E-409C-BE32-E72D297353CC}">
                <c16:uniqueId val="{00000001-822A-4629-90B8-4EBA94C03E7C}"/>
              </c:ext>
            </c:extLst>
          </c:dPt>
          <c:dPt>
            <c:idx val="2"/>
            <c:invertIfNegative val="0"/>
            <c:bubble3D val="0"/>
            <c:spPr>
              <a:solidFill>
                <a:srgbClr val="92D050"/>
              </a:solidFill>
              <a:ln>
                <a:noFill/>
              </a:ln>
              <a:effectLst/>
            </c:spPr>
            <c:extLst>
              <c:ext xmlns:c16="http://schemas.microsoft.com/office/drawing/2014/chart" uri="{C3380CC4-5D6E-409C-BE32-E72D297353CC}">
                <c16:uniqueId val="{00000003-822A-4629-90B8-4EBA94C03E7C}"/>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822A-4629-90B8-4EBA94C03E7C}"/>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7-822A-4629-90B8-4EBA94C03E7C}"/>
              </c:ext>
            </c:extLst>
          </c:dPt>
          <c:dPt>
            <c:idx val="5"/>
            <c:invertIfNegative val="0"/>
            <c:bubble3D val="0"/>
            <c:spPr>
              <a:solidFill>
                <a:srgbClr val="FF0000"/>
              </a:solidFill>
              <a:ln>
                <a:noFill/>
              </a:ln>
              <a:effectLst/>
            </c:spPr>
            <c:extLst>
              <c:ext xmlns:c16="http://schemas.microsoft.com/office/drawing/2014/chart" uri="{C3380CC4-5D6E-409C-BE32-E72D297353CC}">
                <c16:uniqueId val="{00000009-822A-4629-90B8-4EBA94C03E7C}"/>
              </c:ext>
            </c:extLst>
          </c:dPt>
          <c:dPt>
            <c:idx val="6"/>
            <c:invertIfNegative val="0"/>
            <c:bubble3D val="0"/>
            <c:spPr>
              <a:solidFill>
                <a:schemeClr val="tx1"/>
              </a:solidFill>
              <a:ln>
                <a:noFill/>
              </a:ln>
              <a:effectLst/>
            </c:spPr>
            <c:extLst>
              <c:ext xmlns:c16="http://schemas.microsoft.com/office/drawing/2014/chart" uri="{C3380CC4-5D6E-409C-BE32-E72D297353CC}">
                <c16:uniqueId val="{0000000B-822A-4629-90B8-4EBA94C03E7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Delitos / actividades ilegales</c:v>
                </c:pt>
                <c:pt idx="1">
                  <c:v>Impacto en espacios públicos</c:v>
                </c:pt>
                <c:pt idx="2">
                  <c:v>Beneficios compradores</c:v>
                </c:pt>
                <c:pt idx="3">
                  <c:v>Productos que se Venden</c:v>
                </c:pt>
                <c:pt idx="4">
                  <c:v>Oportunidad para vendedores</c:v>
                </c:pt>
                <c:pt idx="5">
                  <c:v>Factores de necesidad económica</c:v>
                </c:pt>
                <c:pt idx="6">
                  <c:v>Mala calidad de los productos</c:v>
                </c:pt>
              </c:strCache>
            </c:strRef>
          </c:cat>
          <c:val>
            <c:numRef>
              <c:f>Hoja1!$B$2:$B$8</c:f>
              <c:numCache>
                <c:formatCode>0%</c:formatCode>
                <c:ptCount val="7"/>
                <c:pt idx="0">
                  <c:v>0.64909033500000002</c:v>
                </c:pt>
                <c:pt idx="1">
                  <c:v>0.32187370500000001</c:v>
                </c:pt>
                <c:pt idx="2">
                  <c:v>0.25481137600000003</c:v>
                </c:pt>
                <c:pt idx="3">
                  <c:v>0.148756746</c:v>
                </c:pt>
                <c:pt idx="4">
                  <c:v>0.12611356900000004</c:v>
                </c:pt>
                <c:pt idx="5">
                  <c:v>0.108509195</c:v>
                </c:pt>
                <c:pt idx="6">
                  <c:v>7.3910214999999946E-2</c:v>
                </c:pt>
              </c:numCache>
            </c:numRef>
          </c:val>
          <c:extLst>
            <c:ext xmlns:c16="http://schemas.microsoft.com/office/drawing/2014/chart" uri="{C3380CC4-5D6E-409C-BE32-E72D297353CC}">
              <c16:uniqueId val="{0000000C-822A-4629-90B8-4EBA94C03E7C}"/>
            </c:ext>
          </c:extLst>
        </c:ser>
        <c:dLbls>
          <c:dLblPos val="outEnd"/>
          <c:showLegendKey val="0"/>
          <c:showVal val="1"/>
          <c:showCatName val="0"/>
          <c:showSerName val="0"/>
          <c:showPercent val="0"/>
          <c:showBubbleSize val="0"/>
        </c:dLbls>
        <c:gapWidth val="42"/>
        <c:axId val="1699459504"/>
        <c:axId val="1666904064"/>
      </c:barChart>
      <c:catAx>
        <c:axId val="1699459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t"/>
        <c:numFmt formatCode="0%" sourceLinked="1"/>
        <c:majorTickMark val="none"/>
        <c:minorTickMark val="none"/>
        <c:tickLblPos val="nextTo"/>
        <c:crossAx val="169945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Schoolbook" panose="02040604050505020304" pitchFamily="18" charset="0"/>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99125655738707"/>
          <c:y val="3.8512038085791983E-2"/>
          <c:w val="0.66934670533122353"/>
          <c:h val="0.70590789359423389"/>
        </c:manualLayout>
      </c:layout>
      <c:barChart>
        <c:barDir val="col"/>
        <c:grouping val="stacked"/>
        <c:varyColors val="0"/>
        <c:ser>
          <c:idx val="0"/>
          <c:order val="0"/>
          <c:tx>
            <c:strRef>
              <c:f>Hoja1!$A$2</c:f>
              <c:strCache>
                <c:ptCount val="1"/>
                <c:pt idx="0">
                  <c:v>Totalmente relacionados</c:v>
                </c:pt>
              </c:strCache>
            </c:strRef>
          </c:tx>
          <c:spPr>
            <a:solidFill>
              <a:srgbClr val="F3AF2C"/>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Hoja1!$B$1:$E$1</c:f>
              <c:strCache>
                <c:ptCount val="4"/>
                <c:pt idx="0">
                  <c:v>Desempleo</c:v>
                </c:pt>
                <c:pt idx="1">
                  <c:v>Inseguridad</c:v>
                </c:pt>
                <c:pt idx="2">
                  <c:v>Contrabando</c:v>
                </c:pt>
                <c:pt idx="3">
                  <c:v>Narcotráfico</c:v>
                </c:pt>
              </c:strCache>
            </c:strRef>
          </c:cat>
          <c:val>
            <c:numRef>
              <c:f>Hoja1!$B$2:$E$2</c:f>
              <c:numCache>
                <c:formatCode>0%</c:formatCode>
                <c:ptCount val="4"/>
                <c:pt idx="0">
                  <c:v>0.56000000000000005</c:v>
                </c:pt>
                <c:pt idx="1">
                  <c:v>0.45</c:v>
                </c:pt>
                <c:pt idx="2">
                  <c:v>0.47</c:v>
                </c:pt>
                <c:pt idx="3">
                  <c:v>0.42</c:v>
                </c:pt>
              </c:numCache>
            </c:numRef>
          </c:val>
          <c:extLst>
            <c:ext xmlns:c16="http://schemas.microsoft.com/office/drawing/2014/chart" uri="{C3380CC4-5D6E-409C-BE32-E72D297353CC}">
              <c16:uniqueId val="{00000000-7C6E-4414-8DBF-39DC1B748D19}"/>
            </c:ext>
          </c:extLst>
        </c:ser>
        <c:ser>
          <c:idx val="1"/>
          <c:order val="1"/>
          <c:tx>
            <c:strRef>
              <c:f>Hoja1!$A$3</c:f>
              <c:strCache>
                <c:ptCount val="1"/>
                <c:pt idx="0">
                  <c:v>Algo relacionados</c:v>
                </c:pt>
              </c:strCache>
            </c:strRef>
          </c:tx>
          <c:spPr>
            <a:solidFill>
              <a:schemeClr val="accent2">
                <a:lumMod val="40000"/>
                <a:lumOff val="60000"/>
              </a:schemeClr>
            </a:solidFill>
            <a:ln>
              <a:solidFill>
                <a:srgbClr val="FF0000"/>
              </a:solidFill>
            </a:ln>
            <a:effectLst/>
          </c:spPr>
          <c:invertIfNegative val="0"/>
          <c:dPt>
            <c:idx val="0"/>
            <c:invertIfNegative val="0"/>
            <c:bubble3D val="0"/>
            <c:spPr>
              <a:solidFill>
                <a:schemeClr val="accent2">
                  <a:lumMod val="40000"/>
                  <a:lumOff val="60000"/>
                </a:schemeClr>
              </a:solidFill>
              <a:ln>
                <a:solidFill>
                  <a:srgbClr val="FF0000"/>
                </a:solidFill>
              </a:ln>
              <a:effectLst/>
            </c:spPr>
            <c:extLst>
              <c:ext xmlns:c16="http://schemas.microsoft.com/office/drawing/2014/chart" uri="{C3380CC4-5D6E-409C-BE32-E72D297353CC}">
                <c16:uniqueId val="{00000002-7C6E-4414-8DBF-39DC1B748D19}"/>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Hoja1!$B$1:$E$1</c:f>
              <c:strCache>
                <c:ptCount val="4"/>
                <c:pt idx="0">
                  <c:v>Desempleo</c:v>
                </c:pt>
                <c:pt idx="1">
                  <c:v>Inseguridad</c:v>
                </c:pt>
                <c:pt idx="2">
                  <c:v>Contrabando</c:v>
                </c:pt>
                <c:pt idx="3">
                  <c:v>Narcotráfico</c:v>
                </c:pt>
              </c:strCache>
            </c:strRef>
          </c:cat>
          <c:val>
            <c:numRef>
              <c:f>Hoja1!$B$3:$E$3</c:f>
              <c:numCache>
                <c:formatCode>0%</c:formatCode>
                <c:ptCount val="4"/>
                <c:pt idx="0">
                  <c:v>0.18</c:v>
                </c:pt>
                <c:pt idx="1">
                  <c:v>0.25</c:v>
                </c:pt>
                <c:pt idx="2">
                  <c:v>0.18</c:v>
                </c:pt>
                <c:pt idx="3">
                  <c:v>0.17</c:v>
                </c:pt>
              </c:numCache>
            </c:numRef>
          </c:val>
          <c:extLst>
            <c:ext xmlns:c16="http://schemas.microsoft.com/office/drawing/2014/chart" uri="{C3380CC4-5D6E-409C-BE32-E72D297353CC}">
              <c16:uniqueId val="{00000003-7C6E-4414-8DBF-39DC1B748D19}"/>
            </c:ext>
          </c:extLst>
        </c:ser>
        <c:dLbls>
          <c:showLegendKey val="0"/>
          <c:showVal val="0"/>
          <c:showCatName val="0"/>
          <c:showSerName val="0"/>
          <c:showPercent val="0"/>
          <c:showBubbleSize val="0"/>
        </c:dLbls>
        <c:gapWidth val="42"/>
        <c:overlap val="100"/>
        <c:axId val="1699459504"/>
        <c:axId val="1666904064"/>
      </c:barChart>
      <c:lineChart>
        <c:grouping val="standard"/>
        <c:varyColors val="0"/>
        <c:ser>
          <c:idx val="2"/>
          <c:order val="2"/>
          <c:tx>
            <c:strRef>
              <c:f>Hoja1!$A$4</c:f>
              <c:strCache>
                <c:ptCount val="1"/>
              </c:strCache>
            </c:strRef>
          </c:tx>
          <c:spPr>
            <a:ln w="28575" cap="rnd">
              <a:noFill/>
              <a:round/>
            </a:ln>
            <a:effectLst/>
          </c:spPr>
          <c:marker>
            <c:symbol val="none"/>
          </c:marker>
          <c:dPt>
            <c:idx val="0"/>
            <c:marker>
              <c:symbol val="none"/>
            </c:marker>
            <c:bubble3D val="0"/>
            <c:spPr>
              <a:ln w="28575" cap="rnd">
                <a:noFill/>
                <a:round/>
              </a:ln>
              <a:effectLst/>
            </c:spPr>
            <c:extLst>
              <c:ext xmlns:c16="http://schemas.microsoft.com/office/drawing/2014/chart" uri="{C3380CC4-5D6E-409C-BE32-E72D297353CC}">
                <c16:uniqueId val="{00000005-7C6E-4414-8DBF-39DC1B748D19}"/>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Hoja1!$B$1:$E$1</c:f>
              <c:strCache>
                <c:ptCount val="4"/>
                <c:pt idx="0">
                  <c:v>Desempleo</c:v>
                </c:pt>
                <c:pt idx="1">
                  <c:v>Inseguridad</c:v>
                </c:pt>
                <c:pt idx="2">
                  <c:v>Contrabando</c:v>
                </c:pt>
                <c:pt idx="3">
                  <c:v>Narcotráfico</c:v>
                </c:pt>
              </c:strCache>
            </c:strRef>
          </c:cat>
          <c:val>
            <c:numRef>
              <c:f>Hoja1!$B$4:$E$4</c:f>
              <c:numCache>
                <c:formatCode>0%</c:formatCode>
                <c:ptCount val="4"/>
                <c:pt idx="0">
                  <c:v>0.74</c:v>
                </c:pt>
                <c:pt idx="1">
                  <c:v>0.7</c:v>
                </c:pt>
                <c:pt idx="2">
                  <c:v>0.65</c:v>
                </c:pt>
                <c:pt idx="3">
                  <c:v>0.59</c:v>
                </c:pt>
              </c:numCache>
            </c:numRef>
          </c:val>
          <c:smooth val="0"/>
          <c:extLst>
            <c:ext xmlns:c16="http://schemas.microsoft.com/office/drawing/2014/chart" uri="{C3380CC4-5D6E-409C-BE32-E72D297353CC}">
              <c16:uniqueId val="{00000006-7C6E-4414-8DBF-39DC1B748D19}"/>
            </c:ext>
          </c:extLst>
        </c:ser>
        <c:dLbls>
          <c:showLegendKey val="0"/>
          <c:showVal val="0"/>
          <c:showCatName val="0"/>
          <c:showSerName val="0"/>
          <c:showPercent val="0"/>
          <c:showBubbleSize val="0"/>
        </c:dLbls>
        <c:marker val="1"/>
        <c:smooth val="0"/>
        <c:axId val="1699459504"/>
        <c:axId val="1666904064"/>
      </c:lineChart>
      <c:catAx>
        <c:axId val="169945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l"/>
        <c:numFmt formatCode="0%" sourceLinked="1"/>
        <c:majorTickMark val="none"/>
        <c:minorTickMark val="none"/>
        <c:tickLblPos val="nextTo"/>
        <c:crossAx val="1699459504"/>
        <c:crosses val="autoZero"/>
        <c:crossBetween val="between"/>
      </c:valAx>
      <c:spPr>
        <a:noFill/>
        <a:ln>
          <a:noFill/>
        </a:ln>
        <a:effectLst/>
      </c:spPr>
    </c:plotArea>
    <c:legend>
      <c:legendPos val="r"/>
      <c:layout>
        <c:manualLayout>
          <c:xMode val="edge"/>
          <c:yMode val="edge"/>
          <c:x val="3.5673511761734007E-2"/>
          <c:y val="0.50010846441035317"/>
          <c:w val="0.26751537219819355"/>
          <c:h val="0.1731902843245337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entury Schoolbook" panose="02040604050505020304" pitchFamily="18" charset="0"/>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1702275333112"/>
          <c:y val="3.851206155313603E-2"/>
          <c:w val="0.3730834092231341"/>
          <c:h val="0.92297587689372795"/>
        </c:manualLayout>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1"/>
            <c:invertIfNegative val="0"/>
            <c:bubble3D val="0"/>
            <c:spPr>
              <a:solidFill>
                <a:srgbClr val="F3AF2C"/>
              </a:solidFill>
              <a:ln>
                <a:noFill/>
              </a:ln>
              <a:effectLst/>
            </c:spPr>
            <c:extLst>
              <c:ext xmlns:c16="http://schemas.microsoft.com/office/drawing/2014/chart" uri="{C3380CC4-5D6E-409C-BE32-E72D297353CC}">
                <c16:uniqueId val="{00000001-12CD-44C9-B0F5-DC071A9EFC6F}"/>
              </c:ext>
            </c:extLst>
          </c:dPt>
          <c:dPt>
            <c:idx val="2"/>
            <c:invertIfNegative val="0"/>
            <c:bubble3D val="0"/>
            <c:spPr>
              <a:solidFill>
                <a:srgbClr val="92D050"/>
              </a:solidFill>
              <a:ln>
                <a:noFill/>
              </a:ln>
              <a:effectLst/>
            </c:spPr>
            <c:extLst>
              <c:ext xmlns:c16="http://schemas.microsoft.com/office/drawing/2014/chart" uri="{C3380CC4-5D6E-409C-BE32-E72D297353CC}">
                <c16:uniqueId val="{00000003-12CD-44C9-B0F5-DC071A9EFC6F}"/>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12CD-44C9-B0F5-DC071A9EFC6F}"/>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7-12CD-44C9-B0F5-DC071A9EFC6F}"/>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Causas Económicas y de Empleo</c:v>
                </c:pt>
                <c:pt idx="1">
                  <c:v>Barreras Legales y Administrativas</c:v>
                </c:pt>
                <c:pt idx="2">
                  <c:v>Conveniencia y Prácticas Informales</c:v>
                </c:pt>
                <c:pt idx="3">
                  <c:v>Influencia de la Migración</c:v>
                </c:pt>
                <c:pt idx="4">
                  <c:v>Aspectos Relacionados con el Crimen y la Corrupción</c:v>
                </c:pt>
              </c:strCache>
            </c:strRef>
          </c:cat>
          <c:val>
            <c:numRef>
              <c:f>Hoja1!$B$2:$B$6</c:f>
              <c:numCache>
                <c:formatCode>0%</c:formatCode>
                <c:ptCount val="5"/>
                <c:pt idx="0">
                  <c:v>0.54</c:v>
                </c:pt>
                <c:pt idx="1">
                  <c:v>0.24</c:v>
                </c:pt>
                <c:pt idx="2">
                  <c:v>0.11</c:v>
                </c:pt>
                <c:pt idx="3">
                  <c:v>0.11</c:v>
                </c:pt>
                <c:pt idx="4">
                  <c:v>0.08</c:v>
                </c:pt>
              </c:numCache>
            </c:numRef>
          </c:val>
          <c:extLst>
            <c:ext xmlns:c16="http://schemas.microsoft.com/office/drawing/2014/chart" uri="{C3380CC4-5D6E-409C-BE32-E72D297353CC}">
              <c16:uniqueId val="{00000008-12CD-44C9-B0F5-DC071A9EFC6F}"/>
            </c:ext>
          </c:extLst>
        </c:ser>
        <c:dLbls>
          <c:dLblPos val="outEnd"/>
          <c:showLegendKey val="0"/>
          <c:showVal val="1"/>
          <c:showCatName val="0"/>
          <c:showSerName val="0"/>
          <c:showPercent val="0"/>
          <c:showBubbleSize val="0"/>
        </c:dLbls>
        <c:gapWidth val="42"/>
        <c:axId val="1699459504"/>
        <c:axId val="1666904064"/>
      </c:barChart>
      <c:catAx>
        <c:axId val="1699459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t"/>
        <c:numFmt formatCode="0%" sourceLinked="1"/>
        <c:majorTickMark val="none"/>
        <c:minorTickMark val="none"/>
        <c:tickLblPos val="nextTo"/>
        <c:crossAx val="169945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Schoolbook" panose="02040604050505020304" pitchFamily="18" charset="0"/>
        </a:defRPr>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859878328868979"/>
          <c:y val="3.851206155313603E-2"/>
          <c:w val="0.28242793808061328"/>
          <c:h val="0.92297587689372795"/>
        </c:manualLayout>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Por falta de empleo </c:v>
                </c:pt>
                <c:pt idx="1">
                  <c:v>Por la pobreza </c:v>
                </c:pt>
                <c:pt idx="2">
                  <c:v>Precios caros en comercio establecido </c:v>
                </c:pt>
                <c:pt idx="3">
                  <c:v>Bajas remuneraciones </c:v>
                </c:pt>
                <c:pt idx="4">
                  <c:v>Mala economía del país </c:v>
                </c:pt>
                <c:pt idx="5">
                  <c:v>Falta fiscalización </c:v>
                </c:pt>
                <c:pt idx="6">
                  <c:v>Pocas oportunidades de permisos </c:v>
                </c:pt>
                <c:pt idx="7">
                  <c:v>Es cómodo y fácil </c:v>
                </c:pt>
                <c:pt idx="8">
                  <c:v>Estado irregular de inmigración </c:v>
                </c:pt>
                <c:pt idx="9">
                  <c:v>Para no pagar impuestos </c:v>
                </c:pt>
                <c:pt idx="10">
                  <c:v>Grupos organizados para estafar </c:v>
                </c:pt>
                <c:pt idx="11">
                  <c:v>Corrupción </c:v>
                </c:pt>
                <c:pt idx="12">
                  <c:v>Colusión con comercio establecido </c:v>
                </c:pt>
              </c:strCache>
            </c:strRef>
          </c:cat>
          <c:val>
            <c:numRef>
              <c:f>Hoja1!$B$2:$B$14</c:f>
              <c:numCache>
                <c:formatCode>0%</c:formatCode>
                <c:ptCount val="13"/>
                <c:pt idx="0">
                  <c:v>0.34</c:v>
                </c:pt>
                <c:pt idx="1">
                  <c:v>0.11</c:v>
                </c:pt>
                <c:pt idx="2">
                  <c:v>7.0000000000000007E-2</c:v>
                </c:pt>
                <c:pt idx="3">
                  <c:v>0.06</c:v>
                </c:pt>
                <c:pt idx="4">
                  <c:v>0.01</c:v>
                </c:pt>
              </c:numCache>
            </c:numRef>
          </c:val>
          <c:extLst>
            <c:ext xmlns:c16="http://schemas.microsoft.com/office/drawing/2014/chart" uri="{C3380CC4-5D6E-409C-BE32-E72D297353CC}">
              <c16:uniqueId val="{00000000-045D-46B7-9C5C-C7C52948FDC6}"/>
            </c:ext>
          </c:extLst>
        </c:ser>
        <c:ser>
          <c:idx val="1"/>
          <c:order val="1"/>
          <c:tx>
            <c:strRef>
              <c:f>Hoja1!$C$1</c:f>
              <c:strCache>
                <c:ptCount val="1"/>
                <c:pt idx="0">
                  <c:v>Serie 2</c:v>
                </c:pt>
              </c:strCache>
            </c:strRef>
          </c:tx>
          <c:spPr>
            <a:solidFill>
              <a:srgbClr val="F3AF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Por falta de empleo </c:v>
                </c:pt>
                <c:pt idx="1">
                  <c:v>Por la pobreza </c:v>
                </c:pt>
                <c:pt idx="2">
                  <c:v>Precios caros en comercio establecido </c:v>
                </c:pt>
                <c:pt idx="3">
                  <c:v>Bajas remuneraciones </c:v>
                </c:pt>
                <c:pt idx="4">
                  <c:v>Mala economía del país </c:v>
                </c:pt>
                <c:pt idx="5">
                  <c:v>Falta fiscalización </c:v>
                </c:pt>
                <c:pt idx="6">
                  <c:v>Pocas oportunidades de permisos </c:v>
                </c:pt>
                <c:pt idx="7">
                  <c:v>Es cómodo y fácil </c:v>
                </c:pt>
                <c:pt idx="8">
                  <c:v>Estado irregular de inmigración </c:v>
                </c:pt>
                <c:pt idx="9">
                  <c:v>Para no pagar impuestos </c:v>
                </c:pt>
                <c:pt idx="10">
                  <c:v>Grupos organizados para estafar </c:v>
                </c:pt>
                <c:pt idx="11">
                  <c:v>Corrupción </c:v>
                </c:pt>
                <c:pt idx="12">
                  <c:v>Colusión con comercio establecido </c:v>
                </c:pt>
              </c:strCache>
            </c:strRef>
          </c:cat>
          <c:val>
            <c:numRef>
              <c:f>Hoja1!$C$2:$C$14</c:f>
              <c:numCache>
                <c:formatCode>General</c:formatCode>
                <c:ptCount val="13"/>
                <c:pt idx="5" formatCode="0%">
                  <c:v>0.17</c:v>
                </c:pt>
                <c:pt idx="6" formatCode="0%">
                  <c:v>0.09</c:v>
                </c:pt>
              </c:numCache>
            </c:numRef>
          </c:val>
          <c:extLst>
            <c:ext xmlns:c16="http://schemas.microsoft.com/office/drawing/2014/chart" uri="{C3380CC4-5D6E-409C-BE32-E72D297353CC}">
              <c16:uniqueId val="{00000001-045D-46B7-9C5C-C7C52948FDC6}"/>
            </c:ext>
          </c:extLst>
        </c:ser>
        <c:ser>
          <c:idx val="2"/>
          <c:order val="2"/>
          <c:tx>
            <c:strRef>
              <c:f>Hoja1!$D$1</c:f>
              <c:strCache>
                <c:ptCount val="1"/>
                <c:pt idx="0">
                  <c:v>Serie 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Por falta de empleo </c:v>
                </c:pt>
                <c:pt idx="1">
                  <c:v>Por la pobreza </c:v>
                </c:pt>
                <c:pt idx="2">
                  <c:v>Precios caros en comercio establecido </c:v>
                </c:pt>
                <c:pt idx="3">
                  <c:v>Bajas remuneraciones </c:v>
                </c:pt>
                <c:pt idx="4">
                  <c:v>Mala economía del país </c:v>
                </c:pt>
                <c:pt idx="5">
                  <c:v>Falta fiscalización </c:v>
                </c:pt>
                <c:pt idx="6">
                  <c:v>Pocas oportunidades de permisos </c:v>
                </c:pt>
                <c:pt idx="7">
                  <c:v>Es cómodo y fácil </c:v>
                </c:pt>
                <c:pt idx="8">
                  <c:v>Estado irregular de inmigración </c:v>
                </c:pt>
                <c:pt idx="9">
                  <c:v>Para no pagar impuestos </c:v>
                </c:pt>
                <c:pt idx="10">
                  <c:v>Grupos organizados para estafar </c:v>
                </c:pt>
                <c:pt idx="11">
                  <c:v>Corrupción </c:v>
                </c:pt>
                <c:pt idx="12">
                  <c:v>Colusión con comercio establecido </c:v>
                </c:pt>
              </c:strCache>
            </c:strRef>
          </c:cat>
          <c:val>
            <c:numRef>
              <c:f>Hoja1!$D$2:$D$14</c:f>
              <c:numCache>
                <c:formatCode>General</c:formatCode>
                <c:ptCount val="13"/>
                <c:pt idx="7" formatCode="0%">
                  <c:v>0.11</c:v>
                </c:pt>
              </c:numCache>
            </c:numRef>
          </c:val>
          <c:extLst>
            <c:ext xmlns:c16="http://schemas.microsoft.com/office/drawing/2014/chart" uri="{C3380CC4-5D6E-409C-BE32-E72D297353CC}">
              <c16:uniqueId val="{00000002-045D-46B7-9C5C-C7C52948FDC6}"/>
            </c:ext>
          </c:extLst>
        </c:ser>
        <c:ser>
          <c:idx val="3"/>
          <c:order val="3"/>
          <c:tx>
            <c:strRef>
              <c:f>Hoja1!$E$1</c:f>
              <c:strCache>
                <c:ptCount val="1"/>
                <c:pt idx="0">
                  <c:v>Serie 4</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Por falta de empleo </c:v>
                </c:pt>
                <c:pt idx="1">
                  <c:v>Por la pobreza </c:v>
                </c:pt>
                <c:pt idx="2">
                  <c:v>Precios caros en comercio establecido </c:v>
                </c:pt>
                <c:pt idx="3">
                  <c:v>Bajas remuneraciones </c:v>
                </c:pt>
                <c:pt idx="4">
                  <c:v>Mala economía del país </c:v>
                </c:pt>
                <c:pt idx="5">
                  <c:v>Falta fiscalización </c:v>
                </c:pt>
                <c:pt idx="6">
                  <c:v>Pocas oportunidades de permisos </c:v>
                </c:pt>
                <c:pt idx="7">
                  <c:v>Es cómodo y fácil </c:v>
                </c:pt>
                <c:pt idx="8">
                  <c:v>Estado irregular de inmigración </c:v>
                </c:pt>
                <c:pt idx="9">
                  <c:v>Para no pagar impuestos </c:v>
                </c:pt>
                <c:pt idx="10">
                  <c:v>Grupos organizados para estafar </c:v>
                </c:pt>
                <c:pt idx="11">
                  <c:v>Corrupción </c:v>
                </c:pt>
                <c:pt idx="12">
                  <c:v>Colusión con comercio establecido </c:v>
                </c:pt>
              </c:strCache>
            </c:strRef>
          </c:cat>
          <c:val>
            <c:numRef>
              <c:f>Hoja1!$E$2:$E$14</c:f>
              <c:numCache>
                <c:formatCode>General</c:formatCode>
                <c:ptCount val="13"/>
                <c:pt idx="8" formatCode="0%">
                  <c:v>0.11</c:v>
                </c:pt>
              </c:numCache>
            </c:numRef>
          </c:val>
          <c:extLst>
            <c:ext xmlns:c16="http://schemas.microsoft.com/office/drawing/2014/chart" uri="{C3380CC4-5D6E-409C-BE32-E72D297353CC}">
              <c16:uniqueId val="{00000003-045D-46B7-9C5C-C7C52948FDC6}"/>
            </c:ext>
          </c:extLst>
        </c:ser>
        <c:ser>
          <c:idx val="4"/>
          <c:order val="4"/>
          <c:tx>
            <c:strRef>
              <c:f>Hoja1!$F$1</c:f>
              <c:strCache>
                <c:ptCount val="1"/>
                <c:pt idx="0">
                  <c:v>Serie 5</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Por falta de empleo </c:v>
                </c:pt>
                <c:pt idx="1">
                  <c:v>Por la pobreza </c:v>
                </c:pt>
                <c:pt idx="2">
                  <c:v>Precios caros en comercio establecido </c:v>
                </c:pt>
                <c:pt idx="3">
                  <c:v>Bajas remuneraciones </c:v>
                </c:pt>
                <c:pt idx="4">
                  <c:v>Mala economía del país </c:v>
                </c:pt>
                <c:pt idx="5">
                  <c:v>Falta fiscalización </c:v>
                </c:pt>
                <c:pt idx="6">
                  <c:v>Pocas oportunidades de permisos </c:v>
                </c:pt>
                <c:pt idx="7">
                  <c:v>Es cómodo y fácil </c:v>
                </c:pt>
                <c:pt idx="8">
                  <c:v>Estado irregular de inmigración </c:v>
                </c:pt>
                <c:pt idx="9">
                  <c:v>Para no pagar impuestos </c:v>
                </c:pt>
                <c:pt idx="10">
                  <c:v>Grupos organizados para estafar </c:v>
                </c:pt>
                <c:pt idx="11">
                  <c:v>Corrupción </c:v>
                </c:pt>
                <c:pt idx="12">
                  <c:v>Colusión con comercio establecido </c:v>
                </c:pt>
              </c:strCache>
            </c:strRef>
          </c:cat>
          <c:val>
            <c:numRef>
              <c:f>Hoja1!$F$2:$F$14</c:f>
              <c:numCache>
                <c:formatCode>General</c:formatCode>
                <c:ptCount val="13"/>
                <c:pt idx="9" formatCode="0%">
                  <c:v>0.05</c:v>
                </c:pt>
                <c:pt idx="10" formatCode="0%">
                  <c:v>0.01</c:v>
                </c:pt>
                <c:pt idx="11" formatCode="0%">
                  <c:v>0.01</c:v>
                </c:pt>
                <c:pt idx="12" formatCode="0%">
                  <c:v>0.01</c:v>
                </c:pt>
              </c:numCache>
            </c:numRef>
          </c:val>
          <c:extLst>
            <c:ext xmlns:c16="http://schemas.microsoft.com/office/drawing/2014/chart" uri="{C3380CC4-5D6E-409C-BE32-E72D297353CC}">
              <c16:uniqueId val="{00000004-045D-46B7-9C5C-C7C52948FDC6}"/>
            </c:ext>
          </c:extLst>
        </c:ser>
        <c:dLbls>
          <c:dLblPos val="outEnd"/>
          <c:showLegendKey val="0"/>
          <c:showVal val="1"/>
          <c:showCatName val="0"/>
          <c:showSerName val="0"/>
          <c:showPercent val="0"/>
          <c:showBubbleSize val="0"/>
        </c:dLbls>
        <c:gapWidth val="42"/>
        <c:overlap val="100"/>
        <c:axId val="1699459504"/>
        <c:axId val="1666904064"/>
      </c:barChart>
      <c:catAx>
        <c:axId val="1699459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t"/>
        <c:numFmt formatCode="0%" sourceLinked="1"/>
        <c:majorTickMark val="none"/>
        <c:minorTickMark val="none"/>
        <c:tickLblPos val="nextTo"/>
        <c:crossAx val="169945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entury Schoolbook" panose="02040604050505020304" pitchFamily="18" charset="0"/>
        </a:defRPr>
      </a:pPr>
      <a:endParaRPr lang="es-C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90696760527026"/>
          <c:y val="4.9795969622604519E-2"/>
          <c:w val="0.63270083531997778"/>
          <c:h val="0.82250926858856233"/>
        </c:manualLayout>
      </c:layout>
      <c:barChart>
        <c:barDir val="bar"/>
        <c:grouping val="percentStacked"/>
        <c:varyColors val="0"/>
        <c:ser>
          <c:idx val="0"/>
          <c:order val="0"/>
          <c:tx>
            <c:strRef>
              <c:f>Hoja1!$A$2</c:f>
              <c:strCache>
                <c:ptCount val="1"/>
                <c:pt idx="0">
                  <c:v>En desacuerdo</c:v>
                </c:pt>
              </c:strCache>
            </c:strRef>
          </c:tx>
          <c:spPr>
            <a:solidFill>
              <a:schemeClr val="accent2">
                <a:lumMod val="40000"/>
                <a:lumOff val="60000"/>
              </a:schemeClr>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Hoja1!$B$1:$I$1</c:f>
              <c:strCache>
                <c:ptCount val="8"/>
                <c:pt idx="0">
                  <c:v>Vulnera normativas sanitarias y de seguridad</c:v>
                </c:pt>
                <c:pt idx="1">
                  <c:v>Es una competencia desleal para el comercio establecido</c:v>
                </c:pt>
                <c:pt idx="2">
                  <c:v>Es una actividad ilegal que no debería estar permitida</c:v>
                </c:pt>
                <c:pt idx="3">
                  <c:v>Columna2</c:v>
                </c:pt>
                <c:pt idx="4">
                  <c:v>Es una fuente de empleo, aunque no sea legal</c:v>
                </c:pt>
                <c:pt idx="5">
                  <c:v>Es una solución para la economía de muchas familias</c:v>
                </c:pt>
                <c:pt idx="6">
                  <c:v>Genera diversidad y opciones de compra</c:v>
                </c:pt>
                <c:pt idx="7">
                  <c:v>Es una actividad legal como cualquier otra</c:v>
                </c:pt>
              </c:strCache>
            </c:strRef>
          </c:cat>
          <c:val>
            <c:numRef>
              <c:f>Hoja1!$B$2:$I$2</c:f>
              <c:numCache>
                <c:formatCode>0%</c:formatCode>
                <c:ptCount val="8"/>
                <c:pt idx="0">
                  <c:v>8.9636459000000002E-2</c:v>
                </c:pt>
                <c:pt idx="1">
                  <c:v>0.16127871199999999</c:v>
                </c:pt>
                <c:pt idx="2">
                  <c:v>0.219960184</c:v>
                </c:pt>
                <c:pt idx="4">
                  <c:v>0.160635635</c:v>
                </c:pt>
                <c:pt idx="5">
                  <c:v>0.15761444600000002</c:v>
                </c:pt>
                <c:pt idx="6">
                  <c:v>0.28081962100000002</c:v>
                </c:pt>
                <c:pt idx="7">
                  <c:v>0.60684469499999993</c:v>
                </c:pt>
              </c:numCache>
            </c:numRef>
          </c:val>
          <c:extLst>
            <c:ext xmlns:c16="http://schemas.microsoft.com/office/drawing/2014/chart" uri="{C3380CC4-5D6E-409C-BE32-E72D297353CC}">
              <c16:uniqueId val="{00000000-529C-404E-99F8-8E667849D8B2}"/>
            </c:ext>
          </c:extLst>
        </c:ser>
        <c:ser>
          <c:idx val="1"/>
          <c:order val="1"/>
          <c:tx>
            <c:strRef>
              <c:f>Hoja1!$A$3</c:f>
              <c:strCache>
                <c:ptCount val="1"/>
                <c:pt idx="0">
                  <c:v>Neutro</c:v>
                </c:pt>
              </c:strCache>
            </c:strRef>
          </c:tx>
          <c:spPr>
            <a:solidFill>
              <a:schemeClr val="accent4">
                <a:lumMod val="20000"/>
                <a:lumOff val="80000"/>
              </a:schemeClr>
            </a:solidFill>
            <a:ln>
              <a:solidFill>
                <a:srgbClr val="FF0000"/>
              </a:solidFill>
            </a:ln>
            <a:effectLst/>
          </c:spPr>
          <c:invertIfNegative val="0"/>
          <c:dPt>
            <c:idx val="0"/>
            <c:invertIfNegative val="0"/>
            <c:bubble3D val="0"/>
            <c:spPr>
              <a:solidFill>
                <a:schemeClr val="accent4">
                  <a:lumMod val="20000"/>
                  <a:lumOff val="80000"/>
                </a:schemeClr>
              </a:solidFill>
              <a:ln>
                <a:solidFill>
                  <a:srgbClr val="FF0000"/>
                </a:solidFill>
              </a:ln>
              <a:effectLst/>
            </c:spPr>
            <c:extLst>
              <c:ext xmlns:c16="http://schemas.microsoft.com/office/drawing/2014/chart" uri="{C3380CC4-5D6E-409C-BE32-E72D297353CC}">
                <c16:uniqueId val="{00000002-529C-404E-99F8-8E667849D8B2}"/>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Hoja1!$B$1:$I$1</c:f>
              <c:strCache>
                <c:ptCount val="8"/>
                <c:pt idx="0">
                  <c:v>Vulnera normativas sanitarias y de seguridad</c:v>
                </c:pt>
                <c:pt idx="1">
                  <c:v>Es una competencia desleal para el comercio establecido</c:v>
                </c:pt>
                <c:pt idx="2">
                  <c:v>Es una actividad ilegal que no debería estar permitida</c:v>
                </c:pt>
                <c:pt idx="3">
                  <c:v>Columna2</c:v>
                </c:pt>
                <c:pt idx="4">
                  <c:v>Es una fuente de empleo, aunque no sea legal</c:v>
                </c:pt>
                <c:pt idx="5">
                  <c:v>Es una solución para la economía de muchas familias</c:v>
                </c:pt>
                <c:pt idx="6">
                  <c:v>Genera diversidad y opciones de compra</c:v>
                </c:pt>
                <c:pt idx="7">
                  <c:v>Es una actividad legal como cualquier otra</c:v>
                </c:pt>
              </c:strCache>
            </c:strRef>
          </c:cat>
          <c:val>
            <c:numRef>
              <c:f>Hoja1!$B$3:$I$3</c:f>
              <c:numCache>
                <c:formatCode>0%</c:formatCode>
                <c:ptCount val="8"/>
                <c:pt idx="0">
                  <c:v>0.155906722</c:v>
                </c:pt>
                <c:pt idx="1">
                  <c:v>0.152453545</c:v>
                </c:pt>
                <c:pt idx="2">
                  <c:v>0.22363846500000001</c:v>
                </c:pt>
                <c:pt idx="4">
                  <c:v>0.27577815700000002</c:v>
                </c:pt>
                <c:pt idx="5">
                  <c:v>0.30385605999999998</c:v>
                </c:pt>
                <c:pt idx="6">
                  <c:v>0.299641663</c:v>
                </c:pt>
                <c:pt idx="7">
                  <c:v>0.19512036999999999</c:v>
                </c:pt>
              </c:numCache>
            </c:numRef>
          </c:val>
          <c:extLst>
            <c:ext xmlns:c16="http://schemas.microsoft.com/office/drawing/2014/chart" uri="{C3380CC4-5D6E-409C-BE32-E72D297353CC}">
              <c16:uniqueId val="{00000003-529C-404E-99F8-8E667849D8B2}"/>
            </c:ext>
          </c:extLst>
        </c:ser>
        <c:ser>
          <c:idx val="2"/>
          <c:order val="2"/>
          <c:tx>
            <c:strRef>
              <c:f>Hoja1!$A$4</c:f>
              <c:strCache>
                <c:ptCount val="1"/>
                <c:pt idx="0">
                  <c:v>De acuerdo</c:v>
                </c:pt>
              </c:strCache>
            </c:strRef>
          </c:tx>
          <c:spPr>
            <a:solidFill>
              <a:schemeClr val="accent6">
                <a:lumMod val="20000"/>
                <a:lumOff val="80000"/>
              </a:schemeClr>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Hoja1!$B$1:$I$1</c:f>
              <c:strCache>
                <c:ptCount val="8"/>
                <c:pt idx="0">
                  <c:v>Vulnera normativas sanitarias y de seguridad</c:v>
                </c:pt>
                <c:pt idx="1">
                  <c:v>Es una competencia desleal para el comercio establecido</c:v>
                </c:pt>
                <c:pt idx="2">
                  <c:v>Es una actividad ilegal que no debería estar permitida</c:v>
                </c:pt>
                <c:pt idx="3">
                  <c:v>Columna2</c:v>
                </c:pt>
                <c:pt idx="4">
                  <c:v>Es una fuente de empleo, aunque no sea legal</c:v>
                </c:pt>
                <c:pt idx="5">
                  <c:v>Es una solución para la economía de muchas familias</c:v>
                </c:pt>
                <c:pt idx="6">
                  <c:v>Genera diversidad y opciones de compra</c:v>
                </c:pt>
                <c:pt idx="7">
                  <c:v>Es una actividad legal como cualquier otra</c:v>
                </c:pt>
              </c:strCache>
            </c:strRef>
          </c:cat>
          <c:val>
            <c:numRef>
              <c:f>Hoja1!$B$4:$I$4</c:f>
              <c:numCache>
                <c:formatCode>0%</c:formatCode>
                <c:ptCount val="8"/>
                <c:pt idx="0">
                  <c:v>0.75445681799999997</c:v>
                </c:pt>
                <c:pt idx="1">
                  <c:v>0.68626774400000001</c:v>
                </c:pt>
                <c:pt idx="2">
                  <c:v>0.55640135099999999</c:v>
                </c:pt>
                <c:pt idx="4">
                  <c:v>0.56358620800000003</c:v>
                </c:pt>
                <c:pt idx="5">
                  <c:v>0.53852949299999997</c:v>
                </c:pt>
                <c:pt idx="6">
                  <c:v>0.41953871600000003</c:v>
                </c:pt>
                <c:pt idx="7">
                  <c:v>0.19803493599999999</c:v>
                </c:pt>
              </c:numCache>
            </c:numRef>
          </c:val>
          <c:extLst>
            <c:ext xmlns:c16="http://schemas.microsoft.com/office/drawing/2014/chart" uri="{C3380CC4-5D6E-409C-BE32-E72D297353CC}">
              <c16:uniqueId val="{00000000-6E25-4FC3-B36C-AC50544BE947}"/>
            </c:ext>
          </c:extLst>
        </c:ser>
        <c:dLbls>
          <c:showLegendKey val="0"/>
          <c:showVal val="0"/>
          <c:showCatName val="0"/>
          <c:showSerName val="0"/>
          <c:showPercent val="0"/>
          <c:showBubbleSize val="0"/>
        </c:dLbls>
        <c:gapWidth val="42"/>
        <c:overlap val="100"/>
        <c:axId val="1699459504"/>
        <c:axId val="1666904064"/>
      </c:barChart>
      <c:catAx>
        <c:axId val="1699459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t"/>
        <c:numFmt formatCode="0%" sourceLinked="1"/>
        <c:majorTickMark val="none"/>
        <c:minorTickMark val="none"/>
        <c:tickLblPos val="nextTo"/>
        <c:crossAx val="1699459504"/>
        <c:crosses val="autoZero"/>
        <c:crossBetween val="between"/>
      </c:valAx>
      <c:spPr>
        <a:noFill/>
        <a:ln>
          <a:noFill/>
        </a:ln>
        <a:effectLst/>
      </c:spPr>
    </c:plotArea>
    <c:legend>
      <c:legendPos val="r"/>
      <c:layout>
        <c:manualLayout>
          <c:xMode val="edge"/>
          <c:yMode val="edge"/>
          <c:x val="0.25532673498028796"/>
          <c:y val="0.90917197844605202"/>
          <c:w val="0.52893196627416372"/>
          <c:h val="9.082802155394795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entury Schoolbook" panose="02040604050505020304" pitchFamily="18" charset="0"/>
        </a:defRPr>
      </a:pPr>
      <a:endParaRPr lang="es-CL"/>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06305966097198"/>
          <c:y val="4.9795969622604519E-2"/>
          <c:w val="0.41756231803201665"/>
          <c:h val="0.82250926858856233"/>
        </c:manualLayout>
      </c:layout>
      <c:barChart>
        <c:barDir val="bar"/>
        <c:grouping val="percentStacked"/>
        <c:varyColors val="0"/>
        <c:ser>
          <c:idx val="0"/>
          <c:order val="0"/>
          <c:tx>
            <c:strRef>
              <c:f>Hoja1!$A$2</c:f>
              <c:strCache>
                <c:ptCount val="1"/>
                <c:pt idx="0">
                  <c:v>En desacuerdo</c:v>
                </c:pt>
              </c:strCache>
            </c:strRef>
          </c:tx>
          <c:spPr>
            <a:solidFill>
              <a:schemeClr val="accent2">
                <a:lumMod val="40000"/>
                <a:lumOff val="60000"/>
              </a:schemeClr>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Hoja1!$B$1:$J$1</c:f>
              <c:strCache>
                <c:ptCount val="9"/>
                <c:pt idx="0">
                  <c:v>Al no estar regulado o controlado, la calidad del producto podría ser un riesgo para la salud de los consumidores</c:v>
                </c:pt>
                <c:pt idx="1">
                  <c:v>Vulnera normativas sanitarias y de seguridad</c:v>
                </c:pt>
                <c:pt idx="2">
                  <c:v>Es una competencia desleal para el comercio establecido</c:v>
                </c:pt>
                <c:pt idx="3">
                  <c:v>Es una actividad ilegal que no debería estar permitida</c:v>
                </c:pt>
                <c:pt idx="4">
                  <c:v>Columna2</c:v>
                </c:pt>
                <c:pt idx="5">
                  <c:v>Es una solución para la economía de muchas familias</c:v>
                </c:pt>
                <c:pt idx="6">
                  <c:v>Es una fuente de empleo, aunque no sea legal</c:v>
                </c:pt>
                <c:pt idx="7">
                  <c:v>Genera diversidad y opciones de compra</c:v>
                </c:pt>
                <c:pt idx="8">
                  <c:v>Es una actividad legal como cualquier otra</c:v>
                </c:pt>
              </c:strCache>
            </c:strRef>
          </c:cat>
          <c:val>
            <c:numRef>
              <c:f>Hoja1!$B$2:$J$2</c:f>
              <c:numCache>
                <c:formatCode>0%</c:formatCode>
                <c:ptCount val="9"/>
                <c:pt idx="0">
                  <c:v>0.09</c:v>
                </c:pt>
                <c:pt idx="1">
                  <c:v>7.0000000000000007E-2</c:v>
                </c:pt>
                <c:pt idx="2">
                  <c:v>0.11</c:v>
                </c:pt>
                <c:pt idx="3">
                  <c:v>0.15</c:v>
                </c:pt>
                <c:pt idx="5">
                  <c:v>0.28000000000000003</c:v>
                </c:pt>
                <c:pt idx="6">
                  <c:v>0.33</c:v>
                </c:pt>
                <c:pt idx="7">
                  <c:v>0.38</c:v>
                </c:pt>
                <c:pt idx="8">
                  <c:v>0.69</c:v>
                </c:pt>
              </c:numCache>
            </c:numRef>
          </c:val>
          <c:extLst>
            <c:ext xmlns:c16="http://schemas.microsoft.com/office/drawing/2014/chart" uri="{C3380CC4-5D6E-409C-BE32-E72D297353CC}">
              <c16:uniqueId val="{00000000-529C-404E-99F8-8E667849D8B2}"/>
            </c:ext>
          </c:extLst>
        </c:ser>
        <c:ser>
          <c:idx val="1"/>
          <c:order val="1"/>
          <c:tx>
            <c:strRef>
              <c:f>Hoja1!$A$3</c:f>
              <c:strCache>
                <c:ptCount val="1"/>
                <c:pt idx="0">
                  <c:v>Neutro</c:v>
                </c:pt>
              </c:strCache>
            </c:strRef>
          </c:tx>
          <c:spPr>
            <a:solidFill>
              <a:schemeClr val="accent4">
                <a:lumMod val="20000"/>
                <a:lumOff val="80000"/>
              </a:schemeClr>
            </a:solidFill>
            <a:ln>
              <a:solidFill>
                <a:srgbClr val="FF0000"/>
              </a:solidFill>
            </a:ln>
            <a:effectLst/>
          </c:spPr>
          <c:invertIfNegative val="0"/>
          <c:dPt>
            <c:idx val="0"/>
            <c:invertIfNegative val="0"/>
            <c:bubble3D val="0"/>
            <c:spPr>
              <a:solidFill>
                <a:schemeClr val="accent4">
                  <a:lumMod val="20000"/>
                  <a:lumOff val="80000"/>
                </a:schemeClr>
              </a:solidFill>
              <a:ln>
                <a:solidFill>
                  <a:srgbClr val="FF0000"/>
                </a:solidFill>
              </a:ln>
              <a:effectLst/>
            </c:spPr>
            <c:extLst>
              <c:ext xmlns:c16="http://schemas.microsoft.com/office/drawing/2014/chart" uri="{C3380CC4-5D6E-409C-BE32-E72D297353CC}">
                <c16:uniqueId val="{00000002-529C-404E-99F8-8E667849D8B2}"/>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Hoja1!$B$1:$J$1</c:f>
              <c:strCache>
                <c:ptCount val="9"/>
                <c:pt idx="0">
                  <c:v>Al no estar regulado o controlado, la calidad del producto podría ser un riesgo para la salud de los consumidores</c:v>
                </c:pt>
                <c:pt idx="1">
                  <c:v>Vulnera normativas sanitarias y de seguridad</c:v>
                </c:pt>
                <c:pt idx="2">
                  <c:v>Es una competencia desleal para el comercio establecido</c:v>
                </c:pt>
                <c:pt idx="3">
                  <c:v>Es una actividad ilegal que no debería estar permitida</c:v>
                </c:pt>
                <c:pt idx="4">
                  <c:v>Columna2</c:v>
                </c:pt>
                <c:pt idx="5">
                  <c:v>Es una solución para la economía de muchas familias</c:v>
                </c:pt>
                <c:pt idx="6">
                  <c:v>Es una fuente de empleo, aunque no sea legal</c:v>
                </c:pt>
                <c:pt idx="7">
                  <c:v>Genera diversidad y opciones de compra</c:v>
                </c:pt>
                <c:pt idx="8">
                  <c:v>Es una actividad legal como cualquier otra</c:v>
                </c:pt>
              </c:strCache>
            </c:strRef>
          </c:cat>
          <c:val>
            <c:numRef>
              <c:f>Hoja1!$B$3:$J$3</c:f>
              <c:numCache>
                <c:formatCode>0%</c:formatCode>
                <c:ptCount val="9"/>
                <c:pt idx="0">
                  <c:v>0.11</c:v>
                </c:pt>
                <c:pt idx="1">
                  <c:v>0.15</c:v>
                </c:pt>
                <c:pt idx="2">
                  <c:v>0.18</c:v>
                </c:pt>
                <c:pt idx="3">
                  <c:v>0.17</c:v>
                </c:pt>
                <c:pt idx="5">
                  <c:v>0.28000000000000003</c:v>
                </c:pt>
                <c:pt idx="6">
                  <c:v>0.28000000000000003</c:v>
                </c:pt>
                <c:pt idx="7">
                  <c:v>0.31</c:v>
                </c:pt>
                <c:pt idx="8">
                  <c:v>0.14000000000000001</c:v>
                </c:pt>
              </c:numCache>
            </c:numRef>
          </c:val>
          <c:extLst>
            <c:ext xmlns:c16="http://schemas.microsoft.com/office/drawing/2014/chart" uri="{C3380CC4-5D6E-409C-BE32-E72D297353CC}">
              <c16:uniqueId val="{00000003-529C-404E-99F8-8E667849D8B2}"/>
            </c:ext>
          </c:extLst>
        </c:ser>
        <c:ser>
          <c:idx val="2"/>
          <c:order val="2"/>
          <c:tx>
            <c:strRef>
              <c:f>Hoja1!$A$4</c:f>
              <c:strCache>
                <c:ptCount val="1"/>
                <c:pt idx="0">
                  <c:v>De acuerdo</c:v>
                </c:pt>
              </c:strCache>
            </c:strRef>
          </c:tx>
          <c:spPr>
            <a:solidFill>
              <a:schemeClr val="accent6">
                <a:lumMod val="20000"/>
                <a:lumOff val="80000"/>
              </a:schemeClr>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Hoja1!$B$1:$J$1</c:f>
              <c:strCache>
                <c:ptCount val="9"/>
                <c:pt idx="0">
                  <c:v>Al no estar regulado o controlado, la calidad del producto podría ser un riesgo para la salud de los consumidores</c:v>
                </c:pt>
                <c:pt idx="1">
                  <c:v>Vulnera normativas sanitarias y de seguridad</c:v>
                </c:pt>
                <c:pt idx="2">
                  <c:v>Es una competencia desleal para el comercio establecido</c:v>
                </c:pt>
                <c:pt idx="3">
                  <c:v>Es una actividad ilegal que no debería estar permitida</c:v>
                </c:pt>
                <c:pt idx="4">
                  <c:v>Columna2</c:v>
                </c:pt>
                <c:pt idx="5">
                  <c:v>Es una solución para la economía de muchas familias</c:v>
                </c:pt>
                <c:pt idx="6">
                  <c:v>Es una fuente de empleo, aunque no sea legal</c:v>
                </c:pt>
                <c:pt idx="7">
                  <c:v>Genera diversidad y opciones de compra</c:v>
                </c:pt>
                <c:pt idx="8">
                  <c:v>Es una actividad legal como cualquier otra</c:v>
                </c:pt>
              </c:strCache>
            </c:strRef>
          </c:cat>
          <c:val>
            <c:numRef>
              <c:f>Hoja1!$B$4:$J$4</c:f>
              <c:numCache>
                <c:formatCode>0%</c:formatCode>
                <c:ptCount val="9"/>
                <c:pt idx="0">
                  <c:v>0.8</c:v>
                </c:pt>
                <c:pt idx="1">
                  <c:v>0.78</c:v>
                </c:pt>
                <c:pt idx="2">
                  <c:v>0.71</c:v>
                </c:pt>
                <c:pt idx="3">
                  <c:v>0.68</c:v>
                </c:pt>
                <c:pt idx="5">
                  <c:v>0.44</c:v>
                </c:pt>
                <c:pt idx="6">
                  <c:v>0.39</c:v>
                </c:pt>
                <c:pt idx="7">
                  <c:v>0.31</c:v>
                </c:pt>
                <c:pt idx="8">
                  <c:v>0.17</c:v>
                </c:pt>
              </c:numCache>
            </c:numRef>
          </c:val>
          <c:extLst>
            <c:ext xmlns:c16="http://schemas.microsoft.com/office/drawing/2014/chart" uri="{C3380CC4-5D6E-409C-BE32-E72D297353CC}">
              <c16:uniqueId val="{00000000-6E25-4FC3-B36C-AC50544BE947}"/>
            </c:ext>
          </c:extLst>
        </c:ser>
        <c:dLbls>
          <c:showLegendKey val="0"/>
          <c:showVal val="0"/>
          <c:showCatName val="0"/>
          <c:showSerName val="0"/>
          <c:showPercent val="0"/>
          <c:showBubbleSize val="0"/>
        </c:dLbls>
        <c:gapWidth val="42"/>
        <c:overlap val="100"/>
        <c:axId val="1699459504"/>
        <c:axId val="1666904064"/>
      </c:barChart>
      <c:catAx>
        <c:axId val="1699459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t"/>
        <c:numFmt formatCode="0%" sourceLinked="1"/>
        <c:majorTickMark val="none"/>
        <c:minorTickMark val="none"/>
        <c:tickLblPos val="nextTo"/>
        <c:crossAx val="1699459504"/>
        <c:crosses val="autoZero"/>
        <c:crossBetween val="between"/>
      </c:valAx>
      <c:spPr>
        <a:noFill/>
        <a:ln>
          <a:noFill/>
        </a:ln>
        <a:effectLst/>
      </c:spPr>
    </c:plotArea>
    <c:legend>
      <c:legendPos val="r"/>
      <c:layout>
        <c:manualLayout>
          <c:xMode val="edge"/>
          <c:yMode val="edge"/>
          <c:x val="0.25532678754205407"/>
          <c:y val="0.87964172940897434"/>
          <c:w val="0.52893196627416372"/>
          <c:h val="9.082802155394795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entury Schoolbook" panose="02040604050505020304" pitchFamily="18" charset="0"/>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445560500128633E-2"/>
          <c:y val="0.24067815403721199"/>
          <c:w val="0.8998645686740373"/>
          <c:h val="0.36882442951234118"/>
        </c:manualLayout>
      </c:layout>
      <c:lineChart>
        <c:grouping val="standard"/>
        <c:varyColors val="0"/>
        <c:ser>
          <c:idx val="1"/>
          <c:order val="0"/>
          <c:tx>
            <c:strRef>
              <c:f>Hoja1!$A$2</c:f>
              <c:strCache>
                <c:ptCount val="1"/>
                <c:pt idx="0">
                  <c:v>Comercio ambulante informal</c:v>
                </c:pt>
              </c:strCache>
            </c:strRef>
          </c:tx>
          <c:spPr>
            <a:ln w="28575" cap="rnd">
              <a:solidFill>
                <a:srgbClr val="ED7D31"/>
              </a:solidFill>
              <a:prstDash val="solid"/>
              <a:round/>
            </a:ln>
            <a:effectLst/>
          </c:spPr>
          <c:marker>
            <c:symbol val="none"/>
          </c:marker>
          <c:dPt>
            <c:idx val="1"/>
            <c:marker>
              <c:symbol val="none"/>
            </c:marker>
            <c:bubble3D val="0"/>
            <c:spPr>
              <a:ln w="28575" cap="rnd">
                <a:solidFill>
                  <a:srgbClr val="ED7D31"/>
                </a:solidFill>
                <a:prstDash val="solid"/>
                <a:round/>
                <a:headEnd type="none" w="med" len="med"/>
                <a:tailEnd type="none" w="med" len="med"/>
              </a:ln>
              <a:effectLst/>
            </c:spPr>
            <c:extLst>
              <c:ext xmlns:c16="http://schemas.microsoft.com/office/drawing/2014/chart" uri="{C3380CC4-5D6E-409C-BE32-E72D297353CC}">
                <c16:uniqueId val="{0000000B-1DA7-4723-A9AC-92BA740BDEC1}"/>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C6-4855-A31F-8D7B84E2C227}"/>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A7-4723-A9AC-92BA740BDEC1}"/>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A7-4723-A9AC-92BA740BDEC1}"/>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C6-4855-A31F-8D7B84E2C227}"/>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85000"/>
                        <a:lumOff val="15000"/>
                      </a:schemeClr>
                    </a:solidFill>
                    <a:latin typeface="Century Schoolbook" panose="02040604050505020304" pitchFamily="18" charset="0"/>
                    <a:ea typeface="+mn-ea"/>
                    <a:cs typeface="Arial" panose="020B0604020202020204" pitchFamily="34" charset="0"/>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Hoja1!$B$1:$I$1</c:f>
              <c:strCache>
                <c:ptCount val="8"/>
                <c:pt idx="0">
                  <c:v>Vulnera normativas sanitarias y de seguridad</c:v>
                </c:pt>
                <c:pt idx="1">
                  <c:v>Es una competencia desleal para el comercio establecido</c:v>
                </c:pt>
                <c:pt idx="2">
                  <c:v>Es una actividad ilegal que no debería estar permitida</c:v>
                </c:pt>
                <c:pt idx="3">
                  <c:v>.</c:v>
                </c:pt>
                <c:pt idx="4">
                  <c:v>Es una fuente de empleo, aunque no sea legal</c:v>
                </c:pt>
                <c:pt idx="5">
                  <c:v>Es una solución para la economía de muchas familias</c:v>
                </c:pt>
                <c:pt idx="6">
                  <c:v>Genera diversidad y opciones de compra</c:v>
                </c:pt>
                <c:pt idx="7">
                  <c:v>Es una actividad legal como cualquier otra</c:v>
                </c:pt>
              </c:strCache>
            </c:strRef>
          </c:cat>
          <c:val>
            <c:numRef>
              <c:f>Hoja1!$B$2:$I$2</c:f>
              <c:numCache>
                <c:formatCode>0%</c:formatCode>
                <c:ptCount val="8"/>
                <c:pt idx="0">
                  <c:v>0.75445681799999997</c:v>
                </c:pt>
                <c:pt idx="1">
                  <c:v>0.68626774400000001</c:v>
                </c:pt>
                <c:pt idx="2">
                  <c:v>0.55640135099999999</c:v>
                </c:pt>
                <c:pt idx="4">
                  <c:v>0.56358620800000003</c:v>
                </c:pt>
                <c:pt idx="5">
                  <c:v>0.53852949299999997</c:v>
                </c:pt>
                <c:pt idx="6">
                  <c:v>0.41953871600000003</c:v>
                </c:pt>
                <c:pt idx="7">
                  <c:v>0.19803493599999999</c:v>
                </c:pt>
              </c:numCache>
            </c:numRef>
          </c:val>
          <c:smooth val="0"/>
          <c:extLst>
            <c:ext xmlns:c16="http://schemas.microsoft.com/office/drawing/2014/chart" uri="{C3380CC4-5D6E-409C-BE32-E72D297353CC}">
              <c16:uniqueId val="{00000002-1DA7-4723-A9AC-92BA740BDEC1}"/>
            </c:ext>
          </c:extLst>
        </c:ser>
        <c:ser>
          <c:idx val="2"/>
          <c:order val="1"/>
          <c:tx>
            <c:strRef>
              <c:f>Hoja1!$A$3</c:f>
              <c:strCache>
                <c:ptCount val="1"/>
                <c:pt idx="0">
                  <c:v>Comercio ilegal</c:v>
                </c:pt>
              </c:strCache>
            </c:strRef>
          </c:tx>
          <c:spPr>
            <a:ln w="28575" cap="rnd">
              <a:solidFill>
                <a:srgbClr val="8597AF"/>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C6-4855-A31F-8D7B84E2C227}"/>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A7-4723-A9AC-92BA740BDEC1}"/>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A7-4723-A9AC-92BA740BDEC1}"/>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A7-4723-A9AC-92BA740BDEC1}"/>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85000"/>
                        <a:lumOff val="15000"/>
                      </a:schemeClr>
                    </a:solidFill>
                    <a:latin typeface="Century Schoolbook" panose="02040604050505020304" pitchFamily="18" charset="0"/>
                    <a:ea typeface="+mn-ea"/>
                    <a:cs typeface="Arial" panose="020B0604020202020204"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Hoja1!$B$1:$I$1</c:f>
              <c:strCache>
                <c:ptCount val="8"/>
                <c:pt idx="0">
                  <c:v>Vulnera normativas sanitarias y de seguridad</c:v>
                </c:pt>
                <c:pt idx="1">
                  <c:v>Es una competencia desleal para el comercio establecido</c:v>
                </c:pt>
                <c:pt idx="2">
                  <c:v>Es una actividad ilegal que no debería estar permitida</c:v>
                </c:pt>
                <c:pt idx="3">
                  <c:v>.</c:v>
                </c:pt>
                <c:pt idx="4">
                  <c:v>Es una fuente de empleo, aunque no sea legal</c:v>
                </c:pt>
                <c:pt idx="5">
                  <c:v>Es una solución para la economía de muchas familias</c:v>
                </c:pt>
                <c:pt idx="6">
                  <c:v>Genera diversidad y opciones de compra</c:v>
                </c:pt>
                <c:pt idx="7">
                  <c:v>Es una actividad legal como cualquier otra</c:v>
                </c:pt>
              </c:strCache>
            </c:strRef>
          </c:cat>
          <c:val>
            <c:numRef>
              <c:f>Hoja1!$B$3:$I$3</c:f>
              <c:numCache>
                <c:formatCode>0%</c:formatCode>
                <c:ptCount val="8"/>
                <c:pt idx="0">
                  <c:v>0.78421117500000004</c:v>
                </c:pt>
                <c:pt idx="1">
                  <c:v>0.71336320399999997</c:v>
                </c:pt>
                <c:pt idx="2">
                  <c:v>0.68416259899999998</c:v>
                </c:pt>
                <c:pt idx="4">
                  <c:v>0.38588756499999999</c:v>
                </c:pt>
                <c:pt idx="5">
                  <c:v>0.43988759799999999</c:v>
                </c:pt>
                <c:pt idx="6">
                  <c:v>0.31290504200000002</c:v>
                </c:pt>
                <c:pt idx="7">
                  <c:v>0.17076430300000001</c:v>
                </c:pt>
              </c:numCache>
            </c:numRef>
          </c:val>
          <c:smooth val="0"/>
          <c:extLst xmlns:c15="http://schemas.microsoft.com/office/drawing/2012/chart">
            <c:ext xmlns:c16="http://schemas.microsoft.com/office/drawing/2014/chart" uri="{C3380CC4-5D6E-409C-BE32-E72D297353CC}">
              <c16:uniqueId val="{00000005-1DA7-4723-A9AC-92BA740BDEC1}"/>
            </c:ext>
          </c:extLst>
        </c:ser>
        <c:dLbls>
          <c:showLegendKey val="0"/>
          <c:showVal val="0"/>
          <c:showCatName val="0"/>
          <c:showSerName val="0"/>
          <c:showPercent val="0"/>
          <c:showBubbleSize val="0"/>
        </c:dLbls>
        <c:smooth val="0"/>
        <c:axId val="1134925536"/>
        <c:axId val="1134927184"/>
        <c:extLst/>
      </c:lineChart>
      <c:catAx>
        <c:axId val="1134925536"/>
        <c:scaling>
          <c:orientation val="minMax"/>
        </c:scaling>
        <c:delete val="0"/>
        <c:axPos val="b"/>
        <c:title>
          <c:tx>
            <c:rich>
              <a:bodyPr rot="0" spcFirstLastPara="1" vertOverflow="ellipsis" vert="horz" wrap="square" anchor="ctr" anchorCtr="1"/>
              <a:lstStyle/>
              <a:p>
                <a:pPr>
                  <a:defRPr sz="700" b="1" i="0" u="none" strike="noStrike" kern="1200" baseline="0">
                    <a:solidFill>
                      <a:schemeClr val="tx1">
                        <a:lumMod val="85000"/>
                        <a:lumOff val="15000"/>
                      </a:schemeClr>
                    </a:solidFill>
                    <a:latin typeface="Century Schoolbook" panose="02040604050505020304" pitchFamily="18" charset="0"/>
                    <a:ea typeface="+mn-ea"/>
                    <a:cs typeface="Arial" panose="020B0604020202020204" pitchFamily="34" charset="0"/>
                  </a:defRPr>
                </a:pPr>
                <a:r>
                  <a:rPr lang="es-CL" b="1" dirty="0"/>
                  <a:t>Actitud</a:t>
                </a:r>
              </a:p>
            </c:rich>
          </c:tx>
          <c:layout>
            <c:manualLayout>
              <c:xMode val="edge"/>
              <c:yMode val="edge"/>
              <c:x val="0.47112990236181368"/>
              <c:y val="0.90289708351570175"/>
            </c:manualLayout>
          </c:layout>
          <c:overlay val="0"/>
          <c:spPr>
            <a:noFill/>
            <a:ln>
              <a:noFill/>
            </a:ln>
            <a:effectLst/>
          </c:spPr>
          <c:txPr>
            <a:bodyPr rot="0" spcFirstLastPara="1" vertOverflow="ellipsis" vert="horz" wrap="square" anchor="ctr" anchorCtr="1"/>
            <a:lstStyle/>
            <a:p>
              <a:pPr>
                <a:defRPr sz="700" b="1" i="0" u="none" strike="noStrike" kern="1200" baseline="0">
                  <a:solidFill>
                    <a:schemeClr val="tx1">
                      <a:lumMod val="85000"/>
                      <a:lumOff val="15000"/>
                    </a:schemeClr>
                  </a:solidFill>
                  <a:latin typeface="Century Schoolbook" panose="02040604050505020304" pitchFamily="18" charset="0"/>
                  <a:ea typeface="+mn-ea"/>
                  <a:cs typeface="Arial" panose="020B0604020202020204" pitchFamily="34" charset="0"/>
                </a:defRPr>
              </a:pPr>
              <a:endParaRPr lang="es-CL"/>
            </a:p>
          </c:txPr>
        </c:title>
        <c:numFmt formatCode="General"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Century Schoolbook" panose="02040604050505020304" pitchFamily="18" charset="0"/>
                <a:ea typeface="+mn-ea"/>
                <a:cs typeface="Arial" panose="020B0604020202020204" pitchFamily="34" charset="0"/>
              </a:defRPr>
            </a:pPr>
            <a:endParaRPr lang="es-CL"/>
          </a:p>
        </c:txPr>
        <c:crossAx val="1134927184"/>
        <c:crosses val="autoZero"/>
        <c:auto val="1"/>
        <c:lblAlgn val="ctr"/>
        <c:lblOffset val="100"/>
        <c:noMultiLvlLbl val="0"/>
      </c:catAx>
      <c:valAx>
        <c:axId val="1134927184"/>
        <c:scaling>
          <c:orientation val="minMax"/>
          <c:max val="1"/>
          <c:min val="0"/>
        </c:scaling>
        <c:delete val="0"/>
        <c:axPos val="l"/>
        <c:title>
          <c:tx>
            <c:rich>
              <a:bodyPr rot="-5400000" spcFirstLastPara="1" vertOverflow="ellipsis" vert="horz" wrap="square" anchor="ctr" anchorCtr="1"/>
              <a:lstStyle/>
              <a:p>
                <a:pPr>
                  <a:defRPr sz="700" b="1" i="0" u="none" strike="noStrike" kern="1200" baseline="0">
                    <a:solidFill>
                      <a:schemeClr val="tx1">
                        <a:lumMod val="85000"/>
                        <a:lumOff val="15000"/>
                      </a:schemeClr>
                    </a:solidFill>
                    <a:latin typeface="Century Schoolbook" panose="02040604050505020304" pitchFamily="18" charset="0"/>
                    <a:ea typeface="+mn-ea"/>
                    <a:cs typeface="Arial" panose="020B0604020202020204" pitchFamily="34" charset="0"/>
                  </a:defRPr>
                </a:pPr>
                <a:r>
                  <a:rPr lang="es-CL" b="1"/>
                  <a:t>% de acuerdo + muy de acuerdo (2TB)</a:t>
                </a:r>
              </a:p>
            </c:rich>
          </c:tx>
          <c:layout>
            <c:manualLayout>
              <c:xMode val="edge"/>
              <c:yMode val="edge"/>
              <c:x val="9.4812631034791404E-3"/>
              <c:y val="0.1058409355844019"/>
            </c:manualLayout>
          </c:layout>
          <c:overlay val="0"/>
          <c:spPr>
            <a:noFill/>
            <a:ln>
              <a:noFill/>
            </a:ln>
            <a:effectLst/>
          </c:spPr>
          <c:txPr>
            <a:bodyPr rot="-5400000" spcFirstLastPara="1" vertOverflow="ellipsis" vert="horz" wrap="square" anchor="ctr" anchorCtr="1"/>
            <a:lstStyle/>
            <a:p>
              <a:pPr>
                <a:defRPr sz="700" b="1" i="0" u="none" strike="noStrike" kern="1200" baseline="0">
                  <a:solidFill>
                    <a:schemeClr val="tx1">
                      <a:lumMod val="85000"/>
                      <a:lumOff val="15000"/>
                    </a:schemeClr>
                  </a:solidFill>
                  <a:latin typeface="Century Schoolbook" panose="02040604050505020304" pitchFamily="18" charset="0"/>
                  <a:ea typeface="+mn-ea"/>
                  <a:cs typeface="Arial" panose="020B0604020202020204" pitchFamily="34" charset="0"/>
                </a:defRPr>
              </a:pPr>
              <a:endParaRPr lang="es-CL"/>
            </a:p>
          </c:txPr>
        </c:title>
        <c:numFmt formatCode="0%" sourceLinked="0"/>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700" b="0" i="0" u="none" strike="noStrike" kern="1200" baseline="0">
                <a:solidFill>
                  <a:schemeClr val="tx1">
                    <a:lumMod val="85000"/>
                    <a:lumOff val="15000"/>
                  </a:schemeClr>
                </a:solidFill>
                <a:latin typeface="Century Schoolbook" panose="02040604050505020304" pitchFamily="18" charset="0"/>
                <a:ea typeface="+mn-ea"/>
                <a:cs typeface="Arial" panose="020B0604020202020204" pitchFamily="34" charset="0"/>
              </a:defRPr>
            </a:pPr>
            <a:endParaRPr lang="es-CL"/>
          </a:p>
        </c:txPr>
        <c:crossAx val="1134925536"/>
        <c:crosses val="autoZero"/>
        <c:crossBetween val="between"/>
        <c:majorUnit val="0.2"/>
      </c:valAx>
      <c:spPr>
        <a:noFill/>
        <a:ln>
          <a:noFill/>
        </a:ln>
        <a:effectLst/>
      </c:spPr>
    </c:plotArea>
    <c:legend>
      <c:legendPos val="t"/>
      <c:layout>
        <c:manualLayout>
          <c:xMode val="edge"/>
          <c:yMode val="edge"/>
          <c:x val="0.13197724518260884"/>
          <c:y val="1.182318446638851E-2"/>
          <c:w val="0.74963814296266174"/>
          <c:h val="6.665545594129976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85000"/>
                  <a:lumOff val="15000"/>
                </a:schemeClr>
              </a:solidFill>
              <a:latin typeface="Century Schoolbook" panose="02040604050505020304" pitchFamily="18" charset="0"/>
              <a:ea typeface="+mn-ea"/>
              <a:cs typeface="Arial" panose="020B0604020202020204" pitchFamily="34" charset="0"/>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tx1">
              <a:lumMod val="85000"/>
              <a:lumOff val="15000"/>
            </a:schemeClr>
          </a:solidFill>
          <a:latin typeface="Century Schoolbook" panose="02040604050505020304" pitchFamily="18" charset="0"/>
          <a:cs typeface="Arial" panose="020B0604020202020204" pitchFamily="34" charset="0"/>
        </a:defRPr>
      </a:pPr>
      <a:endParaRPr lang="es-CL"/>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91502263075062E-2"/>
          <c:y val="3.851206155313603E-2"/>
          <c:w val="0.79555772608409303"/>
          <c:h val="0.70590789359423389"/>
        </c:manualLayout>
      </c:layout>
      <c:barChart>
        <c:barDir val="col"/>
        <c:grouping val="stacked"/>
        <c:varyColors val="0"/>
        <c:ser>
          <c:idx val="0"/>
          <c:order val="0"/>
          <c:tx>
            <c:strRef>
              <c:f>Hoja1!$A$2</c:f>
              <c:strCache>
                <c:ptCount val="1"/>
                <c:pt idx="0">
                  <c:v>Sí</c:v>
                </c:pt>
              </c:strCache>
            </c:strRef>
          </c:tx>
          <c:spPr>
            <a:solidFill>
              <a:srgbClr val="F3AF2C"/>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Hoja1!$B$1:$C$1</c:f>
              <c:strCache>
                <c:ptCount val="2"/>
                <c:pt idx="0">
                  <c:v>El país</c:v>
                </c:pt>
                <c:pt idx="1">
                  <c:v>Los ciudadanos</c:v>
                </c:pt>
              </c:strCache>
            </c:strRef>
          </c:cat>
          <c:val>
            <c:numRef>
              <c:f>Hoja1!$B$2:$C$2</c:f>
              <c:numCache>
                <c:formatCode>0%</c:formatCode>
                <c:ptCount val="2"/>
                <c:pt idx="0">
                  <c:v>0.86</c:v>
                </c:pt>
                <c:pt idx="1">
                  <c:v>0.84</c:v>
                </c:pt>
              </c:numCache>
            </c:numRef>
          </c:val>
          <c:extLst>
            <c:ext xmlns:c16="http://schemas.microsoft.com/office/drawing/2014/chart" uri="{C3380CC4-5D6E-409C-BE32-E72D297353CC}">
              <c16:uniqueId val="{00000000-8BD3-42C9-B729-A807B26848C3}"/>
            </c:ext>
          </c:extLst>
        </c:ser>
        <c:ser>
          <c:idx val="1"/>
          <c:order val="1"/>
          <c:tx>
            <c:strRef>
              <c:f>Hoja1!$A$3</c:f>
              <c:strCache>
                <c:ptCount val="1"/>
                <c:pt idx="0">
                  <c:v>No</c:v>
                </c:pt>
              </c:strCache>
            </c:strRef>
          </c:tx>
          <c:spPr>
            <a:solidFill>
              <a:schemeClr val="accent2">
                <a:lumMod val="40000"/>
                <a:lumOff val="60000"/>
              </a:schemeClr>
            </a:solidFill>
            <a:ln>
              <a:solidFill>
                <a:srgbClr val="FF0000"/>
              </a:solidFill>
            </a:ln>
            <a:effectLst/>
          </c:spPr>
          <c:invertIfNegative val="0"/>
          <c:dPt>
            <c:idx val="0"/>
            <c:invertIfNegative val="0"/>
            <c:bubble3D val="0"/>
            <c:spPr>
              <a:solidFill>
                <a:schemeClr val="accent2">
                  <a:lumMod val="40000"/>
                  <a:lumOff val="60000"/>
                </a:schemeClr>
              </a:solidFill>
              <a:ln>
                <a:solidFill>
                  <a:srgbClr val="FF0000"/>
                </a:solidFill>
              </a:ln>
              <a:effectLst/>
            </c:spPr>
            <c:extLst>
              <c:ext xmlns:c16="http://schemas.microsoft.com/office/drawing/2014/chart" uri="{C3380CC4-5D6E-409C-BE32-E72D297353CC}">
                <c16:uniqueId val="{00000002-8BD3-42C9-B729-A807B26848C3}"/>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Hoja1!$B$1:$C$1</c:f>
              <c:strCache>
                <c:ptCount val="2"/>
                <c:pt idx="0">
                  <c:v>El país</c:v>
                </c:pt>
                <c:pt idx="1">
                  <c:v>Los ciudadanos</c:v>
                </c:pt>
              </c:strCache>
            </c:strRef>
          </c:cat>
          <c:val>
            <c:numRef>
              <c:f>Hoja1!$B$3:$C$3</c:f>
              <c:numCache>
                <c:formatCode>0%</c:formatCode>
                <c:ptCount val="2"/>
                <c:pt idx="0">
                  <c:v>0.14000000000000001</c:v>
                </c:pt>
                <c:pt idx="1">
                  <c:v>0.16</c:v>
                </c:pt>
              </c:numCache>
            </c:numRef>
          </c:val>
          <c:extLst>
            <c:ext xmlns:c16="http://schemas.microsoft.com/office/drawing/2014/chart" uri="{C3380CC4-5D6E-409C-BE32-E72D297353CC}">
              <c16:uniqueId val="{00000003-8BD3-42C9-B729-A807B26848C3}"/>
            </c:ext>
          </c:extLst>
        </c:ser>
        <c:dLbls>
          <c:showLegendKey val="0"/>
          <c:showVal val="0"/>
          <c:showCatName val="0"/>
          <c:showSerName val="0"/>
          <c:showPercent val="0"/>
          <c:showBubbleSize val="0"/>
        </c:dLbls>
        <c:gapWidth val="42"/>
        <c:overlap val="100"/>
        <c:axId val="1699459504"/>
        <c:axId val="1666904064"/>
      </c:barChart>
      <c:catAx>
        <c:axId val="169945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max val="1"/>
          <c:min val="0"/>
        </c:scaling>
        <c:delete val="1"/>
        <c:axPos val="l"/>
        <c:numFmt formatCode="0%" sourceLinked="1"/>
        <c:majorTickMark val="out"/>
        <c:minorTickMark val="none"/>
        <c:tickLblPos val="nextTo"/>
        <c:crossAx val="1699459504"/>
        <c:crosses val="autoZero"/>
        <c:crossBetween val="between"/>
      </c:valAx>
      <c:spPr>
        <a:noFill/>
        <a:ln>
          <a:noFill/>
        </a:ln>
        <a:effectLst/>
      </c:spPr>
    </c:plotArea>
    <c:legend>
      <c:legendPos val="r"/>
      <c:layout>
        <c:manualLayout>
          <c:xMode val="edge"/>
          <c:yMode val="edge"/>
          <c:x val="0.82404850056380075"/>
          <c:y val="0.34005683671978632"/>
          <c:w val="0.13505222829392308"/>
          <c:h val="0.2402932557052690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entury Schoolbook" panose="02040604050505020304" pitchFamily="18" charset="0"/>
        </a:defRPr>
      </a:pPr>
      <a:endParaRPr lang="es-C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785-4689-9661-497F487A3BD6}"/>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6785-4689-9661-497F487A3BD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CL"/>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0.31631943899999998</c:v>
                </c:pt>
                <c:pt idx="1">
                  <c:v>0.68368056099999996</c:v>
                </c:pt>
              </c:numCache>
            </c:numRef>
          </c:val>
          <c:extLst>
            <c:ext xmlns:c16="http://schemas.microsoft.com/office/drawing/2014/chart" uri="{C3380CC4-5D6E-409C-BE32-E72D297353CC}">
              <c16:uniqueId val="{00000004-6785-4689-9661-497F487A3BD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93140699225312"/>
          <c:y val="2.8779871480439357E-2"/>
          <c:w val="0.51867964428617963"/>
          <c:h val="0.9424404721152031"/>
        </c:manualLayout>
      </c:layout>
      <c:barChart>
        <c:barDir val="bar"/>
        <c:grouping val="clustered"/>
        <c:varyColors val="0"/>
        <c:ser>
          <c:idx val="0"/>
          <c:order val="0"/>
          <c:tx>
            <c:strRef>
              <c:f>Hoja1!$B$1</c:f>
              <c:strCache>
                <c:ptCount val="1"/>
                <c:pt idx="0">
                  <c:v>TOTAL</c:v>
                </c:pt>
              </c:strCache>
            </c:strRef>
          </c:tx>
          <c:spPr>
            <a:solidFill>
              <a:srgbClr val="FF9933"/>
            </a:solidFill>
            <a:ln>
              <a:solidFill>
                <a:schemeClr val="accent2">
                  <a:alpha val="95000"/>
                </a:schemeClr>
              </a:solidFill>
            </a:ln>
            <a:effectLst/>
          </c:spPr>
          <c:invertIfNegative val="0"/>
          <c:dPt>
            <c:idx val="0"/>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1-61C9-44F6-9959-17123A38D455}"/>
              </c:ext>
            </c:extLst>
          </c:dPt>
          <c:dPt>
            <c:idx val="1"/>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3-61C9-44F6-9959-17123A38D455}"/>
              </c:ext>
            </c:extLst>
          </c:dPt>
          <c:dPt>
            <c:idx val="2"/>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5-61C9-44F6-9959-17123A38D455}"/>
              </c:ext>
            </c:extLst>
          </c:dPt>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Frutas y/o verduras</c:v>
                </c:pt>
                <c:pt idx="1">
                  <c:v>Ropa</c:v>
                </c:pt>
                <c:pt idx="2">
                  <c:v>Artesanías</c:v>
                </c:pt>
                <c:pt idx="3">
                  <c:v>Artículos de aseo</c:v>
                </c:pt>
                <c:pt idx="4">
                  <c:v>Artículos para el hogar</c:v>
                </c:pt>
                <c:pt idx="5">
                  <c:v>Accesorios</c:v>
                </c:pt>
                <c:pt idx="6">
                  <c:v>Comida envasada o preparada</c:v>
                </c:pt>
                <c:pt idx="7">
                  <c:v>Medicamentos</c:v>
                </c:pt>
                <c:pt idx="8">
                  <c:v>Cigarrillos</c:v>
                </c:pt>
                <c:pt idx="9">
                  <c:v>Zapatos o zapatillas</c:v>
                </c:pt>
                <c:pt idx="10">
                  <c:v>Libros, DVD o CDs</c:v>
                </c:pt>
                <c:pt idx="11">
                  <c:v>Juguetes</c:v>
                </c:pt>
                <c:pt idx="12">
                  <c:v>Cosméticos, cremas y/o perfumes</c:v>
                </c:pt>
                <c:pt idx="13">
                  <c:v>Tecnología</c:v>
                </c:pt>
                <c:pt idx="14">
                  <c:v>Dulce / helados / cabritas</c:v>
                </c:pt>
                <c:pt idx="15">
                  <c:v>Cosas navideñas</c:v>
                </c:pt>
              </c:strCache>
            </c:strRef>
          </c:cat>
          <c:val>
            <c:numRef>
              <c:f>Hoja1!$B$2:$B$17</c:f>
              <c:numCache>
                <c:formatCode>0%</c:formatCode>
                <c:ptCount val="16"/>
                <c:pt idx="0">
                  <c:v>0.46</c:v>
                </c:pt>
                <c:pt idx="1">
                  <c:v>0.35</c:v>
                </c:pt>
                <c:pt idx="2">
                  <c:v>0.31</c:v>
                </c:pt>
                <c:pt idx="3">
                  <c:v>0.3</c:v>
                </c:pt>
                <c:pt idx="4">
                  <c:v>0.25</c:v>
                </c:pt>
                <c:pt idx="5">
                  <c:v>0.2</c:v>
                </c:pt>
                <c:pt idx="6">
                  <c:v>0.19</c:v>
                </c:pt>
                <c:pt idx="7">
                  <c:v>0.15</c:v>
                </c:pt>
                <c:pt idx="8">
                  <c:v>0.11</c:v>
                </c:pt>
                <c:pt idx="9">
                  <c:v>0.1</c:v>
                </c:pt>
                <c:pt idx="10">
                  <c:v>0.09</c:v>
                </c:pt>
                <c:pt idx="11">
                  <c:v>0.09</c:v>
                </c:pt>
                <c:pt idx="12">
                  <c:v>7.0000000000000007E-2</c:v>
                </c:pt>
                <c:pt idx="13">
                  <c:v>0.05</c:v>
                </c:pt>
                <c:pt idx="14">
                  <c:v>0.03</c:v>
                </c:pt>
                <c:pt idx="15">
                  <c:v>0.02</c:v>
                </c:pt>
              </c:numCache>
            </c:numRef>
          </c:val>
          <c:extLst>
            <c:ext xmlns:c16="http://schemas.microsoft.com/office/drawing/2014/chart" uri="{C3380CC4-5D6E-409C-BE32-E72D297353CC}">
              <c16:uniqueId val="{00000006-61C9-44F6-9959-17123A38D455}"/>
            </c:ext>
          </c:extLst>
        </c:ser>
        <c:dLbls>
          <c:showLegendKey val="0"/>
          <c:showVal val="0"/>
          <c:showCatName val="0"/>
          <c:showSerName val="0"/>
          <c:showPercent val="0"/>
          <c:showBubbleSize val="0"/>
        </c:dLbls>
        <c:gapWidth val="100"/>
        <c:axId val="64186351"/>
        <c:axId val="64191343"/>
      </c:barChart>
      <c:catAx>
        <c:axId val="641863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crossAx val="64191343"/>
        <c:crosses val="autoZero"/>
        <c:auto val="1"/>
        <c:lblAlgn val="ctr"/>
        <c:lblOffset val="100"/>
        <c:noMultiLvlLbl val="0"/>
      </c:catAx>
      <c:valAx>
        <c:axId val="64191343"/>
        <c:scaling>
          <c:orientation val="minMax"/>
        </c:scaling>
        <c:delete val="1"/>
        <c:axPos val="t"/>
        <c:numFmt formatCode="0%" sourceLinked="1"/>
        <c:majorTickMark val="none"/>
        <c:minorTickMark val="none"/>
        <c:tickLblPos val="nextTo"/>
        <c:crossAx val="6418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0453340189177"/>
          <c:y val="0.19052410111157525"/>
          <c:w val="0.60761869063859375"/>
          <c:h val="0.78069652603015138"/>
        </c:manualLayout>
      </c:layout>
      <c:barChart>
        <c:barDir val="bar"/>
        <c:grouping val="clustered"/>
        <c:varyColors val="0"/>
        <c:ser>
          <c:idx val="0"/>
          <c:order val="0"/>
          <c:tx>
            <c:strRef>
              <c:f>Hoja1!$B$1</c:f>
              <c:strCache>
                <c:ptCount val="1"/>
                <c:pt idx="0">
                  <c:v>TOTAL</c:v>
                </c:pt>
              </c:strCache>
            </c:strRef>
          </c:tx>
          <c:spPr>
            <a:solidFill>
              <a:schemeClr val="accent2">
                <a:lumMod val="60000"/>
                <a:lumOff val="40000"/>
              </a:schemeClr>
            </a:solidFill>
            <a:ln>
              <a:solidFill>
                <a:schemeClr val="accent2">
                  <a:alpha val="95000"/>
                </a:schemeClr>
              </a:solidFill>
            </a:ln>
            <a:effectLst/>
          </c:spPr>
          <c:invertIfNegative val="0"/>
          <c:dPt>
            <c:idx val="0"/>
            <c:invertIfNegative val="0"/>
            <c:bubble3D val="0"/>
            <c:spPr>
              <a:solidFill>
                <a:schemeClr val="accent2">
                  <a:lumMod val="60000"/>
                  <a:lumOff val="40000"/>
                </a:schemeClr>
              </a:solidFill>
              <a:ln>
                <a:solidFill>
                  <a:schemeClr val="accent2">
                    <a:alpha val="95000"/>
                  </a:schemeClr>
                </a:solidFill>
              </a:ln>
              <a:effectLst/>
            </c:spPr>
            <c:extLst>
              <c:ext xmlns:c16="http://schemas.microsoft.com/office/drawing/2014/chart" uri="{C3380CC4-5D6E-409C-BE32-E72D297353CC}">
                <c16:uniqueId val="{00000001-61C9-44F6-9959-17123A38D455}"/>
              </c:ext>
            </c:extLst>
          </c:dPt>
          <c:dPt>
            <c:idx val="1"/>
            <c:invertIfNegative val="0"/>
            <c:bubble3D val="0"/>
            <c:spPr>
              <a:solidFill>
                <a:schemeClr val="accent2">
                  <a:lumMod val="60000"/>
                  <a:lumOff val="40000"/>
                </a:schemeClr>
              </a:solidFill>
              <a:ln>
                <a:solidFill>
                  <a:schemeClr val="accent2">
                    <a:alpha val="95000"/>
                  </a:schemeClr>
                </a:solidFill>
              </a:ln>
              <a:effectLst/>
            </c:spPr>
            <c:extLst>
              <c:ext xmlns:c16="http://schemas.microsoft.com/office/drawing/2014/chart" uri="{C3380CC4-5D6E-409C-BE32-E72D297353CC}">
                <c16:uniqueId val="{00000003-61C9-44F6-9959-17123A38D455}"/>
              </c:ext>
            </c:extLst>
          </c:dPt>
          <c:dPt>
            <c:idx val="2"/>
            <c:invertIfNegative val="0"/>
            <c:bubble3D val="0"/>
            <c:spPr>
              <a:solidFill>
                <a:schemeClr val="accent2">
                  <a:lumMod val="60000"/>
                  <a:lumOff val="40000"/>
                </a:schemeClr>
              </a:solidFill>
              <a:ln>
                <a:solidFill>
                  <a:schemeClr val="accent2">
                    <a:alpha val="95000"/>
                  </a:schemeClr>
                </a:solidFill>
              </a:ln>
              <a:effectLst/>
            </c:spPr>
            <c:extLst>
              <c:ext xmlns:c16="http://schemas.microsoft.com/office/drawing/2014/chart" uri="{C3380CC4-5D6E-409C-BE32-E72D297353CC}">
                <c16:uniqueId val="{00000005-61C9-44F6-9959-17123A38D455}"/>
              </c:ext>
            </c:extLst>
          </c:dPt>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Es más económico</c:v>
                </c:pt>
                <c:pt idx="1">
                  <c:v>Cercanía / accesibilidad / al paso</c:v>
                </c:pt>
                <c:pt idx="2">
                  <c:v>Llama la atención</c:v>
                </c:pt>
                <c:pt idx="3">
                  <c:v>Para ayudar a la gente</c:v>
                </c:pt>
                <c:pt idx="4">
                  <c:v>Necesitaba el producto / necesidad</c:v>
                </c:pt>
                <c:pt idx="5">
                  <c:v>Variedad</c:v>
                </c:pt>
              </c:strCache>
            </c:strRef>
          </c:cat>
          <c:val>
            <c:numRef>
              <c:f>Hoja1!$B$2:$B$7</c:f>
              <c:numCache>
                <c:formatCode>0%</c:formatCode>
                <c:ptCount val="6"/>
                <c:pt idx="0">
                  <c:v>0.60401233200000004</c:v>
                </c:pt>
                <c:pt idx="1">
                  <c:v>0.24758407299999999</c:v>
                </c:pt>
                <c:pt idx="2">
                  <c:v>0.14836909100000001</c:v>
                </c:pt>
                <c:pt idx="3">
                  <c:v>6.3904909999999995E-2</c:v>
                </c:pt>
                <c:pt idx="4">
                  <c:v>6.0219451E-2</c:v>
                </c:pt>
                <c:pt idx="5">
                  <c:v>1.966677E-2</c:v>
                </c:pt>
              </c:numCache>
            </c:numRef>
          </c:val>
          <c:extLst>
            <c:ext xmlns:c16="http://schemas.microsoft.com/office/drawing/2014/chart" uri="{C3380CC4-5D6E-409C-BE32-E72D297353CC}">
              <c16:uniqueId val="{00000006-61C9-44F6-9959-17123A38D455}"/>
            </c:ext>
          </c:extLst>
        </c:ser>
        <c:dLbls>
          <c:showLegendKey val="0"/>
          <c:showVal val="0"/>
          <c:showCatName val="0"/>
          <c:showSerName val="0"/>
          <c:showPercent val="0"/>
          <c:showBubbleSize val="0"/>
        </c:dLbls>
        <c:gapWidth val="100"/>
        <c:axId val="64186351"/>
        <c:axId val="64191343"/>
      </c:barChart>
      <c:catAx>
        <c:axId val="641863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crossAx val="64191343"/>
        <c:crosses val="autoZero"/>
        <c:auto val="1"/>
        <c:lblAlgn val="ctr"/>
        <c:lblOffset val="100"/>
        <c:noMultiLvlLbl val="0"/>
      </c:catAx>
      <c:valAx>
        <c:axId val="64191343"/>
        <c:scaling>
          <c:orientation val="minMax"/>
        </c:scaling>
        <c:delete val="1"/>
        <c:axPos val="t"/>
        <c:numFmt formatCode="0%" sourceLinked="1"/>
        <c:majorTickMark val="none"/>
        <c:minorTickMark val="none"/>
        <c:tickLblPos val="nextTo"/>
        <c:crossAx val="6418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1702275333112"/>
          <c:y val="3.851206155313603E-2"/>
          <c:w val="0.3730834092231341"/>
          <c:h val="0.92297587689372795"/>
        </c:manualLayout>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Delincuencia </c:v>
                </c:pt>
                <c:pt idx="1">
                  <c:v>Venta de cosas ilegales </c:v>
                </c:pt>
                <c:pt idx="2">
                  <c:v>Evasión </c:v>
                </c:pt>
                <c:pt idx="3">
                  <c:v>Pirata </c:v>
                </c:pt>
                <c:pt idx="4">
                  <c:v>Engaño </c:v>
                </c:pt>
                <c:pt idx="5">
                  <c:v>Desorden </c:v>
                </c:pt>
                <c:pt idx="6">
                  <c:v>Suciedad </c:v>
                </c:pt>
                <c:pt idx="7">
                  <c:v>Aglomeración </c:v>
                </c:pt>
                <c:pt idx="8">
                  <c:v>Molesta </c:v>
                </c:pt>
                <c:pt idx="9">
                  <c:v>Problemas </c:v>
                </c:pt>
                <c:pt idx="10">
                  <c:v>Económico </c:v>
                </c:pt>
                <c:pt idx="11">
                  <c:v>Variedad</c:v>
                </c:pt>
                <c:pt idx="12">
                  <c:v>Ropa </c:v>
                </c:pt>
                <c:pt idx="13">
                  <c:v>Comida </c:v>
                </c:pt>
                <c:pt idx="14">
                  <c:v>Esfuerzo </c:v>
                </c:pt>
                <c:pt idx="15">
                  <c:v>Trabajo </c:v>
                </c:pt>
                <c:pt idx="16">
                  <c:v>Precariedad </c:v>
                </c:pt>
                <c:pt idx="17">
                  <c:v>Falta de empleos </c:v>
                </c:pt>
                <c:pt idx="18">
                  <c:v>Mala calidad </c:v>
                </c:pt>
              </c:strCache>
            </c:strRef>
          </c:cat>
          <c:val>
            <c:numRef>
              <c:f>Hoja1!$B$2:$B$20</c:f>
              <c:numCache>
                <c:formatCode>0%</c:formatCode>
                <c:ptCount val="19"/>
                <c:pt idx="0">
                  <c:v>0.36471819999999999</c:v>
                </c:pt>
                <c:pt idx="1">
                  <c:v>0.28359316000000001</c:v>
                </c:pt>
                <c:pt idx="2">
                  <c:v>0.109794161</c:v>
                </c:pt>
                <c:pt idx="3">
                  <c:v>7.7636802000000005E-2</c:v>
                </c:pt>
                <c:pt idx="4">
                  <c:v>4.9547846999999999E-2</c:v>
                </c:pt>
              </c:numCache>
            </c:numRef>
          </c:val>
          <c:extLst>
            <c:ext xmlns:c16="http://schemas.microsoft.com/office/drawing/2014/chart" uri="{C3380CC4-5D6E-409C-BE32-E72D297353CC}">
              <c16:uniqueId val="{00000000-6563-4105-8C2A-BABEA0845D09}"/>
            </c:ext>
          </c:extLst>
        </c:ser>
        <c:ser>
          <c:idx val="1"/>
          <c:order val="1"/>
          <c:tx>
            <c:strRef>
              <c:f>Hoja1!$C$1</c:f>
              <c:strCache>
                <c:ptCount val="1"/>
                <c:pt idx="0">
                  <c:v>Serie 2</c:v>
                </c:pt>
              </c:strCache>
            </c:strRef>
          </c:tx>
          <c:spPr>
            <a:solidFill>
              <a:srgbClr val="F3AF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Delincuencia </c:v>
                </c:pt>
                <c:pt idx="1">
                  <c:v>Venta de cosas ilegales </c:v>
                </c:pt>
                <c:pt idx="2">
                  <c:v>Evasión </c:v>
                </c:pt>
                <c:pt idx="3">
                  <c:v>Pirata </c:v>
                </c:pt>
                <c:pt idx="4">
                  <c:v>Engaño </c:v>
                </c:pt>
                <c:pt idx="5">
                  <c:v>Desorden </c:v>
                </c:pt>
                <c:pt idx="6">
                  <c:v>Suciedad </c:v>
                </c:pt>
                <c:pt idx="7">
                  <c:v>Aglomeración </c:v>
                </c:pt>
                <c:pt idx="8">
                  <c:v>Molesta </c:v>
                </c:pt>
                <c:pt idx="9">
                  <c:v>Problemas </c:v>
                </c:pt>
                <c:pt idx="10">
                  <c:v>Económico </c:v>
                </c:pt>
                <c:pt idx="11">
                  <c:v>Variedad</c:v>
                </c:pt>
                <c:pt idx="12">
                  <c:v>Ropa </c:v>
                </c:pt>
                <c:pt idx="13">
                  <c:v>Comida </c:v>
                </c:pt>
                <c:pt idx="14">
                  <c:v>Esfuerzo </c:v>
                </c:pt>
                <c:pt idx="15">
                  <c:v>Trabajo </c:v>
                </c:pt>
                <c:pt idx="16">
                  <c:v>Precariedad </c:v>
                </c:pt>
                <c:pt idx="17">
                  <c:v>Falta de empleos </c:v>
                </c:pt>
                <c:pt idx="18">
                  <c:v>Mala calidad </c:v>
                </c:pt>
              </c:strCache>
            </c:strRef>
          </c:cat>
          <c:val>
            <c:numRef>
              <c:f>Hoja1!$C$2:$C$20</c:f>
              <c:numCache>
                <c:formatCode>General</c:formatCode>
                <c:ptCount val="19"/>
                <c:pt idx="5" formatCode="0%">
                  <c:v>0.14510446599999999</c:v>
                </c:pt>
                <c:pt idx="6" formatCode="0%">
                  <c:v>9.8106021000000002E-2</c:v>
                </c:pt>
                <c:pt idx="7" formatCode="0%">
                  <c:v>7.9973031999999999E-2</c:v>
                </c:pt>
                <c:pt idx="8" formatCode="0%">
                  <c:v>4.9390664000000001E-2</c:v>
                </c:pt>
                <c:pt idx="9" formatCode="0%">
                  <c:v>3.2197042000000002E-2</c:v>
                </c:pt>
              </c:numCache>
            </c:numRef>
          </c:val>
          <c:extLst>
            <c:ext xmlns:c16="http://schemas.microsoft.com/office/drawing/2014/chart" uri="{C3380CC4-5D6E-409C-BE32-E72D297353CC}">
              <c16:uniqueId val="{00000001-6563-4105-8C2A-BABEA0845D09}"/>
            </c:ext>
          </c:extLst>
        </c:ser>
        <c:ser>
          <c:idx val="2"/>
          <c:order val="2"/>
          <c:tx>
            <c:strRef>
              <c:f>Hoja1!$D$1</c:f>
              <c:strCache>
                <c:ptCount val="1"/>
                <c:pt idx="0">
                  <c:v>Serie 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Delincuencia </c:v>
                </c:pt>
                <c:pt idx="1">
                  <c:v>Venta de cosas ilegales </c:v>
                </c:pt>
                <c:pt idx="2">
                  <c:v>Evasión </c:v>
                </c:pt>
                <c:pt idx="3">
                  <c:v>Pirata </c:v>
                </c:pt>
                <c:pt idx="4">
                  <c:v>Engaño </c:v>
                </c:pt>
                <c:pt idx="5">
                  <c:v>Desorden </c:v>
                </c:pt>
                <c:pt idx="6">
                  <c:v>Suciedad </c:v>
                </c:pt>
                <c:pt idx="7">
                  <c:v>Aglomeración </c:v>
                </c:pt>
                <c:pt idx="8">
                  <c:v>Molesta </c:v>
                </c:pt>
                <c:pt idx="9">
                  <c:v>Problemas </c:v>
                </c:pt>
                <c:pt idx="10">
                  <c:v>Económico </c:v>
                </c:pt>
                <c:pt idx="11">
                  <c:v>Variedad</c:v>
                </c:pt>
                <c:pt idx="12">
                  <c:v>Ropa </c:v>
                </c:pt>
                <c:pt idx="13">
                  <c:v>Comida </c:v>
                </c:pt>
                <c:pt idx="14">
                  <c:v>Esfuerzo </c:v>
                </c:pt>
                <c:pt idx="15">
                  <c:v>Trabajo </c:v>
                </c:pt>
                <c:pt idx="16">
                  <c:v>Precariedad </c:v>
                </c:pt>
                <c:pt idx="17">
                  <c:v>Falta de empleos </c:v>
                </c:pt>
                <c:pt idx="18">
                  <c:v>Mala calidad </c:v>
                </c:pt>
              </c:strCache>
            </c:strRef>
          </c:cat>
          <c:val>
            <c:numRef>
              <c:f>Hoja1!$D$2:$D$20</c:f>
              <c:numCache>
                <c:formatCode>General</c:formatCode>
                <c:ptCount val="19"/>
                <c:pt idx="10" formatCode="0%">
                  <c:v>0.24835444100000001</c:v>
                </c:pt>
              </c:numCache>
            </c:numRef>
          </c:val>
          <c:extLst>
            <c:ext xmlns:c16="http://schemas.microsoft.com/office/drawing/2014/chart" uri="{C3380CC4-5D6E-409C-BE32-E72D297353CC}">
              <c16:uniqueId val="{00000002-6563-4105-8C2A-BABEA0845D09}"/>
            </c:ext>
          </c:extLst>
        </c:ser>
        <c:ser>
          <c:idx val="3"/>
          <c:order val="3"/>
          <c:tx>
            <c:strRef>
              <c:f>Hoja1!$E$1</c:f>
              <c:strCache>
                <c:ptCount val="1"/>
                <c:pt idx="0">
                  <c:v>Serie 4</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Delincuencia </c:v>
                </c:pt>
                <c:pt idx="1">
                  <c:v>Venta de cosas ilegales </c:v>
                </c:pt>
                <c:pt idx="2">
                  <c:v>Evasión </c:v>
                </c:pt>
                <c:pt idx="3">
                  <c:v>Pirata </c:v>
                </c:pt>
                <c:pt idx="4">
                  <c:v>Engaño </c:v>
                </c:pt>
                <c:pt idx="5">
                  <c:v>Desorden </c:v>
                </c:pt>
                <c:pt idx="6">
                  <c:v>Suciedad </c:v>
                </c:pt>
                <c:pt idx="7">
                  <c:v>Aglomeración </c:v>
                </c:pt>
                <c:pt idx="8">
                  <c:v>Molesta </c:v>
                </c:pt>
                <c:pt idx="9">
                  <c:v>Problemas </c:v>
                </c:pt>
                <c:pt idx="10">
                  <c:v>Económico </c:v>
                </c:pt>
                <c:pt idx="11">
                  <c:v>Variedad</c:v>
                </c:pt>
                <c:pt idx="12">
                  <c:v>Ropa </c:v>
                </c:pt>
                <c:pt idx="13">
                  <c:v>Comida </c:v>
                </c:pt>
                <c:pt idx="14">
                  <c:v>Esfuerzo </c:v>
                </c:pt>
                <c:pt idx="15">
                  <c:v>Trabajo </c:v>
                </c:pt>
                <c:pt idx="16">
                  <c:v>Precariedad </c:v>
                </c:pt>
                <c:pt idx="17">
                  <c:v>Falta de empleos </c:v>
                </c:pt>
                <c:pt idx="18">
                  <c:v>Mala calidad </c:v>
                </c:pt>
              </c:strCache>
            </c:strRef>
          </c:cat>
          <c:val>
            <c:numRef>
              <c:f>Hoja1!$E$2:$E$20</c:f>
              <c:numCache>
                <c:formatCode>General</c:formatCode>
                <c:ptCount val="19"/>
                <c:pt idx="11" formatCode="0%">
                  <c:v>7.8711739000000003E-2</c:v>
                </c:pt>
                <c:pt idx="12" formatCode="0%">
                  <c:v>3.7418155000000002E-2</c:v>
                </c:pt>
                <c:pt idx="13" formatCode="0%">
                  <c:v>3.2546326E-2</c:v>
                </c:pt>
              </c:numCache>
            </c:numRef>
          </c:val>
          <c:extLst>
            <c:ext xmlns:c16="http://schemas.microsoft.com/office/drawing/2014/chart" uri="{C3380CC4-5D6E-409C-BE32-E72D297353CC}">
              <c16:uniqueId val="{00000003-6563-4105-8C2A-BABEA0845D09}"/>
            </c:ext>
          </c:extLst>
        </c:ser>
        <c:ser>
          <c:idx val="4"/>
          <c:order val="4"/>
          <c:tx>
            <c:strRef>
              <c:f>Hoja1!$F$1</c:f>
              <c:strCache>
                <c:ptCount val="1"/>
                <c:pt idx="0">
                  <c:v>Serie 5</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Delincuencia </c:v>
                </c:pt>
                <c:pt idx="1">
                  <c:v>Venta de cosas ilegales </c:v>
                </c:pt>
                <c:pt idx="2">
                  <c:v>Evasión </c:v>
                </c:pt>
                <c:pt idx="3">
                  <c:v>Pirata </c:v>
                </c:pt>
                <c:pt idx="4">
                  <c:v>Engaño </c:v>
                </c:pt>
                <c:pt idx="5">
                  <c:v>Desorden </c:v>
                </c:pt>
                <c:pt idx="6">
                  <c:v>Suciedad </c:v>
                </c:pt>
                <c:pt idx="7">
                  <c:v>Aglomeración </c:v>
                </c:pt>
                <c:pt idx="8">
                  <c:v>Molesta </c:v>
                </c:pt>
                <c:pt idx="9">
                  <c:v>Problemas </c:v>
                </c:pt>
                <c:pt idx="10">
                  <c:v>Económico </c:v>
                </c:pt>
                <c:pt idx="11">
                  <c:v>Variedad</c:v>
                </c:pt>
                <c:pt idx="12">
                  <c:v>Ropa </c:v>
                </c:pt>
                <c:pt idx="13">
                  <c:v>Comida </c:v>
                </c:pt>
                <c:pt idx="14">
                  <c:v>Esfuerzo </c:v>
                </c:pt>
                <c:pt idx="15">
                  <c:v>Trabajo </c:v>
                </c:pt>
                <c:pt idx="16">
                  <c:v>Precariedad </c:v>
                </c:pt>
                <c:pt idx="17">
                  <c:v>Falta de empleos </c:v>
                </c:pt>
                <c:pt idx="18">
                  <c:v>Mala calidad </c:v>
                </c:pt>
              </c:strCache>
            </c:strRef>
          </c:cat>
          <c:val>
            <c:numRef>
              <c:f>Hoja1!$F$2:$F$20</c:f>
              <c:numCache>
                <c:formatCode>General</c:formatCode>
                <c:ptCount val="19"/>
                <c:pt idx="14" formatCode="0%">
                  <c:v>6.6730539000000005E-2</c:v>
                </c:pt>
                <c:pt idx="15" formatCode="0%">
                  <c:v>3.6054346000000001E-2</c:v>
                </c:pt>
              </c:numCache>
            </c:numRef>
          </c:val>
          <c:extLst>
            <c:ext xmlns:c16="http://schemas.microsoft.com/office/drawing/2014/chart" uri="{C3380CC4-5D6E-409C-BE32-E72D297353CC}">
              <c16:uniqueId val="{00000004-6563-4105-8C2A-BABEA0845D09}"/>
            </c:ext>
          </c:extLst>
        </c:ser>
        <c:ser>
          <c:idx val="5"/>
          <c:order val="5"/>
          <c:tx>
            <c:strRef>
              <c:f>Hoja1!$G$1</c:f>
              <c:strCache>
                <c:ptCount val="1"/>
                <c:pt idx="0">
                  <c:v>Serie 6</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Delincuencia </c:v>
                </c:pt>
                <c:pt idx="1">
                  <c:v>Venta de cosas ilegales </c:v>
                </c:pt>
                <c:pt idx="2">
                  <c:v>Evasión </c:v>
                </c:pt>
                <c:pt idx="3">
                  <c:v>Pirata </c:v>
                </c:pt>
                <c:pt idx="4">
                  <c:v>Engaño </c:v>
                </c:pt>
                <c:pt idx="5">
                  <c:v>Desorden </c:v>
                </c:pt>
                <c:pt idx="6">
                  <c:v>Suciedad </c:v>
                </c:pt>
                <c:pt idx="7">
                  <c:v>Aglomeración </c:v>
                </c:pt>
                <c:pt idx="8">
                  <c:v>Molesta </c:v>
                </c:pt>
                <c:pt idx="9">
                  <c:v>Problemas </c:v>
                </c:pt>
                <c:pt idx="10">
                  <c:v>Económico </c:v>
                </c:pt>
                <c:pt idx="11">
                  <c:v>Variedad</c:v>
                </c:pt>
                <c:pt idx="12">
                  <c:v>Ropa </c:v>
                </c:pt>
                <c:pt idx="13">
                  <c:v>Comida </c:v>
                </c:pt>
                <c:pt idx="14">
                  <c:v>Esfuerzo </c:v>
                </c:pt>
                <c:pt idx="15">
                  <c:v>Trabajo </c:v>
                </c:pt>
                <c:pt idx="16">
                  <c:v>Precariedad </c:v>
                </c:pt>
                <c:pt idx="17">
                  <c:v>Falta de empleos </c:v>
                </c:pt>
                <c:pt idx="18">
                  <c:v>Mala calidad </c:v>
                </c:pt>
              </c:strCache>
            </c:strRef>
          </c:cat>
          <c:val>
            <c:numRef>
              <c:f>Hoja1!$G$2:$G$20</c:f>
              <c:numCache>
                <c:formatCode>General</c:formatCode>
                <c:ptCount val="19"/>
                <c:pt idx="16" formatCode="0%">
                  <c:v>8.3736666000000001E-2</c:v>
                </c:pt>
                <c:pt idx="17" formatCode="0%">
                  <c:v>3.1159605999999999E-2</c:v>
                </c:pt>
              </c:numCache>
            </c:numRef>
          </c:val>
          <c:extLst>
            <c:ext xmlns:c16="http://schemas.microsoft.com/office/drawing/2014/chart" uri="{C3380CC4-5D6E-409C-BE32-E72D297353CC}">
              <c16:uniqueId val="{00000005-6563-4105-8C2A-BABEA0845D09}"/>
            </c:ext>
          </c:extLst>
        </c:ser>
        <c:ser>
          <c:idx val="6"/>
          <c:order val="6"/>
          <c:tx>
            <c:strRef>
              <c:f>Hoja1!$H$1</c:f>
              <c:strCache>
                <c:ptCount val="1"/>
                <c:pt idx="0">
                  <c:v>Serie 7</c:v>
                </c:pt>
              </c:strCache>
            </c:strRef>
          </c:tx>
          <c:spPr>
            <a:solidFill>
              <a:schemeClr val="accent1">
                <a:lumMod val="60000"/>
              </a:schemeClr>
            </a:solidFill>
            <a:ln>
              <a:noFill/>
            </a:ln>
            <a:effectLst/>
          </c:spPr>
          <c:invertIfNegative val="0"/>
          <c:dPt>
            <c:idx val="18"/>
            <c:invertIfNegative val="0"/>
            <c:bubble3D val="0"/>
            <c:spPr>
              <a:solidFill>
                <a:schemeClr val="tx1"/>
              </a:solidFill>
              <a:ln>
                <a:noFill/>
              </a:ln>
              <a:effectLst/>
            </c:spPr>
            <c:extLst>
              <c:ext xmlns:c16="http://schemas.microsoft.com/office/drawing/2014/chart" uri="{C3380CC4-5D6E-409C-BE32-E72D297353CC}">
                <c16:uniqueId val="{00000007-6563-4105-8C2A-BABEA0845D0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Delincuencia </c:v>
                </c:pt>
                <c:pt idx="1">
                  <c:v>Venta de cosas ilegales </c:v>
                </c:pt>
                <c:pt idx="2">
                  <c:v>Evasión </c:v>
                </c:pt>
                <c:pt idx="3">
                  <c:v>Pirata </c:v>
                </c:pt>
                <c:pt idx="4">
                  <c:v>Engaño </c:v>
                </c:pt>
                <c:pt idx="5">
                  <c:v>Desorden </c:v>
                </c:pt>
                <c:pt idx="6">
                  <c:v>Suciedad </c:v>
                </c:pt>
                <c:pt idx="7">
                  <c:v>Aglomeración </c:v>
                </c:pt>
                <c:pt idx="8">
                  <c:v>Molesta </c:v>
                </c:pt>
                <c:pt idx="9">
                  <c:v>Problemas </c:v>
                </c:pt>
                <c:pt idx="10">
                  <c:v>Económico </c:v>
                </c:pt>
                <c:pt idx="11">
                  <c:v>Variedad</c:v>
                </c:pt>
                <c:pt idx="12">
                  <c:v>Ropa </c:v>
                </c:pt>
                <c:pt idx="13">
                  <c:v>Comida </c:v>
                </c:pt>
                <c:pt idx="14">
                  <c:v>Esfuerzo </c:v>
                </c:pt>
                <c:pt idx="15">
                  <c:v>Trabajo </c:v>
                </c:pt>
                <c:pt idx="16">
                  <c:v>Precariedad </c:v>
                </c:pt>
                <c:pt idx="17">
                  <c:v>Falta de empleos </c:v>
                </c:pt>
                <c:pt idx="18">
                  <c:v>Mala calidad </c:v>
                </c:pt>
              </c:strCache>
            </c:strRef>
          </c:cat>
          <c:val>
            <c:numRef>
              <c:f>Hoja1!$H$2:$H$20</c:f>
              <c:numCache>
                <c:formatCode>General</c:formatCode>
                <c:ptCount val="19"/>
                <c:pt idx="18" formatCode="0%">
                  <c:v>7.3910214999999946E-2</c:v>
                </c:pt>
              </c:numCache>
            </c:numRef>
          </c:val>
          <c:extLst>
            <c:ext xmlns:c16="http://schemas.microsoft.com/office/drawing/2014/chart" uri="{C3380CC4-5D6E-409C-BE32-E72D297353CC}">
              <c16:uniqueId val="{00000008-6563-4105-8C2A-BABEA0845D09}"/>
            </c:ext>
          </c:extLst>
        </c:ser>
        <c:dLbls>
          <c:dLblPos val="outEnd"/>
          <c:showLegendKey val="0"/>
          <c:showVal val="1"/>
          <c:showCatName val="0"/>
          <c:showSerName val="0"/>
          <c:showPercent val="0"/>
          <c:showBubbleSize val="0"/>
        </c:dLbls>
        <c:gapWidth val="42"/>
        <c:overlap val="100"/>
        <c:axId val="1699459504"/>
        <c:axId val="1666904064"/>
      </c:barChart>
      <c:catAx>
        <c:axId val="1699459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t"/>
        <c:numFmt formatCode="0%" sourceLinked="1"/>
        <c:majorTickMark val="none"/>
        <c:minorTickMark val="none"/>
        <c:tickLblPos val="nextTo"/>
        <c:crossAx val="169945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entury Schoolbook" panose="02040604050505020304" pitchFamily="18" charset="0"/>
        </a:defRPr>
      </a:pPr>
      <a:endParaRPr lang="es-C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785-4689-9661-497F487A3BD6}"/>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6785-4689-9661-497F487A3BD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CL"/>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0.28000000000000003</c:v>
                </c:pt>
                <c:pt idx="1">
                  <c:v>0.72</c:v>
                </c:pt>
              </c:numCache>
            </c:numRef>
          </c:val>
          <c:extLst>
            <c:ext xmlns:c16="http://schemas.microsoft.com/office/drawing/2014/chart" uri="{C3380CC4-5D6E-409C-BE32-E72D297353CC}">
              <c16:uniqueId val="{00000004-6785-4689-9661-497F487A3BD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93140699225312"/>
          <c:y val="2.8779871480439357E-2"/>
          <c:w val="0.51867964428617963"/>
          <c:h val="0.9424404721152031"/>
        </c:manualLayout>
      </c:layout>
      <c:barChart>
        <c:barDir val="bar"/>
        <c:grouping val="clustered"/>
        <c:varyColors val="0"/>
        <c:ser>
          <c:idx val="0"/>
          <c:order val="0"/>
          <c:tx>
            <c:strRef>
              <c:f>Hoja1!$B$1</c:f>
              <c:strCache>
                <c:ptCount val="1"/>
                <c:pt idx="0">
                  <c:v>TOTAL</c:v>
                </c:pt>
              </c:strCache>
            </c:strRef>
          </c:tx>
          <c:spPr>
            <a:solidFill>
              <a:srgbClr val="FF9933"/>
            </a:solidFill>
            <a:ln>
              <a:solidFill>
                <a:schemeClr val="accent2">
                  <a:alpha val="95000"/>
                </a:schemeClr>
              </a:solidFill>
            </a:ln>
            <a:effectLst/>
          </c:spPr>
          <c:invertIfNegative val="0"/>
          <c:dPt>
            <c:idx val="0"/>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1-61C9-44F6-9959-17123A38D455}"/>
              </c:ext>
            </c:extLst>
          </c:dPt>
          <c:dPt>
            <c:idx val="1"/>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3-61C9-44F6-9959-17123A38D455}"/>
              </c:ext>
            </c:extLst>
          </c:dPt>
          <c:dPt>
            <c:idx val="2"/>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5-61C9-44F6-9959-17123A38D455}"/>
              </c:ext>
            </c:extLst>
          </c:dPt>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Ropa</c:v>
                </c:pt>
                <c:pt idx="1">
                  <c:v>Artesanías</c:v>
                </c:pt>
                <c:pt idx="2">
                  <c:v>Artículos de aseo</c:v>
                </c:pt>
                <c:pt idx="3">
                  <c:v>Artículos para el hogar</c:v>
                </c:pt>
                <c:pt idx="4">
                  <c:v>Accesorios</c:v>
                </c:pt>
                <c:pt idx="5">
                  <c:v>Comida envasada o preparada</c:v>
                </c:pt>
                <c:pt idx="6">
                  <c:v>Medicamentos</c:v>
                </c:pt>
                <c:pt idx="7">
                  <c:v>Otro producto</c:v>
                </c:pt>
                <c:pt idx="8">
                  <c:v>Cigarrillos</c:v>
                </c:pt>
                <c:pt idx="9">
                  <c:v>Zapatos o zapatillas</c:v>
                </c:pt>
                <c:pt idx="10">
                  <c:v>Libros, DVD o CDs</c:v>
                </c:pt>
                <c:pt idx="11">
                  <c:v>Juguetes</c:v>
                </c:pt>
                <c:pt idx="12">
                  <c:v>Cosméticos, cremas y/o perfumes</c:v>
                </c:pt>
                <c:pt idx="13">
                  <c:v>Tecnología</c:v>
                </c:pt>
                <c:pt idx="14">
                  <c:v>Dulce / helados / cabritas</c:v>
                </c:pt>
                <c:pt idx="15">
                  <c:v>Cosas navideñas</c:v>
                </c:pt>
              </c:strCache>
            </c:strRef>
          </c:cat>
          <c:val>
            <c:numRef>
              <c:f>Hoja1!$B$2:$B$17</c:f>
              <c:numCache>
                <c:formatCode>0%</c:formatCode>
                <c:ptCount val="16"/>
                <c:pt idx="0">
                  <c:v>0.41002179619017343</c:v>
                </c:pt>
                <c:pt idx="1">
                  <c:v>0.35046778258328792</c:v>
                </c:pt>
                <c:pt idx="2">
                  <c:v>0.34195220443451219</c:v>
                </c:pt>
                <c:pt idx="3">
                  <c:v>0.2811288987748215</c:v>
                </c:pt>
                <c:pt idx="4">
                  <c:v>0.22232963214289536</c:v>
                </c:pt>
                <c:pt idx="5">
                  <c:v>0.2169721305092612</c:v>
                </c:pt>
                <c:pt idx="6">
                  <c:v>0.16479048409576971</c:v>
                </c:pt>
                <c:pt idx="7">
                  <c:v>0.14817043409726033</c:v>
                </c:pt>
                <c:pt idx="8">
                  <c:v>0.12070881379571677</c:v>
                </c:pt>
                <c:pt idx="9">
                  <c:v>0.1072451992006552</c:v>
                </c:pt>
                <c:pt idx="10">
                  <c:v>9.9994257044078855E-2</c:v>
                </c:pt>
                <c:pt idx="11">
                  <c:v>9.9108482316325699E-2</c:v>
                </c:pt>
                <c:pt idx="12">
                  <c:v>7.5562251769528951E-2</c:v>
                </c:pt>
                <c:pt idx="13">
                  <c:v>5.5172959017281434E-2</c:v>
                </c:pt>
                <c:pt idx="14">
                  <c:v>2.8711029846956018E-2</c:v>
                </c:pt>
                <c:pt idx="15">
                  <c:v>1.8216604667660844E-2</c:v>
                </c:pt>
              </c:numCache>
            </c:numRef>
          </c:val>
          <c:extLst>
            <c:ext xmlns:c16="http://schemas.microsoft.com/office/drawing/2014/chart" uri="{C3380CC4-5D6E-409C-BE32-E72D297353CC}">
              <c16:uniqueId val="{00000006-61C9-44F6-9959-17123A38D455}"/>
            </c:ext>
          </c:extLst>
        </c:ser>
        <c:dLbls>
          <c:showLegendKey val="0"/>
          <c:showVal val="0"/>
          <c:showCatName val="0"/>
          <c:showSerName val="0"/>
          <c:showPercent val="0"/>
          <c:showBubbleSize val="0"/>
        </c:dLbls>
        <c:gapWidth val="100"/>
        <c:axId val="64186351"/>
        <c:axId val="64191343"/>
      </c:barChart>
      <c:catAx>
        <c:axId val="641863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crossAx val="64191343"/>
        <c:crosses val="autoZero"/>
        <c:auto val="1"/>
        <c:lblAlgn val="ctr"/>
        <c:lblOffset val="100"/>
        <c:noMultiLvlLbl val="0"/>
      </c:catAx>
      <c:valAx>
        <c:axId val="64191343"/>
        <c:scaling>
          <c:orientation val="minMax"/>
        </c:scaling>
        <c:delete val="1"/>
        <c:axPos val="t"/>
        <c:numFmt formatCode="0%" sourceLinked="1"/>
        <c:majorTickMark val="none"/>
        <c:minorTickMark val="none"/>
        <c:tickLblPos val="nextTo"/>
        <c:crossAx val="6418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s-C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0453340189177"/>
          <c:y val="0.19052410111157525"/>
          <c:w val="0.60761869063859375"/>
          <c:h val="0.78069652603015138"/>
        </c:manualLayout>
      </c:layout>
      <c:barChart>
        <c:barDir val="bar"/>
        <c:grouping val="clustered"/>
        <c:varyColors val="0"/>
        <c:ser>
          <c:idx val="0"/>
          <c:order val="0"/>
          <c:tx>
            <c:strRef>
              <c:f>Hoja1!$B$1</c:f>
              <c:strCache>
                <c:ptCount val="1"/>
                <c:pt idx="0">
                  <c:v>TOTAL</c:v>
                </c:pt>
              </c:strCache>
            </c:strRef>
          </c:tx>
          <c:spPr>
            <a:solidFill>
              <a:schemeClr val="accent2">
                <a:lumMod val="60000"/>
                <a:lumOff val="40000"/>
              </a:schemeClr>
            </a:solidFill>
            <a:ln>
              <a:solidFill>
                <a:schemeClr val="accent2">
                  <a:alpha val="95000"/>
                </a:schemeClr>
              </a:solidFill>
            </a:ln>
            <a:effectLst/>
          </c:spPr>
          <c:invertIfNegative val="0"/>
          <c:dPt>
            <c:idx val="0"/>
            <c:invertIfNegative val="0"/>
            <c:bubble3D val="0"/>
            <c:spPr>
              <a:solidFill>
                <a:schemeClr val="accent2">
                  <a:lumMod val="60000"/>
                  <a:lumOff val="40000"/>
                </a:schemeClr>
              </a:solidFill>
              <a:ln>
                <a:solidFill>
                  <a:schemeClr val="accent2">
                    <a:alpha val="95000"/>
                  </a:schemeClr>
                </a:solidFill>
              </a:ln>
              <a:effectLst/>
            </c:spPr>
            <c:extLst>
              <c:ext xmlns:c16="http://schemas.microsoft.com/office/drawing/2014/chart" uri="{C3380CC4-5D6E-409C-BE32-E72D297353CC}">
                <c16:uniqueId val="{00000001-61C9-44F6-9959-17123A38D455}"/>
              </c:ext>
            </c:extLst>
          </c:dPt>
          <c:dPt>
            <c:idx val="1"/>
            <c:invertIfNegative val="0"/>
            <c:bubble3D val="0"/>
            <c:spPr>
              <a:solidFill>
                <a:schemeClr val="accent2">
                  <a:lumMod val="60000"/>
                  <a:lumOff val="40000"/>
                </a:schemeClr>
              </a:solidFill>
              <a:ln>
                <a:solidFill>
                  <a:schemeClr val="accent2">
                    <a:alpha val="95000"/>
                  </a:schemeClr>
                </a:solidFill>
              </a:ln>
              <a:effectLst/>
            </c:spPr>
            <c:extLst>
              <c:ext xmlns:c16="http://schemas.microsoft.com/office/drawing/2014/chart" uri="{C3380CC4-5D6E-409C-BE32-E72D297353CC}">
                <c16:uniqueId val="{00000003-61C9-44F6-9959-17123A38D455}"/>
              </c:ext>
            </c:extLst>
          </c:dPt>
          <c:dPt>
            <c:idx val="2"/>
            <c:invertIfNegative val="0"/>
            <c:bubble3D val="0"/>
            <c:spPr>
              <a:solidFill>
                <a:schemeClr val="accent2">
                  <a:lumMod val="60000"/>
                  <a:lumOff val="40000"/>
                </a:schemeClr>
              </a:solidFill>
              <a:ln>
                <a:solidFill>
                  <a:schemeClr val="accent2">
                    <a:alpha val="95000"/>
                  </a:schemeClr>
                </a:solidFill>
              </a:ln>
              <a:effectLst/>
            </c:spPr>
            <c:extLst>
              <c:ext xmlns:c16="http://schemas.microsoft.com/office/drawing/2014/chart" uri="{C3380CC4-5D6E-409C-BE32-E72D297353CC}">
                <c16:uniqueId val="{00000005-61C9-44F6-9959-17123A38D455}"/>
              </c:ext>
            </c:extLst>
          </c:dPt>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Es más económico</c:v>
                </c:pt>
                <c:pt idx="1">
                  <c:v>Cercanía / accesibilidad / al paso</c:v>
                </c:pt>
                <c:pt idx="2">
                  <c:v>Llama la atención</c:v>
                </c:pt>
                <c:pt idx="3">
                  <c:v>Para ayudar a la gente</c:v>
                </c:pt>
                <c:pt idx="4">
                  <c:v>Necesitaba el producto</c:v>
                </c:pt>
                <c:pt idx="5">
                  <c:v>Variedad</c:v>
                </c:pt>
              </c:strCache>
            </c:strRef>
          </c:cat>
          <c:val>
            <c:numRef>
              <c:f>Hoja1!$B$2:$B$7</c:f>
              <c:numCache>
                <c:formatCode>0%</c:formatCode>
                <c:ptCount val="6"/>
                <c:pt idx="0">
                  <c:v>0.60401233200000004</c:v>
                </c:pt>
                <c:pt idx="1">
                  <c:v>0.21</c:v>
                </c:pt>
                <c:pt idx="2">
                  <c:v>0.14000000000000001</c:v>
                </c:pt>
                <c:pt idx="3">
                  <c:v>7.0000000000000007E-2</c:v>
                </c:pt>
                <c:pt idx="4">
                  <c:v>7.0000000000000007E-2</c:v>
                </c:pt>
                <c:pt idx="5">
                  <c:v>1.966677E-2</c:v>
                </c:pt>
              </c:numCache>
            </c:numRef>
          </c:val>
          <c:extLst>
            <c:ext xmlns:c16="http://schemas.microsoft.com/office/drawing/2014/chart" uri="{C3380CC4-5D6E-409C-BE32-E72D297353CC}">
              <c16:uniqueId val="{00000006-61C9-44F6-9959-17123A38D455}"/>
            </c:ext>
          </c:extLst>
        </c:ser>
        <c:dLbls>
          <c:showLegendKey val="0"/>
          <c:showVal val="0"/>
          <c:showCatName val="0"/>
          <c:showSerName val="0"/>
          <c:showPercent val="0"/>
          <c:showBubbleSize val="0"/>
        </c:dLbls>
        <c:gapWidth val="100"/>
        <c:axId val="64186351"/>
        <c:axId val="64191343"/>
      </c:barChart>
      <c:catAx>
        <c:axId val="641863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crossAx val="64191343"/>
        <c:crosses val="autoZero"/>
        <c:auto val="1"/>
        <c:lblAlgn val="ctr"/>
        <c:lblOffset val="100"/>
        <c:noMultiLvlLbl val="0"/>
      </c:catAx>
      <c:valAx>
        <c:axId val="64191343"/>
        <c:scaling>
          <c:orientation val="minMax"/>
        </c:scaling>
        <c:delete val="1"/>
        <c:axPos val="t"/>
        <c:numFmt formatCode="0%" sourceLinked="1"/>
        <c:majorTickMark val="none"/>
        <c:minorTickMark val="none"/>
        <c:tickLblPos val="nextTo"/>
        <c:crossAx val="6418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s-C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1702275333112"/>
          <c:y val="3.851206155313603E-2"/>
          <c:w val="0.3730834092231341"/>
          <c:h val="0.92297587689372795"/>
        </c:manualLayout>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1"/>
            <c:invertIfNegative val="0"/>
            <c:bubble3D val="0"/>
            <c:spPr>
              <a:solidFill>
                <a:srgbClr val="F3AF2C"/>
              </a:solidFill>
              <a:ln>
                <a:noFill/>
              </a:ln>
              <a:effectLst/>
            </c:spPr>
            <c:extLst>
              <c:ext xmlns:c16="http://schemas.microsoft.com/office/drawing/2014/chart" uri="{C3380CC4-5D6E-409C-BE32-E72D297353CC}">
                <c16:uniqueId val="{00000001-12CD-44C9-B0F5-DC071A9EFC6F}"/>
              </c:ext>
            </c:extLst>
          </c:dPt>
          <c:dPt>
            <c:idx val="2"/>
            <c:invertIfNegative val="0"/>
            <c:bubble3D val="0"/>
            <c:spPr>
              <a:solidFill>
                <a:srgbClr val="92D050"/>
              </a:solidFill>
              <a:ln>
                <a:noFill/>
              </a:ln>
              <a:effectLst/>
            </c:spPr>
            <c:extLst>
              <c:ext xmlns:c16="http://schemas.microsoft.com/office/drawing/2014/chart" uri="{C3380CC4-5D6E-409C-BE32-E72D297353CC}">
                <c16:uniqueId val="{00000003-12CD-44C9-B0F5-DC071A9EFC6F}"/>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12CD-44C9-B0F5-DC071A9EFC6F}"/>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7-12CD-44C9-B0F5-DC071A9EFC6F}"/>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0-4496-4C05-91A7-B2FC362F83D4}"/>
              </c:ext>
            </c:extLst>
          </c:dPt>
          <c:dPt>
            <c:idx val="6"/>
            <c:invertIfNegative val="0"/>
            <c:bubble3D val="0"/>
            <c:spPr>
              <a:solidFill>
                <a:schemeClr val="tx1"/>
              </a:solidFill>
              <a:ln>
                <a:noFill/>
              </a:ln>
              <a:effectLst/>
            </c:spPr>
            <c:extLst>
              <c:ext xmlns:c16="http://schemas.microsoft.com/office/drawing/2014/chart" uri="{C3380CC4-5D6E-409C-BE32-E72D297353CC}">
                <c16:uniqueId val="{00000001-4496-4C05-91A7-B2FC362F83D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Para no promover</c:v>
                </c:pt>
                <c:pt idx="1">
                  <c:v>Falta de Calidad, Garantía y Autenticidad</c:v>
                </c:pt>
                <c:pt idx="2">
                  <c:v>No llama la atención</c:v>
                </c:pt>
                <c:pt idx="3">
                  <c:v>Desconfianza</c:v>
                </c:pt>
                <c:pt idx="4">
                  <c:v>No necesita</c:v>
                </c:pt>
                <c:pt idx="5">
                  <c:v>No tiene acceso</c:v>
                </c:pt>
                <c:pt idx="6">
                  <c:v>Inseguridad</c:v>
                </c:pt>
              </c:strCache>
            </c:strRef>
          </c:cat>
          <c:val>
            <c:numRef>
              <c:f>Hoja1!$B$2:$B$8</c:f>
              <c:numCache>
                <c:formatCode>0%</c:formatCode>
                <c:ptCount val="7"/>
                <c:pt idx="0">
                  <c:v>0.24</c:v>
                </c:pt>
                <c:pt idx="1">
                  <c:v>0.23</c:v>
                </c:pt>
                <c:pt idx="2">
                  <c:v>0.16</c:v>
                </c:pt>
                <c:pt idx="3">
                  <c:v>0.14000000000000001</c:v>
                </c:pt>
                <c:pt idx="4">
                  <c:v>0.12</c:v>
                </c:pt>
                <c:pt idx="5">
                  <c:v>0.08</c:v>
                </c:pt>
                <c:pt idx="6">
                  <c:v>7.0000000000000007E-2</c:v>
                </c:pt>
              </c:numCache>
            </c:numRef>
          </c:val>
          <c:extLst>
            <c:ext xmlns:c16="http://schemas.microsoft.com/office/drawing/2014/chart" uri="{C3380CC4-5D6E-409C-BE32-E72D297353CC}">
              <c16:uniqueId val="{00000008-12CD-44C9-B0F5-DC071A9EFC6F}"/>
            </c:ext>
          </c:extLst>
        </c:ser>
        <c:dLbls>
          <c:dLblPos val="outEnd"/>
          <c:showLegendKey val="0"/>
          <c:showVal val="1"/>
          <c:showCatName val="0"/>
          <c:showSerName val="0"/>
          <c:showPercent val="0"/>
          <c:showBubbleSize val="0"/>
        </c:dLbls>
        <c:gapWidth val="42"/>
        <c:axId val="1699459504"/>
        <c:axId val="1666904064"/>
      </c:barChart>
      <c:catAx>
        <c:axId val="1699459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t"/>
        <c:numFmt formatCode="0%" sourceLinked="1"/>
        <c:majorTickMark val="none"/>
        <c:minorTickMark val="none"/>
        <c:tickLblPos val="nextTo"/>
        <c:crossAx val="169945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Schoolbook" panose="02040604050505020304" pitchFamily="18" charset="0"/>
        </a:defRPr>
      </a:pPr>
      <a:endParaRPr lang="es-C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859878328868979"/>
          <c:y val="3.851206155313603E-2"/>
          <c:w val="0.28242793808061328"/>
          <c:h val="0.92297587689372795"/>
        </c:manualLayout>
      </c:layout>
      <c:barChart>
        <c:barDir val="bar"/>
        <c:grouping val="clustered"/>
        <c:varyColors val="0"/>
        <c:ser>
          <c:idx val="0"/>
          <c:order val="0"/>
          <c:tx>
            <c:strRef>
              <c:f>Hoja1!$B$1</c:f>
              <c:strCache>
                <c:ptCount val="1"/>
                <c:pt idx="0">
                  <c:v>Columna7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No les compro para no promover eso</c:v>
                </c:pt>
                <c:pt idx="1">
                  <c:v>Porque es ilegal </c:v>
                </c:pt>
                <c:pt idx="2">
                  <c:v>No pagan impuestos </c:v>
                </c:pt>
                <c:pt idx="3">
                  <c:v>Busco producto de calidad </c:v>
                </c:pt>
                <c:pt idx="4">
                  <c:v>Son productos falsos </c:v>
                </c:pt>
                <c:pt idx="5">
                  <c:v>No tienen garantía </c:v>
                </c:pt>
                <c:pt idx="6">
                  <c:v>Productos de dudosa procedencia </c:v>
                </c:pt>
                <c:pt idx="7">
                  <c:v>Venden productos vencidos </c:v>
                </c:pt>
                <c:pt idx="8">
                  <c:v>No me llama la atención </c:v>
                </c:pt>
                <c:pt idx="9">
                  <c:v>No soy comprador habitual </c:v>
                </c:pt>
                <c:pt idx="10">
                  <c:v>No me da confianza </c:v>
                </c:pt>
                <c:pt idx="11">
                  <c:v>Mucha gente </c:v>
                </c:pt>
                <c:pt idx="12">
                  <c:v>No tengo la necesidad </c:v>
                </c:pt>
                <c:pt idx="13">
                  <c:v>Por mi mala situación económica </c:v>
                </c:pt>
                <c:pt idx="14">
                  <c:v>Donde vivo no hay comercio ambulante </c:v>
                </c:pt>
                <c:pt idx="15">
                  <c:v>Estamos propensos a robos </c:v>
                </c:pt>
              </c:strCache>
            </c:strRef>
          </c:cat>
          <c:val>
            <c:numRef>
              <c:f>Hoja1!$B$2:$B$17</c:f>
              <c:numCache>
                <c:formatCode>0%</c:formatCode>
                <c:ptCount val="16"/>
                <c:pt idx="0">
                  <c:v>0.20342764499999999</c:v>
                </c:pt>
                <c:pt idx="1">
                  <c:v>2.7256658E-2</c:v>
                </c:pt>
                <c:pt idx="2">
                  <c:v>1.1773861E-2</c:v>
                </c:pt>
              </c:numCache>
            </c:numRef>
          </c:val>
          <c:extLst>
            <c:ext xmlns:c16="http://schemas.microsoft.com/office/drawing/2014/chart" uri="{C3380CC4-5D6E-409C-BE32-E72D297353CC}">
              <c16:uniqueId val="{00000000-045D-46B7-9C5C-C7C52948FDC6}"/>
            </c:ext>
          </c:extLst>
        </c:ser>
        <c:ser>
          <c:idx val="1"/>
          <c:order val="1"/>
          <c:tx>
            <c:strRef>
              <c:f>Hoja1!$C$1</c:f>
              <c:strCache>
                <c:ptCount val="1"/>
                <c:pt idx="0">
                  <c:v>Columna1</c:v>
                </c:pt>
              </c:strCache>
            </c:strRef>
          </c:tx>
          <c:spPr>
            <a:solidFill>
              <a:srgbClr val="F3AF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No les compro para no promover eso</c:v>
                </c:pt>
                <c:pt idx="1">
                  <c:v>Porque es ilegal </c:v>
                </c:pt>
                <c:pt idx="2">
                  <c:v>No pagan impuestos </c:v>
                </c:pt>
                <c:pt idx="3">
                  <c:v>Busco producto de calidad </c:v>
                </c:pt>
                <c:pt idx="4">
                  <c:v>Son productos falsos </c:v>
                </c:pt>
                <c:pt idx="5">
                  <c:v>No tienen garantía </c:v>
                </c:pt>
                <c:pt idx="6">
                  <c:v>Productos de dudosa procedencia </c:v>
                </c:pt>
                <c:pt idx="7">
                  <c:v>Venden productos vencidos </c:v>
                </c:pt>
                <c:pt idx="8">
                  <c:v>No me llama la atención </c:v>
                </c:pt>
                <c:pt idx="9">
                  <c:v>No soy comprador habitual </c:v>
                </c:pt>
                <c:pt idx="10">
                  <c:v>No me da confianza </c:v>
                </c:pt>
                <c:pt idx="11">
                  <c:v>Mucha gente </c:v>
                </c:pt>
                <c:pt idx="12">
                  <c:v>No tengo la necesidad </c:v>
                </c:pt>
                <c:pt idx="13">
                  <c:v>Por mi mala situación económica </c:v>
                </c:pt>
                <c:pt idx="14">
                  <c:v>Donde vivo no hay comercio ambulante </c:v>
                </c:pt>
                <c:pt idx="15">
                  <c:v>Estamos propensos a robos </c:v>
                </c:pt>
              </c:strCache>
            </c:strRef>
          </c:cat>
          <c:val>
            <c:numRef>
              <c:f>Hoja1!$C$2:$C$17</c:f>
              <c:numCache>
                <c:formatCode>General</c:formatCode>
                <c:ptCount val="16"/>
                <c:pt idx="3" formatCode="0%">
                  <c:v>8.8426515999999997E-2</c:v>
                </c:pt>
                <c:pt idx="4" formatCode="0%">
                  <c:v>5.8099526999999998E-2</c:v>
                </c:pt>
                <c:pt idx="5" formatCode="0%">
                  <c:v>3.2610879000000002E-2</c:v>
                </c:pt>
                <c:pt idx="6" formatCode="0%">
                  <c:v>3.1543539000000002E-2</c:v>
                </c:pt>
                <c:pt idx="7" formatCode="0%">
                  <c:v>1.8931123000000001E-2</c:v>
                </c:pt>
              </c:numCache>
            </c:numRef>
          </c:val>
          <c:extLst>
            <c:ext xmlns:c16="http://schemas.microsoft.com/office/drawing/2014/chart" uri="{C3380CC4-5D6E-409C-BE32-E72D297353CC}">
              <c16:uniqueId val="{00000001-045D-46B7-9C5C-C7C52948FDC6}"/>
            </c:ext>
          </c:extLst>
        </c:ser>
        <c:ser>
          <c:idx val="2"/>
          <c:order val="2"/>
          <c:tx>
            <c:strRef>
              <c:f>Hoja1!$D$1</c:f>
              <c:strCache>
                <c:ptCount val="1"/>
                <c:pt idx="0">
                  <c:v>Columna2</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No les compro para no promover eso</c:v>
                </c:pt>
                <c:pt idx="1">
                  <c:v>Porque es ilegal </c:v>
                </c:pt>
                <c:pt idx="2">
                  <c:v>No pagan impuestos </c:v>
                </c:pt>
                <c:pt idx="3">
                  <c:v>Busco producto de calidad </c:v>
                </c:pt>
                <c:pt idx="4">
                  <c:v>Son productos falsos </c:v>
                </c:pt>
                <c:pt idx="5">
                  <c:v>No tienen garantía </c:v>
                </c:pt>
                <c:pt idx="6">
                  <c:v>Productos de dudosa procedencia </c:v>
                </c:pt>
                <c:pt idx="7">
                  <c:v>Venden productos vencidos </c:v>
                </c:pt>
                <c:pt idx="8">
                  <c:v>No me llama la atención </c:v>
                </c:pt>
                <c:pt idx="9">
                  <c:v>No soy comprador habitual </c:v>
                </c:pt>
                <c:pt idx="10">
                  <c:v>No me da confianza </c:v>
                </c:pt>
                <c:pt idx="11">
                  <c:v>Mucha gente </c:v>
                </c:pt>
                <c:pt idx="12">
                  <c:v>No tengo la necesidad </c:v>
                </c:pt>
                <c:pt idx="13">
                  <c:v>Por mi mala situación económica </c:v>
                </c:pt>
                <c:pt idx="14">
                  <c:v>Donde vivo no hay comercio ambulante </c:v>
                </c:pt>
                <c:pt idx="15">
                  <c:v>Estamos propensos a robos </c:v>
                </c:pt>
              </c:strCache>
            </c:strRef>
          </c:cat>
          <c:val>
            <c:numRef>
              <c:f>Hoja1!$D$2:$D$17</c:f>
              <c:numCache>
                <c:formatCode>General</c:formatCode>
                <c:ptCount val="16"/>
                <c:pt idx="8" formatCode="0%">
                  <c:v>0.12028507400000001</c:v>
                </c:pt>
                <c:pt idx="9" formatCode="0%">
                  <c:v>4.2677831999999999E-2</c:v>
                </c:pt>
              </c:numCache>
            </c:numRef>
          </c:val>
          <c:extLst>
            <c:ext xmlns:c16="http://schemas.microsoft.com/office/drawing/2014/chart" uri="{C3380CC4-5D6E-409C-BE32-E72D297353CC}">
              <c16:uniqueId val="{00000002-045D-46B7-9C5C-C7C52948FDC6}"/>
            </c:ext>
          </c:extLst>
        </c:ser>
        <c:ser>
          <c:idx val="3"/>
          <c:order val="3"/>
          <c:tx>
            <c:strRef>
              <c:f>Hoja1!$E$1</c:f>
              <c:strCache>
                <c:ptCount val="1"/>
                <c:pt idx="0">
                  <c:v>Columna3</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No les compro para no promover eso</c:v>
                </c:pt>
                <c:pt idx="1">
                  <c:v>Porque es ilegal </c:v>
                </c:pt>
                <c:pt idx="2">
                  <c:v>No pagan impuestos </c:v>
                </c:pt>
                <c:pt idx="3">
                  <c:v>Busco producto de calidad </c:v>
                </c:pt>
                <c:pt idx="4">
                  <c:v>Son productos falsos </c:v>
                </c:pt>
                <c:pt idx="5">
                  <c:v>No tienen garantía </c:v>
                </c:pt>
                <c:pt idx="6">
                  <c:v>Productos de dudosa procedencia </c:v>
                </c:pt>
                <c:pt idx="7">
                  <c:v>Venden productos vencidos </c:v>
                </c:pt>
                <c:pt idx="8">
                  <c:v>No me llama la atención </c:v>
                </c:pt>
                <c:pt idx="9">
                  <c:v>No soy comprador habitual </c:v>
                </c:pt>
                <c:pt idx="10">
                  <c:v>No me da confianza </c:v>
                </c:pt>
                <c:pt idx="11">
                  <c:v>Mucha gente </c:v>
                </c:pt>
                <c:pt idx="12">
                  <c:v>No tengo la necesidad </c:v>
                </c:pt>
                <c:pt idx="13">
                  <c:v>Por mi mala situación económica </c:v>
                </c:pt>
                <c:pt idx="14">
                  <c:v>Donde vivo no hay comercio ambulante </c:v>
                </c:pt>
                <c:pt idx="15">
                  <c:v>Estamos propensos a robos </c:v>
                </c:pt>
              </c:strCache>
            </c:strRef>
          </c:cat>
          <c:val>
            <c:numRef>
              <c:f>Hoja1!$E$2:$E$17</c:f>
              <c:numCache>
                <c:formatCode>General</c:formatCode>
                <c:ptCount val="16"/>
                <c:pt idx="10" formatCode="0%">
                  <c:v>0.13604665099999999</c:v>
                </c:pt>
                <c:pt idx="11" formatCode="0%">
                  <c:v>5.8513649999999999E-3</c:v>
                </c:pt>
              </c:numCache>
            </c:numRef>
          </c:val>
          <c:extLst>
            <c:ext xmlns:c16="http://schemas.microsoft.com/office/drawing/2014/chart" uri="{C3380CC4-5D6E-409C-BE32-E72D297353CC}">
              <c16:uniqueId val="{00000003-045D-46B7-9C5C-C7C52948FDC6}"/>
            </c:ext>
          </c:extLst>
        </c:ser>
        <c:ser>
          <c:idx val="4"/>
          <c:order val="4"/>
          <c:tx>
            <c:strRef>
              <c:f>Hoja1!$F$1</c:f>
              <c:strCache>
                <c:ptCount val="1"/>
                <c:pt idx="0">
                  <c:v>Columna4</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No les compro para no promover eso</c:v>
                </c:pt>
                <c:pt idx="1">
                  <c:v>Porque es ilegal </c:v>
                </c:pt>
                <c:pt idx="2">
                  <c:v>No pagan impuestos </c:v>
                </c:pt>
                <c:pt idx="3">
                  <c:v>Busco producto de calidad </c:v>
                </c:pt>
                <c:pt idx="4">
                  <c:v>Son productos falsos </c:v>
                </c:pt>
                <c:pt idx="5">
                  <c:v>No tienen garantía </c:v>
                </c:pt>
                <c:pt idx="6">
                  <c:v>Productos de dudosa procedencia </c:v>
                </c:pt>
                <c:pt idx="7">
                  <c:v>Venden productos vencidos </c:v>
                </c:pt>
                <c:pt idx="8">
                  <c:v>No me llama la atención </c:v>
                </c:pt>
                <c:pt idx="9">
                  <c:v>No soy comprador habitual </c:v>
                </c:pt>
                <c:pt idx="10">
                  <c:v>No me da confianza </c:v>
                </c:pt>
                <c:pt idx="11">
                  <c:v>Mucha gente </c:v>
                </c:pt>
                <c:pt idx="12">
                  <c:v>No tengo la necesidad </c:v>
                </c:pt>
                <c:pt idx="13">
                  <c:v>Por mi mala situación económica </c:v>
                </c:pt>
                <c:pt idx="14">
                  <c:v>Donde vivo no hay comercio ambulante </c:v>
                </c:pt>
                <c:pt idx="15">
                  <c:v>Estamos propensos a robos </c:v>
                </c:pt>
              </c:strCache>
            </c:strRef>
          </c:cat>
          <c:val>
            <c:numRef>
              <c:f>Hoja1!$F$2:$F$17</c:f>
              <c:numCache>
                <c:formatCode>General</c:formatCode>
                <c:ptCount val="16"/>
                <c:pt idx="12" formatCode="0%">
                  <c:v>9.5174079999999994E-2</c:v>
                </c:pt>
                <c:pt idx="13" formatCode="0%">
                  <c:v>2.4215674999999999E-2</c:v>
                </c:pt>
              </c:numCache>
            </c:numRef>
          </c:val>
          <c:extLst>
            <c:ext xmlns:c16="http://schemas.microsoft.com/office/drawing/2014/chart" uri="{C3380CC4-5D6E-409C-BE32-E72D297353CC}">
              <c16:uniqueId val="{00000004-045D-46B7-9C5C-C7C52948FDC6}"/>
            </c:ext>
          </c:extLst>
        </c:ser>
        <c:ser>
          <c:idx val="5"/>
          <c:order val="5"/>
          <c:tx>
            <c:strRef>
              <c:f>Hoja1!$G$1</c:f>
              <c:strCache>
                <c:ptCount val="1"/>
                <c:pt idx="0">
                  <c:v>Columna5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No les compro para no promover eso</c:v>
                </c:pt>
                <c:pt idx="1">
                  <c:v>Porque es ilegal </c:v>
                </c:pt>
                <c:pt idx="2">
                  <c:v>No pagan impuestos </c:v>
                </c:pt>
                <c:pt idx="3">
                  <c:v>Busco producto de calidad </c:v>
                </c:pt>
                <c:pt idx="4">
                  <c:v>Son productos falsos </c:v>
                </c:pt>
                <c:pt idx="5">
                  <c:v>No tienen garantía </c:v>
                </c:pt>
                <c:pt idx="6">
                  <c:v>Productos de dudosa procedencia </c:v>
                </c:pt>
                <c:pt idx="7">
                  <c:v>Venden productos vencidos </c:v>
                </c:pt>
                <c:pt idx="8">
                  <c:v>No me llama la atención </c:v>
                </c:pt>
                <c:pt idx="9">
                  <c:v>No soy comprador habitual </c:v>
                </c:pt>
                <c:pt idx="10">
                  <c:v>No me da confianza </c:v>
                </c:pt>
                <c:pt idx="11">
                  <c:v>Mucha gente </c:v>
                </c:pt>
                <c:pt idx="12">
                  <c:v>No tengo la necesidad </c:v>
                </c:pt>
                <c:pt idx="13">
                  <c:v>Por mi mala situación económica </c:v>
                </c:pt>
                <c:pt idx="14">
                  <c:v>Donde vivo no hay comercio ambulante </c:v>
                </c:pt>
                <c:pt idx="15">
                  <c:v>Estamos propensos a robos </c:v>
                </c:pt>
              </c:strCache>
            </c:strRef>
          </c:cat>
          <c:val>
            <c:numRef>
              <c:f>Hoja1!$G$2:$G$17</c:f>
              <c:numCache>
                <c:formatCode>General</c:formatCode>
                <c:ptCount val="16"/>
                <c:pt idx="14" formatCode="0%">
                  <c:v>7.6812585000000003E-2</c:v>
                </c:pt>
              </c:numCache>
            </c:numRef>
          </c:val>
          <c:extLst>
            <c:ext xmlns:c16="http://schemas.microsoft.com/office/drawing/2014/chart" uri="{C3380CC4-5D6E-409C-BE32-E72D297353CC}">
              <c16:uniqueId val="{00000000-5DAD-4870-A96D-67253D7C2FBC}"/>
            </c:ext>
          </c:extLst>
        </c:ser>
        <c:ser>
          <c:idx val="6"/>
          <c:order val="6"/>
          <c:tx>
            <c:strRef>
              <c:f>Hoja1!$H$1</c:f>
              <c:strCache>
                <c:ptCount val="1"/>
                <c:pt idx="0">
                  <c:v>Columna6</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No les compro para no promover eso</c:v>
                </c:pt>
                <c:pt idx="1">
                  <c:v>Porque es ilegal </c:v>
                </c:pt>
                <c:pt idx="2">
                  <c:v>No pagan impuestos </c:v>
                </c:pt>
                <c:pt idx="3">
                  <c:v>Busco producto de calidad </c:v>
                </c:pt>
                <c:pt idx="4">
                  <c:v>Son productos falsos </c:v>
                </c:pt>
                <c:pt idx="5">
                  <c:v>No tienen garantía </c:v>
                </c:pt>
                <c:pt idx="6">
                  <c:v>Productos de dudosa procedencia </c:v>
                </c:pt>
                <c:pt idx="7">
                  <c:v>Venden productos vencidos </c:v>
                </c:pt>
                <c:pt idx="8">
                  <c:v>No me llama la atención </c:v>
                </c:pt>
                <c:pt idx="9">
                  <c:v>No soy comprador habitual </c:v>
                </c:pt>
                <c:pt idx="10">
                  <c:v>No me da confianza </c:v>
                </c:pt>
                <c:pt idx="11">
                  <c:v>Mucha gente </c:v>
                </c:pt>
                <c:pt idx="12">
                  <c:v>No tengo la necesidad </c:v>
                </c:pt>
                <c:pt idx="13">
                  <c:v>Por mi mala situación económica </c:v>
                </c:pt>
                <c:pt idx="14">
                  <c:v>Donde vivo no hay comercio ambulante </c:v>
                </c:pt>
                <c:pt idx="15">
                  <c:v>Estamos propensos a robos </c:v>
                </c:pt>
              </c:strCache>
            </c:strRef>
          </c:cat>
          <c:val>
            <c:numRef>
              <c:f>Hoja1!$H$2:$H$17</c:f>
              <c:numCache>
                <c:formatCode>General</c:formatCode>
                <c:ptCount val="16"/>
                <c:pt idx="15" formatCode="0%">
                  <c:v>5.3990145000000003E-2</c:v>
                </c:pt>
              </c:numCache>
            </c:numRef>
          </c:val>
          <c:extLst>
            <c:ext xmlns:c16="http://schemas.microsoft.com/office/drawing/2014/chart" uri="{C3380CC4-5D6E-409C-BE32-E72D297353CC}">
              <c16:uniqueId val="{00000001-5DAD-4870-A96D-67253D7C2FBC}"/>
            </c:ext>
          </c:extLst>
        </c:ser>
        <c:dLbls>
          <c:dLblPos val="outEnd"/>
          <c:showLegendKey val="0"/>
          <c:showVal val="1"/>
          <c:showCatName val="0"/>
          <c:showSerName val="0"/>
          <c:showPercent val="0"/>
          <c:showBubbleSize val="0"/>
        </c:dLbls>
        <c:gapWidth val="42"/>
        <c:overlap val="100"/>
        <c:axId val="1699459504"/>
        <c:axId val="1666904064"/>
      </c:barChart>
      <c:catAx>
        <c:axId val="1699459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t"/>
        <c:numFmt formatCode="0%" sourceLinked="1"/>
        <c:majorTickMark val="none"/>
        <c:minorTickMark val="none"/>
        <c:tickLblPos val="nextTo"/>
        <c:crossAx val="169945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entury Schoolbook" panose="02040604050505020304" pitchFamily="18" charset="0"/>
        </a:defRPr>
      </a:pPr>
      <a:endParaRPr lang="es-C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0453340189177"/>
          <c:y val="2.8779871480439357E-2"/>
          <c:w val="0.58768224946793413"/>
          <c:h val="0.9424404721152031"/>
        </c:manualLayout>
      </c:layout>
      <c:barChart>
        <c:barDir val="bar"/>
        <c:grouping val="clustered"/>
        <c:varyColors val="0"/>
        <c:ser>
          <c:idx val="0"/>
          <c:order val="0"/>
          <c:tx>
            <c:strRef>
              <c:f>Hoja1!$B$1</c:f>
              <c:strCache>
                <c:ptCount val="1"/>
                <c:pt idx="0">
                  <c:v>TOTAL</c:v>
                </c:pt>
              </c:strCache>
            </c:strRef>
          </c:tx>
          <c:spPr>
            <a:solidFill>
              <a:srgbClr val="FF9933"/>
            </a:solidFill>
            <a:ln>
              <a:solidFill>
                <a:schemeClr val="accent2">
                  <a:alpha val="95000"/>
                </a:schemeClr>
              </a:solidFill>
            </a:ln>
            <a:effectLst/>
          </c:spPr>
          <c:invertIfNegative val="0"/>
          <c:dPt>
            <c:idx val="0"/>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1-61C9-44F6-9959-17123A38D455}"/>
              </c:ext>
            </c:extLst>
          </c:dPt>
          <c:dPt>
            <c:idx val="1"/>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3-61C9-44F6-9959-17123A38D455}"/>
              </c:ext>
            </c:extLst>
          </c:dPt>
          <c:dPt>
            <c:idx val="2"/>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5-61C9-44F6-9959-17123A38D455}"/>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Hoja1!$A$2:$A$15</c:f>
              <c:strCache>
                <c:ptCount val="14"/>
                <c:pt idx="0">
                  <c:v>Zapatos o zapatillas</c:v>
                </c:pt>
                <c:pt idx="1">
                  <c:v>Ropa</c:v>
                </c:pt>
                <c:pt idx="2">
                  <c:v>Tecnología</c:v>
                </c:pt>
                <c:pt idx="3">
                  <c:v>Cigarrillos</c:v>
                </c:pt>
                <c:pt idx="4">
                  <c:v>Medicamentos</c:v>
                </c:pt>
                <c:pt idx="5">
                  <c:v>Libros, DVD o CDs</c:v>
                </c:pt>
                <c:pt idx="6">
                  <c:v>Cosméticos, cremas y/o perfumes</c:v>
                </c:pt>
                <c:pt idx="7">
                  <c:v>Juguetes</c:v>
                </c:pt>
                <c:pt idx="8">
                  <c:v>Comida envasada o preparada</c:v>
                </c:pt>
                <c:pt idx="9">
                  <c:v>Artículos de aseo</c:v>
                </c:pt>
                <c:pt idx="10">
                  <c:v>Accesorios</c:v>
                </c:pt>
                <c:pt idx="11">
                  <c:v>Artículos para el hogar</c:v>
                </c:pt>
                <c:pt idx="12">
                  <c:v>Artesanías</c:v>
                </c:pt>
                <c:pt idx="13">
                  <c:v>Frutas y/o verduras</c:v>
                </c:pt>
              </c:strCache>
            </c:strRef>
          </c:cat>
          <c:val>
            <c:numRef>
              <c:f>Hoja1!$B$2:$B$15</c:f>
              <c:numCache>
                <c:formatCode>0%</c:formatCode>
                <c:ptCount val="14"/>
                <c:pt idx="0">
                  <c:v>0.76</c:v>
                </c:pt>
                <c:pt idx="1">
                  <c:v>0.64</c:v>
                </c:pt>
                <c:pt idx="2">
                  <c:v>0.57999999999999996</c:v>
                </c:pt>
                <c:pt idx="3">
                  <c:v>0.56999999999999995</c:v>
                </c:pt>
                <c:pt idx="4">
                  <c:v>0.56000000000000005</c:v>
                </c:pt>
                <c:pt idx="5">
                  <c:v>0.53</c:v>
                </c:pt>
                <c:pt idx="6">
                  <c:v>0.51</c:v>
                </c:pt>
                <c:pt idx="7">
                  <c:v>0.41</c:v>
                </c:pt>
                <c:pt idx="8">
                  <c:v>0.33</c:v>
                </c:pt>
                <c:pt idx="9">
                  <c:v>0.31</c:v>
                </c:pt>
                <c:pt idx="10">
                  <c:v>0.28000000000000003</c:v>
                </c:pt>
                <c:pt idx="11">
                  <c:v>0.27</c:v>
                </c:pt>
                <c:pt idx="12">
                  <c:v>0.12</c:v>
                </c:pt>
                <c:pt idx="13">
                  <c:v>0.1</c:v>
                </c:pt>
              </c:numCache>
            </c:numRef>
          </c:val>
          <c:extLst>
            <c:ext xmlns:c16="http://schemas.microsoft.com/office/drawing/2014/chart" uri="{C3380CC4-5D6E-409C-BE32-E72D297353CC}">
              <c16:uniqueId val="{00000006-61C9-44F6-9959-17123A38D455}"/>
            </c:ext>
          </c:extLst>
        </c:ser>
        <c:dLbls>
          <c:showLegendKey val="0"/>
          <c:showVal val="0"/>
          <c:showCatName val="0"/>
          <c:showSerName val="0"/>
          <c:showPercent val="0"/>
          <c:showBubbleSize val="0"/>
        </c:dLbls>
        <c:gapWidth val="100"/>
        <c:axId val="64186351"/>
        <c:axId val="64191343"/>
      </c:barChart>
      <c:catAx>
        <c:axId val="641863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64191343"/>
        <c:crosses val="autoZero"/>
        <c:auto val="1"/>
        <c:lblAlgn val="ctr"/>
        <c:lblOffset val="100"/>
        <c:noMultiLvlLbl val="0"/>
      </c:catAx>
      <c:valAx>
        <c:axId val="64191343"/>
        <c:scaling>
          <c:orientation val="minMax"/>
        </c:scaling>
        <c:delete val="1"/>
        <c:axPos val="t"/>
        <c:numFmt formatCode="0%" sourceLinked="1"/>
        <c:majorTickMark val="none"/>
        <c:minorTickMark val="none"/>
        <c:tickLblPos val="nextTo"/>
        <c:crossAx val="6418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s-C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05F-4F08-9973-932F1099E07B}"/>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105F-4F08-9973-932F1099E0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5F-4F08-9973-932F1099E07B}"/>
              </c:ext>
            </c:extLst>
          </c:dPt>
          <c:dLbls>
            <c:dLbl>
              <c:idx val="2"/>
              <c:layout>
                <c:manualLayout>
                  <c:x val="0.23449075128664926"/>
                  <c:y val="9.324698977746825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465087012665955"/>
                      <c:h val="0.41587505935529773"/>
                    </c:manualLayout>
                  </c15:layout>
                </c:ext>
                <c:ext xmlns:c16="http://schemas.microsoft.com/office/drawing/2014/chart" uri="{C3380CC4-5D6E-409C-BE32-E72D297353CC}">
                  <c16:uniqueId val="{00000005-105F-4F08-9973-932F1099E07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s-CL"/>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Hoja1!$A$2:$A$4</c:f>
              <c:strCache>
                <c:ptCount val="3"/>
                <c:pt idx="0">
                  <c:v>Sí</c:v>
                </c:pt>
                <c:pt idx="1">
                  <c:v>No</c:v>
                </c:pt>
                <c:pt idx="2">
                  <c:v>Depende del producto</c:v>
                </c:pt>
              </c:strCache>
            </c:strRef>
          </c:cat>
          <c:val>
            <c:numRef>
              <c:f>Hoja1!$B$2:$B$4</c:f>
              <c:numCache>
                <c:formatCode>0%</c:formatCode>
                <c:ptCount val="3"/>
                <c:pt idx="0">
                  <c:v>0.30381038900000001</c:v>
                </c:pt>
                <c:pt idx="1">
                  <c:v>0.27509177200000001</c:v>
                </c:pt>
                <c:pt idx="2">
                  <c:v>0.42109784</c:v>
                </c:pt>
              </c:numCache>
            </c:numRef>
          </c:val>
          <c:extLst>
            <c:ext xmlns:c16="http://schemas.microsoft.com/office/drawing/2014/chart" uri="{C3380CC4-5D6E-409C-BE32-E72D297353CC}">
              <c16:uniqueId val="{00000006-105F-4F08-9973-932F1099E07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6821667027331"/>
          <c:y val="2.8779871480439357E-2"/>
          <c:w val="0.5606184077996007"/>
          <c:h val="0.9424404721152031"/>
        </c:manualLayout>
      </c:layout>
      <c:barChart>
        <c:barDir val="bar"/>
        <c:grouping val="clustered"/>
        <c:varyColors val="0"/>
        <c:ser>
          <c:idx val="0"/>
          <c:order val="0"/>
          <c:tx>
            <c:strRef>
              <c:f>Hoja1!$B$1</c:f>
              <c:strCache>
                <c:ptCount val="1"/>
                <c:pt idx="0">
                  <c:v>TOTAL</c:v>
                </c:pt>
              </c:strCache>
            </c:strRef>
          </c:tx>
          <c:spPr>
            <a:solidFill>
              <a:srgbClr val="FF9933"/>
            </a:solidFill>
            <a:ln>
              <a:solidFill>
                <a:schemeClr val="accent2">
                  <a:alpha val="95000"/>
                </a:schemeClr>
              </a:solidFill>
            </a:ln>
            <a:effectLst/>
          </c:spPr>
          <c:invertIfNegative val="0"/>
          <c:dPt>
            <c:idx val="0"/>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1-61C9-44F6-9959-17123A38D455}"/>
              </c:ext>
            </c:extLst>
          </c:dPt>
          <c:dPt>
            <c:idx val="1"/>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3-61C9-44F6-9959-17123A38D455}"/>
              </c:ext>
            </c:extLst>
          </c:dPt>
          <c:dPt>
            <c:idx val="2"/>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5-61C9-44F6-9959-17123A38D455}"/>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Por el nombre o marca</c:v>
                </c:pt>
                <c:pt idx="1">
                  <c:v>Por el bajo precio</c:v>
                </c:pt>
                <c:pt idx="2">
                  <c:v>Por el empaque</c:v>
                </c:pt>
                <c:pt idx="3">
                  <c:v>Por la procedencia</c:v>
                </c:pt>
                <c:pt idx="4">
                  <c:v>Los venden en la calle </c:v>
                </c:pt>
                <c:pt idx="5">
                  <c:v>Por los sellos o estampillas</c:v>
                </c:pt>
                <c:pt idx="6">
                  <c:v>Por la calidad</c:v>
                </c:pt>
                <c:pt idx="7">
                  <c:v>Por las indicaciones o rotulación</c:v>
                </c:pt>
                <c:pt idx="8">
                  <c:v>Por los colores del empaque</c:v>
                </c:pt>
                <c:pt idx="9">
                  <c:v>Por el sabor</c:v>
                </c:pt>
                <c:pt idx="10">
                  <c:v>Por su aroma </c:v>
                </c:pt>
              </c:strCache>
            </c:strRef>
          </c:cat>
          <c:val>
            <c:numRef>
              <c:f>Hoja1!$B$2:$B$12</c:f>
              <c:numCache>
                <c:formatCode>0%</c:formatCode>
                <c:ptCount val="11"/>
                <c:pt idx="0">
                  <c:v>0.55000000000000004</c:v>
                </c:pt>
                <c:pt idx="1">
                  <c:v>0.22</c:v>
                </c:pt>
                <c:pt idx="2">
                  <c:v>0.2</c:v>
                </c:pt>
                <c:pt idx="3">
                  <c:v>0.06</c:v>
                </c:pt>
                <c:pt idx="4">
                  <c:v>0.06</c:v>
                </c:pt>
                <c:pt idx="5">
                  <c:v>0.05</c:v>
                </c:pt>
                <c:pt idx="6">
                  <c:v>0.05</c:v>
                </c:pt>
                <c:pt idx="7">
                  <c:v>0.03</c:v>
                </c:pt>
                <c:pt idx="8">
                  <c:v>0.03</c:v>
                </c:pt>
                <c:pt idx="9">
                  <c:v>0.02</c:v>
                </c:pt>
                <c:pt idx="10">
                  <c:v>0.01</c:v>
                </c:pt>
              </c:numCache>
            </c:numRef>
          </c:val>
          <c:extLst>
            <c:ext xmlns:c16="http://schemas.microsoft.com/office/drawing/2014/chart" uri="{C3380CC4-5D6E-409C-BE32-E72D297353CC}">
              <c16:uniqueId val="{00000006-61C9-44F6-9959-17123A38D455}"/>
            </c:ext>
          </c:extLst>
        </c:ser>
        <c:dLbls>
          <c:showLegendKey val="0"/>
          <c:showVal val="0"/>
          <c:showCatName val="0"/>
          <c:showSerName val="0"/>
          <c:showPercent val="0"/>
          <c:showBubbleSize val="0"/>
        </c:dLbls>
        <c:gapWidth val="100"/>
        <c:axId val="64186351"/>
        <c:axId val="64191343"/>
      </c:barChart>
      <c:catAx>
        <c:axId val="641863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64191343"/>
        <c:crosses val="autoZero"/>
        <c:auto val="1"/>
        <c:lblAlgn val="ctr"/>
        <c:lblOffset val="100"/>
        <c:noMultiLvlLbl val="0"/>
      </c:catAx>
      <c:valAx>
        <c:axId val="64191343"/>
        <c:scaling>
          <c:orientation val="minMax"/>
        </c:scaling>
        <c:delete val="1"/>
        <c:axPos val="t"/>
        <c:numFmt formatCode="0%" sourceLinked="1"/>
        <c:majorTickMark val="none"/>
        <c:minorTickMark val="none"/>
        <c:tickLblPos val="nextTo"/>
        <c:crossAx val="6418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s-C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21A-4CFF-B3D5-8361D49F13D0}"/>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721A-4CFF-B3D5-8361D49F13D0}"/>
              </c:ext>
            </c:extLst>
          </c:dPt>
          <c:dLbls>
            <c:dLbl>
              <c:idx val="0"/>
              <c:dLblPos val="inEnd"/>
              <c:showLegendKey val="0"/>
              <c:showVal val="0"/>
              <c:showCatName val="1"/>
              <c:showSerName val="0"/>
              <c:showPercent val="1"/>
              <c:showBubbleSize val="0"/>
              <c:extLst>
                <c:ext xmlns:c15="http://schemas.microsoft.com/office/drawing/2012/chart" uri="{CE6537A1-D6FC-4f65-9D91-7224C49458BB}">
                  <c15:layout>
                    <c:manualLayout>
                      <c:w val="0.31369777375272029"/>
                      <c:h val="0.44749677819285172"/>
                    </c:manualLayout>
                  </c15:layout>
                </c:ext>
                <c:ext xmlns:c16="http://schemas.microsoft.com/office/drawing/2014/chart" uri="{C3380CC4-5D6E-409C-BE32-E72D297353CC}">
                  <c16:uniqueId val="{00000001-721A-4CFF-B3D5-8361D49F13D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s-CL"/>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Distingue cigarrillos de contrabando</c:v>
                </c:pt>
                <c:pt idx="1">
                  <c:v>No sabe distinguir </c:v>
                </c:pt>
              </c:strCache>
            </c:strRef>
          </c:cat>
          <c:val>
            <c:numRef>
              <c:f>Hoja1!$B$2:$B$3</c:f>
              <c:numCache>
                <c:formatCode>0%</c:formatCode>
                <c:ptCount val="2"/>
                <c:pt idx="0">
                  <c:v>0.41</c:v>
                </c:pt>
                <c:pt idx="1">
                  <c:v>0.58904860797099023</c:v>
                </c:pt>
              </c:numCache>
            </c:numRef>
          </c:val>
          <c:extLst>
            <c:ext xmlns:c16="http://schemas.microsoft.com/office/drawing/2014/chart" uri="{C3380CC4-5D6E-409C-BE32-E72D297353CC}">
              <c16:uniqueId val="{00000004-721A-4CFF-B3D5-8361D49F13D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91502263075062E-2"/>
          <c:y val="3.851206155313603E-2"/>
          <c:w val="0.95863095188138792"/>
          <c:h val="0.7639527225433389"/>
        </c:manualLayout>
      </c:layout>
      <c:barChart>
        <c:barDir val="col"/>
        <c:grouping val="clustered"/>
        <c:varyColors val="0"/>
        <c:ser>
          <c:idx val="0"/>
          <c:order val="0"/>
          <c:tx>
            <c:strRef>
              <c:f>Hoja1!$B$1</c:f>
              <c:strCache>
                <c:ptCount val="1"/>
                <c:pt idx="0">
                  <c:v>Columna5</c:v>
                </c:pt>
              </c:strCache>
            </c:strRef>
          </c:tx>
          <c:spPr>
            <a:solidFill>
              <a:srgbClr val="FF9933"/>
            </a:solidFill>
            <a:ln w="9525">
              <a:solidFill>
                <a:srgbClr val="FF0000"/>
              </a:solidFill>
            </a:ln>
            <a:effectLst/>
          </c:spPr>
          <c:invertIfNegative val="0"/>
          <c:dPt>
            <c:idx val="1"/>
            <c:invertIfNegative val="0"/>
            <c:bubble3D val="0"/>
            <c:spPr>
              <a:solidFill>
                <a:srgbClr val="FF9933"/>
              </a:solidFill>
              <a:ln w="9525">
                <a:solidFill>
                  <a:srgbClr val="FF0000"/>
                </a:solidFill>
              </a:ln>
              <a:effectLst/>
            </c:spPr>
            <c:extLst>
              <c:ext xmlns:c16="http://schemas.microsoft.com/office/drawing/2014/chart" uri="{C3380CC4-5D6E-409C-BE32-E72D297353CC}">
                <c16:uniqueId val="{00000001-E370-40E4-9B54-F4CD7F0B7F03}"/>
              </c:ext>
            </c:extLst>
          </c:dPt>
          <c:dPt>
            <c:idx val="2"/>
            <c:invertIfNegative val="0"/>
            <c:bubble3D val="0"/>
            <c:spPr>
              <a:solidFill>
                <a:srgbClr val="FF9933"/>
              </a:solidFill>
              <a:ln w="9525" cap="rnd">
                <a:solidFill>
                  <a:srgbClr val="FF0000"/>
                </a:solidFill>
                <a:round/>
              </a:ln>
              <a:effectLst/>
            </c:spPr>
            <c:extLst>
              <c:ext xmlns:c16="http://schemas.microsoft.com/office/drawing/2014/chart" uri="{C3380CC4-5D6E-409C-BE32-E72D297353CC}">
                <c16:uniqueId val="{00000003-E370-40E4-9B54-F4CD7F0B7F03}"/>
              </c:ext>
            </c:extLst>
          </c:dPt>
          <c:dPt>
            <c:idx val="4"/>
            <c:invertIfNegative val="0"/>
            <c:bubble3D val="0"/>
            <c:spPr>
              <a:solidFill>
                <a:schemeClr val="accent2">
                  <a:lumMod val="20000"/>
                  <a:lumOff val="80000"/>
                </a:schemeClr>
              </a:solidFill>
              <a:ln w="9525">
                <a:solidFill>
                  <a:schemeClr val="accent2">
                    <a:lumMod val="40000"/>
                    <a:lumOff val="60000"/>
                  </a:schemeClr>
                </a:solidFill>
              </a:ln>
              <a:effectLst/>
            </c:spPr>
            <c:extLst>
              <c:ext xmlns:c16="http://schemas.microsoft.com/office/drawing/2014/chart" uri="{C3380CC4-5D6E-409C-BE32-E72D297353CC}">
                <c16:uniqueId val="{00000004-3879-4CE8-A8E7-1CD904E07971}"/>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Preferiría buscar una alternativa en el comercio legal, por mis principios</c:v>
                </c:pt>
                <c:pt idx="1">
                  <c:v>Preferiría buscar una alternativa en el comercio legal, por el riesgo de sanciones</c:v>
                </c:pt>
                <c:pt idx="2">
                  <c:v>Lo compraría igual, si es que fuera más barato o accesible</c:v>
                </c:pt>
                <c:pt idx="3">
                  <c:v>Buscaría información o preguntaría antes, para confirmar si es de contrabando o no</c:v>
                </c:pt>
                <c:pt idx="4">
                  <c:v>Otras resp.</c:v>
                </c:pt>
              </c:strCache>
            </c:strRef>
          </c:cat>
          <c:val>
            <c:numRef>
              <c:f>Hoja1!$B$2:$B$6</c:f>
              <c:numCache>
                <c:formatCode>0%</c:formatCode>
                <c:ptCount val="5"/>
                <c:pt idx="0">
                  <c:v>0.43</c:v>
                </c:pt>
                <c:pt idx="1">
                  <c:v>0.28000000000000003</c:v>
                </c:pt>
                <c:pt idx="2">
                  <c:v>0.17</c:v>
                </c:pt>
                <c:pt idx="3">
                  <c:v>0.1</c:v>
                </c:pt>
                <c:pt idx="4">
                  <c:v>0.02</c:v>
                </c:pt>
              </c:numCache>
            </c:numRef>
          </c:val>
          <c:extLst>
            <c:ext xmlns:c16="http://schemas.microsoft.com/office/drawing/2014/chart" uri="{C3380CC4-5D6E-409C-BE32-E72D297353CC}">
              <c16:uniqueId val="{00000000-7C6E-4414-8DBF-39DC1B748D19}"/>
            </c:ext>
          </c:extLst>
        </c:ser>
        <c:dLbls>
          <c:dLblPos val="outEnd"/>
          <c:showLegendKey val="0"/>
          <c:showVal val="1"/>
          <c:showCatName val="0"/>
          <c:showSerName val="0"/>
          <c:showPercent val="0"/>
          <c:showBubbleSize val="0"/>
        </c:dLbls>
        <c:gapWidth val="42"/>
        <c:axId val="1699459504"/>
        <c:axId val="1666904064"/>
      </c:barChart>
      <c:catAx>
        <c:axId val="169945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l"/>
        <c:numFmt formatCode="0%" sourceLinked="1"/>
        <c:majorTickMark val="none"/>
        <c:minorTickMark val="none"/>
        <c:tickLblPos val="nextTo"/>
        <c:crossAx val="169945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entury Schoolbook" panose="02040604050505020304" pitchFamily="18" charset="0"/>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0085687922783"/>
          <c:y val="3.7728378897710184E-2"/>
          <c:w val="0.83826100925249336"/>
          <c:h val="0.76720996072413639"/>
        </c:manualLayout>
      </c:layout>
      <c:scatterChart>
        <c:scatterStyle val="lineMarker"/>
        <c:varyColors val="0"/>
        <c:ser>
          <c:idx val="0"/>
          <c:order val="0"/>
          <c:tx>
            <c:strRef>
              <c:f>Hoja1!$B$1</c:f>
              <c:strCache>
                <c:ptCount val="1"/>
                <c:pt idx="0">
                  <c:v>Valores Y</c:v>
                </c:pt>
              </c:strCache>
            </c:strRef>
          </c:tx>
          <c:spPr>
            <a:ln w="19050" cap="rnd">
              <a:noFill/>
              <a:round/>
            </a:ln>
            <a:effectLst/>
          </c:spPr>
          <c:marker>
            <c:symbol val="circle"/>
            <c:size val="5"/>
            <c:spPr>
              <a:solidFill>
                <a:srgbClr val="FF9933"/>
              </a:solidFill>
              <a:ln w="9525">
                <a:noFill/>
              </a:ln>
              <a:effectLst/>
            </c:spPr>
          </c:marker>
          <c:dLbls>
            <c:dLbl>
              <c:idx val="0"/>
              <c:tx>
                <c:rich>
                  <a:bodyPr/>
                  <a:lstStyle/>
                  <a:p>
                    <a:fld id="{860675D3-E7E6-40CF-84EC-C0A4C9BE6EAA}" type="CELLRANGE">
                      <a:rPr lang="en-US"/>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308-4FF3-A114-ED2D12AA180E}"/>
                </c:ext>
              </c:extLst>
            </c:dLbl>
            <c:dLbl>
              <c:idx val="1"/>
              <c:tx>
                <c:rich>
                  <a:bodyPr/>
                  <a:lstStyle/>
                  <a:p>
                    <a:fld id="{A4DC6365-86A9-4DF1-A649-906E9343DC48}" type="CELLRANGE">
                      <a:rPr lang="es-CL"/>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308-4FF3-A114-ED2D12AA180E}"/>
                </c:ext>
              </c:extLst>
            </c:dLbl>
            <c:dLbl>
              <c:idx val="2"/>
              <c:tx>
                <c:rich>
                  <a:bodyPr/>
                  <a:lstStyle/>
                  <a:p>
                    <a:fld id="{7FD8062C-68BB-45B1-B7BB-E019109743A9}" type="CELLRANGE">
                      <a:rPr lang="es-CL"/>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308-4FF3-A114-ED2D12AA180E}"/>
                </c:ext>
              </c:extLst>
            </c:dLbl>
            <c:dLbl>
              <c:idx val="3"/>
              <c:tx>
                <c:rich>
                  <a:bodyPr rot="0" spcFirstLastPara="1" vertOverflow="ellipsis" vert="horz" wrap="square" anchor="ctr" anchorCtr="1"/>
                  <a:lstStyle/>
                  <a:p>
                    <a:pPr>
                      <a:defRPr sz="900" b="1" i="0" u="none" strike="noStrike" kern="1200" baseline="0">
                        <a:solidFill>
                          <a:srgbClr val="FF0000"/>
                        </a:solidFill>
                        <a:latin typeface="Century Schoolbook" panose="02040604050505020304" pitchFamily="18" charset="0"/>
                        <a:ea typeface="+mn-ea"/>
                        <a:cs typeface="+mn-cs"/>
                      </a:defRPr>
                    </a:pPr>
                    <a:fld id="{D693E78C-A268-4FC3-8891-1C56968B6541}" type="CELLRANGE">
                      <a:rPr lang="es-CL"/>
                      <a:pPr>
                        <a:defRPr sz="900" b="1">
                          <a:solidFill>
                            <a:srgbClr val="FF0000"/>
                          </a:solidFill>
                        </a:defRPr>
                      </a:pPr>
                      <a:t>[CELLRANGE]</a:t>
                    </a:fld>
                    <a:endParaRPr lang="es-CL"/>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Century Schoolbook" panose="02040604050505020304" pitchFamily="18" charset="0"/>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308-4FF3-A114-ED2D12AA180E}"/>
                </c:ext>
              </c:extLst>
            </c:dLbl>
            <c:dLbl>
              <c:idx val="4"/>
              <c:tx>
                <c:rich>
                  <a:bodyPr/>
                  <a:lstStyle/>
                  <a:p>
                    <a:fld id="{54A75B53-2447-4BCB-A255-37A10B753F24}" type="CELLRANGE">
                      <a:rPr lang="es-CL"/>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308-4FF3-A114-ED2D12AA180E}"/>
                </c:ext>
              </c:extLst>
            </c:dLbl>
            <c:dLbl>
              <c:idx val="5"/>
              <c:tx>
                <c:rich>
                  <a:bodyPr rot="0" spcFirstLastPara="1" vertOverflow="ellipsis" vert="horz" wrap="square" anchor="ctr" anchorCtr="1"/>
                  <a:lstStyle/>
                  <a:p>
                    <a:pPr>
                      <a:defRPr sz="900" b="1" i="0" u="none" strike="noStrike" kern="1200" baseline="0">
                        <a:solidFill>
                          <a:srgbClr val="FF0000"/>
                        </a:solidFill>
                        <a:latin typeface="Century Schoolbook" panose="02040604050505020304" pitchFamily="18" charset="0"/>
                        <a:ea typeface="+mn-ea"/>
                        <a:cs typeface="+mn-cs"/>
                      </a:defRPr>
                    </a:pPr>
                    <a:fld id="{D1E7866F-79D4-4064-A9E8-93CCA344847A}" type="CELLRANGE">
                      <a:rPr lang="es-CL"/>
                      <a:pPr>
                        <a:defRPr sz="900" b="1">
                          <a:solidFill>
                            <a:srgbClr val="FF0000"/>
                          </a:solidFill>
                        </a:defRPr>
                      </a:pPr>
                      <a:t>[CELLRANGE]</a:t>
                    </a:fld>
                    <a:endParaRPr lang="es-CL"/>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Century Schoolbook" panose="02040604050505020304" pitchFamily="18" charset="0"/>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308-4FF3-A114-ED2D12AA180E}"/>
                </c:ext>
              </c:extLst>
            </c:dLbl>
            <c:dLbl>
              <c:idx val="6"/>
              <c:layout>
                <c:manualLayout>
                  <c:x val="-5.9711199963953958E-2"/>
                  <c:y val="-2.0579115762387499E-2"/>
                </c:manualLayout>
              </c:layout>
              <c:tx>
                <c:rich>
                  <a:bodyPr/>
                  <a:lstStyle/>
                  <a:p>
                    <a:fld id="{148249E3-C6DC-42F8-8DD0-021CBA367C65}" type="CELLRANGE">
                      <a:rPr lang="en-US"/>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308-4FF3-A114-ED2D12AA180E}"/>
                </c:ext>
              </c:extLst>
            </c:dLbl>
            <c:dLbl>
              <c:idx val="7"/>
              <c:tx>
                <c:rich>
                  <a:bodyPr rot="0" spcFirstLastPara="1" vertOverflow="ellipsis" vert="horz" wrap="square" anchor="ctr" anchorCtr="1"/>
                  <a:lstStyle/>
                  <a:p>
                    <a:pPr>
                      <a:defRPr sz="900" b="1" i="0" u="none" strike="noStrike" kern="1200" baseline="0">
                        <a:solidFill>
                          <a:srgbClr val="FF0000"/>
                        </a:solidFill>
                        <a:latin typeface="Century Schoolbook" panose="02040604050505020304" pitchFamily="18" charset="0"/>
                        <a:ea typeface="+mn-ea"/>
                        <a:cs typeface="+mn-cs"/>
                      </a:defRPr>
                    </a:pPr>
                    <a:fld id="{ACF72456-03A1-4651-B043-5E94A3627C58}" type="CELLRANGE">
                      <a:rPr lang="es-CL"/>
                      <a:pPr>
                        <a:defRPr sz="900" b="1">
                          <a:solidFill>
                            <a:srgbClr val="FF0000"/>
                          </a:solidFill>
                        </a:defRPr>
                      </a:pPr>
                      <a:t>[CELLRANGE]</a:t>
                    </a:fld>
                    <a:endParaRPr lang="es-CL"/>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Century Schoolbook" panose="02040604050505020304" pitchFamily="18" charset="0"/>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308-4FF3-A114-ED2D12AA180E}"/>
                </c:ext>
              </c:extLst>
            </c:dLbl>
            <c:dLbl>
              <c:idx val="8"/>
              <c:layout>
                <c:manualLayout>
                  <c:x val="-1.2439833325823813E-2"/>
                  <c:y val="1.3719410508258248E-2"/>
                </c:manualLayout>
              </c:layout>
              <c:tx>
                <c:rich>
                  <a:bodyPr/>
                  <a:lstStyle/>
                  <a:p>
                    <a:fld id="{096B803E-8A27-4E08-8F1D-79B810A30DB6}" type="CELLRANGE">
                      <a:rPr lang="en-US"/>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308-4FF3-A114-ED2D12AA180E}"/>
                </c:ext>
              </c:extLst>
            </c:dLbl>
            <c:dLbl>
              <c:idx val="9"/>
              <c:tx>
                <c:rich>
                  <a:bodyPr/>
                  <a:lstStyle/>
                  <a:p>
                    <a:fld id="{37ACCF4C-2AF2-42BA-968E-65757FD9B18C}" type="CELLRANGE">
                      <a:rPr lang="es-CL"/>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308-4FF3-A114-ED2D12AA180E}"/>
                </c:ext>
              </c:extLst>
            </c:dLbl>
            <c:dLbl>
              <c:idx val="10"/>
              <c:layout>
                <c:manualLayout>
                  <c:x val="-5.831530303753861E-2"/>
                  <c:y val="-3.0868673643581059E-2"/>
                </c:manualLayout>
              </c:layout>
              <c:tx>
                <c:rich>
                  <a:bodyPr/>
                  <a:lstStyle/>
                  <a:p>
                    <a:fld id="{B706AD8B-B2E5-4243-92B1-9CFEDD38C9C2}" type="CELLRANGE">
                      <a:rPr lang="en-US"/>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308-4FF3-A114-ED2D12AA180E}"/>
                </c:ext>
              </c:extLst>
            </c:dLbl>
            <c:dLbl>
              <c:idx val="11"/>
              <c:tx>
                <c:rich>
                  <a:bodyPr/>
                  <a:lstStyle/>
                  <a:p>
                    <a:fld id="{D542B519-6E51-44C9-89BB-9B2687D13131}" type="CELLRANGE">
                      <a:rPr lang="es-CL"/>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308-4FF3-A114-ED2D12AA180E}"/>
                </c:ext>
              </c:extLst>
            </c:dLbl>
            <c:dLbl>
              <c:idx val="12"/>
              <c:tx>
                <c:rich>
                  <a:bodyPr/>
                  <a:lstStyle/>
                  <a:p>
                    <a:fld id="{3239CCAD-5B42-474D-8E54-50651BA2868F}" type="CELLRANGE">
                      <a:rPr lang="es-CL"/>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308-4FF3-A114-ED2D12AA180E}"/>
                </c:ext>
              </c:extLst>
            </c:dLbl>
            <c:dLbl>
              <c:idx val="13"/>
              <c:tx>
                <c:rich>
                  <a:bodyPr/>
                  <a:lstStyle/>
                  <a:p>
                    <a:fld id="{1861CB65-8E89-4C26-9FBF-8D0F6AC3CB89}" type="CELLRANGE">
                      <a:rPr lang="es-CL"/>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308-4FF3-A114-ED2D12AA180E}"/>
                </c:ext>
              </c:extLst>
            </c:dLbl>
            <c:dLbl>
              <c:idx val="14"/>
              <c:layout>
                <c:manualLayout>
                  <c:x val="-7.2151033289777594E-2"/>
                  <c:y val="-2.0579115762387371E-2"/>
                </c:manualLayout>
              </c:layout>
              <c:tx>
                <c:rich>
                  <a:bodyPr/>
                  <a:lstStyle/>
                  <a:p>
                    <a:fld id="{38DB996A-7453-479F-91B8-88B9F591B162}" type="CELLRANGE">
                      <a:rPr lang="en-US"/>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308-4FF3-A114-ED2D12AA180E}"/>
                </c:ext>
              </c:extLst>
            </c:dLbl>
            <c:dLbl>
              <c:idx val="15"/>
              <c:tx>
                <c:rich>
                  <a:bodyPr/>
                  <a:lstStyle/>
                  <a:p>
                    <a:fld id="{D05CE79A-18CC-47BA-AFE7-3D8860CF7557}" type="CELLRANGE">
                      <a:rPr lang="es-CL"/>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308-4FF3-A114-ED2D12AA180E}"/>
                </c:ext>
              </c:extLst>
            </c:dLbl>
            <c:dLbl>
              <c:idx val="16"/>
              <c:layout>
                <c:manualLayout>
                  <c:x val="-4.4319630308529367E-2"/>
                  <c:y val="-2.4008968389452059E-2"/>
                </c:manualLayout>
              </c:layout>
              <c:tx>
                <c:rich>
                  <a:bodyPr/>
                  <a:lstStyle/>
                  <a:p>
                    <a:fld id="{BC66E95A-153D-4ED7-8B8A-C120DF1B5754}" type="CELLRANGE">
                      <a:rPr lang="en-US"/>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308-4FF3-A114-ED2D12AA180E}"/>
                </c:ext>
              </c:extLst>
            </c:dLbl>
            <c:dLbl>
              <c:idx val="17"/>
              <c:layout>
                <c:manualLayout>
                  <c:x val="-3.4520822695764931E-2"/>
                  <c:y val="3.429852627064562E-2"/>
                </c:manualLayout>
              </c:layout>
              <c:tx>
                <c:rich>
                  <a:bodyPr/>
                  <a:lstStyle/>
                  <a:p>
                    <a:fld id="{4F18B8BC-153D-4042-9B58-8934A1209825}" type="CELLRANGE">
                      <a:rPr lang="en-US"/>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4308-4FF3-A114-ED2D12AA180E}"/>
                </c:ext>
              </c:extLst>
            </c:dLbl>
            <c:dLbl>
              <c:idx val="18"/>
              <c:layout>
                <c:manualLayout>
                  <c:x val="-9.2054766611095545E-2"/>
                  <c:y val="1.3719410508258248E-2"/>
                </c:manualLayout>
              </c:layout>
              <c:tx>
                <c:rich>
                  <a:bodyPr/>
                  <a:lstStyle/>
                  <a:p>
                    <a:fld id="{4EBC5CE5-A8EA-4415-AC9C-B8F06A647941}" type="CELLRANGE">
                      <a:rPr lang="en-US"/>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308-4FF3-A114-ED2D12AA180E}"/>
                </c:ext>
              </c:extLst>
            </c:dLbl>
            <c:dLbl>
              <c:idx val="19"/>
              <c:layout>
                <c:manualLayout>
                  <c:x val="-7.152725482777246E-2"/>
                  <c:y val="3.7728378897710184E-2"/>
                </c:manualLayout>
              </c:layout>
              <c:tx>
                <c:rich>
                  <a:bodyPr/>
                  <a:lstStyle/>
                  <a:p>
                    <a:fld id="{12945F7A-ACC6-4977-BB71-0008DC6B5149}" type="CELLRANGE">
                      <a:rPr lang="en-US"/>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4308-4FF3-A114-ED2D12AA180E}"/>
                </c:ext>
              </c:extLst>
            </c:dLbl>
            <c:dLbl>
              <c:idx val="20"/>
              <c:layout>
                <c:manualLayout>
                  <c:x val="-8.9566799945930808E-2"/>
                  <c:y val="2.400896838945181E-2"/>
                </c:manualLayout>
              </c:layout>
              <c:tx>
                <c:rich>
                  <a:bodyPr/>
                  <a:lstStyle/>
                  <a:p>
                    <a:fld id="{3D56DDEB-5CC7-42AB-8FAA-34D72DC28B26}" type="CELLRANGE">
                      <a:rPr lang="en-US"/>
                      <a:pPr/>
                      <a:t>[CELLRANGE]</a:t>
                    </a:fld>
                    <a:endParaRPr lang="es-C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4308-4FF3-A114-ED2D12AA180E}"/>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Hoja1!$A$2:$A$22</c:f>
              <c:numCache>
                <c:formatCode>0.00</c:formatCode>
                <c:ptCount val="21"/>
                <c:pt idx="0">
                  <c:v>-0.37599630144896423</c:v>
                </c:pt>
                <c:pt idx="1">
                  <c:v>-0.27589654338680797</c:v>
                </c:pt>
                <c:pt idx="2">
                  <c:v>-8.6276593832076892E-2</c:v>
                </c:pt>
                <c:pt idx="3">
                  <c:v>-0.40208610478309909</c:v>
                </c:pt>
                <c:pt idx="4">
                  <c:v>-0.52662951012004633</c:v>
                </c:pt>
                <c:pt idx="5">
                  <c:v>-0.50655729280707917</c:v>
                </c:pt>
                <c:pt idx="6">
                  <c:v>-0.1208596014553411</c:v>
                </c:pt>
                <c:pt idx="7">
                  <c:v>-0.42732570112391627</c:v>
                </c:pt>
                <c:pt idx="8">
                  <c:v>-4.1483625005121157E-2</c:v>
                </c:pt>
                <c:pt idx="9">
                  <c:v>-0.6205260867069583</c:v>
                </c:pt>
                <c:pt idx="10">
                  <c:v>-3.7001619966153476E-2</c:v>
                </c:pt>
                <c:pt idx="11">
                  <c:v>-0.44886714150613305</c:v>
                </c:pt>
                <c:pt idx="12">
                  <c:v>-0.59454908556912212</c:v>
                </c:pt>
                <c:pt idx="13">
                  <c:v>9.7117342316131894E-2</c:v>
                </c:pt>
                <c:pt idx="14">
                  <c:v>-0.12129381912808243</c:v>
                </c:pt>
                <c:pt idx="15">
                  <c:v>-0.34367638144030388</c:v>
                </c:pt>
                <c:pt idx="16">
                  <c:v>-1.6023635669771233E-2</c:v>
                </c:pt>
                <c:pt idx="17">
                  <c:v>-1.764095534228087E-2</c:v>
                </c:pt>
                <c:pt idx="18">
                  <c:v>-0.38174288688210545</c:v>
                </c:pt>
                <c:pt idx="19">
                  <c:v>-0.35231106999277229</c:v>
                </c:pt>
                <c:pt idx="20">
                  <c:v>-0.17607564484966681</c:v>
                </c:pt>
              </c:numCache>
            </c:numRef>
          </c:xVal>
          <c:yVal>
            <c:numRef>
              <c:f>Hoja1!$B$2:$B$22</c:f>
              <c:numCache>
                <c:formatCode>0%</c:formatCode>
                <c:ptCount val="21"/>
                <c:pt idx="0">
                  <c:v>0.38</c:v>
                </c:pt>
                <c:pt idx="1">
                  <c:v>0.28359315989583339</c:v>
                </c:pt>
                <c:pt idx="2">
                  <c:v>0.2483544414236111</c:v>
                </c:pt>
                <c:pt idx="3">
                  <c:v>0.14510446645833333</c:v>
                </c:pt>
                <c:pt idx="4">
                  <c:v>0.10979416135416668</c:v>
                </c:pt>
                <c:pt idx="5">
                  <c:v>9.810602079861111E-2</c:v>
                </c:pt>
                <c:pt idx="6">
                  <c:v>8.3736666128472234E-2</c:v>
                </c:pt>
                <c:pt idx="7">
                  <c:v>7.9973031736111103E-2</c:v>
                </c:pt>
                <c:pt idx="8">
                  <c:v>7.8711738993055558E-2</c:v>
                </c:pt>
                <c:pt idx="9">
                  <c:v>7.7636802152777781E-2</c:v>
                </c:pt>
                <c:pt idx="10">
                  <c:v>0.11</c:v>
                </c:pt>
                <c:pt idx="11">
                  <c:v>6.304552991319444E-2</c:v>
                </c:pt>
                <c:pt idx="12">
                  <c:v>4.9547847395833337E-2</c:v>
                </c:pt>
                <c:pt idx="13">
                  <c:v>4.9390664479166665E-2</c:v>
                </c:pt>
                <c:pt idx="14">
                  <c:v>4.4605335902777779E-2</c:v>
                </c:pt>
                <c:pt idx="15">
                  <c:v>3.7418155052083332E-2</c:v>
                </c:pt>
                <c:pt idx="16">
                  <c:v>3.6054345798611109E-2</c:v>
                </c:pt>
                <c:pt idx="17">
                  <c:v>3.586248904513889E-2</c:v>
                </c:pt>
                <c:pt idx="18">
                  <c:v>3.2546326163194444E-2</c:v>
                </c:pt>
                <c:pt idx="19">
                  <c:v>3.2197042187499997E-2</c:v>
                </c:pt>
                <c:pt idx="20">
                  <c:v>3.1159605590277781E-2</c:v>
                </c:pt>
              </c:numCache>
            </c:numRef>
          </c:yVal>
          <c:smooth val="0"/>
          <c:extLst>
            <c:ext xmlns:c15="http://schemas.microsoft.com/office/drawing/2012/chart" uri="{02D57815-91ED-43cb-92C2-25804820EDAC}">
              <c15:datalabelsRange>
                <c15:f>Hoja1!$C$2:$C$22</c15:f>
                <c15:dlblRangeCache>
                  <c:ptCount val="21"/>
                  <c:pt idx="0">
                    <c:v>Delincuencia </c:v>
                  </c:pt>
                  <c:pt idx="1">
                    <c:v>Venta de cosas ilegales </c:v>
                  </c:pt>
                  <c:pt idx="2">
                    <c:v>Económico </c:v>
                  </c:pt>
                  <c:pt idx="3">
                    <c:v>Desorden </c:v>
                  </c:pt>
                  <c:pt idx="4">
                    <c:v>Evasión </c:v>
                  </c:pt>
                  <c:pt idx="5">
                    <c:v>Suciedad </c:v>
                  </c:pt>
                  <c:pt idx="6">
                    <c:v>Precariedad </c:v>
                  </c:pt>
                  <c:pt idx="7">
                    <c:v>Aglomeración </c:v>
                  </c:pt>
                  <c:pt idx="8">
                    <c:v>Variedad</c:v>
                  </c:pt>
                  <c:pt idx="9">
                    <c:v>Pirata </c:v>
                  </c:pt>
                  <c:pt idx="10">
                    <c:v>Esfuerzo </c:v>
                  </c:pt>
                  <c:pt idx="11">
                    <c:v>Mala calidad </c:v>
                  </c:pt>
                  <c:pt idx="12">
                    <c:v>Engaño </c:v>
                  </c:pt>
                  <c:pt idx="13">
                    <c:v>Molesta </c:v>
                  </c:pt>
                  <c:pt idx="14">
                    <c:v>Extranjeros </c:v>
                  </c:pt>
                  <c:pt idx="15">
                    <c:v>Ropa </c:v>
                  </c:pt>
                  <c:pt idx="16">
                    <c:v>Trabajo </c:v>
                  </c:pt>
                  <c:pt idx="17">
                    <c:v>Feria </c:v>
                  </c:pt>
                  <c:pt idx="18">
                    <c:v>Comida </c:v>
                  </c:pt>
                  <c:pt idx="19">
                    <c:v>Problemas </c:v>
                  </c:pt>
                  <c:pt idx="20">
                    <c:v>Falta de empleos </c:v>
                  </c:pt>
                </c15:dlblRangeCache>
              </c15:datalabelsRange>
            </c:ext>
            <c:ext xmlns:c16="http://schemas.microsoft.com/office/drawing/2014/chart" uri="{C3380CC4-5D6E-409C-BE32-E72D297353CC}">
              <c16:uniqueId val="{00000015-4308-4FF3-A114-ED2D12AA180E}"/>
            </c:ext>
          </c:extLst>
        </c:ser>
        <c:dLbls>
          <c:showLegendKey val="0"/>
          <c:showVal val="1"/>
          <c:showCatName val="0"/>
          <c:showSerName val="0"/>
          <c:showPercent val="0"/>
          <c:showBubbleSize val="0"/>
        </c:dLbls>
        <c:axId val="1491534063"/>
        <c:axId val="126293471"/>
      </c:scatterChart>
      <c:valAx>
        <c:axId val="1491534063"/>
        <c:scaling>
          <c:orientation val="minMax"/>
          <c:max val="0.5"/>
          <c:min val="-0.70000000000000007"/>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Century Schoolbook" panose="02040604050505020304" pitchFamily="18" charset="0"/>
                    <a:ea typeface="+mn-ea"/>
                    <a:cs typeface="+mn-cs"/>
                  </a:defRPr>
                </a:pPr>
                <a:r>
                  <a:rPr lang="es-CL" sz="600"/>
                  <a:t>Acuerdo neto con que haya comercio ambulante informal en su comuna o barrio</a:t>
                </a:r>
                <a:br>
                  <a:rPr lang="es-CL" sz="600"/>
                </a:br>
                <a:r>
                  <a:rPr lang="es-CL" sz="600"/>
                  <a:t>(% de acuerdo - % de desacuerdo)</a:t>
                </a:r>
              </a:p>
            </c:rich>
          </c:tx>
          <c:layout>
            <c:manualLayout>
              <c:xMode val="edge"/>
              <c:yMode val="edge"/>
              <c:x val="0.31259313591301729"/>
              <c:y val="0.8696165048518346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26293471"/>
        <c:crossesAt val="0.1"/>
        <c:crossBetween val="midCat"/>
        <c:majorUnit val="0.1"/>
      </c:valAx>
      <c:valAx>
        <c:axId val="126293471"/>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Schoolbook" panose="02040604050505020304" pitchFamily="18" charset="0"/>
                    <a:ea typeface="+mn-ea"/>
                    <a:cs typeface="+mn-cs"/>
                  </a:defRPr>
                </a:pPr>
                <a:r>
                  <a:rPr lang="es-CL"/>
                  <a:t>% de gente que lo menciona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491534063"/>
        <c:crossesAt val="0"/>
        <c:crossBetween val="midCat"/>
      </c:valAx>
      <c:spPr>
        <a:pattFill prst="ltUpDiag">
          <a:fgClr>
            <a:schemeClr val="bg1">
              <a:lumMod val="85000"/>
            </a:schemeClr>
          </a:fgClr>
          <a:bgClr>
            <a:schemeClr val="bg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entury Schoolbook" panose="02040604050505020304" pitchFamily="18" charset="0"/>
        </a:defRPr>
      </a:pPr>
      <a:endParaRPr lang="es-C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¿Usted cree que se deben tomar acciones para reducir el comercio ambulante?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C20-4AD0-AFFF-0ACF61DE998F}"/>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3C20-4AD0-AFFF-0ACF61DE998F}"/>
              </c:ext>
            </c:extLst>
          </c:dPt>
          <c:dLbls>
            <c:dLbl>
              <c:idx val="0"/>
              <c:dLblPos val="inEnd"/>
              <c:showLegendKey val="0"/>
              <c:showVal val="0"/>
              <c:showCatName val="1"/>
              <c:showSerName val="0"/>
              <c:showPercent val="1"/>
              <c:showBubbleSize val="0"/>
              <c:extLst>
                <c:ext xmlns:c15="http://schemas.microsoft.com/office/drawing/2012/chart" uri="{CE6537A1-D6FC-4f65-9D91-7224C49458BB}">
                  <c15:layout>
                    <c:manualLayout>
                      <c:w val="0.31369777375272029"/>
                      <c:h val="0.44749677819285172"/>
                    </c:manualLayout>
                  </c15:layout>
                </c:ext>
                <c:ext xmlns:c16="http://schemas.microsoft.com/office/drawing/2014/chart" uri="{C3380CC4-5D6E-409C-BE32-E72D297353CC}">
                  <c16:uniqueId val="{00000001-3C20-4AD0-AFFF-0ACF61DE998F}"/>
                </c:ext>
              </c:extLst>
            </c:dLbl>
            <c:dLbl>
              <c:idx val="1"/>
              <c:layout>
                <c:manualLayout>
                  <c:x val="0.1174876726803115"/>
                  <c:y val="9.04290902548739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C20-4AD0-AFFF-0ACF61DE998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s-CL"/>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0.88929218200000004</c:v>
                </c:pt>
                <c:pt idx="1">
                  <c:v>0.110707818</c:v>
                </c:pt>
              </c:numCache>
            </c:numRef>
          </c:val>
          <c:extLst>
            <c:ext xmlns:c16="http://schemas.microsoft.com/office/drawing/2014/chart" uri="{C3380CC4-5D6E-409C-BE32-E72D297353CC}">
              <c16:uniqueId val="{00000004-3C20-4AD0-AFFF-0ACF61DE998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0453340189177"/>
          <c:y val="0.19052410111157525"/>
          <c:w val="0.39180560351473848"/>
          <c:h val="0.78069652603015138"/>
        </c:manualLayout>
      </c:layout>
      <c:barChart>
        <c:barDir val="bar"/>
        <c:grouping val="clustered"/>
        <c:varyColors val="0"/>
        <c:ser>
          <c:idx val="0"/>
          <c:order val="0"/>
          <c:tx>
            <c:strRef>
              <c:f>Hoja1!$B$1</c:f>
              <c:strCache>
                <c:ptCount val="1"/>
                <c:pt idx="0">
                  <c:v>TOTAL</c:v>
                </c:pt>
              </c:strCache>
            </c:strRef>
          </c:tx>
          <c:spPr>
            <a:solidFill>
              <a:srgbClr val="FF9933"/>
            </a:solidFill>
            <a:ln>
              <a:solidFill>
                <a:srgbClr val="FF0000">
                  <a:alpha val="95000"/>
                </a:srgbClr>
              </a:solidFill>
            </a:ln>
            <a:effectLst/>
          </c:spPr>
          <c:invertIfNegative val="0"/>
          <c:dPt>
            <c:idx val="0"/>
            <c:invertIfNegative val="0"/>
            <c:bubble3D val="0"/>
            <c:spPr>
              <a:solidFill>
                <a:srgbClr val="FF9933"/>
              </a:solidFill>
              <a:ln>
                <a:solidFill>
                  <a:srgbClr val="FF0000">
                    <a:alpha val="95000"/>
                  </a:srgbClr>
                </a:solidFill>
              </a:ln>
              <a:effectLst/>
            </c:spPr>
            <c:extLst>
              <c:ext xmlns:c16="http://schemas.microsoft.com/office/drawing/2014/chart" uri="{C3380CC4-5D6E-409C-BE32-E72D297353CC}">
                <c16:uniqueId val="{00000001-FB95-4789-9A32-A14B5EBE36EC}"/>
              </c:ext>
            </c:extLst>
          </c:dPt>
          <c:dPt>
            <c:idx val="1"/>
            <c:invertIfNegative val="0"/>
            <c:bubble3D val="0"/>
            <c:spPr>
              <a:solidFill>
                <a:srgbClr val="FF9933"/>
              </a:solidFill>
              <a:ln>
                <a:solidFill>
                  <a:srgbClr val="FF0000">
                    <a:alpha val="95000"/>
                  </a:srgbClr>
                </a:solidFill>
              </a:ln>
              <a:effectLst/>
            </c:spPr>
            <c:extLst>
              <c:ext xmlns:c16="http://schemas.microsoft.com/office/drawing/2014/chart" uri="{C3380CC4-5D6E-409C-BE32-E72D297353CC}">
                <c16:uniqueId val="{00000003-FB95-4789-9A32-A14B5EBE36EC}"/>
              </c:ext>
            </c:extLst>
          </c:dPt>
          <c:dPt>
            <c:idx val="2"/>
            <c:invertIfNegative val="0"/>
            <c:bubble3D val="0"/>
            <c:spPr>
              <a:solidFill>
                <a:srgbClr val="FF9933"/>
              </a:solidFill>
              <a:ln>
                <a:solidFill>
                  <a:srgbClr val="FF0000">
                    <a:alpha val="95000"/>
                  </a:srgbClr>
                </a:solidFill>
              </a:ln>
              <a:effectLst/>
            </c:spPr>
            <c:extLst>
              <c:ext xmlns:c16="http://schemas.microsoft.com/office/drawing/2014/chart" uri="{C3380CC4-5D6E-409C-BE32-E72D297353CC}">
                <c16:uniqueId val="{00000005-FB95-4789-9A32-A14B5EBE36EC}"/>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Mayor control </c:v>
                </c:pt>
                <c:pt idx="1">
                  <c:v>Dar empleo </c:v>
                </c:pt>
                <c:pt idx="2">
                  <c:v>Sanciones más duras</c:v>
                </c:pt>
                <c:pt idx="3">
                  <c:v>Facilitar permisos comerciales</c:v>
                </c:pt>
                <c:pt idx="4">
                  <c:v>Sueldos dignos </c:v>
                </c:pt>
                <c:pt idx="5">
                  <c:v>Parar el contrabando </c:v>
                </c:pt>
              </c:strCache>
            </c:strRef>
          </c:cat>
          <c:val>
            <c:numRef>
              <c:f>Hoja1!$B$2:$B$7</c:f>
              <c:numCache>
                <c:formatCode>0%</c:formatCode>
                <c:ptCount val="6"/>
                <c:pt idx="0">
                  <c:v>0.471151663</c:v>
                </c:pt>
                <c:pt idx="1">
                  <c:v>0.179180803</c:v>
                </c:pt>
                <c:pt idx="2">
                  <c:v>0.163656989</c:v>
                </c:pt>
                <c:pt idx="3">
                  <c:v>0.13309842399999999</c:v>
                </c:pt>
                <c:pt idx="4">
                  <c:v>3.0941544000000001E-2</c:v>
                </c:pt>
                <c:pt idx="5">
                  <c:v>2.5667828E-2</c:v>
                </c:pt>
              </c:numCache>
            </c:numRef>
          </c:val>
          <c:extLst>
            <c:ext xmlns:c16="http://schemas.microsoft.com/office/drawing/2014/chart" uri="{C3380CC4-5D6E-409C-BE32-E72D297353CC}">
              <c16:uniqueId val="{00000006-FB95-4789-9A32-A14B5EBE36EC}"/>
            </c:ext>
          </c:extLst>
        </c:ser>
        <c:dLbls>
          <c:showLegendKey val="0"/>
          <c:showVal val="0"/>
          <c:showCatName val="0"/>
          <c:showSerName val="0"/>
          <c:showPercent val="0"/>
          <c:showBubbleSize val="0"/>
        </c:dLbls>
        <c:gapWidth val="100"/>
        <c:axId val="64186351"/>
        <c:axId val="64191343"/>
      </c:barChart>
      <c:catAx>
        <c:axId val="641863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64191343"/>
        <c:crosses val="autoZero"/>
        <c:auto val="1"/>
        <c:lblAlgn val="ctr"/>
        <c:lblOffset val="100"/>
        <c:noMultiLvlLbl val="0"/>
      </c:catAx>
      <c:valAx>
        <c:axId val="64191343"/>
        <c:scaling>
          <c:orientation val="minMax"/>
        </c:scaling>
        <c:delete val="1"/>
        <c:axPos val="t"/>
        <c:numFmt formatCode="0%" sourceLinked="1"/>
        <c:majorTickMark val="none"/>
        <c:minorTickMark val="none"/>
        <c:tickLblPos val="nextTo"/>
        <c:crossAx val="6418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s-C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Columna2</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30A-49F9-A278-64EFAD087FAD}"/>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230A-49F9-A278-64EFAD087F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10-464B-9DF5-E5F313D81AF4}"/>
              </c:ext>
            </c:extLst>
          </c:dPt>
          <c:dLbls>
            <c:dLbl>
              <c:idx val="0"/>
              <c:dLblPos val="inEnd"/>
              <c:showLegendKey val="0"/>
              <c:showVal val="0"/>
              <c:showCatName val="1"/>
              <c:showSerName val="0"/>
              <c:showPercent val="1"/>
              <c:showBubbleSize val="0"/>
              <c:extLst>
                <c:ext xmlns:c15="http://schemas.microsoft.com/office/drawing/2012/chart" uri="{CE6537A1-D6FC-4f65-9D91-7224C49458BB}">
                  <c15:layout>
                    <c:manualLayout>
                      <c:w val="0.31369777375272029"/>
                      <c:h val="0.44749677819285172"/>
                    </c:manualLayout>
                  </c15:layout>
                </c:ext>
                <c:ext xmlns:c16="http://schemas.microsoft.com/office/drawing/2014/chart" uri="{C3380CC4-5D6E-409C-BE32-E72D297353CC}">
                  <c16:uniqueId val="{00000001-230A-49F9-A278-64EFAD087FA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s-CL"/>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Hoja1!$A$2:$A$4</c:f>
              <c:strCache>
                <c:ptCount val="3"/>
                <c:pt idx="0">
                  <c:v>Baja</c:v>
                </c:pt>
                <c:pt idx="1">
                  <c:v>Media</c:v>
                </c:pt>
                <c:pt idx="2">
                  <c:v>Alta</c:v>
                </c:pt>
              </c:strCache>
            </c:strRef>
          </c:cat>
          <c:val>
            <c:numRef>
              <c:f>Hoja1!$B$2:$B$4</c:f>
              <c:numCache>
                <c:formatCode>0%</c:formatCode>
                <c:ptCount val="3"/>
                <c:pt idx="0">
                  <c:v>0.56732688600000003</c:v>
                </c:pt>
                <c:pt idx="1">
                  <c:v>0.29932959599999998</c:v>
                </c:pt>
                <c:pt idx="2">
                  <c:v>0.13334351799999999</c:v>
                </c:pt>
              </c:numCache>
            </c:numRef>
          </c:val>
          <c:extLst>
            <c:ext xmlns:c16="http://schemas.microsoft.com/office/drawing/2014/chart" uri="{C3380CC4-5D6E-409C-BE32-E72D297353CC}">
              <c16:uniqueId val="{00000004-230A-49F9-A278-64EFAD087FA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0453340189177"/>
          <c:y val="4.5021870556695223E-2"/>
          <c:w val="0.57935671489138973"/>
          <c:h val="0.92619878026572711"/>
        </c:manualLayout>
      </c:layout>
      <c:barChart>
        <c:barDir val="bar"/>
        <c:grouping val="clustered"/>
        <c:varyColors val="0"/>
        <c:ser>
          <c:idx val="0"/>
          <c:order val="0"/>
          <c:tx>
            <c:strRef>
              <c:f>Hoja1!$B$1</c:f>
              <c:strCache>
                <c:ptCount val="1"/>
                <c:pt idx="0">
                  <c:v>TOTAL</c:v>
                </c:pt>
              </c:strCache>
            </c:strRef>
          </c:tx>
          <c:spPr>
            <a:solidFill>
              <a:srgbClr val="FF9933"/>
            </a:solidFill>
            <a:ln>
              <a:solidFill>
                <a:srgbClr val="FF0000">
                  <a:alpha val="95000"/>
                </a:srgbClr>
              </a:solidFill>
            </a:ln>
            <a:effectLst/>
          </c:spPr>
          <c:invertIfNegative val="0"/>
          <c:dPt>
            <c:idx val="0"/>
            <c:invertIfNegative val="0"/>
            <c:bubble3D val="0"/>
            <c:spPr>
              <a:solidFill>
                <a:srgbClr val="FF9933"/>
              </a:solidFill>
              <a:ln>
                <a:solidFill>
                  <a:srgbClr val="FF0000">
                    <a:alpha val="95000"/>
                  </a:srgbClr>
                </a:solidFill>
              </a:ln>
              <a:effectLst/>
            </c:spPr>
            <c:extLst>
              <c:ext xmlns:c16="http://schemas.microsoft.com/office/drawing/2014/chart" uri="{C3380CC4-5D6E-409C-BE32-E72D297353CC}">
                <c16:uniqueId val="{00000001-4C38-4A81-829E-139DBA9AE2F4}"/>
              </c:ext>
            </c:extLst>
          </c:dPt>
          <c:dPt>
            <c:idx val="1"/>
            <c:invertIfNegative val="0"/>
            <c:bubble3D val="0"/>
            <c:spPr>
              <a:solidFill>
                <a:srgbClr val="FF9933"/>
              </a:solidFill>
              <a:ln>
                <a:solidFill>
                  <a:srgbClr val="FF0000">
                    <a:alpha val="95000"/>
                  </a:srgbClr>
                </a:solidFill>
              </a:ln>
              <a:effectLst/>
            </c:spPr>
            <c:extLst>
              <c:ext xmlns:c16="http://schemas.microsoft.com/office/drawing/2014/chart" uri="{C3380CC4-5D6E-409C-BE32-E72D297353CC}">
                <c16:uniqueId val="{00000003-4C38-4A81-829E-139DBA9AE2F4}"/>
              </c:ext>
            </c:extLst>
          </c:dPt>
          <c:dPt>
            <c:idx val="2"/>
            <c:invertIfNegative val="0"/>
            <c:bubble3D val="0"/>
            <c:spPr>
              <a:solidFill>
                <a:srgbClr val="FF9933"/>
              </a:solidFill>
              <a:ln>
                <a:solidFill>
                  <a:srgbClr val="FF0000">
                    <a:alpha val="95000"/>
                  </a:srgbClr>
                </a:solidFill>
              </a:ln>
              <a:effectLst/>
            </c:spPr>
            <c:extLst>
              <c:ext xmlns:c16="http://schemas.microsoft.com/office/drawing/2014/chart" uri="{C3380CC4-5D6E-409C-BE32-E72D297353CC}">
                <c16:uniqueId val="{00000005-4C38-4A81-829E-139DBA9AE2F4}"/>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Municipalidades y autoridades locales</c:v>
                </c:pt>
                <c:pt idx="1">
                  <c:v>Gobierno central</c:v>
                </c:pt>
                <c:pt idx="2">
                  <c:v>Coordinación entre entidades gubernamentales y privadas</c:v>
                </c:pt>
                <c:pt idx="3">
                  <c:v>Fuerzas policiales (Carabineros, PDI)</c:v>
                </c:pt>
                <c:pt idx="4">
                  <c:v>Gobiernos regionales</c:v>
                </c:pt>
                <c:pt idx="5">
                  <c:v>Asociaciones de comerciantes y cámaras empresariales</c:v>
                </c:pt>
              </c:strCache>
            </c:strRef>
          </c:cat>
          <c:val>
            <c:numRef>
              <c:f>Hoja1!$B$2:$B$7</c:f>
              <c:numCache>
                <c:formatCode>0%</c:formatCode>
                <c:ptCount val="6"/>
                <c:pt idx="0">
                  <c:v>0.38169214899999998</c:v>
                </c:pt>
                <c:pt idx="1">
                  <c:v>0.17856635600000001</c:v>
                </c:pt>
                <c:pt idx="2">
                  <c:v>0.12263415499999999</c:v>
                </c:pt>
                <c:pt idx="3">
                  <c:v>0.112604278</c:v>
                </c:pt>
                <c:pt idx="4">
                  <c:v>0.111050753</c:v>
                </c:pt>
                <c:pt idx="5">
                  <c:v>4.8990731000000003E-2</c:v>
                </c:pt>
              </c:numCache>
            </c:numRef>
          </c:val>
          <c:extLst>
            <c:ext xmlns:c16="http://schemas.microsoft.com/office/drawing/2014/chart" uri="{C3380CC4-5D6E-409C-BE32-E72D297353CC}">
              <c16:uniqueId val="{00000006-4C38-4A81-829E-139DBA9AE2F4}"/>
            </c:ext>
          </c:extLst>
        </c:ser>
        <c:dLbls>
          <c:showLegendKey val="0"/>
          <c:showVal val="0"/>
          <c:showCatName val="0"/>
          <c:showSerName val="0"/>
          <c:showPercent val="0"/>
          <c:showBubbleSize val="0"/>
        </c:dLbls>
        <c:gapWidth val="100"/>
        <c:axId val="64186351"/>
        <c:axId val="64191343"/>
      </c:barChart>
      <c:catAx>
        <c:axId val="641863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64191343"/>
        <c:crosses val="autoZero"/>
        <c:auto val="1"/>
        <c:lblAlgn val="ctr"/>
        <c:lblOffset val="100"/>
        <c:noMultiLvlLbl val="0"/>
      </c:catAx>
      <c:valAx>
        <c:axId val="64191343"/>
        <c:scaling>
          <c:orientation val="minMax"/>
        </c:scaling>
        <c:delete val="1"/>
        <c:axPos val="t"/>
        <c:numFmt formatCode="0%" sourceLinked="1"/>
        <c:majorTickMark val="none"/>
        <c:minorTickMark val="none"/>
        <c:tickLblPos val="nextTo"/>
        <c:crossAx val="6418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91502263075062E-2"/>
          <c:y val="3.851206155313603E-2"/>
          <c:w val="0.6040068082947857"/>
          <c:h val="0.70590789359423389"/>
        </c:manualLayout>
      </c:layout>
      <c:barChart>
        <c:barDir val="col"/>
        <c:grouping val="percentStacked"/>
        <c:varyColors val="0"/>
        <c:ser>
          <c:idx val="0"/>
          <c:order val="0"/>
          <c:tx>
            <c:strRef>
              <c:f>Hoja1!$A$2</c:f>
              <c:strCache>
                <c:ptCount val="1"/>
                <c:pt idx="0">
                  <c:v>Sí</c:v>
                </c:pt>
              </c:strCache>
            </c:strRef>
          </c:tx>
          <c:spPr>
            <a:solidFill>
              <a:srgbClr val="F3AF2C"/>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Comercio ilegal</c:v>
                </c:pt>
                <c:pt idx="1">
                  <c:v>Comercio ambulante informal</c:v>
                </c:pt>
                <c:pt idx="2">
                  <c:v>Contrabando</c:v>
                </c:pt>
              </c:strCache>
            </c:strRef>
          </c:cat>
          <c:val>
            <c:numRef>
              <c:f>Hoja1!$B$2:$D$2</c:f>
              <c:numCache>
                <c:formatCode>0%</c:formatCode>
                <c:ptCount val="3"/>
                <c:pt idx="0">
                  <c:v>0.66488092200000004</c:v>
                </c:pt>
                <c:pt idx="1">
                  <c:v>0.65576015899999995</c:v>
                </c:pt>
                <c:pt idx="2">
                  <c:v>0.74747529800000001</c:v>
                </c:pt>
              </c:numCache>
            </c:numRef>
          </c:val>
          <c:extLst>
            <c:ext xmlns:c16="http://schemas.microsoft.com/office/drawing/2014/chart" uri="{C3380CC4-5D6E-409C-BE32-E72D297353CC}">
              <c16:uniqueId val="{00000000-4B08-4355-AF63-5F5352888605}"/>
            </c:ext>
          </c:extLst>
        </c:ser>
        <c:ser>
          <c:idx val="2"/>
          <c:order val="1"/>
          <c:tx>
            <c:strRef>
              <c:f>Hoja1!$A$4</c:f>
              <c:strCache>
                <c:ptCount val="1"/>
                <c:pt idx="0">
                  <c:v>Sabía en parte</c:v>
                </c:pt>
              </c:strCache>
            </c:strRef>
          </c:tx>
          <c:spPr>
            <a:solidFill>
              <a:schemeClr val="bg1">
                <a:lumMod val="85000"/>
              </a:schemeClr>
            </a:solidFill>
            <a:ln>
              <a:solidFill>
                <a:srgbClr val="FF0000"/>
              </a:solidFill>
            </a:ln>
            <a:effectLst/>
          </c:spPr>
          <c:invertIfNegative val="0"/>
          <c:dPt>
            <c:idx val="0"/>
            <c:invertIfNegative val="0"/>
            <c:bubble3D val="0"/>
            <c:spPr>
              <a:solidFill>
                <a:schemeClr val="bg1">
                  <a:lumMod val="85000"/>
                </a:schemeClr>
              </a:solidFill>
              <a:ln>
                <a:solidFill>
                  <a:srgbClr val="FF0000"/>
                </a:solidFill>
              </a:ln>
              <a:effectLst/>
            </c:spPr>
            <c:extLst>
              <c:ext xmlns:c16="http://schemas.microsoft.com/office/drawing/2014/chart" uri="{C3380CC4-5D6E-409C-BE32-E72D297353CC}">
                <c16:uniqueId val="{00000005-4B08-4355-AF63-5F5352888605}"/>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Comercio ilegal</c:v>
                </c:pt>
                <c:pt idx="1">
                  <c:v>Comercio ambulante informal</c:v>
                </c:pt>
                <c:pt idx="2">
                  <c:v>Contrabando</c:v>
                </c:pt>
              </c:strCache>
            </c:strRef>
          </c:cat>
          <c:val>
            <c:numRef>
              <c:f>Hoja1!$B$4:$D$4</c:f>
              <c:numCache>
                <c:formatCode>0%</c:formatCode>
                <c:ptCount val="3"/>
                <c:pt idx="0">
                  <c:v>0.202425519</c:v>
                </c:pt>
                <c:pt idx="1">
                  <c:v>0.193704926</c:v>
                </c:pt>
                <c:pt idx="2">
                  <c:v>0.14867450400000001</c:v>
                </c:pt>
              </c:numCache>
            </c:numRef>
          </c:val>
          <c:extLst>
            <c:ext xmlns:c16="http://schemas.microsoft.com/office/drawing/2014/chart" uri="{C3380CC4-5D6E-409C-BE32-E72D297353CC}">
              <c16:uniqueId val="{00000006-4B08-4355-AF63-5F5352888605}"/>
            </c:ext>
          </c:extLst>
        </c:ser>
        <c:ser>
          <c:idx val="1"/>
          <c:order val="2"/>
          <c:tx>
            <c:strRef>
              <c:f>Hoja1!$A$3</c:f>
              <c:strCache>
                <c:ptCount val="1"/>
                <c:pt idx="0">
                  <c:v>No</c:v>
                </c:pt>
              </c:strCache>
            </c:strRef>
          </c:tx>
          <c:spPr>
            <a:solidFill>
              <a:schemeClr val="accent2">
                <a:lumMod val="40000"/>
                <a:lumOff val="60000"/>
              </a:schemeClr>
            </a:solidFill>
            <a:ln>
              <a:solidFill>
                <a:srgbClr val="FF0000"/>
              </a:solidFill>
            </a:ln>
            <a:effectLst/>
          </c:spPr>
          <c:invertIfNegative val="0"/>
          <c:dPt>
            <c:idx val="0"/>
            <c:invertIfNegative val="0"/>
            <c:bubble3D val="0"/>
            <c:spPr>
              <a:solidFill>
                <a:schemeClr val="accent2">
                  <a:lumMod val="40000"/>
                  <a:lumOff val="60000"/>
                </a:schemeClr>
              </a:solidFill>
              <a:ln>
                <a:solidFill>
                  <a:srgbClr val="FF0000"/>
                </a:solidFill>
              </a:ln>
              <a:effectLst/>
            </c:spPr>
            <c:extLst>
              <c:ext xmlns:c16="http://schemas.microsoft.com/office/drawing/2014/chart" uri="{C3380CC4-5D6E-409C-BE32-E72D297353CC}">
                <c16:uniqueId val="{00000002-4B08-4355-AF63-5F5352888605}"/>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Comercio ilegal</c:v>
                </c:pt>
                <c:pt idx="1">
                  <c:v>Comercio ambulante informal</c:v>
                </c:pt>
                <c:pt idx="2">
                  <c:v>Contrabando</c:v>
                </c:pt>
              </c:strCache>
            </c:strRef>
          </c:cat>
          <c:val>
            <c:numRef>
              <c:f>Hoja1!$B$3:$D$3</c:f>
              <c:numCache>
                <c:formatCode>0%</c:formatCode>
                <c:ptCount val="3"/>
                <c:pt idx="0">
                  <c:v>0.13269355899999999</c:v>
                </c:pt>
                <c:pt idx="1">
                  <c:v>0.15053491499999999</c:v>
                </c:pt>
                <c:pt idx="2">
                  <c:v>0.103850198</c:v>
                </c:pt>
              </c:numCache>
            </c:numRef>
          </c:val>
          <c:extLst>
            <c:ext xmlns:c16="http://schemas.microsoft.com/office/drawing/2014/chart" uri="{C3380CC4-5D6E-409C-BE32-E72D297353CC}">
              <c16:uniqueId val="{00000003-4B08-4355-AF63-5F5352888605}"/>
            </c:ext>
          </c:extLst>
        </c:ser>
        <c:dLbls>
          <c:showLegendKey val="0"/>
          <c:showVal val="1"/>
          <c:showCatName val="0"/>
          <c:showSerName val="0"/>
          <c:showPercent val="0"/>
          <c:showBubbleSize val="0"/>
        </c:dLbls>
        <c:gapWidth val="42"/>
        <c:overlap val="100"/>
        <c:axId val="1699459504"/>
        <c:axId val="1666904064"/>
      </c:barChart>
      <c:catAx>
        <c:axId val="169945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l"/>
        <c:numFmt formatCode="0%" sourceLinked="1"/>
        <c:majorTickMark val="none"/>
        <c:minorTickMark val="none"/>
        <c:tickLblPos val="nextTo"/>
        <c:crossAx val="1699459504"/>
        <c:crosses val="autoZero"/>
        <c:crossBetween val="between"/>
      </c:valAx>
      <c:spPr>
        <a:noFill/>
        <a:ln>
          <a:noFill/>
        </a:ln>
        <a:effectLst/>
      </c:spPr>
    </c:plotArea>
    <c:legend>
      <c:legendPos val="r"/>
      <c:layout>
        <c:manualLayout>
          <c:xMode val="edge"/>
          <c:yMode val="edge"/>
          <c:x val="0.71433007810960569"/>
          <c:y val="3.1589655974869409E-2"/>
          <c:w val="0.22060485682532927"/>
          <c:h val="0.2874282059867951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entury Schoolbook" panose="02040604050505020304" pitchFamily="18" charset="0"/>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91502263075062E-2"/>
          <c:y val="3.851206155313603E-2"/>
          <c:w val="0.6040068082947857"/>
          <c:h val="0.70590789359423389"/>
        </c:manualLayout>
      </c:layout>
      <c:barChart>
        <c:barDir val="col"/>
        <c:grouping val="percentStacked"/>
        <c:varyColors val="0"/>
        <c:ser>
          <c:idx val="0"/>
          <c:order val="0"/>
          <c:tx>
            <c:strRef>
              <c:f>Hoja1!$A$2</c:f>
              <c:strCache>
                <c:ptCount val="1"/>
                <c:pt idx="0">
                  <c:v>Sí</c:v>
                </c:pt>
              </c:strCache>
            </c:strRef>
          </c:tx>
          <c:spPr>
            <a:solidFill>
              <a:srgbClr val="F3AF2C"/>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Comercio ilegal</c:v>
                </c:pt>
                <c:pt idx="1">
                  <c:v>Comercio ambulante informal</c:v>
                </c:pt>
                <c:pt idx="2">
                  <c:v>Contrabando</c:v>
                </c:pt>
              </c:strCache>
            </c:strRef>
          </c:cat>
          <c:val>
            <c:numRef>
              <c:f>Hoja1!$B$2:$D$2</c:f>
              <c:numCache>
                <c:formatCode>0%</c:formatCode>
                <c:ptCount val="3"/>
                <c:pt idx="0">
                  <c:v>0.66488092200000004</c:v>
                </c:pt>
                <c:pt idx="1">
                  <c:v>0.65576015899999995</c:v>
                </c:pt>
                <c:pt idx="2">
                  <c:v>0.74747529800000001</c:v>
                </c:pt>
              </c:numCache>
            </c:numRef>
          </c:val>
          <c:extLst>
            <c:ext xmlns:c16="http://schemas.microsoft.com/office/drawing/2014/chart" uri="{C3380CC4-5D6E-409C-BE32-E72D297353CC}">
              <c16:uniqueId val="{00000000-DDD3-4181-8AA2-988287FAC512}"/>
            </c:ext>
          </c:extLst>
        </c:ser>
        <c:ser>
          <c:idx val="2"/>
          <c:order val="1"/>
          <c:tx>
            <c:strRef>
              <c:f>Hoja1!$A$4</c:f>
              <c:strCache>
                <c:ptCount val="1"/>
                <c:pt idx="0">
                  <c:v>Sabía en parte</c:v>
                </c:pt>
              </c:strCache>
            </c:strRef>
          </c:tx>
          <c:spPr>
            <a:solidFill>
              <a:schemeClr val="bg1">
                <a:lumMod val="85000"/>
              </a:schemeClr>
            </a:solidFill>
            <a:ln>
              <a:solidFill>
                <a:srgbClr val="FF0000"/>
              </a:solidFill>
            </a:ln>
            <a:effectLst/>
          </c:spPr>
          <c:invertIfNegative val="0"/>
          <c:dPt>
            <c:idx val="0"/>
            <c:invertIfNegative val="0"/>
            <c:bubble3D val="0"/>
            <c:spPr>
              <a:solidFill>
                <a:schemeClr val="bg1">
                  <a:lumMod val="85000"/>
                </a:schemeClr>
              </a:solidFill>
              <a:ln>
                <a:solidFill>
                  <a:srgbClr val="FF0000"/>
                </a:solidFill>
              </a:ln>
              <a:effectLst/>
            </c:spPr>
            <c:extLst>
              <c:ext xmlns:c16="http://schemas.microsoft.com/office/drawing/2014/chart" uri="{C3380CC4-5D6E-409C-BE32-E72D297353CC}">
                <c16:uniqueId val="{00000002-DDD3-4181-8AA2-988287FAC512}"/>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Comercio ilegal</c:v>
                </c:pt>
                <c:pt idx="1">
                  <c:v>Comercio ambulante informal</c:v>
                </c:pt>
                <c:pt idx="2">
                  <c:v>Contrabando</c:v>
                </c:pt>
              </c:strCache>
            </c:strRef>
          </c:cat>
          <c:val>
            <c:numRef>
              <c:f>Hoja1!$B$4:$D$4</c:f>
              <c:numCache>
                <c:formatCode>0%</c:formatCode>
                <c:ptCount val="3"/>
                <c:pt idx="0">
                  <c:v>0.202425519</c:v>
                </c:pt>
                <c:pt idx="1">
                  <c:v>0.193704926</c:v>
                </c:pt>
                <c:pt idx="2">
                  <c:v>0.14867450400000001</c:v>
                </c:pt>
              </c:numCache>
            </c:numRef>
          </c:val>
          <c:extLst>
            <c:ext xmlns:c16="http://schemas.microsoft.com/office/drawing/2014/chart" uri="{C3380CC4-5D6E-409C-BE32-E72D297353CC}">
              <c16:uniqueId val="{00000003-DDD3-4181-8AA2-988287FAC512}"/>
            </c:ext>
          </c:extLst>
        </c:ser>
        <c:ser>
          <c:idx val="1"/>
          <c:order val="2"/>
          <c:tx>
            <c:strRef>
              <c:f>Hoja1!$A$3</c:f>
              <c:strCache>
                <c:ptCount val="1"/>
                <c:pt idx="0">
                  <c:v>No</c:v>
                </c:pt>
              </c:strCache>
            </c:strRef>
          </c:tx>
          <c:spPr>
            <a:solidFill>
              <a:schemeClr val="accent2">
                <a:lumMod val="40000"/>
                <a:lumOff val="60000"/>
              </a:schemeClr>
            </a:solidFill>
            <a:ln>
              <a:solidFill>
                <a:srgbClr val="FF0000"/>
              </a:solidFill>
            </a:ln>
            <a:effectLst/>
          </c:spPr>
          <c:invertIfNegative val="0"/>
          <c:dPt>
            <c:idx val="0"/>
            <c:invertIfNegative val="0"/>
            <c:bubble3D val="0"/>
            <c:spPr>
              <a:solidFill>
                <a:schemeClr val="accent2">
                  <a:lumMod val="40000"/>
                  <a:lumOff val="60000"/>
                </a:schemeClr>
              </a:solidFill>
              <a:ln>
                <a:solidFill>
                  <a:srgbClr val="FF0000"/>
                </a:solidFill>
              </a:ln>
              <a:effectLst/>
            </c:spPr>
            <c:extLst>
              <c:ext xmlns:c16="http://schemas.microsoft.com/office/drawing/2014/chart" uri="{C3380CC4-5D6E-409C-BE32-E72D297353CC}">
                <c16:uniqueId val="{00000005-DDD3-4181-8AA2-988287FAC512}"/>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Comercio ilegal</c:v>
                </c:pt>
                <c:pt idx="1">
                  <c:v>Comercio ambulante informal</c:v>
                </c:pt>
                <c:pt idx="2">
                  <c:v>Contrabando</c:v>
                </c:pt>
              </c:strCache>
            </c:strRef>
          </c:cat>
          <c:val>
            <c:numRef>
              <c:f>Hoja1!$B$3:$D$3</c:f>
              <c:numCache>
                <c:formatCode>0%</c:formatCode>
                <c:ptCount val="3"/>
                <c:pt idx="0">
                  <c:v>0.13269355899999999</c:v>
                </c:pt>
                <c:pt idx="1">
                  <c:v>0.15053491499999999</c:v>
                </c:pt>
                <c:pt idx="2">
                  <c:v>0.103850198</c:v>
                </c:pt>
              </c:numCache>
            </c:numRef>
          </c:val>
          <c:extLst>
            <c:ext xmlns:c16="http://schemas.microsoft.com/office/drawing/2014/chart" uri="{C3380CC4-5D6E-409C-BE32-E72D297353CC}">
              <c16:uniqueId val="{00000006-DDD3-4181-8AA2-988287FAC512}"/>
            </c:ext>
          </c:extLst>
        </c:ser>
        <c:dLbls>
          <c:showLegendKey val="0"/>
          <c:showVal val="1"/>
          <c:showCatName val="0"/>
          <c:showSerName val="0"/>
          <c:showPercent val="0"/>
          <c:showBubbleSize val="0"/>
        </c:dLbls>
        <c:gapWidth val="42"/>
        <c:overlap val="100"/>
        <c:axId val="1699459504"/>
        <c:axId val="1666904064"/>
      </c:barChart>
      <c:catAx>
        <c:axId val="169945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l"/>
        <c:numFmt formatCode="0%" sourceLinked="1"/>
        <c:majorTickMark val="none"/>
        <c:minorTickMark val="none"/>
        <c:tickLblPos val="nextTo"/>
        <c:crossAx val="1699459504"/>
        <c:crosses val="autoZero"/>
        <c:crossBetween val="between"/>
      </c:valAx>
      <c:spPr>
        <a:noFill/>
        <a:ln>
          <a:noFill/>
        </a:ln>
        <a:effectLst/>
      </c:spPr>
    </c:plotArea>
    <c:legend>
      <c:legendPos val="r"/>
      <c:layout>
        <c:manualLayout>
          <c:xMode val="edge"/>
          <c:yMode val="edge"/>
          <c:x val="0.71433007810960569"/>
          <c:y val="3.1589655974869409E-2"/>
          <c:w val="0.22060485682532927"/>
          <c:h val="0.2874282059867951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entury Schoolbook" panose="02040604050505020304" pitchFamily="18" charset="0"/>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7408862627719"/>
          <c:y val="3.851206155313603E-2"/>
          <c:w val="0.85532264219491316"/>
          <c:h val="0.70590789359423389"/>
        </c:manualLayout>
      </c:layout>
      <c:barChart>
        <c:barDir val="col"/>
        <c:grouping val="stacked"/>
        <c:varyColors val="0"/>
        <c:ser>
          <c:idx val="0"/>
          <c:order val="0"/>
          <c:tx>
            <c:strRef>
              <c:f>Hoja1!$A$2</c:f>
              <c:strCache>
                <c:ptCount val="1"/>
                <c:pt idx="0">
                  <c:v>Sí</c:v>
                </c:pt>
              </c:strCache>
            </c:strRef>
          </c:tx>
          <c:spPr>
            <a:solidFill>
              <a:srgbClr val="F3AF2C"/>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Los que compran productos ilegales o falsificados se exponen a sanciones</c:v>
                </c:pt>
                <c:pt idx="1">
                  <c:v>Existen mafias que se financian a través de la venta de productos ilegales o falsificados</c:v>
                </c:pt>
                <c:pt idx="2">
                  <c:v>Los productos ilegales o falsificados no pagan impuestos</c:v>
                </c:pt>
              </c:strCache>
            </c:strRef>
          </c:cat>
          <c:val>
            <c:numRef>
              <c:f>Hoja1!$B$2:$D$2</c:f>
              <c:numCache>
                <c:formatCode>0%</c:formatCode>
                <c:ptCount val="3"/>
                <c:pt idx="0">
                  <c:v>0.89</c:v>
                </c:pt>
                <c:pt idx="1">
                  <c:v>0.8</c:v>
                </c:pt>
                <c:pt idx="2">
                  <c:v>0.77</c:v>
                </c:pt>
              </c:numCache>
            </c:numRef>
          </c:val>
          <c:extLst>
            <c:ext xmlns:c16="http://schemas.microsoft.com/office/drawing/2014/chart" uri="{C3380CC4-5D6E-409C-BE32-E72D297353CC}">
              <c16:uniqueId val="{00000000-8BD3-42C9-B729-A807B26848C3}"/>
            </c:ext>
          </c:extLst>
        </c:ser>
        <c:ser>
          <c:idx val="1"/>
          <c:order val="1"/>
          <c:tx>
            <c:strRef>
              <c:f>Hoja1!$A$3</c:f>
              <c:strCache>
                <c:ptCount val="1"/>
                <c:pt idx="0">
                  <c:v>No</c:v>
                </c:pt>
              </c:strCache>
            </c:strRef>
          </c:tx>
          <c:spPr>
            <a:solidFill>
              <a:schemeClr val="accent2">
                <a:lumMod val="40000"/>
                <a:lumOff val="60000"/>
              </a:schemeClr>
            </a:solidFill>
            <a:ln>
              <a:solidFill>
                <a:srgbClr val="FF0000"/>
              </a:solidFill>
            </a:ln>
            <a:effectLst/>
          </c:spPr>
          <c:invertIfNegative val="0"/>
          <c:dPt>
            <c:idx val="0"/>
            <c:invertIfNegative val="0"/>
            <c:bubble3D val="0"/>
            <c:spPr>
              <a:solidFill>
                <a:schemeClr val="accent2">
                  <a:lumMod val="40000"/>
                  <a:lumOff val="60000"/>
                </a:schemeClr>
              </a:solidFill>
              <a:ln>
                <a:solidFill>
                  <a:srgbClr val="FF0000"/>
                </a:solidFill>
              </a:ln>
              <a:effectLst/>
            </c:spPr>
            <c:extLst>
              <c:ext xmlns:c16="http://schemas.microsoft.com/office/drawing/2014/chart" uri="{C3380CC4-5D6E-409C-BE32-E72D297353CC}">
                <c16:uniqueId val="{00000002-8BD3-42C9-B729-A807B26848C3}"/>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Los que compran productos ilegales o falsificados se exponen a sanciones</c:v>
                </c:pt>
                <c:pt idx="1">
                  <c:v>Existen mafias que se financian a través de la venta de productos ilegales o falsificados</c:v>
                </c:pt>
                <c:pt idx="2">
                  <c:v>Los productos ilegales o falsificados no pagan impuestos</c:v>
                </c:pt>
              </c:strCache>
            </c:strRef>
          </c:cat>
          <c:val>
            <c:numRef>
              <c:f>Hoja1!$B$3:$D$3</c:f>
              <c:numCache>
                <c:formatCode>0%</c:formatCode>
                <c:ptCount val="3"/>
                <c:pt idx="0">
                  <c:v>0.11</c:v>
                </c:pt>
                <c:pt idx="1">
                  <c:v>0.2</c:v>
                </c:pt>
                <c:pt idx="2">
                  <c:v>0.23</c:v>
                </c:pt>
              </c:numCache>
            </c:numRef>
          </c:val>
          <c:extLst>
            <c:ext xmlns:c16="http://schemas.microsoft.com/office/drawing/2014/chart" uri="{C3380CC4-5D6E-409C-BE32-E72D297353CC}">
              <c16:uniqueId val="{00000003-8BD3-42C9-B729-A807B26848C3}"/>
            </c:ext>
          </c:extLst>
        </c:ser>
        <c:dLbls>
          <c:showLegendKey val="0"/>
          <c:showVal val="0"/>
          <c:showCatName val="0"/>
          <c:showSerName val="0"/>
          <c:showPercent val="0"/>
          <c:showBubbleSize val="0"/>
        </c:dLbls>
        <c:gapWidth val="42"/>
        <c:overlap val="100"/>
        <c:axId val="1699459504"/>
        <c:axId val="1666904064"/>
      </c:barChart>
      <c:catAx>
        <c:axId val="169945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l"/>
        <c:numFmt formatCode="0%" sourceLinked="1"/>
        <c:majorTickMark val="out"/>
        <c:minorTickMark val="none"/>
        <c:tickLblPos val="nextTo"/>
        <c:crossAx val="1699459504"/>
        <c:crosses val="autoZero"/>
        <c:crossBetween val="between"/>
      </c:valAx>
      <c:spPr>
        <a:noFill/>
        <a:ln>
          <a:noFill/>
        </a:ln>
        <a:effectLst/>
      </c:spPr>
    </c:plotArea>
    <c:legend>
      <c:legendPos val="r"/>
      <c:layout>
        <c:manualLayout>
          <c:xMode val="edge"/>
          <c:yMode val="edge"/>
          <c:x val="2.8657840462195876E-2"/>
          <c:y val="0.32559942420441768"/>
          <c:w val="7.3853400367207625E-2"/>
          <c:h val="0.2402932557052690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entury Schoolbook" panose="02040604050505020304" pitchFamily="18" charset="0"/>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51765014664532E-2"/>
          <c:y val="2.8779871480439357E-2"/>
          <c:w val="0.9281737035804829"/>
          <c:h val="0.75187811508268954"/>
        </c:manualLayout>
      </c:layout>
      <c:barChart>
        <c:barDir val="col"/>
        <c:grouping val="clustered"/>
        <c:varyColors val="0"/>
        <c:ser>
          <c:idx val="0"/>
          <c:order val="0"/>
          <c:tx>
            <c:strRef>
              <c:f>Hoja1!$B$1</c:f>
              <c:strCache>
                <c:ptCount val="1"/>
                <c:pt idx="0">
                  <c:v>TOTAL</c:v>
                </c:pt>
              </c:strCache>
            </c:strRef>
          </c:tx>
          <c:spPr>
            <a:solidFill>
              <a:srgbClr val="FF9933"/>
            </a:solidFill>
            <a:ln>
              <a:solidFill>
                <a:schemeClr val="accent2">
                  <a:alpha val="95000"/>
                </a:schemeClr>
              </a:solidFill>
            </a:ln>
            <a:effectLst/>
          </c:spPr>
          <c:invertIfNegative val="0"/>
          <c:dPt>
            <c:idx val="0"/>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1-00F7-48AC-AD0B-EF2FF9CD7692}"/>
              </c:ext>
            </c:extLst>
          </c:dPt>
          <c:dPt>
            <c:idx val="1"/>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3-00F7-48AC-AD0B-EF2FF9CD7692}"/>
              </c:ext>
            </c:extLst>
          </c:dPt>
          <c:dPt>
            <c:idx val="2"/>
            <c:invertIfNegative val="0"/>
            <c:bubble3D val="0"/>
            <c:spPr>
              <a:solidFill>
                <a:srgbClr val="FF9933"/>
              </a:solidFill>
              <a:ln>
                <a:solidFill>
                  <a:schemeClr val="accent2">
                    <a:alpha val="95000"/>
                  </a:schemeClr>
                </a:solidFill>
              </a:ln>
              <a:effectLst/>
            </c:spPr>
            <c:extLst>
              <c:ext xmlns:c16="http://schemas.microsoft.com/office/drawing/2014/chart" uri="{C3380CC4-5D6E-409C-BE32-E72D297353CC}">
                <c16:uniqueId val="{00000005-00F7-48AC-AD0B-EF2FF9CD7692}"/>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Multas en dinero</c:v>
                </c:pt>
                <c:pt idx="1">
                  <c:v>Penas de cárcel</c:v>
                </c:pt>
                <c:pt idx="2">
                  <c:v>Decomiso de los productos</c:v>
                </c:pt>
                <c:pt idx="3">
                  <c:v>No sé</c:v>
                </c:pt>
              </c:strCache>
            </c:strRef>
          </c:cat>
          <c:val>
            <c:numRef>
              <c:f>Hoja1!$B$2:$B$5</c:f>
              <c:numCache>
                <c:formatCode>0%</c:formatCode>
                <c:ptCount val="4"/>
                <c:pt idx="0">
                  <c:v>0.74</c:v>
                </c:pt>
                <c:pt idx="1">
                  <c:v>0.36</c:v>
                </c:pt>
                <c:pt idx="2">
                  <c:v>0.04</c:v>
                </c:pt>
                <c:pt idx="3">
                  <c:v>0.06</c:v>
                </c:pt>
              </c:numCache>
            </c:numRef>
          </c:val>
          <c:extLst>
            <c:ext xmlns:c16="http://schemas.microsoft.com/office/drawing/2014/chart" uri="{C3380CC4-5D6E-409C-BE32-E72D297353CC}">
              <c16:uniqueId val="{00000006-00F7-48AC-AD0B-EF2FF9CD7692}"/>
            </c:ext>
          </c:extLst>
        </c:ser>
        <c:dLbls>
          <c:showLegendKey val="0"/>
          <c:showVal val="0"/>
          <c:showCatName val="0"/>
          <c:showSerName val="0"/>
          <c:showPercent val="0"/>
          <c:showBubbleSize val="0"/>
        </c:dLbls>
        <c:gapWidth val="100"/>
        <c:axId val="64186351"/>
        <c:axId val="64191343"/>
      </c:barChart>
      <c:catAx>
        <c:axId val="6418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64191343"/>
        <c:crosses val="autoZero"/>
        <c:auto val="1"/>
        <c:lblAlgn val="ctr"/>
        <c:lblOffset val="100"/>
        <c:noMultiLvlLbl val="0"/>
      </c:catAx>
      <c:valAx>
        <c:axId val="64191343"/>
        <c:scaling>
          <c:orientation val="minMax"/>
        </c:scaling>
        <c:delete val="1"/>
        <c:axPos val="l"/>
        <c:numFmt formatCode="0%" sourceLinked="1"/>
        <c:majorTickMark val="none"/>
        <c:minorTickMark val="none"/>
        <c:tickLblPos val="nextTo"/>
        <c:crossAx val="6418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91502263075062E-2"/>
          <c:y val="3.851206155313603E-2"/>
          <c:w val="0.6040068082947857"/>
          <c:h val="0.70590789359423389"/>
        </c:manualLayout>
      </c:layout>
      <c:barChart>
        <c:barDir val="col"/>
        <c:grouping val="stacked"/>
        <c:varyColors val="0"/>
        <c:ser>
          <c:idx val="0"/>
          <c:order val="0"/>
          <c:tx>
            <c:strRef>
              <c:f>Hoja1!$A$2</c:f>
              <c:strCache>
                <c:ptCount val="1"/>
                <c:pt idx="0">
                  <c:v>Se ejerce demasiado</c:v>
                </c:pt>
              </c:strCache>
            </c:strRef>
          </c:tx>
          <c:spPr>
            <a:solidFill>
              <a:srgbClr val="F3AF2C"/>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Barrio de residencia</c:v>
                </c:pt>
                <c:pt idx="1">
                  <c:v>Comuna de residencia</c:v>
                </c:pt>
                <c:pt idx="2">
                  <c:v>País</c:v>
                </c:pt>
              </c:strCache>
            </c:strRef>
          </c:cat>
          <c:val>
            <c:numRef>
              <c:f>Hoja1!$B$2:$D$2</c:f>
              <c:numCache>
                <c:formatCode>0%</c:formatCode>
                <c:ptCount val="3"/>
                <c:pt idx="0">
                  <c:v>0.20156789899999999</c:v>
                </c:pt>
                <c:pt idx="1">
                  <c:v>0.30859353</c:v>
                </c:pt>
                <c:pt idx="2">
                  <c:v>0.62838643500000002</c:v>
                </c:pt>
              </c:numCache>
            </c:numRef>
          </c:val>
          <c:extLst>
            <c:ext xmlns:c16="http://schemas.microsoft.com/office/drawing/2014/chart" uri="{C3380CC4-5D6E-409C-BE32-E72D297353CC}">
              <c16:uniqueId val="{00000000-20FF-4DA7-A920-06A24C7C809D}"/>
            </c:ext>
          </c:extLst>
        </c:ser>
        <c:ser>
          <c:idx val="1"/>
          <c:order val="1"/>
          <c:tx>
            <c:strRef>
              <c:f>Hoja1!$A$3</c:f>
              <c:strCache>
                <c:ptCount val="1"/>
                <c:pt idx="0">
                  <c:v>Se ejerce algo</c:v>
                </c:pt>
              </c:strCache>
            </c:strRef>
          </c:tx>
          <c:spPr>
            <a:solidFill>
              <a:schemeClr val="accent2">
                <a:lumMod val="40000"/>
                <a:lumOff val="60000"/>
              </a:schemeClr>
            </a:solidFill>
            <a:ln>
              <a:solidFill>
                <a:srgbClr val="FF0000"/>
              </a:solidFill>
            </a:ln>
            <a:effectLst/>
          </c:spPr>
          <c:invertIfNegative val="0"/>
          <c:dPt>
            <c:idx val="0"/>
            <c:invertIfNegative val="0"/>
            <c:bubble3D val="0"/>
            <c:spPr>
              <a:solidFill>
                <a:schemeClr val="accent2">
                  <a:lumMod val="40000"/>
                  <a:lumOff val="60000"/>
                </a:schemeClr>
              </a:solidFill>
              <a:ln>
                <a:solidFill>
                  <a:srgbClr val="FF0000"/>
                </a:solidFill>
              </a:ln>
              <a:effectLst/>
            </c:spPr>
            <c:extLst>
              <c:ext xmlns:c16="http://schemas.microsoft.com/office/drawing/2014/chart" uri="{C3380CC4-5D6E-409C-BE32-E72D297353CC}">
                <c16:uniqueId val="{00000002-20FF-4DA7-A920-06A24C7C809D}"/>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Barrio de residencia</c:v>
                </c:pt>
                <c:pt idx="1">
                  <c:v>Comuna de residencia</c:v>
                </c:pt>
                <c:pt idx="2">
                  <c:v>País</c:v>
                </c:pt>
              </c:strCache>
            </c:strRef>
          </c:cat>
          <c:val>
            <c:numRef>
              <c:f>Hoja1!$B$3:$D$3</c:f>
              <c:numCache>
                <c:formatCode>0%</c:formatCode>
                <c:ptCount val="3"/>
                <c:pt idx="0">
                  <c:v>0.14541193199999999</c:v>
                </c:pt>
                <c:pt idx="1">
                  <c:v>0.192246322</c:v>
                </c:pt>
                <c:pt idx="2">
                  <c:v>0.170857222</c:v>
                </c:pt>
              </c:numCache>
            </c:numRef>
          </c:val>
          <c:extLst>
            <c:ext xmlns:c16="http://schemas.microsoft.com/office/drawing/2014/chart" uri="{C3380CC4-5D6E-409C-BE32-E72D297353CC}">
              <c16:uniqueId val="{00000003-20FF-4DA7-A920-06A24C7C809D}"/>
            </c:ext>
          </c:extLst>
        </c:ser>
        <c:dLbls>
          <c:showLegendKey val="0"/>
          <c:showVal val="0"/>
          <c:showCatName val="0"/>
          <c:showSerName val="0"/>
          <c:showPercent val="0"/>
          <c:showBubbleSize val="0"/>
        </c:dLbls>
        <c:gapWidth val="42"/>
        <c:overlap val="100"/>
        <c:axId val="1699459504"/>
        <c:axId val="1666904064"/>
      </c:barChart>
      <c:lineChart>
        <c:grouping val="standard"/>
        <c:varyColors val="0"/>
        <c:ser>
          <c:idx val="2"/>
          <c:order val="2"/>
          <c:tx>
            <c:strRef>
              <c:f>Hoja1!$A$4</c:f>
              <c:strCache>
                <c:ptCount val="1"/>
              </c:strCache>
            </c:strRef>
          </c:tx>
          <c:spPr>
            <a:ln w="28575" cap="rnd">
              <a:noFill/>
              <a:round/>
            </a:ln>
            <a:effectLst/>
          </c:spPr>
          <c:marker>
            <c:symbol val="none"/>
          </c:marker>
          <c:dPt>
            <c:idx val="0"/>
            <c:marker>
              <c:symbol val="none"/>
            </c:marker>
            <c:bubble3D val="0"/>
            <c:spPr>
              <a:ln w="28575" cap="rnd">
                <a:noFill/>
                <a:round/>
              </a:ln>
              <a:effectLst/>
            </c:spPr>
            <c:extLst>
              <c:ext xmlns:c16="http://schemas.microsoft.com/office/drawing/2014/chart" uri="{C3380CC4-5D6E-409C-BE32-E72D297353CC}">
                <c16:uniqueId val="{00000005-20FF-4DA7-A920-06A24C7C809D}"/>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Barrio de residencia</c:v>
                </c:pt>
                <c:pt idx="1">
                  <c:v>Comuna de residencia</c:v>
                </c:pt>
                <c:pt idx="2">
                  <c:v>País</c:v>
                </c:pt>
              </c:strCache>
            </c:strRef>
          </c:cat>
          <c:val>
            <c:numRef>
              <c:f>Hoja1!$B$4:$D$4</c:f>
              <c:numCache>
                <c:formatCode>0%</c:formatCode>
                <c:ptCount val="3"/>
                <c:pt idx="0">
                  <c:v>0.34697983099999996</c:v>
                </c:pt>
                <c:pt idx="1">
                  <c:v>0.50083985200000003</c:v>
                </c:pt>
                <c:pt idx="2">
                  <c:v>0.799243657</c:v>
                </c:pt>
              </c:numCache>
            </c:numRef>
          </c:val>
          <c:smooth val="0"/>
          <c:extLst>
            <c:ext xmlns:c16="http://schemas.microsoft.com/office/drawing/2014/chart" uri="{C3380CC4-5D6E-409C-BE32-E72D297353CC}">
              <c16:uniqueId val="{00000006-20FF-4DA7-A920-06A24C7C809D}"/>
            </c:ext>
          </c:extLst>
        </c:ser>
        <c:dLbls>
          <c:showLegendKey val="0"/>
          <c:showVal val="0"/>
          <c:showCatName val="0"/>
          <c:showSerName val="0"/>
          <c:showPercent val="0"/>
          <c:showBubbleSize val="0"/>
        </c:dLbls>
        <c:marker val="1"/>
        <c:smooth val="0"/>
        <c:axId val="1699459504"/>
        <c:axId val="1666904064"/>
      </c:lineChart>
      <c:catAx>
        <c:axId val="169945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l"/>
        <c:numFmt formatCode="0%" sourceLinked="1"/>
        <c:majorTickMark val="none"/>
        <c:minorTickMark val="none"/>
        <c:tickLblPos val="nextTo"/>
        <c:crossAx val="1699459504"/>
        <c:crosses val="autoZero"/>
        <c:crossBetween val="between"/>
      </c:valAx>
      <c:spPr>
        <a:noFill/>
        <a:ln>
          <a:noFill/>
        </a:ln>
        <a:effectLst/>
      </c:spPr>
    </c:plotArea>
    <c:legend>
      <c:legendPos val="r"/>
      <c:layout>
        <c:manualLayout>
          <c:xMode val="edge"/>
          <c:yMode val="edge"/>
          <c:x val="0.7027314147351299"/>
          <c:y val="9.4651744543410576E-2"/>
          <c:w val="0.22488986851995613"/>
          <c:h val="0.4856984198537941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entury Schoolbook" panose="02040604050505020304" pitchFamily="18" charset="0"/>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52830650440036"/>
          <c:y val="3.851206155313603E-2"/>
          <c:w val="0.53663682173127392"/>
          <c:h val="0.70590789359423389"/>
        </c:manualLayout>
      </c:layout>
      <c:barChart>
        <c:barDir val="bar"/>
        <c:grouping val="percentStacked"/>
        <c:varyColors val="0"/>
        <c:ser>
          <c:idx val="0"/>
          <c:order val="0"/>
          <c:tx>
            <c:strRef>
              <c:f>Hoja1!$A$2</c:f>
              <c:strCache>
                <c:ptCount val="1"/>
                <c:pt idx="0">
                  <c:v>En desacuerdo</c:v>
                </c:pt>
              </c:strCache>
            </c:strRef>
          </c:tx>
          <c:spPr>
            <a:solidFill>
              <a:schemeClr val="accent2">
                <a:lumMod val="40000"/>
                <a:lumOff val="60000"/>
              </a:schemeClr>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Comercio ambulante informal</c:v>
                </c:pt>
                <c:pt idx="1">
                  <c:v>Comercio de productos falsificados o piratería</c:v>
                </c:pt>
                <c:pt idx="2">
                  <c:v>Comercio de productos de contrabando</c:v>
                </c:pt>
              </c:strCache>
            </c:strRef>
          </c:cat>
          <c:val>
            <c:numRef>
              <c:f>Hoja1!$B$2:$D$2</c:f>
              <c:numCache>
                <c:formatCode>0%</c:formatCode>
                <c:ptCount val="3"/>
                <c:pt idx="0">
                  <c:v>0.52</c:v>
                </c:pt>
                <c:pt idx="1">
                  <c:v>0.67</c:v>
                </c:pt>
                <c:pt idx="2">
                  <c:v>0.68</c:v>
                </c:pt>
              </c:numCache>
            </c:numRef>
          </c:val>
          <c:extLst>
            <c:ext xmlns:c16="http://schemas.microsoft.com/office/drawing/2014/chart" uri="{C3380CC4-5D6E-409C-BE32-E72D297353CC}">
              <c16:uniqueId val="{00000000-529C-404E-99F8-8E667849D8B2}"/>
            </c:ext>
          </c:extLst>
        </c:ser>
        <c:ser>
          <c:idx val="1"/>
          <c:order val="1"/>
          <c:tx>
            <c:strRef>
              <c:f>Hoja1!$A$3</c:f>
              <c:strCache>
                <c:ptCount val="1"/>
                <c:pt idx="0">
                  <c:v>Neutro</c:v>
                </c:pt>
              </c:strCache>
            </c:strRef>
          </c:tx>
          <c:spPr>
            <a:solidFill>
              <a:schemeClr val="accent4">
                <a:lumMod val="20000"/>
                <a:lumOff val="80000"/>
              </a:schemeClr>
            </a:solidFill>
            <a:ln>
              <a:solidFill>
                <a:srgbClr val="FF0000"/>
              </a:solidFill>
            </a:ln>
            <a:effectLst/>
          </c:spPr>
          <c:invertIfNegative val="0"/>
          <c:dPt>
            <c:idx val="0"/>
            <c:invertIfNegative val="0"/>
            <c:bubble3D val="0"/>
            <c:spPr>
              <a:solidFill>
                <a:schemeClr val="accent4">
                  <a:lumMod val="20000"/>
                  <a:lumOff val="80000"/>
                </a:schemeClr>
              </a:solidFill>
              <a:ln>
                <a:solidFill>
                  <a:srgbClr val="FF0000"/>
                </a:solidFill>
              </a:ln>
              <a:effectLst/>
            </c:spPr>
            <c:extLst>
              <c:ext xmlns:c16="http://schemas.microsoft.com/office/drawing/2014/chart" uri="{C3380CC4-5D6E-409C-BE32-E72D297353CC}">
                <c16:uniqueId val="{00000002-529C-404E-99F8-8E667849D8B2}"/>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Comercio ambulante informal</c:v>
                </c:pt>
                <c:pt idx="1">
                  <c:v>Comercio de productos falsificados o piratería</c:v>
                </c:pt>
                <c:pt idx="2">
                  <c:v>Comercio de productos de contrabando</c:v>
                </c:pt>
              </c:strCache>
            </c:strRef>
          </c:cat>
          <c:val>
            <c:numRef>
              <c:f>Hoja1!$B$3:$D$3</c:f>
              <c:numCache>
                <c:formatCode>0%</c:formatCode>
                <c:ptCount val="3"/>
                <c:pt idx="0">
                  <c:v>0.24</c:v>
                </c:pt>
                <c:pt idx="1">
                  <c:v>0.17</c:v>
                </c:pt>
                <c:pt idx="2">
                  <c:v>0.16</c:v>
                </c:pt>
              </c:numCache>
            </c:numRef>
          </c:val>
          <c:extLst>
            <c:ext xmlns:c16="http://schemas.microsoft.com/office/drawing/2014/chart" uri="{C3380CC4-5D6E-409C-BE32-E72D297353CC}">
              <c16:uniqueId val="{00000003-529C-404E-99F8-8E667849D8B2}"/>
            </c:ext>
          </c:extLst>
        </c:ser>
        <c:ser>
          <c:idx val="2"/>
          <c:order val="2"/>
          <c:tx>
            <c:strRef>
              <c:f>Hoja1!$A$4</c:f>
              <c:strCache>
                <c:ptCount val="1"/>
                <c:pt idx="0">
                  <c:v>De acuerdo</c:v>
                </c:pt>
              </c:strCache>
            </c:strRef>
          </c:tx>
          <c:spPr>
            <a:solidFill>
              <a:schemeClr val="accent6">
                <a:lumMod val="20000"/>
                <a:lumOff val="80000"/>
              </a:schemeClr>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Schoolbook" panose="02040604050505020304" pitchFamily="18" charset="0"/>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Comercio ambulante informal</c:v>
                </c:pt>
                <c:pt idx="1">
                  <c:v>Comercio de productos falsificados o piratería</c:v>
                </c:pt>
                <c:pt idx="2">
                  <c:v>Comercio de productos de contrabando</c:v>
                </c:pt>
              </c:strCache>
            </c:strRef>
          </c:cat>
          <c:val>
            <c:numRef>
              <c:f>Hoja1!$B$4:$D$4</c:f>
              <c:numCache>
                <c:formatCode>0%</c:formatCode>
                <c:ptCount val="3"/>
                <c:pt idx="0">
                  <c:v>0.24</c:v>
                </c:pt>
                <c:pt idx="1">
                  <c:v>0.16</c:v>
                </c:pt>
                <c:pt idx="2">
                  <c:v>0.16</c:v>
                </c:pt>
              </c:numCache>
            </c:numRef>
          </c:val>
          <c:extLst>
            <c:ext xmlns:c16="http://schemas.microsoft.com/office/drawing/2014/chart" uri="{C3380CC4-5D6E-409C-BE32-E72D297353CC}">
              <c16:uniqueId val="{00000004-529C-404E-99F8-8E667849D8B2}"/>
            </c:ext>
          </c:extLst>
        </c:ser>
        <c:dLbls>
          <c:showLegendKey val="0"/>
          <c:showVal val="0"/>
          <c:showCatName val="0"/>
          <c:showSerName val="0"/>
          <c:showPercent val="0"/>
          <c:showBubbleSize val="0"/>
        </c:dLbls>
        <c:gapWidth val="42"/>
        <c:overlap val="100"/>
        <c:axId val="1699459504"/>
        <c:axId val="1666904064"/>
      </c:barChart>
      <c:catAx>
        <c:axId val="1699459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crossAx val="1666904064"/>
        <c:crosses val="autoZero"/>
        <c:auto val="1"/>
        <c:lblAlgn val="ctr"/>
        <c:lblOffset val="100"/>
        <c:noMultiLvlLbl val="0"/>
      </c:catAx>
      <c:valAx>
        <c:axId val="1666904064"/>
        <c:scaling>
          <c:orientation val="minMax"/>
        </c:scaling>
        <c:delete val="1"/>
        <c:axPos val="b"/>
        <c:numFmt formatCode="0%" sourceLinked="1"/>
        <c:majorTickMark val="none"/>
        <c:minorTickMark val="none"/>
        <c:tickLblPos val="nextTo"/>
        <c:crossAx val="1699459504"/>
        <c:crosses val="autoZero"/>
        <c:crossBetween val="between"/>
      </c:valAx>
      <c:spPr>
        <a:noFill/>
        <a:ln>
          <a:noFill/>
        </a:ln>
        <a:effectLst/>
      </c:spPr>
    </c:plotArea>
    <c:legend>
      <c:legendPos val="r"/>
      <c:layout>
        <c:manualLayout>
          <c:xMode val="edge"/>
          <c:yMode val="edge"/>
          <c:x val="0.30005894962833568"/>
          <c:y val="0.775808380563628"/>
          <c:w val="0.59959628725986713"/>
          <c:h val="0.1357209310101678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Century Schoolbook" panose="02040604050505020304" pitchFamily="18" charset="0"/>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0.16465</cdr:x>
      <cdr:y>0.36166</cdr:y>
    </cdr:from>
    <cdr:to>
      <cdr:x>0.30096</cdr:x>
      <cdr:y>0.4535</cdr:y>
    </cdr:to>
    <cdr:sp macro="" textlink="">
      <cdr:nvSpPr>
        <cdr:cNvPr id="2" name="Rectángulo 1">
          <a:extLst xmlns:a="http://schemas.openxmlformats.org/drawingml/2006/main">
            <a:ext uri="{FF2B5EF4-FFF2-40B4-BE49-F238E27FC236}">
              <a16:creationId xmlns:a16="http://schemas.microsoft.com/office/drawing/2014/main" id="{D61860F8-1C6B-586F-547F-50002C823B99}"/>
            </a:ext>
          </a:extLst>
        </cdr:cNvPr>
        <cdr:cNvSpPr/>
      </cdr:nvSpPr>
      <cdr:spPr>
        <a:xfrm xmlns:a="http://schemas.openxmlformats.org/drawingml/2006/main">
          <a:off x="1114099" y="1221117"/>
          <a:ext cx="922351" cy="310101"/>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A12C1A6-28E1-A17B-4EF6-95324D8526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1EBBF6B1-EEA4-28BA-2A41-1B311FC15E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CEF9F9-2D84-4095-9696-60B059B08D12}" type="datetimeFigureOut">
              <a:rPr lang="es-CL" smtClean="0"/>
              <a:t>16-01-2024</a:t>
            </a:fld>
            <a:endParaRPr lang="es-CL"/>
          </a:p>
        </p:txBody>
      </p:sp>
      <p:sp>
        <p:nvSpPr>
          <p:cNvPr id="4" name="Marcador de pie de página 3">
            <a:extLst>
              <a:ext uri="{FF2B5EF4-FFF2-40B4-BE49-F238E27FC236}">
                <a16:creationId xmlns:a16="http://schemas.microsoft.com/office/drawing/2014/main" id="{93AF62DC-DADE-5D2E-3E46-1F1E042B02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CC110686-39A4-1595-41FA-8F1020B7E7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AAA9EF-239F-4B9F-BE9E-B2D7C509B8BB}" type="slidenum">
              <a:rPr lang="es-CL" smtClean="0"/>
              <a:t>‹Nº›</a:t>
            </a:fld>
            <a:endParaRPr lang="es-CL"/>
          </a:p>
        </p:txBody>
      </p:sp>
    </p:spTree>
    <p:extLst>
      <p:ext uri="{BB962C8B-B14F-4D97-AF65-F5344CB8AC3E}">
        <p14:creationId xmlns:p14="http://schemas.microsoft.com/office/powerpoint/2010/main" val="2080103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A3ED4-8FEB-EA44-9702-C51EBFA006D6}" type="datetimeFigureOut">
              <a:rPr lang="es-AR" smtClean="0"/>
              <a:t>16/1/2024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442A1-74B4-1344-993B-D4AE36AE0A71}" type="slidenum">
              <a:rPr lang="es-AR" smtClean="0"/>
              <a:t>‹Nº›</a:t>
            </a:fld>
            <a:endParaRPr lang="es-AR"/>
          </a:p>
        </p:txBody>
      </p:sp>
    </p:spTree>
    <p:extLst>
      <p:ext uri="{BB962C8B-B14F-4D97-AF65-F5344CB8AC3E}">
        <p14:creationId xmlns:p14="http://schemas.microsoft.com/office/powerpoint/2010/main" val="2725934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121BE026-94F7-4180-974D-92F4AAD41FB0}" type="slidenum">
              <a:rPr lang="es-CL" smtClean="0"/>
              <a:t>4</a:t>
            </a:fld>
            <a:endParaRPr lang="es-CL"/>
          </a:p>
        </p:txBody>
      </p:sp>
    </p:spTree>
    <p:extLst>
      <p:ext uri="{BB962C8B-B14F-4D97-AF65-F5344CB8AC3E}">
        <p14:creationId xmlns:p14="http://schemas.microsoft.com/office/powerpoint/2010/main" val="114010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16</a:t>
            </a:fld>
            <a:endParaRPr lang="es-AR"/>
          </a:p>
        </p:txBody>
      </p:sp>
    </p:spTree>
    <p:extLst>
      <p:ext uri="{BB962C8B-B14F-4D97-AF65-F5344CB8AC3E}">
        <p14:creationId xmlns:p14="http://schemas.microsoft.com/office/powerpoint/2010/main" val="203739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800" dirty="0">
                <a:effectLst/>
                <a:latin typeface="Segoe UI" panose="020B0502040204020203" pitchFamily="34" charset="0"/>
              </a:rPr>
              <a:t>Confluyen asociaciones relacionadas con el origen de esta actividad (desempleo) con los efectos negativos que esto provoca (inseguridad, contrabando, </a:t>
            </a:r>
            <a:r>
              <a:rPr lang="es-MX" sz="1800" dirty="0" err="1">
                <a:effectLst/>
                <a:latin typeface="Segoe UI" panose="020B0502040204020203" pitchFamily="34" charset="0"/>
              </a:rPr>
              <a:t>etc</a:t>
            </a:r>
            <a:r>
              <a:rPr lang="es-MX" sz="1800" dirty="0">
                <a:effectLst/>
                <a:latin typeface="Segoe UI" panose="020B0502040204020203" pitchFamily="34" charset="0"/>
              </a:rPr>
              <a:t>), lo que refleja la ambivalencia que provoca el tema entre la ciudadanía</a:t>
            </a:r>
            <a:endParaRPr lang="es-MX" sz="1800" dirty="0">
              <a:effectLst/>
              <a:latin typeface="Arial" panose="020B0604020202020204" pitchFamily="34" charset="0"/>
            </a:endParaRPr>
          </a:p>
          <a:p>
            <a:endParaRPr lang="es-CL" dirty="0"/>
          </a:p>
        </p:txBody>
      </p:sp>
      <p:sp>
        <p:nvSpPr>
          <p:cNvPr id="4" name="Marcador de número de diapositiva 3"/>
          <p:cNvSpPr>
            <a:spLocks noGrp="1"/>
          </p:cNvSpPr>
          <p:nvPr>
            <p:ph type="sldNum" sz="quarter" idx="5"/>
          </p:nvPr>
        </p:nvSpPr>
        <p:spPr/>
        <p:txBody>
          <a:bodyPr/>
          <a:lstStyle/>
          <a:p>
            <a:fld id="{DBC442A1-74B4-1344-993B-D4AE36AE0A71}" type="slidenum">
              <a:rPr lang="es-AR" smtClean="0"/>
              <a:t>17</a:t>
            </a:fld>
            <a:endParaRPr lang="es-AR"/>
          </a:p>
        </p:txBody>
      </p:sp>
    </p:spTree>
    <p:extLst>
      <p:ext uri="{BB962C8B-B14F-4D97-AF65-F5344CB8AC3E}">
        <p14:creationId xmlns:p14="http://schemas.microsoft.com/office/powerpoint/2010/main" val="405214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800" dirty="0">
                <a:effectLst/>
                <a:latin typeface="Segoe UI" panose="020B0502040204020203" pitchFamily="34" charset="0"/>
              </a:rPr>
              <a:t>Predomina un argumento asociado a la falta de empleo y oportunidades en el país como origen de este tipo de actividades (se hace por necesidad) y menos por falta de fiscalización o método de evasión de impuestos.</a:t>
            </a:r>
            <a:endParaRPr lang="es-MX" sz="1800" dirty="0">
              <a:effectLst/>
              <a:latin typeface="Arial" panose="020B0604020202020204" pitchFamily="34" charset="0"/>
            </a:endParaRPr>
          </a:p>
          <a:p>
            <a:endParaRPr lang="es-CL" dirty="0"/>
          </a:p>
        </p:txBody>
      </p:sp>
      <p:sp>
        <p:nvSpPr>
          <p:cNvPr id="4" name="Marcador de número de diapositiva 3"/>
          <p:cNvSpPr>
            <a:spLocks noGrp="1"/>
          </p:cNvSpPr>
          <p:nvPr>
            <p:ph type="sldNum" sz="quarter" idx="5"/>
          </p:nvPr>
        </p:nvSpPr>
        <p:spPr/>
        <p:txBody>
          <a:bodyPr/>
          <a:lstStyle/>
          <a:p>
            <a:fld id="{DBC442A1-74B4-1344-993B-D4AE36AE0A71}" type="slidenum">
              <a:rPr lang="es-AR" smtClean="0"/>
              <a:t>18</a:t>
            </a:fld>
            <a:endParaRPr lang="es-AR"/>
          </a:p>
        </p:txBody>
      </p:sp>
    </p:spTree>
    <p:extLst>
      <p:ext uri="{BB962C8B-B14F-4D97-AF65-F5344CB8AC3E}">
        <p14:creationId xmlns:p14="http://schemas.microsoft.com/office/powerpoint/2010/main" val="3950274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19</a:t>
            </a:fld>
            <a:endParaRPr lang="es-AR"/>
          </a:p>
        </p:txBody>
      </p:sp>
    </p:spTree>
    <p:extLst>
      <p:ext uri="{BB962C8B-B14F-4D97-AF65-F5344CB8AC3E}">
        <p14:creationId xmlns:p14="http://schemas.microsoft.com/office/powerpoint/2010/main" val="155885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800" dirty="0">
                <a:effectLst/>
                <a:latin typeface="Segoe UI" panose="020B0502040204020203" pitchFamily="34" charset="0"/>
              </a:rPr>
              <a:t>De nuevo la ambivalencia entre el origen (justificación) y los efectos (consecuencias), que se </a:t>
            </a:r>
            <a:r>
              <a:rPr lang="es-MX" sz="1800" dirty="0" err="1">
                <a:effectLst/>
                <a:latin typeface="Segoe UI" panose="020B0502040204020203" pitchFamily="34" charset="0"/>
              </a:rPr>
              <a:t>tangibilizan</a:t>
            </a:r>
            <a:r>
              <a:rPr lang="es-MX" sz="1800" dirty="0">
                <a:effectLst/>
                <a:latin typeface="Segoe UI" panose="020B0502040204020203" pitchFamily="34" charset="0"/>
              </a:rPr>
              <a:t> en la vida cotidiana</a:t>
            </a:r>
            <a:endParaRPr lang="es-MX" sz="1800" dirty="0">
              <a:effectLst/>
              <a:latin typeface="Arial" panose="020B0604020202020204" pitchFamily="34" charset="0"/>
            </a:endParaRPr>
          </a:p>
          <a:p>
            <a:endParaRPr lang="es-CL" dirty="0"/>
          </a:p>
        </p:txBody>
      </p:sp>
      <p:sp>
        <p:nvSpPr>
          <p:cNvPr id="4" name="Marcador de número de diapositiva 3"/>
          <p:cNvSpPr>
            <a:spLocks noGrp="1"/>
          </p:cNvSpPr>
          <p:nvPr>
            <p:ph type="sldNum" sz="quarter" idx="5"/>
          </p:nvPr>
        </p:nvSpPr>
        <p:spPr/>
        <p:txBody>
          <a:bodyPr/>
          <a:lstStyle/>
          <a:p>
            <a:fld id="{DBC442A1-74B4-1344-993B-D4AE36AE0A71}" type="slidenum">
              <a:rPr lang="es-AR" smtClean="0"/>
              <a:t>20</a:t>
            </a:fld>
            <a:endParaRPr lang="es-AR"/>
          </a:p>
        </p:txBody>
      </p:sp>
    </p:spTree>
    <p:extLst>
      <p:ext uri="{BB962C8B-B14F-4D97-AF65-F5344CB8AC3E}">
        <p14:creationId xmlns:p14="http://schemas.microsoft.com/office/powerpoint/2010/main" val="971719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900" dirty="0">
                <a:effectLst/>
                <a:latin typeface="Segoe UI" panose="020B0502040204020203" pitchFamily="34" charset="0"/>
              </a:rPr>
              <a:t>Cuando se adiciona el componente de contrabando/falsificación se sopesa el perjuicio que puede tener para la salud de las personas y trae como consecuencia un mayor nivel de rechazo y cuestionamiento de esta practica</a:t>
            </a:r>
            <a:endParaRPr lang="es-MX" sz="900" dirty="0">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DBC442A1-74B4-1344-993B-D4AE36AE0A71}" type="slidenum">
              <a:rPr lang="es-AR" smtClean="0"/>
              <a:t>21</a:t>
            </a:fld>
            <a:endParaRPr lang="es-AR"/>
          </a:p>
        </p:txBody>
      </p:sp>
    </p:spTree>
    <p:extLst>
      <p:ext uri="{BB962C8B-B14F-4D97-AF65-F5344CB8AC3E}">
        <p14:creationId xmlns:p14="http://schemas.microsoft.com/office/powerpoint/2010/main" val="191520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BC442A1-74B4-1344-993B-D4AE36AE0A71}" type="slidenum">
              <a:rPr lang="es-AR" smtClean="0"/>
              <a:t>22</a:t>
            </a:fld>
            <a:endParaRPr lang="es-AR"/>
          </a:p>
        </p:txBody>
      </p:sp>
    </p:spTree>
    <p:extLst>
      <p:ext uri="{BB962C8B-B14F-4D97-AF65-F5344CB8AC3E}">
        <p14:creationId xmlns:p14="http://schemas.microsoft.com/office/powerpoint/2010/main" val="377579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23</a:t>
            </a:fld>
            <a:endParaRPr lang="es-AR"/>
          </a:p>
        </p:txBody>
      </p:sp>
    </p:spTree>
    <p:extLst>
      <p:ext uri="{BB962C8B-B14F-4D97-AF65-F5344CB8AC3E}">
        <p14:creationId xmlns:p14="http://schemas.microsoft.com/office/powerpoint/2010/main" val="3420099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25</a:t>
            </a:fld>
            <a:endParaRPr lang="es-AR"/>
          </a:p>
        </p:txBody>
      </p:sp>
    </p:spTree>
    <p:extLst>
      <p:ext uri="{BB962C8B-B14F-4D97-AF65-F5344CB8AC3E}">
        <p14:creationId xmlns:p14="http://schemas.microsoft.com/office/powerpoint/2010/main" val="1833603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26</a:t>
            </a:fld>
            <a:endParaRPr lang="es-AR"/>
          </a:p>
        </p:txBody>
      </p:sp>
    </p:spTree>
    <p:extLst>
      <p:ext uri="{BB962C8B-B14F-4D97-AF65-F5344CB8AC3E}">
        <p14:creationId xmlns:p14="http://schemas.microsoft.com/office/powerpoint/2010/main" val="141067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7</a:t>
            </a:fld>
            <a:endParaRPr lang="es-AR"/>
          </a:p>
        </p:txBody>
      </p:sp>
    </p:spTree>
    <p:extLst>
      <p:ext uri="{BB962C8B-B14F-4D97-AF65-F5344CB8AC3E}">
        <p14:creationId xmlns:p14="http://schemas.microsoft.com/office/powerpoint/2010/main" val="3096508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27</a:t>
            </a:fld>
            <a:endParaRPr lang="es-AR"/>
          </a:p>
        </p:txBody>
      </p:sp>
    </p:spTree>
    <p:extLst>
      <p:ext uri="{BB962C8B-B14F-4D97-AF65-F5344CB8AC3E}">
        <p14:creationId xmlns:p14="http://schemas.microsoft.com/office/powerpoint/2010/main" val="213065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28</a:t>
            </a:fld>
            <a:endParaRPr lang="es-AR"/>
          </a:p>
        </p:txBody>
      </p:sp>
    </p:spTree>
    <p:extLst>
      <p:ext uri="{BB962C8B-B14F-4D97-AF65-F5344CB8AC3E}">
        <p14:creationId xmlns:p14="http://schemas.microsoft.com/office/powerpoint/2010/main" val="12826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29</a:t>
            </a:fld>
            <a:endParaRPr lang="es-AR"/>
          </a:p>
        </p:txBody>
      </p:sp>
    </p:spTree>
    <p:extLst>
      <p:ext uri="{BB962C8B-B14F-4D97-AF65-F5344CB8AC3E}">
        <p14:creationId xmlns:p14="http://schemas.microsoft.com/office/powerpoint/2010/main" val="168716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30</a:t>
            </a:fld>
            <a:endParaRPr lang="es-AR"/>
          </a:p>
        </p:txBody>
      </p:sp>
    </p:spTree>
    <p:extLst>
      <p:ext uri="{BB962C8B-B14F-4D97-AF65-F5344CB8AC3E}">
        <p14:creationId xmlns:p14="http://schemas.microsoft.com/office/powerpoint/2010/main" val="3280193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31</a:t>
            </a:fld>
            <a:endParaRPr lang="es-AR"/>
          </a:p>
        </p:txBody>
      </p:sp>
    </p:spTree>
    <p:extLst>
      <p:ext uri="{BB962C8B-B14F-4D97-AF65-F5344CB8AC3E}">
        <p14:creationId xmlns:p14="http://schemas.microsoft.com/office/powerpoint/2010/main" val="3130793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32</a:t>
            </a:fld>
            <a:endParaRPr lang="es-AR"/>
          </a:p>
        </p:txBody>
      </p:sp>
    </p:spTree>
    <p:extLst>
      <p:ext uri="{BB962C8B-B14F-4D97-AF65-F5344CB8AC3E}">
        <p14:creationId xmlns:p14="http://schemas.microsoft.com/office/powerpoint/2010/main" val="4075150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33</a:t>
            </a:fld>
            <a:endParaRPr lang="es-AR"/>
          </a:p>
        </p:txBody>
      </p:sp>
    </p:spTree>
    <p:extLst>
      <p:ext uri="{BB962C8B-B14F-4D97-AF65-F5344CB8AC3E}">
        <p14:creationId xmlns:p14="http://schemas.microsoft.com/office/powerpoint/2010/main" val="4228971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34</a:t>
            </a:fld>
            <a:endParaRPr lang="es-AR"/>
          </a:p>
        </p:txBody>
      </p:sp>
    </p:spTree>
    <p:extLst>
      <p:ext uri="{BB962C8B-B14F-4D97-AF65-F5344CB8AC3E}">
        <p14:creationId xmlns:p14="http://schemas.microsoft.com/office/powerpoint/2010/main" val="1651298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35</a:t>
            </a:fld>
            <a:endParaRPr lang="es-AR"/>
          </a:p>
        </p:txBody>
      </p:sp>
    </p:spTree>
    <p:extLst>
      <p:ext uri="{BB962C8B-B14F-4D97-AF65-F5344CB8AC3E}">
        <p14:creationId xmlns:p14="http://schemas.microsoft.com/office/powerpoint/2010/main" val="2892128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37</a:t>
            </a:fld>
            <a:endParaRPr lang="es-AR"/>
          </a:p>
        </p:txBody>
      </p:sp>
    </p:spTree>
    <p:extLst>
      <p:ext uri="{BB962C8B-B14F-4D97-AF65-F5344CB8AC3E}">
        <p14:creationId xmlns:p14="http://schemas.microsoft.com/office/powerpoint/2010/main" val="251149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8</a:t>
            </a:fld>
            <a:endParaRPr lang="es-AR"/>
          </a:p>
        </p:txBody>
      </p:sp>
    </p:spTree>
    <p:extLst>
      <p:ext uri="{BB962C8B-B14F-4D97-AF65-F5344CB8AC3E}">
        <p14:creationId xmlns:p14="http://schemas.microsoft.com/office/powerpoint/2010/main" val="855240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38</a:t>
            </a:fld>
            <a:endParaRPr lang="es-AR"/>
          </a:p>
        </p:txBody>
      </p:sp>
    </p:spTree>
    <p:extLst>
      <p:ext uri="{BB962C8B-B14F-4D97-AF65-F5344CB8AC3E}">
        <p14:creationId xmlns:p14="http://schemas.microsoft.com/office/powerpoint/2010/main" val="3004841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40</a:t>
            </a:fld>
            <a:endParaRPr lang="es-AR"/>
          </a:p>
        </p:txBody>
      </p:sp>
    </p:spTree>
    <p:extLst>
      <p:ext uri="{BB962C8B-B14F-4D97-AF65-F5344CB8AC3E}">
        <p14:creationId xmlns:p14="http://schemas.microsoft.com/office/powerpoint/2010/main" val="2525326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41</a:t>
            </a:fld>
            <a:endParaRPr lang="es-AR"/>
          </a:p>
        </p:txBody>
      </p:sp>
    </p:spTree>
    <p:extLst>
      <p:ext uri="{BB962C8B-B14F-4D97-AF65-F5344CB8AC3E}">
        <p14:creationId xmlns:p14="http://schemas.microsoft.com/office/powerpoint/2010/main" val="183340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800" dirty="0">
                <a:effectLst/>
                <a:latin typeface="Segoe UI" panose="020B0502040204020203" pitchFamily="34" charset="0"/>
              </a:rPr>
              <a:t>La asociación más clara y fuerte del comercio ambulantes es con la delincuencia (como inseguridad y robos), muy en sintonía con las principales preocupaciones/temores que hoy tienen las personas (la ciudadanía). En segundo puesto está la asociación con una actividad que se da fuera de la ley, como venta ilegal, clandestina, irregular y en tercer lugar se asocia al beneficio económico que implica la compra al comercio ambulante: barato, accesible</a:t>
            </a:r>
            <a:endParaRPr lang="es-MX" sz="1800" dirty="0">
              <a:effectLst/>
              <a:latin typeface="Arial" panose="020B0604020202020204" pitchFamily="34" charset="0"/>
            </a:endParaRPr>
          </a:p>
          <a:p>
            <a:endParaRPr lang="es-CL" dirty="0"/>
          </a:p>
        </p:txBody>
      </p:sp>
      <p:sp>
        <p:nvSpPr>
          <p:cNvPr id="4" name="Marcador de número de diapositiva 3"/>
          <p:cNvSpPr>
            <a:spLocks noGrp="1"/>
          </p:cNvSpPr>
          <p:nvPr>
            <p:ph type="sldNum" sz="quarter" idx="5"/>
          </p:nvPr>
        </p:nvSpPr>
        <p:spPr/>
        <p:txBody>
          <a:bodyPr/>
          <a:lstStyle/>
          <a:p>
            <a:fld id="{DBC442A1-74B4-1344-993B-D4AE36AE0A71}" type="slidenum">
              <a:rPr lang="es-AR" smtClean="0"/>
              <a:t>9</a:t>
            </a:fld>
            <a:endParaRPr lang="es-AR"/>
          </a:p>
        </p:txBody>
      </p:sp>
    </p:spTree>
    <p:extLst>
      <p:ext uri="{BB962C8B-B14F-4D97-AF65-F5344CB8AC3E}">
        <p14:creationId xmlns:p14="http://schemas.microsoft.com/office/powerpoint/2010/main" val="262067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10</a:t>
            </a:fld>
            <a:endParaRPr lang="es-AR"/>
          </a:p>
        </p:txBody>
      </p:sp>
    </p:spTree>
    <p:extLst>
      <p:ext uri="{BB962C8B-B14F-4D97-AF65-F5344CB8AC3E}">
        <p14:creationId xmlns:p14="http://schemas.microsoft.com/office/powerpoint/2010/main" val="188527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11</a:t>
            </a:fld>
            <a:endParaRPr lang="es-AR"/>
          </a:p>
        </p:txBody>
      </p:sp>
    </p:spTree>
    <p:extLst>
      <p:ext uri="{BB962C8B-B14F-4D97-AF65-F5344CB8AC3E}">
        <p14:creationId xmlns:p14="http://schemas.microsoft.com/office/powerpoint/2010/main" val="363036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12</a:t>
            </a:fld>
            <a:endParaRPr lang="es-AR"/>
          </a:p>
        </p:txBody>
      </p:sp>
    </p:spTree>
    <p:extLst>
      <p:ext uri="{BB962C8B-B14F-4D97-AF65-F5344CB8AC3E}">
        <p14:creationId xmlns:p14="http://schemas.microsoft.com/office/powerpoint/2010/main" val="104443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DBC442A1-74B4-1344-993B-D4AE36AE0A71}" type="slidenum">
              <a:rPr lang="es-AR" smtClean="0"/>
              <a:t>13</a:t>
            </a:fld>
            <a:endParaRPr lang="es-AR"/>
          </a:p>
        </p:txBody>
      </p:sp>
    </p:spTree>
    <p:extLst>
      <p:ext uri="{BB962C8B-B14F-4D97-AF65-F5344CB8AC3E}">
        <p14:creationId xmlns:p14="http://schemas.microsoft.com/office/powerpoint/2010/main" val="260961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800" dirty="0">
                <a:effectLst/>
                <a:latin typeface="Segoe UI" panose="020B0502040204020203" pitchFamily="34" charset="0"/>
              </a:rPr>
              <a:t>La atribución a una situación más bien país y/o exógena a su entorno más cercano, puede estar relacionado con el nivel de estigmatización que esta actividad podría significar para su entorno más inmediato</a:t>
            </a:r>
            <a:endParaRPr lang="es-MX" sz="1800" dirty="0">
              <a:effectLst/>
              <a:latin typeface="Arial" panose="020B0604020202020204" pitchFamily="34" charset="0"/>
            </a:endParaRPr>
          </a:p>
          <a:p>
            <a:endParaRPr lang="es-CL" dirty="0"/>
          </a:p>
        </p:txBody>
      </p:sp>
      <p:sp>
        <p:nvSpPr>
          <p:cNvPr id="4" name="Marcador de número de diapositiva 3"/>
          <p:cNvSpPr>
            <a:spLocks noGrp="1"/>
          </p:cNvSpPr>
          <p:nvPr>
            <p:ph type="sldNum" sz="quarter" idx="5"/>
          </p:nvPr>
        </p:nvSpPr>
        <p:spPr/>
        <p:txBody>
          <a:bodyPr/>
          <a:lstStyle/>
          <a:p>
            <a:fld id="{DBC442A1-74B4-1344-993B-D4AE36AE0A71}" type="slidenum">
              <a:rPr lang="es-AR" smtClean="0"/>
              <a:t>15</a:t>
            </a:fld>
            <a:endParaRPr lang="es-AR"/>
          </a:p>
        </p:txBody>
      </p:sp>
    </p:spTree>
    <p:extLst>
      <p:ext uri="{BB962C8B-B14F-4D97-AF65-F5344CB8AC3E}">
        <p14:creationId xmlns:p14="http://schemas.microsoft.com/office/powerpoint/2010/main" val="51370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90ED6B-47A8-F148-9438-36E583F3645A}" type="datetimeFigureOut">
              <a:rPr lang="es-AR" smtClean="0"/>
              <a:t>16/1/2024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E7EF343-8F80-FD4C-BDD3-88CDBDB405C4}" type="slidenum">
              <a:rPr lang="es-AR" smtClean="0"/>
              <a:t>‹Nº›</a:t>
            </a:fld>
            <a:endParaRPr lang="es-AR"/>
          </a:p>
        </p:txBody>
      </p:sp>
    </p:spTree>
    <p:extLst>
      <p:ext uri="{BB962C8B-B14F-4D97-AF65-F5344CB8AC3E}">
        <p14:creationId xmlns:p14="http://schemas.microsoft.com/office/powerpoint/2010/main" val="399250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90ED6B-47A8-F148-9438-36E583F3645A}" type="datetimeFigureOut">
              <a:rPr lang="es-AR" smtClean="0"/>
              <a:t>16/1/2024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E7EF343-8F80-FD4C-BDD3-88CDBDB405C4}" type="slidenum">
              <a:rPr lang="es-AR" smtClean="0"/>
              <a:t>‹Nº›</a:t>
            </a:fld>
            <a:endParaRPr lang="es-AR"/>
          </a:p>
        </p:txBody>
      </p:sp>
    </p:spTree>
    <p:extLst>
      <p:ext uri="{BB962C8B-B14F-4D97-AF65-F5344CB8AC3E}">
        <p14:creationId xmlns:p14="http://schemas.microsoft.com/office/powerpoint/2010/main" val="234367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90ED6B-47A8-F148-9438-36E583F3645A}" type="datetimeFigureOut">
              <a:rPr lang="es-AR" smtClean="0"/>
              <a:t>16/1/2024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E7EF343-8F80-FD4C-BDD3-88CDBDB405C4}" type="slidenum">
              <a:rPr lang="es-AR" smtClean="0"/>
              <a:t>‹Nº›</a:t>
            </a:fld>
            <a:endParaRPr lang="es-AR"/>
          </a:p>
        </p:txBody>
      </p:sp>
    </p:spTree>
    <p:extLst>
      <p:ext uri="{BB962C8B-B14F-4D97-AF65-F5344CB8AC3E}">
        <p14:creationId xmlns:p14="http://schemas.microsoft.com/office/powerpoint/2010/main" val="995648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11" name="Elipse 10">
            <a:extLst>
              <a:ext uri="{FF2B5EF4-FFF2-40B4-BE49-F238E27FC236}">
                <a16:creationId xmlns:a16="http://schemas.microsoft.com/office/drawing/2014/main" id="{5AEDCE1D-4F8D-104B-942F-465B3D80031A}"/>
              </a:ext>
            </a:extLst>
          </p:cNvPr>
          <p:cNvSpPr/>
          <p:nvPr userDrawn="1"/>
        </p:nvSpPr>
        <p:spPr>
          <a:xfrm>
            <a:off x="7350610" y="628125"/>
            <a:ext cx="1019808" cy="1019808"/>
          </a:xfrm>
          <a:prstGeom prst="ellips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7" name="Elipse 6">
            <a:extLst>
              <a:ext uri="{FF2B5EF4-FFF2-40B4-BE49-F238E27FC236}">
                <a16:creationId xmlns:a16="http://schemas.microsoft.com/office/drawing/2014/main" id="{389C4EE7-BF97-0949-8C57-49E9721D8566}"/>
              </a:ext>
            </a:extLst>
          </p:cNvPr>
          <p:cNvSpPr/>
          <p:nvPr userDrawn="1"/>
        </p:nvSpPr>
        <p:spPr>
          <a:xfrm>
            <a:off x="-614515" y="-83611"/>
            <a:ext cx="5550309" cy="5466735"/>
          </a:xfrm>
          <a:prstGeom prst="ellipse">
            <a:avLst/>
          </a:prstGeom>
          <a:solidFill>
            <a:schemeClr val="accent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8" name="Elipse 7">
            <a:extLst>
              <a:ext uri="{FF2B5EF4-FFF2-40B4-BE49-F238E27FC236}">
                <a16:creationId xmlns:a16="http://schemas.microsoft.com/office/drawing/2014/main" id="{09170115-1481-E14D-9EC3-E25C5146EF18}"/>
              </a:ext>
            </a:extLst>
          </p:cNvPr>
          <p:cNvSpPr/>
          <p:nvPr userDrawn="1"/>
        </p:nvSpPr>
        <p:spPr>
          <a:xfrm>
            <a:off x="-698090" y="-88528"/>
            <a:ext cx="5466735" cy="54667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2" name="Elipse 11">
            <a:extLst>
              <a:ext uri="{FF2B5EF4-FFF2-40B4-BE49-F238E27FC236}">
                <a16:creationId xmlns:a16="http://schemas.microsoft.com/office/drawing/2014/main" id="{49630071-8057-E242-9764-8F1F92789B17}"/>
              </a:ext>
            </a:extLst>
          </p:cNvPr>
          <p:cNvSpPr/>
          <p:nvPr userDrawn="1"/>
        </p:nvSpPr>
        <p:spPr>
          <a:xfrm>
            <a:off x="6607055" y="-165362"/>
            <a:ext cx="1487109" cy="1487109"/>
          </a:xfrm>
          <a:prstGeom prst="ellipse">
            <a:avLst/>
          </a:prstGeom>
          <a:no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4" name="Elipse 13">
            <a:extLst>
              <a:ext uri="{FF2B5EF4-FFF2-40B4-BE49-F238E27FC236}">
                <a16:creationId xmlns:a16="http://schemas.microsoft.com/office/drawing/2014/main" id="{42E18B92-F0C3-E845-90DC-C0A7A6665B5B}"/>
              </a:ext>
            </a:extLst>
          </p:cNvPr>
          <p:cNvSpPr/>
          <p:nvPr userDrawn="1"/>
        </p:nvSpPr>
        <p:spPr>
          <a:xfrm>
            <a:off x="7716999" y="1260558"/>
            <a:ext cx="551374" cy="5513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5" name="Subtítulo 2">
            <a:extLst>
              <a:ext uri="{FF2B5EF4-FFF2-40B4-BE49-F238E27FC236}">
                <a16:creationId xmlns:a16="http://schemas.microsoft.com/office/drawing/2014/main" id="{DA128D7C-6154-4046-B7E8-D07487FAE7DD}"/>
              </a:ext>
            </a:extLst>
          </p:cNvPr>
          <p:cNvSpPr txBox="1">
            <a:spLocks/>
          </p:cNvSpPr>
          <p:nvPr userDrawn="1"/>
        </p:nvSpPr>
        <p:spPr>
          <a:xfrm>
            <a:off x="533072" y="1587206"/>
            <a:ext cx="2416277" cy="287478"/>
          </a:xfrm>
          <a:prstGeom prst="rect">
            <a:avLst/>
          </a:prstGeom>
        </p:spPr>
        <p:txBody>
          <a:bodyPr vert="horz" lIns="9000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s-AR" sz="1600" i="1">
              <a:solidFill>
                <a:schemeClr val="accent2"/>
              </a:solidFill>
              <a:latin typeface="Century Schoolbook" panose="02040604050505020304" pitchFamily="18" charset="0"/>
            </a:endParaRPr>
          </a:p>
        </p:txBody>
      </p:sp>
      <p:sp>
        <p:nvSpPr>
          <p:cNvPr id="16" name="Título 1">
            <a:extLst>
              <a:ext uri="{FF2B5EF4-FFF2-40B4-BE49-F238E27FC236}">
                <a16:creationId xmlns:a16="http://schemas.microsoft.com/office/drawing/2014/main" id="{209FF6C0-3233-504D-930A-4C0B4C615009}"/>
              </a:ext>
            </a:extLst>
          </p:cNvPr>
          <p:cNvSpPr txBox="1">
            <a:spLocks/>
          </p:cNvSpPr>
          <p:nvPr userDrawn="1"/>
        </p:nvSpPr>
        <p:spPr>
          <a:xfrm>
            <a:off x="486877" y="2043298"/>
            <a:ext cx="3227348" cy="977196"/>
          </a:xfrm>
          <a:prstGeom prst="rect">
            <a:avLst/>
          </a:prstGeom>
        </p:spPr>
        <p:txBody>
          <a:bodyPr vert="horz" lIns="9000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685783"/>
            <a:endParaRPr lang="es-CL" sz="1200">
              <a:solidFill>
                <a:prstClr val="black"/>
              </a:solidFill>
              <a:latin typeface="Century Gothic" panose="020F0302020204030204"/>
            </a:endParaRPr>
          </a:p>
        </p:txBody>
      </p:sp>
      <p:sp>
        <p:nvSpPr>
          <p:cNvPr id="17" name="Elipse 16">
            <a:extLst>
              <a:ext uri="{FF2B5EF4-FFF2-40B4-BE49-F238E27FC236}">
                <a16:creationId xmlns:a16="http://schemas.microsoft.com/office/drawing/2014/main" id="{28D599B1-0A48-4641-94C7-19ADBD611FC7}"/>
              </a:ext>
            </a:extLst>
          </p:cNvPr>
          <p:cNvSpPr/>
          <p:nvPr userDrawn="1"/>
        </p:nvSpPr>
        <p:spPr>
          <a:xfrm>
            <a:off x="7819614" y="-88529"/>
            <a:ext cx="1294359" cy="118508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6" name="Marcador de texto 5">
            <a:extLst>
              <a:ext uri="{FF2B5EF4-FFF2-40B4-BE49-F238E27FC236}">
                <a16:creationId xmlns:a16="http://schemas.microsoft.com/office/drawing/2014/main" id="{D53E6511-7E05-7A4F-8264-F7C1AA1E289D}"/>
              </a:ext>
            </a:extLst>
          </p:cNvPr>
          <p:cNvSpPr>
            <a:spLocks noGrp="1"/>
          </p:cNvSpPr>
          <p:nvPr>
            <p:ph type="body" sz="quarter" idx="10" hasCustomPrompt="1"/>
          </p:nvPr>
        </p:nvSpPr>
        <p:spPr>
          <a:xfrm>
            <a:off x="6750169" y="628126"/>
            <a:ext cx="691783" cy="286988"/>
          </a:xfrm>
        </p:spPr>
        <p:txBody>
          <a:bodyPr>
            <a:normAutofit/>
          </a:bodyPr>
          <a:lstStyle>
            <a:lvl1pPr marL="0" indent="0" algn="ctr">
              <a:buNone/>
              <a:defRPr sz="1100" b="1">
                <a:solidFill>
                  <a:schemeClr val="accent2"/>
                </a:solidFill>
                <a:latin typeface="Century Gothic" panose="020B0502020202020204" pitchFamily="34" charset="0"/>
              </a:defRPr>
            </a:lvl1pPr>
          </a:lstStyle>
          <a:p>
            <a:r>
              <a:rPr lang="es-ES" dirty="0"/>
              <a:t>ENERO 2023</a:t>
            </a:r>
            <a:endParaRPr lang="es-AR" dirty="0"/>
          </a:p>
        </p:txBody>
      </p:sp>
      <p:sp>
        <p:nvSpPr>
          <p:cNvPr id="18" name="Elipse 17">
            <a:extLst>
              <a:ext uri="{FF2B5EF4-FFF2-40B4-BE49-F238E27FC236}">
                <a16:creationId xmlns:a16="http://schemas.microsoft.com/office/drawing/2014/main" id="{AE5D7446-5BC5-234E-9D1E-1DA08C4B055B}"/>
              </a:ext>
            </a:extLst>
          </p:cNvPr>
          <p:cNvSpPr/>
          <p:nvPr userDrawn="1"/>
        </p:nvSpPr>
        <p:spPr>
          <a:xfrm>
            <a:off x="3588141" y="3618271"/>
            <a:ext cx="1275137" cy="1275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pic>
        <p:nvPicPr>
          <p:cNvPr id="19" name="Imagen 18">
            <a:extLst>
              <a:ext uri="{FF2B5EF4-FFF2-40B4-BE49-F238E27FC236}">
                <a16:creationId xmlns:a16="http://schemas.microsoft.com/office/drawing/2014/main" id="{AC624FC8-C289-014F-9CB3-68ED02845FBA}"/>
              </a:ext>
            </a:extLst>
          </p:cNvPr>
          <p:cNvPicPr>
            <a:picLocks noChangeAspect="1"/>
          </p:cNvPicPr>
          <p:nvPr userDrawn="1"/>
        </p:nvPicPr>
        <p:blipFill>
          <a:blip r:embed="rId2"/>
          <a:stretch>
            <a:fillRect/>
          </a:stretch>
        </p:blipFill>
        <p:spPr>
          <a:xfrm>
            <a:off x="3714224" y="4043681"/>
            <a:ext cx="996861" cy="358870"/>
          </a:xfrm>
          <a:prstGeom prst="rect">
            <a:avLst/>
          </a:prstGeom>
        </p:spPr>
      </p:pic>
      <p:sp>
        <p:nvSpPr>
          <p:cNvPr id="13" name="Elipse 12">
            <a:extLst>
              <a:ext uri="{FF2B5EF4-FFF2-40B4-BE49-F238E27FC236}">
                <a16:creationId xmlns:a16="http://schemas.microsoft.com/office/drawing/2014/main" id="{070CBA97-CEDC-9C46-B12E-DD7B341DDB1D}"/>
              </a:ext>
            </a:extLst>
          </p:cNvPr>
          <p:cNvSpPr/>
          <p:nvPr userDrawn="1"/>
        </p:nvSpPr>
        <p:spPr>
          <a:xfrm>
            <a:off x="7889410" y="157156"/>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Tree>
    <p:extLst>
      <p:ext uri="{BB962C8B-B14F-4D97-AF65-F5344CB8AC3E}">
        <p14:creationId xmlns:p14="http://schemas.microsoft.com/office/powerpoint/2010/main" val="1850035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4448" y="1304479"/>
            <a:ext cx="4981127" cy="412561"/>
          </a:xfrm>
        </p:spPr>
        <p:txBody>
          <a:bodyPr anchor="ctr">
            <a:normAutofit/>
          </a:bodyPr>
          <a:lstStyle>
            <a:lvl1pPr>
              <a:defRPr sz="2000" b="0" i="0">
                <a:solidFill>
                  <a:schemeClr val="tx1"/>
                </a:solidFill>
                <a:latin typeface="Century Gothic" panose="020B0502020202020204" pitchFamily="34" charset="0"/>
              </a:defRPr>
            </a:lvl1pPr>
          </a:lstStyle>
          <a:p>
            <a:r>
              <a:rPr lang="es-ES"/>
              <a:t>Capitulo 1</a:t>
            </a:r>
            <a:endParaRPr lang="en-US"/>
          </a:p>
        </p:txBody>
      </p:sp>
      <p:sp>
        <p:nvSpPr>
          <p:cNvPr id="7" name="Google Shape;374;p34">
            <a:extLst>
              <a:ext uri="{FF2B5EF4-FFF2-40B4-BE49-F238E27FC236}">
                <a16:creationId xmlns:a16="http://schemas.microsoft.com/office/drawing/2014/main" id="{E1107F8F-4264-CD43-97DD-DDD3D586FCF6}"/>
              </a:ext>
            </a:extLst>
          </p:cNvPr>
          <p:cNvSpPr/>
          <p:nvPr userDrawn="1"/>
        </p:nvSpPr>
        <p:spPr>
          <a:xfrm>
            <a:off x="1472815" y="637448"/>
            <a:ext cx="472800" cy="472800"/>
          </a:xfrm>
          <a:prstGeom prst="ellipse">
            <a:avLst/>
          </a:prstGeom>
          <a:solidFill>
            <a:schemeClr val="accent2">
              <a:alpha val="3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uadroTexto 7">
            <a:extLst>
              <a:ext uri="{FF2B5EF4-FFF2-40B4-BE49-F238E27FC236}">
                <a16:creationId xmlns:a16="http://schemas.microsoft.com/office/drawing/2014/main" id="{0A17B282-B6E1-F643-BD9D-3AC149B3CC00}"/>
              </a:ext>
            </a:extLst>
          </p:cNvPr>
          <p:cNvSpPr txBox="1"/>
          <p:nvPr userDrawn="1"/>
        </p:nvSpPr>
        <p:spPr>
          <a:xfrm rot="16200000">
            <a:off x="-1764508" y="1656900"/>
            <a:ext cx="5617243" cy="1785104"/>
          </a:xfrm>
          <a:prstGeom prst="rect">
            <a:avLst/>
          </a:prstGeom>
          <a:noFill/>
        </p:spPr>
        <p:txBody>
          <a:bodyPr wrap="none" rtlCol="0">
            <a:spAutoFit/>
          </a:bodyPr>
          <a:lstStyle/>
          <a:p>
            <a:r>
              <a:rPr lang="es-AR" sz="11000">
                <a:latin typeface="Century Schoolbook" panose="02040604050505020304" pitchFamily="18" charset="0"/>
              </a:rPr>
              <a:t>ÍNDICE</a:t>
            </a:r>
          </a:p>
        </p:txBody>
      </p:sp>
      <p:cxnSp>
        <p:nvCxnSpPr>
          <p:cNvPr id="17" name="Conector recto 16">
            <a:extLst>
              <a:ext uri="{FF2B5EF4-FFF2-40B4-BE49-F238E27FC236}">
                <a16:creationId xmlns:a16="http://schemas.microsoft.com/office/drawing/2014/main" id="{6299F2A4-3814-8D46-A0D5-78830810A058}"/>
              </a:ext>
            </a:extLst>
          </p:cNvPr>
          <p:cNvCxnSpPr>
            <a:cxnSpLocks/>
          </p:cNvCxnSpPr>
          <p:nvPr userDrawn="1"/>
        </p:nvCxnSpPr>
        <p:spPr>
          <a:xfrm rot="5400000">
            <a:off x="689691" y="3632408"/>
            <a:ext cx="447955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Google Shape;374;p34">
            <a:extLst>
              <a:ext uri="{FF2B5EF4-FFF2-40B4-BE49-F238E27FC236}">
                <a16:creationId xmlns:a16="http://schemas.microsoft.com/office/drawing/2014/main" id="{8CE78BEB-EA61-3747-9A4F-23F3BF29360E}"/>
              </a:ext>
            </a:extLst>
          </p:cNvPr>
          <p:cNvSpPr/>
          <p:nvPr userDrawn="1"/>
        </p:nvSpPr>
        <p:spPr>
          <a:xfrm>
            <a:off x="2817532" y="1298663"/>
            <a:ext cx="223871" cy="22387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4;p34">
            <a:extLst>
              <a:ext uri="{FF2B5EF4-FFF2-40B4-BE49-F238E27FC236}">
                <a16:creationId xmlns:a16="http://schemas.microsoft.com/office/drawing/2014/main" id="{D673152F-D7DB-FF4F-A0FC-F92622C0040A}"/>
              </a:ext>
            </a:extLst>
          </p:cNvPr>
          <p:cNvSpPr/>
          <p:nvPr userDrawn="1"/>
        </p:nvSpPr>
        <p:spPr>
          <a:xfrm>
            <a:off x="2817532" y="1941469"/>
            <a:ext cx="223871" cy="22387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4;p34">
            <a:extLst>
              <a:ext uri="{FF2B5EF4-FFF2-40B4-BE49-F238E27FC236}">
                <a16:creationId xmlns:a16="http://schemas.microsoft.com/office/drawing/2014/main" id="{C5422E76-5E86-0A48-B176-7AE2D0865185}"/>
              </a:ext>
            </a:extLst>
          </p:cNvPr>
          <p:cNvSpPr/>
          <p:nvPr userDrawn="1"/>
        </p:nvSpPr>
        <p:spPr>
          <a:xfrm>
            <a:off x="2817532" y="2599143"/>
            <a:ext cx="223871" cy="22387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itle 1">
            <a:extLst>
              <a:ext uri="{FF2B5EF4-FFF2-40B4-BE49-F238E27FC236}">
                <a16:creationId xmlns:a16="http://schemas.microsoft.com/office/drawing/2014/main" id="{EC7AFB13-1CC3-4548-9CF7-DBBB71B886F8}"/>
              </a:ext>
            </a:extLst>
          </p:cNvPr>
          <p:cNvSpPr txBox="1">
            <a:spLocks/>
          </p:cNvSpPr>
          <p:nvPr userDrawn="1"/>
        </p:nvSpPr>
        <p:spPr>
          <a:xfrm>
            <a:off x="2807372" y="757833"/>
            <a:ext cx="5420432" cy="47734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200" b="0" i="1" kern="1200">
                <a:solidFill>
                  <a:schemeClr val="accent2"/>
                </a:solidFill>
                <a:latin typeface="Century Schoolbook" panose="02040604050505020304" pitchFamily="18" charset="0"/>
                <a:ea typeface="+mj-ea"/>
                <a:cs typeface="+mj-cs"/>
              </a:defRPr>
            </a:lvl1pPr>
          </a:lstStyle>
          <a:p>
            <a:r>
              <a:rPr lang="es-ES"/>
              <a:t>El informe tiene la siguiente estructura:</a:t>
            </a:r>
            <a:endParaRPr lang="en-US"/>
          </a:p>
        </p:txBody>
      </p:sp>
      <p:sp>
        <p:nvSpPr>
          <p:cNvPr id="5" name="Marcador de texto 4">
            <a:extLst>
              <a:ext uri="{FF2B5EF4-FFF2-40B4-BE49-F238E27FC236}">
                <a16:creationId xmlns:a16="http://schemas.microsoft.com/office/drawing/2014/main" id="{2B3BE489-4A8D-9D49-9603-FC124D24B669}"/>
              </a:ext>
            </a:extLst>
          </p:cNvPr>
          <p:cNvSpPr>
            <a:spLocks noGrp="1"/>
          </p:cNvSpPr>
          <p:nvPr>
            <p:ph type="body" sz="quarter" idx="10" hasCustomPrompt="1"/>
          </p:nvPr>
        </p:nvSpPr>
        <p:spPr>
          <a:xfrm>
            <a:off x="3144838" y="1922409"/>
            <a:ext cx="4979987" cy="346075"/>
          </a:xfrm>
        </p:spPr>
        <p:txBody>
          <a:bodyPr anchor="ctr">
            <a:noAutofit/>
          </a:bodyPr>
          <a:lstStyle>
            <a:lvl1pPr marL="0" indent="0">
              <a:lnSpc>
                <a:spcPct val="100000"/>
              </a:lnSpc>
              <a:buNone/>
              <a:defRPr sz="2000">
                <a:latin typeface="Century Gothic" panose="020B0502020202020204" pitchFamily="34" charset="0"/>
              </a:defRPr>
            </a:lvl1pPr>
          </a:lstStyle>
          <a:p>
            <a:r>
              <a:rPr lang="es-ES"/>
              <a:t>Capitulo 2</a:t>
            </a:r>
            <a:endParaRPr lang="es-AR"/>
          </a:p>
        </p:txBody>
      </p:sp>
      <p:sp>
        <p:nvSpPr>
          <p:cNvPr id="24" name="Marcador de texto 4">
            <a:extLst>
              <a:ext uri="{FF2B5EF4-FFF2-40B4-BE49-F238E27FC236}">
                <a16:creationId xmlns:a16="http://schemas.microsoft.com/office/drawing/2014/main" id="{B4C2920B-8512-9F4C-B8AE-E30D8D77203C}"/>
              </a:ext>
            </a:extLst>
          </p:cNvPr>
          <p:cNvSpPr>
            <a:spLocks noGrp="1"/>
          </p:cNvSpPr>
          <p:nvPr>
            <p:ph type="body" sz="quarter" idx="11" hasCustomPrompt="1"/>
          </p:nvPr>
        </p:nvSpPr>
        <p:spPr>
          <a:xfrm>
            <a:off x="3144838" y="2510155"/>
            <a:ext cx="4979987" cy="346075"/>
          </a:xfrm>
        </p:spPr>
        <p:txBody>
          <a:bodyPr anchor="ctr">
            <a:noAutofit/>
          </a:bodyPr>
          <a:lstStyle>
            <a:lvl1pPr marL="0" indent="0">
              <a:lnSpc>
                <a:spcPct val="100000"/>
              </a:lnSpc>
              <a:buNone/>
              <a:defRPr sz="2000">
                <a:latin typeface="Century Gothic" panose="020B0502020202020204" pitchFamily="34" charset="0"/>
              </a:defRPr>
            </a:lvl1pPr>
          </a:lstStyle>
          <a:p>
            <a:r>
              <a:rPr lang="es-ES"/>
              <a:t>Capitulo 3</a:t>
            </a:r>
            <a:endParaRPr lang="es-AR"/>
          </a:p>
        </p:txBody>
      </p:sp>
      <p:grpSp>
        <p:nvGrpSpPr>
          <p:cNvPr id="25" name="Google Shape;784;p43">
            <a:extLst>
              <a:ext uri="{FF2B5EF4-FFF2-40B4-BE49-F238E27FC236}">
                <a16:creationId xmlns:a16="http://schemas.microsoft.com/office/drawing/2014/main" id="{4100B1B2-DC07-7641-911A-7756B5C5216C}"/>
              </a:ext>
            </a:extLst>
          </p:cNvPr>
          <p:cNvGrpSpPr/>
          <p:nvPr userDrawn="1"/>
        </p:nvGrpSpPr>
        <p:grpSpPr>
          <a:xfrm>
            <a:off x="1814914" y="782878"/>
            <a:ext cx="461587" cy="411658"/>
            <a:chOff x="3927500" y="301425"/>
            <a:chExt cx="461550" cy="411625"/>
          </a:xfrm>
        </p:grpSpPr>
        <p:sp>
          <p:nvSpPr>
            <p:cNvPr id="26" name="Google Shape;785;p43">
              <a:extLst>
                <a:ext uri="{FF2B5EF4-FFF2-40B4-BE49-F238E27FC236}">
                  <a16:creationId xmlns:a16="http://schemas.microsoft.com/office/drawing/2014/main" id="{DA4F9571-49F5-A54E-B8F0-58AD95F8EB3B}"/>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6;p43">
              <a:extLst>
                <a:ext uri="{FF2B5EF4-FFF2-40B4-BE49-F238E27FC236}">
                  <a16:creationId xmlns:a16="http://schemas.microsoft.com/office/drawing/2014/main" id="{634C8D7E-5504-A54A-8410-FEF53BC4CBC0}"/>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7;p43">
              <a:extLst>
                <a:ext uri="{FF2B5EF4-FFF2-40B4-BE49-F238E27FC236}">
                  <a16:creationId xmlns:a16="http://schemas.microsoft.com/office/drawing/2014/main" id="{A2C12C11-A7C9-9E43-AB44-F7BE3411FFA7}"/>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8;p43">
              <a:extLst>
                <a:ext uri="{FF2B5EF4-FFF2-40B4-BE49-F238E27FC236}">
                  <a16:creationId xmlns:a16="http://schemas.microsoft.com/office/drawing/2014/main" id="{387CABF7-D735-ED44-AEB5-E2FCFA4B08A3}"/>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9;p43">
              <a:extLst>
                <a:ext uri="{FF2B5EF4-FFF2-40B4-BE49-F238E27FC236}">
                  <a16:creationId xmlns:a16="http://schemas.microsoft.com/office/drawing/2014/main" id="{A9DD414C-4D34-8F42-9FF3-16CBFD795890}"/>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0;p43">
              <a:extLst>
                <a:ext uri="{FF2B5EF4-FFF2-40B4-BE49-F238E27FC236}">
                  <a16:creationId xmlns:a16="http://schemas.microsoft.com/office/drawing/2014/main" id="{379E10CE-858A-5840-8616-F5EAEEC9E9D1}"/>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1;p43">
              <a:extLst>
                <a:ext uri="{FF2B5EF4-FFF2-40B4-BE49-F238E27FC236}">
                  <a16:creationId xmlns:a16="http://schemas.microsoft.com/office/drawing/2014/main" id="{3F747596-7E54-C34D-9513-556C7B590D71}"/>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2;p43">
              <a:extLst>
                <a:ext uri="{FF2B5EF4-FFF2-40B4-BE49-F238E27FC236}">
                  <a16:creationId xmlns:a16="http://schemas.microsoft.com/office/drawing/2014/main" id="{C63B3534-EAAF-EC4B-85C6-3456D43E2B3F}"/>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3;p43">
              <a:extLst>
                <a:ext uri="{FF2B5EF4-FFF2-40B4-BE49-F238E27FC236}">
                  <a16:creationId xmlns:a16="http://schemas.microsoft.com/office/drawing/2014/main" id="{18BBA9E2-3F20-CA41-BCDA-F99EE1C9909F}"/>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4;p43">
              <a:extLst>
                <a:ext uri="{FF2B5EF4-FFF2-40B4-BE49-F238E27FC236}">
                  <a16:creationId xmlns:a16="http://schemas.microsoft.com/office/drawing/2014/main" id="{CD96DF06-6BC3-8744-8583-E0BF6E4ADDD8}"/>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5;p43">
              <a:extLst>
                <a:ext uri="{FF2B5EF4-FFF2-40B4-BE49-F238E27FC236}">
                  <a16:creationId xmlns:a16="http://schemas.microsoft.com/office/drawing/2014/main" id="{DE2438B6-E72C-704D-98E0-38587F1059F4}"/>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6;p43">
              <a:extLst>
                <a:ext uri="{FF2B5EF4-FFF2-40B4-BE49-F238E27FC236}">
                  <a16:creationId xmlns:a16="http://schemas.microsoft.com/office/drawing/2014/main" id="{59F316CB-A047-2F46-9323-DC5B0D3032AD}"/>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7;p43">
              <a:extLst>
                <a:ext uri="{FF2B5EF4-FFF2-40B4-BE49-F238E27FC236}">
                  <a16:creationId xmlns:a16="http://schemas.microsoft.com/office/drawing/2014/main" id="{27710894-AF79-BF40-9AA4-1F637A36B231}"/>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8;p43">
              <a:extLst>
                <a:ext uri="{FF2B5EF4-FFF2-40B4-BE49-F238E27FC236}">
                  <a16:creationId xmlns:a16="http://schemas.microsoft.com/office/drawing/2014/main" id="{89E2D6FA-A8BE-8E4D-A77A-EAF6C588320B}"/>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9;p43">
              <a:extLst>
                <a:ext uri="{FF2B5EF4-FFF2-40B4-BE49-F238E27FC236}">
                  <a16:creationId xmlns:a16="http://schemas.microsoft.com/office/drawing/2014/main" id="{8A144A9B-EAB5-B440-852D-850911248A6D}"/>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p43">
              <a:extLst>
                <a:ext uri="{FF2B5EF4-FFF2-40B4-BE49-F238E27FC236}">
                  <a16:creationId xmlns:a16="http://schemas.microsoft.com/office/drawing/2014/main" id="{C0A1EAD3-04AC-714C-83F6-E7C2CED51375}"/>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1;p43">
              <a:extLst>
                <a:ext uri="{FF2B5EF4-FFF2-40B4-BE49-F238E27FC236}">
                  <a16:creationId xmlns:a16="http://schemas.microsoft.com/office/drawing/2014/main" id="{0C3C2863-679E-3B4A-AA2C-F9A6191952DD}"/>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2;p43">
              <a:extLst>
                <a:ext uri="{FF2B5EF4-FFF2-40B4-BE49-F238E27FC236}">
                  <a16:creationId xmlns:a16="http://schemas.microsoft.com/office/drawing/2014/main" id="{7B992F8C-5BBC-3C41-AFB4-ADEE0B030779}"/>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3;p43">
              <a:extLst>
                <a:ext uri="{FF2B5EF4-FFF2-40B4-BE49-F238E27FC236}">
                  <a16:creationId xmlns:a16="http://schemas.microsoft.com/office/drawing/2014/main" id="{0C7CC363-1462-7641-B4C9-9691D4445477}"/>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4;p43">
              <a:extLst>
                <a:ext uri="{FF2B5EF4-FFF2-40B4-BE49-F238E27FC236}">
                  <a16:creationId xmlns:a16="http://schemas.microsoft.com/office/drawing/2014/main" id="{9D4B9663-CD55-B34A-AC50-046B2785D5EE}"/>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5;p43">
              <a:extLst>
                <a:ext uri="{FF2B5EF4-FFF2-40B4-BE49-F238E27FC236}">
                  <a16:creationId xmlns:a16="http://schemas.microsoft.com/office/drawing/2014/main" id="{8B46349B-6AB8-5742-B817-057397081342}"/>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6;p43">
              <a:extLst>
                <a:ext uri="{FF2B5EF4-FFF2-40B4-BE49-F238E27FC236}">
                  <a16:creationId xmlns:a16="http://schemas.microsoft.com/office/drawing/2014/main" id="{C19017FD-A31C-0244-B2F5-A91CAE86B9AD}"/>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7;p43">
              <a:extLst>
                <a:ext uri="{FF2B5EF4-FFF2-40B4-BE49-F238E27FC236}">
                  <a16:creationId xmlns:a16="http://schemas.microsoft.com/office/drawing/2014/main" id="{DC0D1687-15EC-AF49-8055-6F590C1C5E77}"/>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8;p43">
              <a:extLst>
                <a:ext uri="{FF2B5EF4-FFF2-40B4-BE49-F238E27FC236}">
                  <a16:creationId xmlns:a16="http://schemas.microsoft.com/office/drawing/2014/main" id="{7C3FF67D-2478-4C4B-891A-98C4FF08BB07}"/>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9;p43">
              <a:extLst>
                <a:ext uri="{FF2B5EF4-FFF2-40B4-BE49-F238E27FC236}">
                  <a16:creationId xmlns:a16="http://schemas.microsoft.com/office/drawing/2014/main" id="{42FC9F23-7538-094F-AC23-1ED6687F7737}"/>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0;p43">
              <a:extLst>
                <a:ext uri="{FF2B5EF4-FFF2-40B4-BE49-F238E27FC236}">
                  <a16:creationId xmlns:a16="http://schemas.microsoft.com/office/drawing/2014/main" id="{D5B17E81-5308-FF4E-9AF7-77068A357BB0}"/>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1;p43">
              <a:extLst>
                <a:ext uri="{FF2B5EF4-FFF2-40B4-BE49-F238E27FC236}">
                  <a16:creationId xmlns:a16="http://schemas.microsoft.com/office/drawing/2014/main" id="{FE4653BF-20B5-6D4B-8E7E-6365D4BDD218}"/>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descr="Logotipo&#10;&#10;Descripción generada automáticamente">
            <a:extLst>
              <a:ext uri="{FF2B5EF4-FFF2-40B4-BE49-F238E27FC236}">
                <a16:creationId xmlns:a16="http://schemas.microsoft.com/office/drawing/2014/main" id="{197726F8-0D8F-B77D-38F4-4769C677C028}"/>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75752375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sp>
        <p:nvSpPr>
          <p:cNvPr id="7" name="Google Shape;374;p34">
            <a:extLst>
              <a:ext uri="{FF2B5EF4-FFF2-40B4-BE49-F238E27FC236}">
                <a16:creationId xmlns:a16="http://schemas.microsoft.com/office/drawing/2014/main" id="{B131A79B-6FF8-0446-B992-270C26AA72A3}"/>
              </a:ext>
            </a:extLst>
          </p:cNvPr>
          <p:cNvSpPr/>
          <p:nvPr userDrawn="1"/>
        </p:nvSpPr>
        <p:spPr>
          <a:xfrm>
            <a:off x="1304041" y="241469"/>
            <a:ext cx="472800" cy="472800"/>
          </a:xfrm>
          <a:prstGeom prst="ellipse">
            <a:avLst/>
          </a:prstGeom>
          <a:solidFill>
            <a:schemeClr val="accent2">
              <a:alpha val="3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10" name="Conector recto 9">
            <a:extLst>
              <a:ext uri="{FF2B5EF4-FFF2-40B4-BE49-F238E27FC236}">
                <a16:creationId xmlns:a16="http://schemas.microsoft.com/office/drawing/2014/main" id="{06230FFE-630F-814B-85E9-3D64331CB603}"/>
              </a:ext>
            </a:extLst>
          </p:cNvPr>
          <p:cNvCxnSpPr>
            <a:cxnSpLocks/>
          </p:cNvCxnSpPr>
          <p:nvPr userDrawn="1"/>
        </p:nvCxnSpPr>
        <p:spPr>
          <a:xfrm>
            <a:off x="4703771" y="736027"/>
            <a:ext cx="447955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Google Shape;639;p43">
            <a:extLst>
              <a:ext uri="{FF2B5EF4-FFF2-40B4-BE49-F238E27FC236}">
                <a16:creationId xmlns:a16="http://schemas.microsoft.com/office/drawing/2014/main" id="{BE519275-93C9-C945-9E15-A68652C14254}"/>
              </a:ext>
            </a:extLst>
          </p:cNvPr>
          <p:cNvSpPr/>
          <p:nvPr userDrawn="1"/>
        </p:nvSpPr>
        <p:spPr>
          <a:xfrm>
            <a:off x="1577419" y="410361"/>
            <a:ext cx="381199" cy="40190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Title 1">
            <a:extLst>
              <a:ext uri="{FF2B5EF4-FFF2-40B4-BE49-F238E27FC236}">
                <a16:creationId xmlns:a16="http://schemas.microsoft.com/office/drawing/2014/main" id="{17DB7EB9-8E6C-1B4F-9F47-26170E6921A8}"/>
              </a:ext>
            </a:extLst>
          </p:cNvPr>
          <p:cNvSpPr>
            <a:spLocks noGrp="1"/>
          </p:cNvSpPr>
          <p:nvPr>
            <p:ph type="title" hasCustomPrompt="1"/>
          </p:nvPr>
        </p:nvSpPr>
        <p:spPr>
          <a:xfrm>
            <a:off x="3835130" y="1608463"/>
            <a:ext cx="3116514" cy="434955"/>
          </a:xfrm>
        </p:spPr>
        <p:txBody>
          <a:bodyPr anchor="t">
            <a:noAutofit/>
          </a:bodyPr>
          <a:lstStyle>
            <a:lvl1pPr>
              <a:lnSpc>
                <a:spcPct val="100000"/>
              </a:lnSpc>
              <a:defRPr sz="1200" b="0" i="0">
                <a:solidFill>
                  <a:schemeClr val="tx1">
                    <a:lumMod val="75000"/>
                    <a:lumOff val="25000"/>
                  </a:schemeClr>
                </a:solidFill>
                <a:latin typeface="Century Gothic" panose="020B0502020202020204" pitchFamily="34" charset="0"/>
              </a:defRPr>
            </a:lvl1pPr>
          </a:lstStyle>
          <a:p>
            <a:r>
              <a:rPr lang="es-ES"/>
              <a:t>Descripción del grupo.</a:t>
            </a:r>
            <a:endParaRPr lang="en-US"/>
          </a:p>
        </p:txBody>
      </p:sp>
      <p:sp>
        <p:nvSpPr>
          <p:cNvPr id="26" name="Marcador de contenido 13">
            <a:extLst>
              <a:ext uri="{FF2B5EF4-FFF2-40B4-BE49-F238E27FC236}">
                <a16:creationId xmlns:a16="http://schemas.microsoft.com/office/drawing/2014/main" id="{9E118E35-3799-9A41-B08A-8AAA43C759A6}"/>
              </a:ext>
            </a:extLst>
          </p:cNvPr>
          <p:cNvSpPr>
            <a:spLocks noGrp="1"/>
          </p:cNvSpPr>
          <p:nvPr>
            <p:ph sz="quarter" idx="13" hasCustomPrompt="1"/>
          </p:nvPr>
        </p:nvSpPr>
        <p:spPr>
          <a:xfrm>
            <a:off x="3842874" y="1304739"/>
            <a:ext cx="3097675" cy="296435"/>
          </a:xfrm>
        </p:spPr>
        <p:txBody>
          <a:bodyPr>
            <a:normAutofit/>
          </a:bodyPr>
          <a:lstStyle>
            <a:lvl1pPr marL="0" indent="0">
              <a:buNone/>
              <a:defRPr sz="1400" b="1" i="1">
                <a:solidFill>
                  <a:schemeClr val="accent2"/>
                </a:solidFill>
                <a:latin typeface="Century Schoolbook" panose="02040604050505020304" pitchFamily="18" charset="0"/>
              </a:defRPr>
            </a:lvl1pPr>
          </a:lstStyle>
          <a:p>
            <a:r>
              <a:rPr lang="es-AR"/>
              <a:t>Rango etario</a:t>
            </a:r>
          </a:p>
        </p:txBody>
      </p:sp>
      <p:sp>
        <p:nvSpPr>
          <p:cNvPr id="3" name="Marcador de texto 2">
            <a:extLst>
              <a:ext uri="{FF2B5EF4-FFF2-40B4-BE49-F238E27FC236}">
                <a16:creationId xmlns:a16="http://schemas.microsoft.com/office/drawing/2014/main" id="{23447369-856C-5B4E-82A8-D5EB82E1E5D1}"/>
              </a:ext>
            </a:extLst>
          </p:cNvPr>
          <p:cNvSpPr>
            <a:spLocks noGrp="1"/>
          </p:cNvSpPr>
          <p:nvPr>
            <p:ph type="body" sz="quarter" idx="14" hasCustomPrompt="1"/>
          </p:nvPr>
        </p:nvSpPr>
        <p:spPr>
          <a:xfrm>
            <a:off x="2797605" y="2204166"/>
            <a:ext cx="616909" cy="601662"/>
          </a:xfrm>
        </p:spPr>
        <p:txBody>
          <a:bodyPr>
            <a:noAutofit/>
          </a:bodyPr>
          <a:lstStyle>
            <a:lvl1pPr marL="0" indent="0" algn="ctr">
              <a:buNone/>
              <a:defRPr sz="2800" b="1">
                <a:solidFill>
                  <a:schemeClr val="bg1"/>
                </a:solidFill>
                <a:latin typeface="Century Gothic" panose="020B0502020202020204" pitchFamily="34" charset="0"/>
              </a:defRPr>
            </a:lvl1pPr>
          </a:lstStyle>
          <a:p>
            <a:r>
              <a:rPr lang="es-ES"/>
              <a:t>02</a:t>
            </a:r>
            <a:endParaRPr lang="es-AR"/>
          </a:p>
        </p:txBody>
      </p:sp>
      <p:sp>
        <p:nvSpPr>
          <p:cNvPr id="12" name="CuadroTexto 11">
            <a:extLst>
              <a:ext uri="{FF2B5EF4-FFF2-40B4-BE49-F238E27FC236}">
                <a16:creationId xmlns:a16="http://schemas.microsoft.com/office/drawing/2014/main" id="{FBDE3F86-D51A-44BC-B7BD-29BAFFF7E84D}"/>
              </a:ext>
            </a:extLst>
          </p:cNvPr>
          <p:cNvSpPr txBox="1"/>
          <p:nvPr userDrawn="1"/>
        </p:nvSpPr>
        <p:spPr>
          <a:xfrm rot="16200000">
            <a:off x="-1676979" y="2193130"/>
            <a:ext cx="4812536" cy="784830"/>
          </a:xfrm>
          <a:prstGeom prst="rect">
            <a:avLst/>
          </a:prstGeom>
          <a:noFill/>
        </p:spPr>
        <p:txBody>
          <a:bodyPr wrap="none" rtlCol="0">
            <a:spAutoFit/>
          </a:bodyPr>
          <a:lstStyle/>
          <a:p>
            <a:r>
              <a:rPr lang="es-AR" sz="4500">
                <a:latin typeface="Century Schoolbook" panose="02040604050505020304" pitchFamily="18" charset="0"/>
              </a:rPr>
              <a:t>METODOLOGÍA</a:t>
            </a:r>
          </a:p>
        </p:txBody>
      </p:sp>
      <p:pic>
        <p:nvPicPr>
          <p:cNvPr id="2" name="Imagen 1" descr="Logotipo&#10;&#10;Descripción generada automáticamente">
            <a:extLst>
              <a:ext uri="{FF2B5EF4-FFF2-40B4-BE49-F238E27FC236}">
                <a16:creationId xmlns:a16="http://schemas.microsoft.com/office/drawing/2014/main" id="{4A828BB6-4B69-AC80-2BA1-A0049C37C80C}"/>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117787908"/>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1_Diseño personalizado">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BACDFDE7-E360-FC4F-818D-15D4FE6E6B84}"/>
              </a:ext>
            </a:extLst>
          </p:cNvPr>
          <p:cNvSpPr/>
          <p:nvPr userDrawn="1"/>
        </p:nvSpPr>
        <p:spPr>
          <a:xfrm>
            <a:off x="3366010" y="0"/>
            <a:ext cx="5777991" cy="51435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800"/>
          </a:p>
        </p:txBody>
      </p:sp>
      <p:sp>
        <p:nvSpPr>
          <p:cNvPr id="19" name="Elipse 18">
            <a:extLst>
              <a:ext uri="{FF2B5EF4-FFF2-40B4-BE49-F238E27FC236}">
                <a16:creationId xmlns:a16="http://schemas.microsoft.com/office/drawing/2014/main" id="{C5C8F112-6C0E-564A-A61B-8337B3889134}"/>
              </a:ext>
            </a:extLst>
          </p:cNvPr>
          <p:cNvSpPr/>
          <p:nvPr userDrawn="1"/>
        </p:nvSpPr>
        <p:spPr>
          <a:xfrm>
            <a:off x="2666123" y="-1426255"/>
            <a:ext cx="8252275" cy="825227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25" name="Elipse 24">
            <a:extLst>
              <a:ext uri="{FF2B5EF4-FFF2-40B4-BE49-F238E27FC236}">
                <a16:creationId xmlns:a16="http://schemas.microsoft.com/office/drawing/2014/main" id="{E81597FE-7242-4D42-A25F-EA53CAE68DE2}"/>
              </a:ext>
            </a:extLst>
          </p:cNvPr>
          <p:cNvSpPr/>
          <p:nvPr userDrawn="1"/>
        </p:nvSpPr>
        <p:spPr>
          <a:xfrm>
            <a:off x="7239967" y="-1426255"/>
            <a:ext cx="8252275" cy="825227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27" name="Elipse 26">
            <a:extLst>
              <a:ext uri="{FF2B5EF4-FFF2-40B4-BE49-F238E27FC236}">
                <a16:creationId xmlns:a16="http://schemas.microsoft.com/office/drawing/2014/main" id="{E9F4838E-851D-1B49-8D2F-90EF9A6899EE}"/>
              </a:ext>
            </a:extLst>
          </p:cNvPr>
          <p:cNvSpPr/>
          <p:nvPr userDrawn="1"/>
        </p:nvSpPr>
        <p:spPr>
          <a:xfrm>
            <a:off x="1409494" y="1866615"/>
            <a:ext cx="2929027" cy="292902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28" name="Elipse 27">
            <a:extLst>
              <a:ext uri="{FF2B5EF4-FFF2-40B4-BE49-F238E27FC236}">
                <a16:creationId xmlns:a16="http://schemas.microsoft.com/office/drawing/2014/main" id="{B19B4788-FC9D-094F-8097-533C0F01C9D6}"/>
              </a:ext>
            </a:extLst>
          </p:cNvPr>
          <p:cNvSpPr/>
          <p:nvPr userDrawn="1"/>
        </p:nvSpPr>
        <p:spPr>
          <a:xfrm>
            <a:off x="5995686" y="1815010"/>
            <a:ext cx="2955547" cy="295554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31" name="Elipse 30">
            <a:extLst>
              <a:ext uri="{FF2B5EF4-FFF2-40B4-BE49-F238E27FC236}">
                <a16:creationId xmlns:a16="http://schemas.microsoft.com/office/drawing/2014/main" id="{55E72AFA-094E-7447-B26E-CBBEE7C3DBBE}"/>
              </a:ext>
            </a:extLst>
          </p:cNvPr>
          <p:cNvSpPr/>
          <p:nvPr userDrawn="1"/>
        </p:nvSpPr>
        <p:spPr>
          <a:xfrm>
            <a:off x="3825803" y="140960"/>
            <a:ext cx="2652381" cy="2652381"/>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23" name="Elipse 22">
            <a:extLst>
              <a:ext uri="{FF2B5EF4-FFF2-40B4-BE49-F238E27FC236}">
                <a16:creationId xmlns:a16="http://schemas.microsoft.com/office/drawing/2014/main" id="{DCE4B9FC-74DF-E24A-A889-8BAAAAA8E0A5}"/>
              </a:ext>
            </a:extLst>
          </p:cNvPr>
          <p:cNvSpPr/>
          <p:nvPr userDrawn="1"/>
        </p:nvSpPr>
        <p:spPr>
          <a:xfrm>
            <a:off x="3008901" y="556311"/>
            <a:ext cx="411175" cy="411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2" name="Título 1">
            <a:extLst>
              <a:ext uri="{FF2B5EF4-FFF2-40B4-BE49-F238E27FC236}">
                <a16:creationId xmlns:a16="http://schemas.microsoft.com/office/drawing/2014/main" id="{AC2E6579-3E3E-1E4E-8470-F75A821D3E2E}"/>
              </a:ext>
            </a:extLst>
          </p:cNvPr>
          <p:cNvSpPr>
            <a:spLocks noGrp="1"/>
          </p:cNvSpPr>
          <p:nvPr>
            <p:ph type="title" hasCustomPrompt="1"/>
          </p:nvPr>
        </p:nvSpPr>
        <p:spPr>
          <a:xfrm>
            <a:off x="1870519" y="2355516"/>
            <a:ext cx="1998375" cy="1932004"/>
          </a:xfrm>
        </p:spPr>
        <p:txBody>
          <a:bodyPr anchor="t">
            <a:normAutofit/>
          </a:bodyPr>
          <a:lstStyle>
            <a:lvl1pPr>
              <a:lnSpc>
                <a:spcPct val="100000"/>
              </a:lnSpc>
              <a:defRPr sz="1400" b="0" i="1">
                <a:latin typeface="Century Schoolbook" panose="02040604050505020304" pitchFamily="18" charset="0"/>
              </a:defRPr>
            </a:lvl1pPr>
          </a:lstStyle>
          <a:p>
            <a:r>
              <a:rPr lang="es-ES" err="1"/>
              <a:t>Verbatim</a:t>
            </a:r>
            <a:r>
              <a:rPr lang="es-ES"/>
              <a:t> 1</a:t>
            </a:r>
            <a:endParaRPr lang="es-AR"/>
          </a:p>
        </p:txBody>
      </p:sp>
      <p:sp>
        <p:nvSpPr>
          <p:cNvPr id="4" name="Marcador de texto 3">
            <a:extLst>
              <a:ext uri="{FF2B5EF4-FFF2-40B4-BE49-F238E27FC236}">
                <a16:creationId xmlns:a16="http://schemas.microsoft.com/office/drawing/2014/main" id="{0D78502F-454D-9C4F-AFC6-AFE3D17DF6CB}"/>
              </a:ext>
            </a:extLst>
          </p:cNvPr>
          <p:cNvSpPr>
            <a:spLocks noGrp="1"/>
          </p:cNvSpPr>
          <p:nvPr>
            <p:ph type="body" sz="quarter" idx="10" hasCustomPrompt="1"/>
          </p:nvPr>
        </p:nvSpPr>
        <p:spPr>
          <a:xfrm>
            <a:off x="4218137" y="705046"/>
            <a:ext cx="1831975" cy="1320800"/>
          </a:xfrm>
        </p:spPr>
        <p:txBody>
          <a:bodyPr>
            <a:noAutofit/>
          </a:bodyPr>
          <a:lstStyle>
            <a:lvl1pPr marL="0" indent="0">
              <a:lnSpc>
                <a:spcPct val="100000"/>
              </a:lnSpc>
              <a:buNone/>
              <a:defRPr sz="1400" b="0" i="1">
                <a:latin typeface="Century Schoolbook" panose="02040604050505020304" pitchFamily="18" charset="0"/>
              </a:defRPr>
            </a:lvl1pPr>
          </a:lstStyle>
          <a:p>
            <a:r>
              <a:rPr lang="es-ES" err="1"/>
              <a:t>Verbatim</a:t>
            </a:r>
            <a:r>
              <a:rPr lang="es-ES"/>
              <a:t> 2</a:t>
            </a:r>
            <a:endParaRPr lang="es-AR"/>
          </a:p>
        </p:txBody>
      </p:sp>
      <p:sp>
        <p:nvSpPr>
          <p:cNvPr id="30" name="Marcador de texto 3">
            <a:extLst>
              <a:ext uri="{FF2B5EF4-FFF2-40B4-BE49-F238E27FC236}">
                <a16:creationId xmlns:a16="http://schemas.microsoft.com/office/drawing/2014/main" id="{484EFC06-749C-8243-884A-AA2D703D8CFC}"/>
              </a:ext>
            </a:extLst>
          </p:cNvPr>
          <p:cNvSpPr>
            <a:spLocks noGrp="1"/>
          </p:cNvSpPr>
          <p:nvPr>
            <p:ph type="body" sz="quarter" idx="12" hasCustomPrompt="1"/>
          </p:nvPr>
        </p:nvSpPr>
        <p:spPr>
          <a:xfrm>
            <a:off x="6586380" y="2355516"/>
            <a:ext cx="1831975" cy="1932004"/>
          </a:xfrm>
        </p:spPr>
        <p:txBody>
          <a:bodyPr>
            <a:noAutofit/>
          </a:bodyPr>
          <a:lstStyle>
            <a:lvl1pPr marL="0" indent="0">
              <a:lnSpc>
                <a:spcPct val="100000"/>
              </a:lnSpc>
              <a:buNone/>
              <a:defRPr sz="1400" b="0" i="1">
                <a:latin typeface="Century Schoolbook" panose="02040604050505020304" pitchFamily="18" charset="0"/>
              </a:defRPr>
            </a:lvl1pPr>
          </a:lstStyle>
          <a:p>
            <a:r>
              <a:rPr lang="es-ES" err="1"/>
              <a:t>Verbatim</a:t>
            </a:r>
            <a:r>
              <a:rPr lang="es-ES"/>
              <a:t> 3</a:t>
            </a:r>
            <a:endParaRPr lang="es-AR"/>
          </a:p>
        </p:txBody>
      </p:sp>
      <p:sp>
        <p:nvSpPr>
          <p:cNvPr id="18" name="Marcador de texto 4">
            <a:extLst>
              <a:ext uri="{FF2B5EF4-FFF2-40B4-BE49-F238E27FC236}">
                <a16:creationId xmlns:a16="http://schemas.microsoft.com/office/drawing/2014/main" id="{619E0F14-A44F-4D77-95DA-DA301B5850CC}"/>
              </a:ext>
            </a:extLst>
          </p:cNvPr>
          <p:cNvSpPr>
            <a:spLocks noGrp="1"/>
          </p:cNvSpPr>
          <p:nvPr>
            <p:ph type="body" sz="quarter" idx="13" hasCustomPrompt="1"/>
          </p:nvPr>
        </p:nvSpPr>
        <p:spPr>
          <a:xfrm rot="16200000">
            <a:off x="-1834737" y="2060887"/>
            <a:ext cx="5143500" cy="1021725"/>
          </a:xfrm>
        </p:spPr>
        <p:txBody>
          <a:bodyPr anchor="ctr">
            <a:noAutofit/>
          </a:bodyPr>
          <a:lstStyle>
            <a:lvl1pPr marL="0" indent="0" algn="ctr">
              <a:buNone/>
              <a:defRPr sz="6000">
                <a:latin typeface="Century Schoolbook" panose="02040604050505020304" pitchFamily="18" charset="0"/>
              </a:defRPr>
            </a:lvl1pPr>
          </a:lstStyle>
          <a:p>
            <a:r>
              <a:rPr lang="es-ES"/>
              <a:t>Aprendizajes</a:t>
            </a:r>
            <a:endParaRPr lang="es-AR"/>
          </a:p>
        </p:txBody>
      </p:sp>
      <p:pic>
        <p:nvPicPr>
          <p:cNvPr id="3" name="Imagen 2" descr="Logotipo&#10;&#10;Descripción generada automáticamente">
            <a:extLst>
              <a:ext uri="{FF2B5EF4-FFF2-40B4-BE49-F238E27FC236}">
                <a16:creationId xmlns:a16="http://schemas.microsoft.com/office/drawing/2014/main" id="{9FD2964D-3418-5A77-998E-774E46041965}"/>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1104384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n blanco">
    <p:bg>
      <p:bgPr>
        <a:solidFill>
          <a:schemeClr val="bg1"/>
        </a:solidFill>
        <a:effectLst/>
      </p:bgPr>
    </p:bg>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E2859071-8931-D74D-8A6B-57E2CF4C66F9}"/>
              </a:ext>
            </a:extLst>
          </p:cNvPr>
          <p:cNvSpPr/>
          <p:nvPr userDrawn="1"/>
        </p:nvSpPr>
        <p:spPr>
          <a:xfrm>
            <a:off x="3253193" y="1099010"/>
            <a:ext cx="2637615" cy="26376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Elipse 30">
            <a:extLst>
              <a:ext uri="{FF2B5EF4-FFF2-40B4-BE49-F238E27FC236}">
                <a16:creationId xmlns:a16="http://schemas.microsoft.com/office/drawing/2014/main" id="{90CDE61F-FD99-F948-9E6F-8B408F4D7D6B}"/>
              </a:ext>
            </a:extLst>
          </p:cNvPr>
          <p:cNvSpPr/>
          <p:nvPr userDrawn="1"/>
        </p:nvSpPr>
        <p:spPr>
          <a:xfrm>
            <a:off x="4446234" y="3618369"/>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ítulo 1">
            <a:extLst>
              <a:ext uri="{FF2B5EF4-FFF2-40B4-BE49-F238E27FC236}">
                <a16:creationId xmlns:a16="http://schemas.microsoft.com/office/drawing/2014/main" id="{E558D684-35AD-F340-825D-F1BD820086DC}"/>
              </a:ext>
            </a:extLst>
          </p:cNvPr>
          <p:cNvSpPr>
            <a:spLocks noGrp="1"/>
          </p:cNvSpPr>
          <p:nvPr>
            <p:ph type="title" hasCustomPrompt="1"/>
          </p:nvPr>
        </p:nvSpPr>
        <p:spPr>
          <a:xfrm>
            <a:off x="3500108" y="1953755"/>
            <a:ext cx="2183839" cy="605906"/>
          </a:xfrm>
        </p:spPr>
        <p:txBody>
          <a:bodyPr>
            <a:noAutofit/>
          </a:bodyPr>
          <a:lstStyle>
            <a:lvl1pPr algn="ctr">
              <a:defRPr sz="3000">
                <a:solidFill>
                  <a:schemeClr val="accent2"/>
                </a:solidFill>
                <a:latin typeface="Century Gothic" panose="020B0502020202020204" pitchFamily="34" charset="0"/>
              </a:defRPr>
            </a:lvl1pPr>
          </a:lstStyle>
          <a:p>
            <a:r>
              <a:rPr lang="es-ES"/>
              <a:t>CARATULA</a:t>
            </a:r>
            <a:endParaRPr lang="es-AR"/>
          </a:p>
        </p:txBody>
      </p:sp>
      <p:sp>
        <p:nvSpPr>
          <p:cNvPr id="3" name="Marcador de texto 2">
            <a:extLst>
              <a:ext uri="{FF2B5EF4-FFF2-40B4-BE49-F238E27FC236}">
                <a16:creationId xmlns:a16="http://schemas.microsoft.com/office/drawing/2014/main" id="{4F59BEB0-337C-B044-833C-87CB902F69B3}"/>
              </a:ext>
            </a:extLst>
          </p:cNvPr>
          <p:cNvSpPr>
            <a:spLocks noGrp="1"/>
          </p:cNvSpPr>
          <p:nvPr>
            <p:ph type="body" sz="quarter" idx="10" hasCustomPrompt="1"/>
          </p:nvPr>
        </p:nvSpPr>
        <p:spPr>
          <a:xfrm rot="10800000">
            <a:off x="3500438" y="2509622"/>
            <a:ext cx="2182812" cy="504825"/>
          </a:xfrm>
        </p:spPr>
        <p:txBody>
          <a:bodyPr>
            <a:normAutofit/>
          </a:bodyPr>
          <a:lstStyle>
            <a:lvl1pPr marL="0" indent="0" algn="ctr">
              <a:buNone/>
              <a:defRPr sz="3000" b="1">
                <a:solidFill>
                  <a:schemeClr val="accent2"/>
                </a:solidFill>
                <a:latin typeface="Century Gothic" panose="020B0502020202020204" pitchFamily="34" charset="0"/>
              </a:defRPr>
            </a:lvl1pPr>
          </a:lstStyle>
          <a:p>
            <a:r>
              <a:rPr lang="es-ES"/>
              <a:t>INTERNA</a:t>
            </a:r>
            <a:endParaRPr lang="es-AR"/>
          </a:p>
        </p:txBody>
      </p:sp>
      <p:sp>
        <p:nvSpPr>
          <p:cNvPr id="35" name="Google Shape;374;p34">
            <a:extLst>
              <a:ext uri="{FF2B5EF4-FFF2-40B4-BE49-F238E27FC236}">
                <a16:creationId xmlns:a16="http://schemas.microsoft.com/office/drawing/2014/main" id="{36BC4718-0BA9-B945-BF49-B2505F9D98A2}"/>
              </a:ext>
            </a:extLst>
          </p:cNvPr>
          <p:cNvSpPr/>
          <p:nvPr/>
        </p:nvSpPr>
        <p:spPr>
          <a:xfrm>
            <a:off x="4258859" y="790555"/>
            <a:ext cx="616909" cy="616909"/>
          </a:xfrm>
          <a:prstGeom prst="ellipse">
            <a:avLst/>
          </a:prstGeom>
          <a:solidFill>
            <a:schemeClr val="bg1"/>
          </a:solidFill>
          <a:ln w="31750">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Marcador de contenido 21">
            <a:extLst>
              <a:ext uri="{FF2B5EF4-FFF2-40B4-BE49-F238E27FC236}">
                <a16:creationId xmlns:a16="http://schemas.microsoft.com/office/drawing/2014/main" id="{39B824B1-AAE8-3346-8ACD-88DC3A470671}"/>
              </a:ext>
            </a:extLst>
          </p:cNvPr>
          <p:cNvSpPr>
            <a:spLocks noGrp="1"/>
          </p:cNvSpPr>
          <p:nvPr>
            <p:ph sz="quarter" idx="18" hasCustomPrompt="1"/>
          </p:nvPr>
        </p:nvSpPr>
        <p:spPr>
          <a:xfrm>
            <a:off x="4283573" y="847531"/>
            <a:ext cx="597609" cy="532238"/>
          </a:xfrm>
        </p:spPr>
        <p:txBody>
          <a:bodyPr anchor="t">
            <a:noAutofit/>
          </a:bodyPr>
          <a:lstStyle>
            <a:lvl1pPr marL="0" indent="0" algn="ctr">
              <a:lnSpc>
                <a:spcPct val="100000"/>
              </a:lnSpc>
              <a:buNone/>
              <a:defRPr sz="2400" b="1" i="0">
                <a:solidFill>
                  <a:schemeClr val="bg1"/>
                </a:solidFill>
                <a:latin typeface="Century Gothic" panose="020B0502020202020204" pitchFamily="34" charset="0"/>
              </a:defRPr>
            </a:lvl1pPr>
          </a:lstStyle>
          <a:p>
            <a:r>
              <a:rPr lang="es-ES"/>
              <a:t>01</a:t>
            </a:r>
            <a:endParaRPr lang="es-AR"/>
          </a:p>
        </p:txBody>
      </p:sp>
    </p:spTree>
    <p:extLst>
      <p:ext uri="{BB962C8B-B14F-4D97-AF65-F5344CB8AC3E}">
        <p14:creationId xmlns:p14="http://schemas.microsoft.com/office/powerpoint/2010/main" val="1680399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Dos objetos">
    <p:spTree>
      <p:nvGrpSpPr>
        <p:cNvPr id="1" name=""/>
        <p:cNvGrpSpPr/>
        <p:nvPr/>
      </p:nvGrpSpPr>
      <p:grpSpPr>
        <a:xfrm>
          <a:off x="0" y="0"/>
          <a:ext cx="0" cy="0"/>
          <a:chOff x="0" y="0"/>
          <a:chExt cx="0" cy="0"/>
        </a:xfrm>
      </p:grpSpPr>
      <p:sp>
        <p:nvSpPr>
          <p:cNvPr id="21" name="Título 1">
            <a:extLst>
              <a:ext uri="{FF2B5EF4-FFF2-40B4-BE49-F238E27FC236}">
                <a16:creationId xmlns:a16="http://schemas.microsoft.com/office/drawing/2014/main" id="{7850B172-5047-ED4A-9FD5-D8A77FE9DB65}"/>
              </a:ext>
            </a:extLst>
          </p:cNvPr>
          <p:cNvSpPr>
            <a:spLocks noGrp="1"/>
          </p:cNvSpPr>
          <p:nvPr>
            <p:ph type="title" hasCustomPrompt="1"/>
          </p:nvPr>
        </p:nvSpPr>
        <p:spPr>
          <a:xfrm rot="16200000">
            <a:off x="-1959668" y="2327945"/>
            <a:ext cx="4899378" cy="314076"/>
          </a:xfrm>
        </p:spPr>
        <p:txBody>
          <a:bodyPr anchor="ctr">
            <a:noAutofit/>
          </a:bodyPr>
          <a:lstStyle>
            <a:lvl1pPr algn="l">
              <a:defRPr sz="2400" b="1" i="0">
                <a:solidFill>
                  <a:schemeClr val="tx1"/>
                </a:solidFill>
                <a:latin typeface="Century Schoolbook" panose="02040604050505020304" pitchFamily="18" charset="0"/>
              </a:defRPr>
            </a:lvl1pPr>
          </a:lstStyle>
          <a:p>
            <a:r>
              <a:rPr lang="es-ES"/>
              <a:t>Título de la página</a:t>
            </a:r>
            <a:endParaRPr lang="es-AR"/>
          </a:p>
        </p:txBody>
      </p:sp>
      <p:sp>
        <p:nvSpPr>
          <p:cNvPr id="22" name="Content Placeholder 2">
            <a:extLst>
              <a:ext uri="{FF2B5EF4-FFF2-40B4-BE49-F238E27FC236}">
                <a16:creationId xmlns:a16="http://schemas.microsoft.com/office/drawing/2014/main" id="{DAACEFB7-C425-7F4D-8597-19EFE2AC729A}"/>
              </a:ext>
            </a:extLst>
          </p:cNvPr>
          <p:cNvSpPr>
            <a:spLocks noGrp="1"/>
          </p:cNvSpPr>
          <p:nvPr>
            <p:ph sz="half" idx="1" hasCustomPrompt="1"/>
          </p:nvPr>
        </p:nvSpPr>
        <p:spPr>
          <a:xfrm>
            <a:off x="833100" y="4860016"/>
            <a:ext cx="4604610" cy="250694"/>
          </a:xfrm>
        </p:spPr>
        <p:txBody>
          <a:bodyPr>
            <a:normAutofit/>
          </a:bodyPr>
          <a:lstStyle>
            <a:lvl1pPr marL="0" indent="0">
              <a:buNone/>
              <a:defRPr sz="1000">
                <a:latin typeface="Century Gothic" panose="020B0502020202020204" pitchFamily="34" charset="0"/>
              </a:defRPr>
            </a:lvl1pPr>
          </a:lstStyle>
          <a:p>
            <a:pPr lvl="0"/>
            <a:r>
              <a:rPr lang="es-ES"/>
              <a:t>Nota al pie, pregunta, etc.</a:t>
            </a:r>
            <a:endParaRPr lang="en-US"/>
          </a:p>
        </p:txBody>
      </p:sp>
      <p:sp>
        <p:nvSpPr>
          <p:cNvPr id="8" name="Elipse 7">
            <a:extLst>
              <a:ext uri="{FF2B5EF4-FFF2-40B4-BE49-F238E27FC236}">
                <a16:creationId xmlns:a16="http://schemas.microsoft.com/office/drawing/2014/main" id="{C64011A8-8FB1-F147-87F2-8365D7A64D92}"/>
              </a:ext>
            </a:extLst>
          </p:cNvPr>
          <p:cNvSpPr/>
          <p:nvPr userDrawn="1"/>
        </p:nvSpPr>
        <p:spPr>
          <a:xfrm>
            <a:off x="346843" y="4981375"/>
            <a:ext cx="286356" cy="2820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9" name="Conector recto 8">
            <a:extLst>
              <a:ext uri="{FF2B5EF4-FFF2-40B4-BE49-F238E27FC236}">
                <a16:creationId xmlns:a16="http://schemas.microsoft.com/office/drawing/2014/main" id="{85A76DE1-CBEB-A24E-A667-E3F3D6E99658}"/>
              </a:ext>
            </a:extLst>
          </p:cNvPr>
          <p:cNvCxnSpPr>
            <a:cxnSpLocks/>
          </p:cNvCxnSpPr>
          <p:nvPr userDrawn="1"/>
        </p:nvCxnSpPr>
        <p:spPr>
          <a:xfrm rot="5400000" flipV="1">
            <a:off x="1395550" y="4362176"/>
            <a:ext cx="0" cy="95540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Imagen 1" descr="Logotipo&#10;&#10;Descripción generada automáticamente">
            <a:extLst>
              <a:ext uri="{FF2B5EF4-FFF2-40B4-BE49-F238E27FC236}">
                <a16:creationId xmlns:a16="http://schemas.microsoft.com/office/drawing/2014/main" id="{4EF945BD-3763-74C3-E797-A03F371B6393}"/>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624692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11" name="Elipse 10">
            <a:extLst>
              <a:ext uri="{FF2B5EF4-FFF2-40B4-BE49-F238E27FC236}">
                <a16:creationId xmlns:a16="http://schemas.microsoft.com/office/drawing/2014/main" id="{5AEDCE1D-4F8D-104B-942F-465B3D80031A}"/>
              </a:ext>
            </a:extLst>
          </p:cNvPr>
          <p:cNvSpPr/>
          <p:nvPr userDrawn="1"/>
        </p:nvSpPr>
        <p:spPr>
          <a:xfrm>
            <a:off x="7402947" y="540299"/>
            <a:ext cx="1019808" cy="1019808"/>
          </a:xfrm>
          <a:prstGeom prst="ellips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lipse 6">
            <a:extLst>
              <a:ext uri="{FF2B5EF4-FFF2-40B4-BE49-F238E27FC236}">
                <a16:creationId xmlns:a16="http://schemas.microsoft.com/office/drawing/2014/main" id="{389C4EE7-BF97-0949-8C57-49E9721D8566}"/>
              </a:ext>
            </a:extLst>
          </p:cNvPr>
          <p:cNvSpPr/>
          <p:nvPr userDrawn="1"/>
        </p:nvSpPr>
        <p:spPr>
          <a:xfrm>
            <a:off x="-614515" y="-83612"/>
            <a:ext cx="5550309" cy="5466735"/>
          </a:xfrm>
          <a:prstGeom prst="ellipse">
            <a:avLst/>
          </a:prstGeom>
          <a:solidFill>
            <a:schemeClr val="accent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Elipse 7">
            <a:extLst>
              <a:ext uri="{FF2B5EF4-FFF2-40B4-BE49-F238E27FC236}">
                <a16:creationId xmlns:a16="http://schemas.microsoft.com/office/drawing/2014/main" id="{09170115-1481-E14D-9EC3-E25C5146EF18}"/>
              </a:ext>
            </a:extLst>
          </p:cNvPr>
          <p:cNvSpPr/>
          <p:nvPr userDrawn="1"/>
        </p:nvSpPr>
        <p:spPr>
          <a:xfrm>
            <a:off x="-698090" y="-88528"/>
            <a:ext cx="5466735" cy="54667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Elipse 11">
            <a:extLst>
              <a:ext uri="{FF2B5EF4-FFF2-40B4-BE49-F238E27FC236}">
                <a16:creationId xmlns:a16="http://schemas.microsoft.com/office/drawing/2014/main" id="{49630071-8057-E242-9764-8F1F92789B17}"/>
              </a:ext>
            </a:extLst>
          </p:cNvPr>
          <p:cNvSpPr/>
          <p:nvPr userDrawn="1"/>
        </p:nvSpPr>
        <p:spPr>
          <a:xfrm>
            <a:off x="6360711" y="-226551"/>
            <a:ext cx="1487109" cy="1487109"/>
          </a:xfrm>
          <a:prstGeom prst="ellipse">
            <a:avLst/>
          </a:prstGeom>
          <a:no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Elipse 12">
            <a:extLst>
              <a:ext uri="{FF2B5EF4-FFF2-40B4-BE49-F238E27FC236}">
                <a16:creationId xmlns:a16="http://schemas.microsoft.com/office/drawing/2014/main" id="{070CBA97-CEDC-9C46-B12E-DD7B341DDB1D}"/>
              </a:ext>
            </a:extLst>
          </p:cNvPr>
          <p:cNvSpPr/>
          <p:nvPr userDrawn="1"/>
        </p:nvSpPr>
        <p:spPr>
          <a:xfrm>
            <a:off x="7750526" y="419301"/>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Elipse 13">
            <a:extLst>
              <a:ext uri="{FF2B5EF4-FFF2-40B4-BE49-F238E27FC236}">
                <a16:creationId xmlns:a16="http://schemas.microsoft.com/office/drawing/2014/main" id="{42E18B92-F0C3-E845-90DC-C0A7A6665B5B}"/>
              </a:ext>
            </a:extLst>
          </p:cNvPr>
          <p:cNvSpPr/>
          <p:nvPr userDrawn="1"/>
        </p:nvSpPr>
        <p:spPr>
          <a:xfrm>
            <a:off x="7716999" y="1260558"/>
            <a:ext cx="551374" cy="5513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Subtitle 2"/>
          <p:cNvSpPr>
            <a:spLocks noGrp="1"/>
          </p:cNvSpPr>
          <p:nvPr>
            <p:ph type="subTitle" idx="1" hasCustomPrompt="1"/>
          </p:nvPr>
        </p:nvSpPr>
        <p:spPr>
          <a:xfrm>
            <a:off x="6600394" y="1998861"/>
            <a:ext cx="699317" cy="356632"/>
          </a:xfrm>
        </p:spPr>
        <p:txBody>
          <a:bodyPr>
            <a:normAutofit/>
          </a:bodyPr>
          <a:lstStyle>
            <a:lvl1pPr marL="0" indent="0" algn="ctr">
              <a:buNone/>
              <a:defRPr sz="120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TN 20871</a:t>
            </a:r>
            <a:endParaRPr lang="en-US"/>
          </a:p>
        </p:txBody>
      </p:sp>
      <p:sp>
        <p:nvSpPr>
          <p:cNvPr id="15" name="Subtítulo 2">
            <a:extLst>
              <a:ext uri="{FF2B5EF4-FFF2-40B4-BE49-F238E27FC236}">
                <a16:creationId xmlns:a16="http://schemas.microsoft.com/office/drawing/2014/main" id="{DA128D7C-6154-4046-B7E8-D07487FAE7DD}"/>
              </a:ext>
            </a:extLst>
          </p:cNvPr>
          <p:cNvSpPr txBox="1">
            <a:spLocks/>
          </p:cNvSpPr>
          <p:nvPr userDrawn="1"/>
        </p:nvSpPr>
        <p:spPr>
          <a:xfrm>
            <a:off x="533071" y="1587206"/>
            <a:ext cx="2416277" cy="287478"/>
          </a:xfrm>
          <a:prstGeom prst="rect">
            <a:avLst/>
          </a:prstGeom>
        </p:spPr>
        <p:txBody>
          <a:bodyPr vert="horz" lIns="9000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AR" sz="1600" i="1">
                <a:solidFill>
                  <a:schemeClr val="accent2"/>
                </a:solidFill>
                <a:latin typeface="Century Schoolbook" panose="02040604050505020304" pitchFamily="18" charset="0"/>
              </a:rPr>
              <a:t>Informe cuantitativo</a:t>
            </a:r>
          </a:p>
        </p:txBody>
      </p:sp>
      <p:sp>
        <p:nvSpPr>
          <p:cNvPr id="16" name="Título 1">
            <a:extLst>
              <a:ext uri="{FF2B5EF4-FFF2-40B4-BE49-F238E27FC236}">
                <a16:creationId xmlns:a16="http://schemas.microsoft.com/office/drawing/2014/main" id="{209FF6C0-3233-504D-930A-4C0B4C615009}"/>
              </a:ext>
            </a:extLst>
          </p:cNvPr>
          <p:cNvSpPr txBox="1">
            <a:spLocks/>
          </p:cNvSpPr>
          <p:nvPr userDrawn="1"/>
        </p:nvSpPr>
        <p:spPr>
          <a:xfrm>
            <a:off x="486876" y="2043298"/>
            <a:ext cx="3227348" cy="977196"/>
          </a:xfrm>
          <a:prstGeom prst="rect">
            <a:avLst/>
          </a:prstGeom>
        </p:spPr>
        <p:txBody>
          <a:bodyPr vert="horz" lIns="9000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820"/>
              </a:lnSpc>
            </a:pPr>
            <a:r>
              <a:rPr lang="es-AR">
                <a:solidFill>
                  <a:schemeClr val="bg2">
                    <a:lumMod val="25000"/>
                  </a:schemeClr>
                </a:solidFill>
                <a:latin typeface="Century Gothic" panose="020B0502020202020204" pitchFamily="34" charset="0"/>
              </a:rPr>
              <a:t>EVALUACIÓN </a:t>
            </a:r>
            <a:r>
              <a:rPr lang="es-AR" sz="3600" b="1">
                <a:solidFill>
                  <a:schemeClr val="bg2">
                    <a:lumMod val="25000"/>
                  </a:schemeClr>
                </a:solidFill>
                <a:latin typeface="Century Gothic" panose="020B0502020202020204" pitchFamily="34" charset="0"/>
              </a:rPr>
              <a:t>ESTRATÉGICA</a:t>
            </a:r>
            <a:endParaRPr lang="es-AR" b="1">
              <a:solidFill>
                <a:schemeClr val="bg2">
                  <a:lumMod val="25000"/>
                </a:schemeClr>
              </a:solidFill>
              <a:latin typeface="Century Gothic" panose="020B0502020202020204" pitchFamily="34" charset="0"/>
            </a:endParaRPr>
          </a:p>
        </p:txBody>
      </p:sp>
      <p:sp>
        <p:nvSpPr>
          <p:cNvPr id="17" name="Elipse 16">
            <a:extLst>
              <a:ext uri="{FF2B5EF4-FFF2-40B4-BE49-F238E27FC236}">
                <a16:creationId xmlns:a16="http://schemas.microsoft.com/office/drawing/2014/main" id="{28D599B1-0A48-4641-94C7-19ADBD611FC7}"/>
              </a:ext>
            </a:extLst>
          </p:cNvPr>
          <p:cNvSpPr/>
          <p:nvPr userDrawn="1"/>
        </p:nvSpPr>
        <p:spPr>
          <a:xfrm>
            <a:off x="8094730" y="540299"/>
            <a:ext cx="551374" cy="551374"/>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Marcador de texto 5">
            <a:extLst>
              <a:ext uri="{FF2B5EF4-FFF2-40B4-BE49-F238E27FC236}">
                <a16:creationId xmlns:a16="http://schemas.microsoft.com/office/drawing/2014/main" id="{D53E6511-7E05-7A4F-8264-F7C1AA1E289D}"/>
              </a:ext>
            </a:extLst>
          </p:cNvPr>
          <p:cNvSpPr>
            <a:spLocks noGrp="1"/>
          </p:cNvSpPr>
          <p:nvPr>
            <p:ph type="body" sz="quarter" idx="10" hasCustomPrompt="1"/>
          </p:nvPr>
        </p:nvSpPr>
        <p:spPr>
          <a:xfrm>
            <a:off x="6750168" y="628126"/>
            <a:ext cx="691783" cy="286988"/>
          </a:xfrm>
        </p:spPr>
        <p:txBody>
          <a:bodyPr>
            <a:normAutofit/>
          </a:bodyPr>
          <a:lstStyle>
            <a:lvl1pPr marL="0" indent="0" algn="ctr">
              <a:buNone/>
              <a:defRPr sz="1100">
                <a:solidFill>
                  <a:schemeClr val="accent2"/>
                </a:solidFill>
                <a:latin typeface="Century Gothic" panose="020B0502020202020204" pitchFamily="34" charset="0"/>
              </a:defRPr>
            </a:lvl1pPr>
          </a:lstStyle>
          <a:p>
            <a:r>
              <a:rPr lang="es-ES"/>
              <a:t>Fecha</a:t>
            </a:r>
            <a:endParaRPr lang="es-AR"/>
          </a:p>
        </p:txBody>
      </p:sp>
      <p:sp>
        <p:nvSpPr>
          <p:cNvPr id="18" name="Elipse 17">
            <a:extLst>
              <a:ext uri="{FF2B5EF4-FFF2-40B4-BE49-F238E27FC236}">
                <a16:creationId xmlns:a16="http://schemas.microsoft.com/office/drawing/2014/main" id="{AE5D7446-5BC5-234E-9D1E-1DA08C4B055B}"/>
              </a:ext>
            </a:extLst>
          </p:cNvPr>
          <p:cNvSpPr/>
          <p:nvPr userDrawn="1"/>
        </p:nvSpPr>
        <p:spPr>
          <a:xfrm>
            <a:off x="3588140" y="3618270"/>
            <a:ext cx="1275137" cy="1275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9" name="Imagen 18">
            <a:extLst>
              <a:ext uri="{FF2B5EF4-FFF2-40B4-BE49-F238E27FC236}">
                <a16:creationId xmlns:a16="http://schemas.microsoft.com/office/drawing/2014/main" id="{AC624FC8-C289-014F-9CB3-68ED02845FBA}"/>
              </a:ext>
            </a:extLst>
          </p:cNvPr>
          <p:cNvPicPr>
            <a:picLocks noChangeAspect="1"/>
          </p:cNvPicPr>
          <p:nvPr userDrawn="1"/>
        </p:nvPicPr>
        <p:blipFill>
          <a:blip r:embed="rId2"/>
          <a:stretch>
            <a:fillRect/>
          </a:stretch>
        </p:blipFill>
        <p:spPr>
          <a:xfrm>
            <a:off x="3714224" y="4043680"/>
            <a:ext cx="996861" cy="358870"/>
          </a:xfrm>
          <a:prstGeom prst="rect">
            <a:avLst/>
          </a:prstGeom>
        </p:spPr>
      </p:pic>
    </p:spTree>
    <p:extLst>
      <p:ext uri="{BB962C8B-B14F-4D97-AF65-F5344CB8AC3E}">
        <p14:creationId xmlns:p14="http://schemas.microsoft.com/office/powerpoint/2010/main" val="155287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Google Shape;374;p34">
            <a:extLst>
              <a:ext uri="{FF2B5EF4-FFF2-40B4-BE49-F238E27FC236}">
                <a16:creationId xmlns:a16="http://schemas.microsoft.com/office/drawing/2014/main" id="{B131A79B-6FF8-0446-B992-270C26AA72A3}"/>
              </a:ext>
            </a:extLst>
          </p:cNvPr>
          <p:cNvSpPr/>
          <p:nvPr userDrawn="1"/>
        </p:nvSpPr>
        <p:spPr>
          <a:xfrm>
            <a:off x="1304041" y="951328"/>
            <a:ext cx="472800" cy="472800"/>
          </a:xfrm>
          <a:prstGeom prst="ellipse">
            <a:avLst/>
          </a:prstGeom>
          <a:solidFill>
            <a:schemeClr val="accent2">
              <a:alpha val="3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uadroTexto 7">
            <a:extLst>
              <a:ext uri="{FF2B5EF4-FFF2-40B4-BE49-F238E27FC236}">
                <a16:creationId xmlns:a16="http://schemas.microsoft.com/office/drawing/2014/main" id="{E2A8EC59-C338-A548-A7B4-B9BF5D41DAE8}"/>
              </a:ext>
            </a:extLst>
          </p:cNvPr>
          <p:cNvSpPr txBox="1"/>
          <p:nvPr userDrawn="1"/>
        </p:nvSpPr>
        <p:spPr>
          <a:xfrm rot="16200000">
            <a:off x="-1722023" y="1887733"/>
            <a:ext cx="5541902" cy="1323439"/>
          </a:xfrm>
          <a:prstGeom prst="rect">
            <a:avLst/>
          </a:prstGeom>
          <a:noFill/>
        </p:spPr>
        <p:txBody>
          <a:bodyPr wrap="none" rtlCol="0">
            <a:spAutoFit/>
          </a:bodyPr>
          <a:lstStyle/>
          <a:p>
            <a:r>
              <a:rPr lang="es-AR" sz="8000">
                <a:latin typeface="Century Schoolbook" panose="02040604050505020304" pitchFamily="18" charset="0"/>
              </a:rPr>
              <a:t>MUESTRA</a:t>
            </a:r>
          </a:p>
        </p:txBody>
      </p:sp>
      <p:sp>
        <p:nvSpPr>
          <p:cNvPr id="9" name="CuadroTexto 8">
            <a:extLst>
              <a:ext uri="{FF2B5EF4-FFF2-40B4-BE49-F238E27FC236}">
                <a16:creationId xmlns:a16="http://schemas.microsoft.com/office/drawing/2014/main" id="{3C1267C9-FFD0-BD40-8C49-EF4007C1720C}"/>
              </a:ext>
            </a:extLst>
          </p:cNvPr>
          <p:cNvSpPr txBox="1"/>
          <p:nvPr userDrawn="1"/>
        </p:nvSpPr>
        <p:spPr>
          <a:xfrm>
            <a:off x="2724137" y="488586"/>
            <a:ext cx="6018421" cy="461665"/>
          </a:xfrm>
          <a:prstGeom prst="rect">
            <a:avLst/>
          </a:prstGeom>
          <a:noFill/>
        </p:spPr>
        <p:txBody>
          <a:bodyPr wrap="square" rtlCol="0">
            <a:spAutoFit/>
          </a:bodyPr>
          <a:lstStyle/>
          <a:p>
            <a:r>
              <a:rPr lang="es-AR" sz="2400" i="1">
                <a:solidFill>
                  <a:schemeClr val="accent2"/>
                </a:solidFill>
                <a:latin typeface="Century Schoolbook" panose="02040604050505020304" pitchFamily="18" charset="0"/>
              </a:rPr>
              <a:t>Se realizaron    grupos de trabajo</a:t>
            </a:r>
          </a:p>
        </p:txBody>
      </p:sp>
      <p:cxnSp>
        <p:nvCxnSpPr>
          <p:cNvPr id="10" name="Conector recto 9">
            <a:extLst>
              <a:ext uri="{FF2B5EF4-FFF2-40B4-BE49-F238E27FC236}">
                <a16:creationId xmlns:a16="http://schemas.microsoft.com/office/drawing/2014/main" id="{06230FFE-630F-814B-85E9-3D64331CB603}"/>
              </a:ext>
            </a:extLst>
          </p:cNvPr>
          <p:cNvCxnSpPr>
            <a:cxnSpLocks/>
          </p:cNvCxnSpPr>
          <p:nvPr userDrawn="1"/>
        </p:nvCxnSpPr>
        <p:spPr>
          <a:xfrm>
            <a:off x="4775960" y="1000720"/>
            <a:ext cx="447955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Google Shape;639;p43">
            <a:extLst>
              <a:ext uri="{FF2B5EF4-FFF2-40B4-BE49-F238E27FC236}">
                <a16:creationId xmlns:a16="http://schemas.microsoft.com/office/drawing/2014/main" id="{BE519275-93C9-C945-9E15-A68652C14254}"/>
              </a:ext>
            </a:extLst>
          </p:cNvPr>
          <p:cNvSpPr/>
          <p:nvPr userDrawn="1"/>
        </p:nvSpPr>
        <p:spPr>
          <a:xfrm>
            <a:off x="1577418" y="1120219"/>
            <a:ext cx="381199" cy="40190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Marcador de contenido 13">
            <a:extLst>
              <a:ext uri="{FF2B5EF4-FFF2-40B4-BE49-F238E27FC236}">
                <a16:creationId xmlns:a16="http://schemas.microsoft.com/office/drawing/2014/main" id="{1AEBB465-2657-0142-B766-9180431E69F6}"/>
              </a:ext>
            </a:extLst>
          </p:cNvPr>
          <p:cNvSpPr>
            <a:spLocks noGrp="1"/>
          </p:cNvSpPr>
          <p:nvPr>
            <p:ph sz="quarter" idx="10" hasCustomPrompt="1"/>
          </p:nvPr>
        </p:nvSpPr>
        <p:spPr>
          <a:xfrm>
            <a:off x="4669438" y="522538"/>
            <a:ext cx="369922" cy="544513"/>
          </a:xfrm>
        </p:spPr>
        <p:txBody>
          <a:bodyPr>
            <a:normAutofit/>
          </a:bodyPr>
          <a:lstStyle>
            <a:lvl1pPr marL="0" indent="0">
              <a:buNone/>
              <a:defRPr sz="2400" b="1" i="1">
                <a:solidFill>
                  <a:schemeClr val="accent2"/>
                </a:solidFill>
                <a:latin typeface="Century Schoolbook" panose="02040604050505020304" pitchFamily="18" charset="0"/>
              </a:defRPr>
            </a:lvl1pPr>
          </a:lstStyle>
          <a:p>
            <a:r>
              <a:rPr lang="es-AR"/>
              <a:t>6</a:t>
            </a:r>
          </a:p>
        </p:txBody>
      </p:sp>
      <p:cxnSp>
        <p:nvCxnSpPr>
          <p:cNvPr id="15" name="Conector recto 14">
            <a:extLst>
              <a:ext uri="{FF2B5EF4-FFF2-40B4-BE49-F238E27FC236}">
                <a16:creationId xmlns:a16="http://schemas.microsoft.com/office/drawing/2014/main" id="{BD68D075-E383-6A4C-8445-DB6F5190597A}"/>
              </a:ext>
            </a:extLst>
          </p:cNvPr>
          <p:cNvCxnSpPr>
            <a:cxnSpLocks/>
          </p:cNvCxnSpPr>
          <p:nvPr userDrawn="1"/>
        </p:nvCxnSpPr>
        <p:spPr>
          <a:xfrm>
            <a:off x="3414513" y="1723812"/>
            <a:ext cx="332297" cy="0"/>
          </a:xfrm>
          <a:prstGeom prst="line">
            <a:avLst/>
          </a:prstGeom>
          <a:ln w="127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Google Shape;374;p34">
            <a:extLst>
              <a:ext uri="{FF2B5EF4-FFF2-40B4-BE49-F238E27FC236}">
                <a16:creationId xmlns:a16="http://schemas.microsoft.com/office/drawing/2014/main" id="{C4162B47-CAF9-344E-8A98-E01BB2744A32}"/>
              </a:ext>
            </a:extLst>
          </p:cNvPr>
          <p:cNvSpPr/>
          <p:nvPr userDrawn="1"/>
        </p:nvSpPr>
        <p:spPr>
          <a:xfrm>
            <a:off x="2808755" y="1415358"/>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 name="Conector recto 16">
            <a:extLst>
              <a:ext uri="{FF2B5EF4-FFF2-40B4-BE49-F238E27FC236}">
                <a16:creationId xmlns:a16="http://schemas.microsoft.com/office/drawing/2014/main" id="{9B0AFC6A-3D78-7241-B33C-80DF9F1BBBC4}"/>
              </a:ext>
            </a:extLst>
          </p:cNvPr>
          <p:cNvCxnSpPr/>
          <p:nvPr userDrawn="1"/>
        </p:nvCxnSpPr>
        <p:spPr>
          <a:xfrm>
            <a:off x="3746810" y="1380833"/>
            <a:ext cx="0" cy="66258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6F497214-4F61-BB47-88CF-2A0709B4D4EE}"/>
              </a:ext>
            </a:extLst>
          </p:cNvPr>
          <p:cNvCxnSpPr>
            <a:cxnSpLocks/>
          </p:cNvCxnSpPr>
          <p:nvPr userDrawn="1"/>
        </p:nvCxnSpPr>
        <p:spPr>
          <a:xfrm>
            <a:off x="7058723" y="1723812"/>
            <a:ext cx="332297" cy="0"/>
          </a:xfrm>
          <a:prstGeom prst="line">
            <a:avLst/>
          </a:prstGeom>
          <a:ln w="127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9" name="Google Shape;374;p34">
            <a:extLst>
              <a:ext uri="{FF2B5EF4-FFF2-40B4-BE49-F238E27FC236}">
                <a16:creationId xmlns:a16="http://schemas.microsoft.com/office/drawing/2014/main" id="{1E231331-654A-0A4E-8D83-4690F9085998}"/>
              </a:ext>
            </a:extLst>
          </p:cNvPr>
          <p:cNvSpPr/>
          <p:nvPr userDrawn="1"/>
        </p:nvSpPr>
        <p:spPr>
          <a:xfrm>
            <a:off x="7390491" y="1415358"/>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Conector recto 19">
            <a:extLst>
              <a:ext uri="{FF2B5EF4-FFF2-40B4-BE49-F238E27FC236}">
                <a16:creationId xmlns:a16="http://schemas.microsoft.com/office/drawing/2014/main" id="{B629BEF4-32C2-AD40-8802-FB698F15AC49}"/>
              </a:ext>
            </a:extLst>
          </p:cNvPr>
          <p:cNvCxnSpPr/>
          <p:nvPr userDrawn="1"/>
        </p:nvCxnSpPr>
        <p:spPr>
          <a:xfrm>
            <a:off x="7058723" y="1380833"/>
            <a:ext cx="0" cy="66258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17DB7EB9-8E6C-1B4F-9F47-26170E6921A8}"/>
              </a:ext>
            </a:extLst>
          </p:cNvPr>
          <p:cNvSpPr>
            <a:spLocks noGrp="1"/>
          </p:cNvSpPr>
          <p:nvPr>
            <p:ph type="title" hasCustomPrompt="1"/>
          </p:nvPr>
        </p:nvSpPr>
        <p:spPr>
          <a:xfrm>
            <a:off x="3835130" y="1608462"/>
            <a:ext cx="3116514" cy="434955"/>
          </a:xfrm>
        </p:spPr>
        <p:txBody>
          <a:bodyPr anchor="t">
            <a:noAutofit/>
          </a:bodyPr>
          <a:lstStyle>
            <a:lvl1pPr>
              <a:lnSpc>
                <a:spcPct val="100000"/>
              </a:lnSpc>
              <a:defRPr sz="1200" b="0" i="0">
                <a:solidFill>
                  <a:schemeClr val="tx1">
                    <a:lumMod val="75000"/>
                    <a:lumOff val="25000"/>
                  </a:schemeClr>
                </a:solidFill>
                <a:latin typeface="Century Gothic" panose="020B0502020202020204" pitchFamily="34" charset="0"/>
              </a:defRPr>
            </a:lvl1pPr>
          </a:lstStyle>
          <a:p>
            <a:r>
              <a:rPr lang="es-ES"/>
              <a:t>Descripción del grupo.</a:t>
            </a:r>
            <a:endParaRPr lang="en-US"/>
          </a:p>
        </p:txBody>
      </p:sp>
      <p:sp>
        <p:nvSpPr>
          <p:cNvPr id="26" name="Marcador de contenido 13">
            <a:extLst>
              <a:ext uri="{FF2B5EF4-FFF2-40B4-BE49-F238E27FC236}">
                <a16:creationId xmlns:a16="http://schemas.microsoft.com/office/drawing/2014/main" id="{9E118E35-3799-9A41-B08A-8AAA43C759A6}"/>
              </a:ext>
            </a:extLst>
          </p:cNvPr>
          <p:cNvSpPr>
            <a:spLocks noGrp="1"/>
          </p:cNvSpPr>
          <p:nvPr>
            <p:ph sz="quarter" idx="13" hasCustomPrompt="1"/>
          </p:nvPr>
        </p:nvSpPr>
        <p:spPr>
          <a:xfrm>
            <a:off x="3842873" y="1304738"/>
            <a:ext cx="3097675" cy="296435"/>
          </a:xfrm>
        </p:spPr>
        <p:txBody>
          <a:bodyPr>
            <a:normAutofit/>
          </a:bodyPr>
          <a:lstStyle>
            <a:lvl1pPr marL="0" indent="0">
              <a:buNone/>
              <a:defRPr sz="1400" b="1" i="1">
                <a:solidFill>
                  <a:schemeClr val="accent2"/>
                </a:solidFill>
                <a:latin typeface="Century Schoolbook" panose="02040604050505020304" pitchFamily="18" charset="0"/>
              </a:defRPr>
            </a:lvl1pPr>
          </a:lstStyle>
          <a:p>
            <a:r>
              <a:rPr lang="es-AR"/>
              <a:t>Rango etario</a:t>
            </a:r>
          </a:p>
        </p:txBody>
      </p:sp>
      <p:sp>
        <p:nvSpPr>
          <p:cNvPr id="3" name="Marcador de texto 2">
            <a:extLst>
              <a:ext uri="{FF2B5EF4-FFF2-40B4-BE49-F238E27FC236}">
                <a16:creationId xmlns:a16="http://schemas.microsoft.com/office/drawing/2014/main" id="{23447369-856C-5B4E-82A8-D5EB82E1E5D1}"/>
              </a:ext>
            </a:extLst>
          </p:cNvPr>
          <p:cNvSpPr>
            <a:spLocks noGrp="1"/>
          </p:cNvSpPr>
          <p:nvPr>
            <p:ph type="body" sz="quarter" idx="14" hasCustomPrompt="1"/>
          </p:nvPr>
        </p:nvSpPr>
        <p:spPr>
          <a:xfrm>
            <a:off x="2808755" y="1505207"/>
            <a:ext cx="616909" cy="601662"/>
          </a:xfrm>
        </p:spPr>
        <p:txBody>
          <a:bodyPr>
            <a:noAutofit/>
          </a:bodyPr>
          <a:lstStyle>
            <a:lvl1pPr marL="0" indent="0" algn="ctr">
              <a:buNone/>
              <a:defRPr sz="2800" b="1">
                <a:solidFill>
                  <a:schemeClr val="bg1"/>
                </a:solidFill>
                <a:latin typeface="Century Gothic" panose="020B0502020202020204" pitchFamily="34" charset="0"/>
              </a:defRPr>
            </a:lvl1pPr>
          </a:lstStyle>
          <a:p>
            <a:r>
              <a:rPr lang="es-ES"/>
              <a:t>02</a:t>
            </a:r>
            <a:endParaRPr lang="es-AR"/>
          </a:p>
        </p:txBody>
      </p:sp>
      <p:sp>
        <p:nvSpPr>
          <p:cNvPr id="27" name="Marcador de texto 2">
            <a:extLst>
              <a:ext uri="{FF2B5EF4-FFF2-40B4-BE49-F238E27FC236}">
                <a16:creationId xmlns:a16="http://schemas.microsoft.com/office/drawing/2014/main" id="{33839960-AB1B-2644-9884-16375B7418F2}"/>
              </a:ext>
            </a:extLst>
          </p:cNvPr>
          <p:cNvSpPr>
            <a:spLocks noGrp="1"/>
          </p:cNvSpPr>
          <p:nvPr>
            <p:ph type="body" sz="quarter" idx="15" hasCustomPrompt="1"/>
          </p:nvPr>
        </p:nvSpPr>
        <p:spPr>
          <a:xfrm>
            <a:off x="7354628" y="1505207"/>
            <a:ext cx="718695" cy="601662"/>
          </a:xfrm>
        </p:spPr>
        <p:txBody>
          <a:bodyPr>
            <a:noAutofit/>
          </a:bodyPr>
          <a:lstStyle>
            <a:lvl1pPr marL="0" indent="0" algn="ctr">
              <a:buNone/>
              <a:defRPr sz="2800" b="1">
                <a:solidFill>
                  <a:schemeClr val="bg1"/>
                </a:solidFill>
                <a:latin typeface="Century Gothic" panose="020B0502020202020204" pitchFamily="34" charset="0"/>
              </a:defRPr>
            </a:lvl1pPr>
          </a:lstStyle>
          <a:p>
            <a:r>
              <a:rPr lang="es-ES"/>
              <a:t>C1</a:t>
            </a:r>
            <a:endParaRPr lang="es-AR"/>
          </a:p>
        </p:txBody>
      </p:sp>
      <p:pic>
        <p:nvPicPr>
          <p:cNvPr id="21" name="Imagen 20">
            <a:extLst>
              <a:ext uri="{FF2B5EF4-FFF2-40B4-BE49-F238E27FC236}">
                <a16:creationId xmlns:a16="http://schemas.microsoft.com/office/drawing/2014/main" id="{8F431141-D288-FC47-8F9D-EC82DCF00A7F}"/>
              </a:ext>
            </a:extLst>
          </p:cNvPr>
          <p:cNvPicPr>
            <a:picLocks noChangeAspect="1"/>
          </p:cNvPicPr>
          <p:nvPr userDrawn="1"/>
        </p:nvPicPr>
        <p:blipFill>
          <a:blip r:embed="rId2"/>
          <a:stretch>
            <a:fillRect/>
          </a:stretch>
        </p:blipFill>
        <p:spPr>
          <a:xfrm>
            <a:off x="8084746" y="4785360"/>
            <a:ext cx="794867" cy="149312"/>
          </a:xfrm>
          <a:prstGeom prst="rect">
            <a:avLst/>
          </a:prstGeom>
        </p:spPr>
      </p:pic>
    </p:spTree>
    <p:extLst>
      <p:ext uri="{BB962C8B-B14F-4D97-AF65-F5344CB8AC3E}">
        <p14:creationId xmlns:p14="http://schemas.microsoft.com/office/powerpoint/2010/main" val="1619603162"/>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BACA8C-06F6-4C4D-9F3C-11978CC76C3B}" type="datetimeFigureOut">
              <a:rPr lang="es-CL" smtClean="0"/>
              <a:t>16-01-2024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C54742F-D148-4B53-A361-5C831B68259E}" type="slidenum">
              <a:rPr lang="es-CL" smtClean="0"/>
              <a:t>‹Nº›</a:t>
            </a:fld>
            <a:endParaRPr lang="es-CL"/>
          </a:p>
        </p:txBody>
      </p:sp>
      <p:pic>
        <p:nvPicPr>
          <p:cNvPr id="7" name="Imagen 6" descr="Logotipo&#10;&#10;Descripción generada automáticamente">
            <a:extLst>
              <a:ext uri="{FF2B5EF4-FFF2-40B4-BE49-F238E27FC236}">
                <a16:creationId xmlns:a16="http://schemas.microsoft.com/office/drawing/2014/main" id="{E83AA726-E6BA-89B6-C080-7DA0FB1EF0EC}"/>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
        <p:nvSpPr>
          <p:cNvPr id="8" name="Google Shape;374;p34">
            <a:extLst>
              <a:ext uri="{FF2B5EF4-FFF2-40B4-BE49-F238E27FC236}">
                <a16:creationId xmlns:a16="http://schemas.microsoft.com/office/drawing/2014/main" id="{CA723B80-93B7-F118-2164-4E20E20F88E0}"/>
              </a:ext>
            </a:extLst>
          </p:cNvPr>
          <p:cNvSpPr/>
          <p:nvPr userDrawn="1"/>
        </p:nvSpPr>
        <p:spPr>
          <a:xfrm>
            <a:off x="1187292" y="637448"/>
            <a:ext cx="472800" cy="472800"/>
          </a:xfrm>
          <a:prstGeom prst="ellipse">
            <a:avLst/>
          </a:prstGeom>
          <a:solidFill>
            <a:schemeClr val="accent2">
              <a:alpha val="3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CuadroTexto 8">
            <a:extLst>
              <a:ext uri="{FF2B5EF4-FFF2-40B4-BE49-F238E27FC236}">
                <a16:creationId xmlns:a16="http://schemas.microsoft.com/office/drawing/2014/main" id="{8A5A6900-EDE1-7A28-4325-B04669AC7087}"/>
              </a:ext>
            </a:extLst>
          </p:cNvPr>
          <p:cNvSpPr txBox="1"/>
          <p:nvPr userDrawn="1"/>
        </p:nvSpPr>
        <p:spPr>
          <a:xfrm rot="16200000">
            <a:off x="-1748034" y="1964674"/>
            <a:ext cx="5554726" cy="1169551"/>
          </a:xfrm>
          <a:prstGeom prst="rect">
            <a:avLst/>
          </a:prstGeom>
          <a:noFill/>
        </p:spPr>
        <p:txBody>
          <a:bodyPr wrap="none" rtlCol="0">
            <a:spAutoFit/>
          </a:bodyPr>
          <a:lstStyle/>
          <a:p>
            <a:r>
              <a:rPr lang="es-AR" sz="7000">
                <a:latin typeface="Century Schoolbook" panose="02040604050505020304" pitchFamily="18" charset="0"/>
              </a:rPr>
              <a:t>OBJETIVOS</a:t>
            </a:r>
          </a:p>
        </p:txBody>
      </p:sp>
      <p:grpSp>
        <p:nvGrpSpPr>
          <p:cNvPr id="10" name="Google Shape;592;p43">
            <a:extLst>
              <a:ext uri="{FF2B5EF4-FFF2-40B4-BE49-F238E27FC236}">
                <a16:creationId xmlns:a16="http://schemas.microsoft.com/office/drawing/2014/main" id="{037ACC5D-83A8-4C8B-AAF3-0998229434E1}"/>
              </a:ext>
            </a:extLst>
          </p:cNvPr>
          <p:cNvGrpSpPr/>
          <p:nvPr userDrawn="1"/>
        </p:nvGrpSpPr>
        <p:grpSpPr>
          <a:xfrm>
            <a:off x="1465205" y="751187"/>
            <a:ext cx="522160" cy="547476"/>
            <a:chOff x="5961125" y="1623900"/>
            <a:chExt cx="427450" cy="448175"/>
          </a:xfrm>
        </p:grpSpPr>
        <p:sp>
          <p:nvSpPr>
            <p:cNvPr id="11" name="Google Shape;593;p43">
              <a:extLst>
                <a:ext uri="{FF2B5EF4-FFF2-40B4-BE49-F238E27FC236}">
                  <a16:creationId xmlns:a16="http://schemas.microsoft.com/office/drawing/2014/main" id="{33FBEE0C-0CED-71E0-1D9F-999B36E531F6}"/>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4;p43">
              <a:extLst>
                <a:ext uri="{FF2B5EF4-FFF2-40B4-BE49-F238E27FC236}">
                  <a16:creationId xmlns:a16="http://schemas.microsoft.com/office/drawing/2014/main" id="{8BD64E7C-E06C-8F5A-5432-AF234BF26B59}"/>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95;p43">
              <a:extLst>
                <a:ext uri="{FF2B5EF4-FFF2-40B4-BE49-F238E27FC236}">
                  <a16:creationId xmlns:a16="http://schemas.microsoft.com/office/drawing/2014/main" id="{CAA4A394-137E-7638-4D95-6AB2D8F61887}"/>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96;p43">
              <a:extLst>
                <a:ext uri="{FF2B5EF4-FFF2-40B4-BE49-F238E27FC236}">
                  <a16:creationId xmlns:a16="http://schemas.microsoft.com/office/drawing/2014/main" id="{03079FE7-43EE-D931-33DC-55C61E549A91}"/>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97;p43">
              <a:extLst>
                <a:ext uri="{FF2B5EF4-FFF2-40B4-BE49-F238E27FC236}">
                  <a16:creationId xmlns:a16="http://schemas.microsoft.com/office/drawing/2014/main" id="{E1C945FC-B482-049A-C044-36663C983512}"/>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98;p43">
              <a:extLst>
                <a:ext uri="{FF2B5EF4-FFF2-40B4-BE49-F238E27FC236}">
                  <a16:creationId xmlns:a16="http://schemas.microsoft.com/office/drawing/2014/main" id="{B2BB9883-6969-C707-6370-77C5461C75DA}"/>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9;p43">
              <a:extLst>
                <a:ext uri="{FF2B5EF4-FFF2-40B4-BE49-F238E27FC236}">
                  <a16:creationId xmlns:a16="http://schemas.microsoft.com/office/drawing/2014/main" id="{0F3550D4-453D-BE9E-DF4C-73A2A7A9B67D}"/>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 name="Conector recto 17">
            <a:extLst>
              <a:ext uri="{FF2B5EF4-FFF2-40B4-BE49-F238E27FC236}">
                <a16:creationId xmlns:a16="http://schemas.microsoft.com/office/drawing/2014/main" id="{62C4E462-B7AB-62C4-CC2A-3F6EFCCF3419}"/>
              </a:ext>
            </a:extLst>
          </p:cNvPr>
          <p:cNvCxnSpPr>
            <a:cxnSpLocks/>
          </p:cNvCxnSpPr>
          <p:nvPr userDrawn="1"/>
        </p:nvCxnSpPr>
        <p:spPr>
          <a:xfrm rot="5400000">
            <a:off x="689691" y="3632408"/>
            <a:ext cx="447955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Google Shape;374;p34">
            <a:extLst>
              <a:ext uri="{FF2B5EF4-FFF2-40B4-BE49-F238E27FC236}">
                <a16:creationId xmlns:a16="http://schemas.microsoft.com/office/drawing/2014/main" id="{16E1E7B6-48EF-9D24-6BD6-8C4E0E08E5C2}"/>
              </a:ext>
            </a:extLst>
          </p:cNvPr>
          <p:cNvSpPr/>
          <p:nvPr userDrawn="1"/>
        </p:nvSpPr>
        <p:spPr>
          <a:xfrm>
            <a:off x="2817532" y="1298663"/>
            <a:ext cx="223871" cy="22387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4;p34">
            <a:extLst>
              <a:ext uri="{FF2B5EF4-FFF2-40B4-BE49-F238E27FC236}">
                <a16:creationId xmlns:a16="http://schemas.microsoft.com/office/drawing/2014/main" id="{3BB8E7C8-FFB9-C1B5-7331-9421EAED9D60}"/>
              </a:ext>
            </a:extLst>
          </p:cNvPr>
          <p:cNvSpPr/>
          <p:nvPr userDrawn="1"/>
        </p:nvSpPr>
        <p:spPr>
          <a:xfrm>
            <a:off x="2817532" y="1941469"/>
            <a:ext cx="223871" cy="22387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4;p34">
            <a:extLst>
              <a:ext uri="{FF2B5EF4-FFF2-40B4-BE49-F238E27FC236}">
                <a16:creationId xmlns:a16="http://schemas.microsoft.com/office/drawing/2014/main" id="{AE4855B7-3EEA-6E29-024F-D372691A0A96}"/>
              </a:ext>
            </a:extLst>
          </p:cNvPr>
          <p:cNvSpPr/>
          <p:nvPr userDrawn="1"/>
        </p:nvSpPr>
        <p:spPr>
          <a:xfrm>
            <a:off x="2817532" y="2599143"/>
            <a:ext cx="223871" cy="22387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9596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26221" y="1991658"/>
            <a:ext cx="5546598" cy="994172"/>
          </a:xfrm>
        </p:spPr>
        <p:txBody>
          <a:bodyPr anchor="t">
            <a:noAutofit/>
          </a:bodyPr>
          <a:lstStyle>
            <a:lvl1pPr>
              <a:lnSpc>
                <a:spcPct val="100000"/>
              </a:lnSpc>
              <a:defRPr sz="2400" b="0" i="1">
                <a:solidFill>
                  <a:schemeClr val="accent2"/>
                </a:solidFill>
                <a:latin typeface="Century Schoolbook" panose="02040604050505020304" pitchFamily="18" charset="0"/>
              </a:defRPr>
            </a:lvl1pPr>
          </a:lstStyle>
          <a:p>
            <a:r>
              <a:rPr lang="es-ES"/>
              <a:t>Destacado del texto</a:t>
            </a:r>
            <a:endParaRPr lang="en-US"/>
          </a:p>
        </p:txBody>
      </p:sp>
      <p:sp>
        <p:nvSpPr>
          <p:cNvPr id="3" name="Content Placeholder 2"/>
          <p:cNvSpPr>
            <a:spLocks noGrp="1"/>
          </p:cNvSpPr>
          <p:nvPr>
            <p:ph sz="half" idx="1" hasCustomPrompt="1"/>
          </p:nvPr>
        </p:nvSpPr>
        <p:spPr>
          <a:xfrm>
            <a:off x="2826221" y="3217217"/>
            <a:ext cx="5546598" cy="1327663"/>
          </a:xfrm>
        </p:spPr>
        <p:txBody>
          <a:bodyPr>
            <a:normAutofit/>
          </a:bodyPr>
          <a:lstStyle>
            <a:lvl1pPr marL="0" indent="0">
              <a:buNone/>
              <a:defRPr sz="1400">
                <a:latin typeface="Century Gothic" panose="020B0502020202020204" pitchFamily="34" charset="0"/>
              </a:defRPr>
            </a:lvl1pPr>
          </a:lstStyle>
          <a:p>
            <a:pPr lvl="0"/>
            <a:r>
              <a:rPr lang="es-ES"/>
              <a:t>Texto de desarrollo</a:t>
            </a:r>
            <a:endParaRPr lang="en-US"/>
          </a:p>
        </p:txBody>
      </p:sp>
      <p:grpSp>
        <p:nvGrpSpPr>
          <p:cNvPr id="8" name="Grupo 7">
            <a:extLst>
              <a:ext uri="{FF2B5EF4-FFF2-40B4-BE49-F238E27FC236}">
                <a16:creationId xmlns:a16="http://schemas.microsoft.com/office/drawing/2014/main" id="{6E8B7835-9C2C-3A4E-94C6-750B055717D8}"/>
              </a:ext>
            </a:extLst>
          </p:cNvPr>
          <p:cNvGrpSpPr/>
          <p:nvPr userDrawn="1"/>
        </p:nvGrpSpPr>
        <p:grpSpPr>
          <a:xfrm>
            <a:off x="425634" y="-244745"/>
            <a:ext cx="1267911" cy="5588389"/>
            <a:chOff x="425634" y="-244745"/>
            <a:chExt cx="1267911" cy="5588389"/>
          </a:xfrm>
        </p:grpSpPr>
        <p:sp>
          <p:nvSpPr>
            <p:cNvPr id="9" name="Google Shape;374;p34">
              <a:extLst>
                <a:ext uri="{FF2B5EF4-FFF2-40B4-BE49-F238E27FC236}">
                  <a16:creationId xmlns:a16="http://schemas.microsoft.com/office/drawing/2014/main" id="{08F77C79-21C1-884D-9D92-17F96B725AB6}"/>
                </a:ext>
              </a:extLst>
            </p:cNvPr>
            <p:cNvSpPr/>
            <p:nvPr/>
          </p:nvSpPr>
          <p:spPr>
            <a:xfrm>
              <a:off x="1220745" y="670901"/>
              <a:ext cx="472800" cy="472800"/>
            </a:xfrm>
            <a:prstGeom prst="ellipse">
              <a:avLst/>
            </a:prstGeom>
            <a:solidFill>
              <a:schemeClr val="accent2">
                <a:alpha val="3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CuadroTexto 9">
              <a:extLst>
                <a:ext uri="{FF2B5EF4-FFF2-40B4-BE49-F238E27FC236}">
                  <a16:creationId xmlns:a16="http://schemas.microsoft.com/office/drawing/2014/main" id="{1AF0F466-FE89-FE40-8628-F10BABA30F9E}"/>
                </a:ext>
              </a:extLst>
            </p:cNvPr>
            <p:cNvSpPr txBox="1"/>
            <p:nvPr/>
          </p:nvSpPr>
          <p:spPr>
            <a:xfrm rot="16200000">
              <a:off x="-1768396" y="1949285"/>
              <a:ext cx="5588389" cy="1200329"/>
            </a:xfrm>
            <a:prstGeom prst="rect">
              <a:avLst/>
            </a:prstGeom>
            <a:noFill/>
          </p:spPr>
          <p:txBody>
            <a:bodyPr wrap="none" rtlCol="0">
              <a:spAutoFit/>
            </a:bodyPr>
            <a:lstStyle/>
            <a:p>
              <a:r>
                <a:rPr lang="es-AR" sz="7200">
                  <a:latin typeface="Century Schoolbook" panose="02040604050505020304" pitchFamily="18" charset="0"/>
                </a:rPr>
                <a:t>CONTEXTO</a:t>
              </a:r>
            </a:p>
          </p:txBody>
        </p:sp>
      </p:grpSp>
      <p:cxnSp>
        <p:nvCxnSpPr>
          <p:cNvPr id="11" name="Conector recto 10">
            <a:extLst>
              <a:ext uri="{FF2B5EF4-FFF2-40B4-BE49-F238E27FC236}">
                <a16:creationId xmlns:a16="http://schemas.microsoft.com/office/drawing/2014/main" id="{FB5CA651-C47D-2B44-94DE-3BD9A14D5A35}"/>
              </a:ext>
            </a:extLst>
          </p:cNvPr>
          <p:cNvCxnSpPr>
            <a:cxnSpLocks/>
          </p:cNvCxnSpPr>
          <p:nvPr userDrawn="1"/>
        </p:nvCxnSpPr>
        <p:spPr>
          <a:xfrm flipH="1">
            <a:off x="2826221" y="3092239"/>
            <a:ext cx="6340357"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oogle Shape;713;p43">
            <a:extLst>
              <a:ext uri="{FF2B5EF4-FFF2-40B4-BE49-F238E27FC236}">
                <a16:creationId xmlns:a16="http://schemas.microsoft.com/office/drawing/2014/main" id="{E56A21E1-6486-A74C-8120-8804F0EE1A84}"/>
              </a:ext>
            </a:extLst>
          </p:cNvPr>
          <p:cNvGrpSpPr/>
          <p:nvPr userDrawn="1"/>
        </p:nvGrpSpPr>
        <p:grpSpPr>
          <a:xfrm>
            <a:off x="1572369" y="823325"/>
            <a:ext cx="493691" cy="493691"/>
            <a:chOff x="5941025" y="3634400"/>
            <a:chExt cx="467650" cy="467650"/>
          </a:xfrm>
        </p:grpSpPr>
        <p:sp>
          <p:nvSpPr>
            <p:cNvPr id="13" name="Google Shape;714;p43">
              <a:extLst>
                <a:ext uri="{FF2B5EF4-FFF2-40B4-BE49-F238E27FC236}">
                  <a16:creationId xmlns:a16="http://schemas.microsoft.com/office/drawing/2014/main" id="{478C83E8-0EF5-3242-B0DF-4550D48D86BA}"/>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5;p43">
              <a:extLst>
                <a:ext uri="{FF2B5EF4-FFF2-40B4-BE49-F238E27FC236}">
                  <a16:creationId xmlns:a16="http://schemas.microsoft.com/office/drawing/2014/main" id="{40A459C8-474C-C34A-9AF4-D266041B89BB}"/>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16;p43">
              <a:extLst>
                <a:ext uri="{FF2B5EF4-FFF2-40B4-BE49-F238E27FC236}">
                  <a16:creationId xmlns:a16="http://schemas.microsoft.com/office/drawing/2014/main" id="{97760FA8-7208-104B-8418-97994C362123}"/>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7;p43">
              <a:extLst>
                <a:ext uri="{FF2B5EF4-FFF2-40B4-BE49-F238E27FC236}">
                  <a16:creationId xmlns:a16="http://schemas.microsoft.com/office/drawing/2014/main" id="{C650C178-F7D7-3F4D-9FC3-3E56407EF16E}"/>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8;p43">
              <a:extLst>
                <a:ext uri="{FF2B5EF4-FFF2-40B4-BE49-F238E27FC236}">
                  <a16:creationId xmlns:a16="http://schemas.microsoft.com/office/drawing/2014/main" id="{85C68051-18FE-D540-86D5-03BCE0D15A50}"/>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19;p43">
              <a:extLst>
                <a:ext uri="{FF2B5EF4-FFF2-40B4-BE49-F238E27FC236}">
                  <a16:creationId xmlns:a16="http://schemas.microsoft.com/office/drawing/2014/main" id="{BA2258AF-0BE0-D843-A096-6F46C9ED626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ángulo 19">
            <a:extLst>
              <a:ext uri="{FF2B5EF4-FFF2-40B4-BE49-F238E27FC236}">
                <a16:creationId xmlns:a16="http://schemas.microsoft.com/office/drawing/2014/main" id="{84EA90C8-B953-A249-BC7D-728AD9E25C23}"/>
              </a:ext>
            </a:extLst>
          </p:cNvPr>
          <p:cNvSpPr/>
          <p:nvPr userDrawn="1"/>
        </p:nvSpPr>
        <p:spPr>
          <a:xfrm>
            <a:off x="2826220" y="0"/>
            <a:ext cx="6317779" cy="18852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Subtítulo 2">
            <a:extLst>
              <a:ext uri="{FF2B5EF4-FFF2-40B4-BE49-F238E27FC236}">
                <a16:creationId xmlns:a16="http://schemas.microsoft.com/office/drawing/2014/main" id="{952464A2-5EB9-3344-9808-D07D706B839F}"/>
              </a:ext>
            </a:extLst>
          </p:cNvPr>
          <p:cNvSpPr txBox="1">
            <a:spLocks/>
          </p:cNvSpPr>
          <p:nvPr userDrawn="1"/>
        </p:nvSpPr>
        <p:spPr>
          <a:xfrm>
            <a:off x="5031626" y="868363"/>
            <a:ext cx="2416277" cy="105369"/>
          </a:xfrm>
          <a:prstGeom prst="rect">
            <a:avLst/>
          </a:prstGeom>
        </p:spPr>
        <p:txBody>
          <a:bodyPr vert="horz" lIns="9000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AR" sz="1600" i="0">
                <a:solidFill>
                  <a:schemeClr val="tx1"/>
                </a:solidFill>
                <a:latin typeface="Century Gothic" panose="020B0502020202020204" pitchFamily="34" charset="0"/>
              </a:rPr>
              <a:t>IMAGEN</a:t>
            </a:r>
          </a:p>
        </p:txBody>
      </p:sp>
      <p:pic>
        <p:nvPicPr>
          <p:cNvPr id="5" name="Imagen 4" descr="Logotipo&#10;&#10;Descripción generada automáticamente">
            <a:extLst>
              <a:ext uri="{FF2B5EF4-FFF2-40B4-BE49-F238E27FC236}">
                <a16:creationId xmlns:a16="http://schemas.microsoft.com/office/drawing/2014/main" id="{5694E822-E42E-13ED-3AF1-88469DB52E4A}"/>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314843425"/>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26221" y="473725"/>
            <a:ext cx="5546598" cy="1355334"/>
          </a:xfrm>
        </p:spPr>
        <p:txBody>
          <a:bodyPr anchor="t">
            <a:noAutofit/>
          </a:bodyPr>
          <a:lstStyle>
            <a:lvl1pPr>
              <a:lnSpc>
                <a:spcPct val="100000"/>
              </a:lnSpc>
              <a:defRPr sz="2400" b="0" i="1">
                <a:solidFill>
                  <a:schemeClr val="accent2"/>
                </a:solidFill>
                <a:latin typeface="Century Schoolbook" panose="02040604050505020304" pitchFamily="18" charset="0"/>
              </a:defRPr>
            </a:lvl1pPr>
          </a:lstStyle>
          <a:p>
            <a:r>
              <a:rPr lang="es-ES"/>
              <a:t>Destacado del texto</a:t>
            </a:r>
            <a:endParaRPr lang="en-US"/>
          </a:p>
        </p:txBody>
      </p:sp>
      <p:sp>
        <p:nvSpPr>
          <p:cNvPr id="3" name="Content Placeholder 2"/>
          <p:cNvSpPr>
            <a:spLocks noGrp="1"/>
          </p:cNvSpPr>
          <p:nvPr>
            <p:ph sz="half" idx="1" hasCustomPrompt="1"/>
          </p:nvPr>
        </p:nvSpPr>
        <p:spPr>
          <a:xfrm>
            <a:off x="2826221" y="2060446"/>
            <a:ext cx="5546598" cy="2566638"/>
          </a:xfrm>
        </p:spPr>
        <p:txBody>
          <a:bodyPr>
            <a:normAutofit/>
          </a:bodyPr>
          <a:lstStyle>
            <a:lvl1pPr marL="0" indent="0">
              <a:buNone/>
              <a:defRPr sz="1400">
                <a:latin typeface="Century Gothic" panose="020B0502020202020204" pitchFamily="34" charset="0"/>
              </a:defRPr>
            </a:lvl1pPr>
          </a:lstStyle>
          <a:p>
            <a:pPr lvl="0"/>
            <a:r>
              <a:rPr lang="es-ES"/>
              <a:t>Texto de desarrollo</a:t>
            </a:r>
            <a:endParaRPr lang="en-US"/>
          </a:p>
        </p:txBody>
      </p:sp>
      <p:grpSp>
        <p:nvGrpSpPr>
          <p:cNvPr id="8" name="Grupo 7">
            <a:extLst>
              <a:ext uri="{FF2B5EF4-FFF2-40B4-BE49-F238E27FC236}">
                <a16:creationId xmlns:a16="http://schemas.microsoft.com/office/drawing/2014/main" id="{6E8B7835-9C2C-3A4E-94C6-750B055717D8}"/>
              </a:ext>
            </a:extLst>
          </p:cNvPr>
          <p:cNvGrpSpPr/>
          <p:nvPr userDrawn="1"/>
        </p:nvGrpSpPr>
        <p:grpSpPr>
          <a:xfrm>
            <a:off x="425634" y="-244745"/>
            <a:ext cx="1267911" cy="5588389"/>
            <a:chOff x="425634" y="-244745"/>
            <a:chExt cx="1267911" cy="5588389"/>
          </a:xfrm>
        </p:grpSpPr>
        <p:sp>
          <p:nvSpPr>
            <p:cNvPr id="9" name="Google Shape;374;p34">
              <a:extLst>
                <a:ext uri="{FF2B5EF4-FFF2-40B4-BE49-F238E27FC236}">
                  <a16:creationId xmlns:a16="http://schemas.microsoft.com/office/drawing/2014/main" id="{08F77C79-21C1-884D-9D92-17F96B725AB6}"/>
                </a:ext>
              </a:extLst>
            </p:cNvPr>
            <p:cNvSpPr/>
            <p:nvPr/>
          </p:nvSpPr>
          <p:spPr>
            <a:xfrm>
              <a:off x="1220745" y="670901"/>
              <a:ext cx="472800" cy="472800"/>
            </a:xfrm>
            <a:prstGeom prst="ellipse">
              <a:avLst/>
            </a:prstGeom>
            <a:solidFill>
              <a:schemeClr val="accent2">
                <a:alpha val="3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CuadroTexto 9">
              <a:extLst>
                <a:ext uri="{FF2B5EF4-FFF2-40B4-BE49-F238E27FC236}">
                  <a16:creationId xmlns:a16="http://schemas.microsoft.com/office/drawing/2014/main" id="{1AF0F466-FE89-FE40-8628-F10BABA30F9E}"/>
                </a:ext>
              </a:extLst>
            </p:cNvPr>
            <p:cNvSpPr txBox="1"/>
            <p:nvPr/>
          </p:nvSpPr>
          <p:spPr>
            <a:xfrm rot="16200000">
              <a:off x="-1768396" y="1949285"/>
              <a:ext cx="5588389" cy="1200329"/>
            </a:xfrm>
            <a:prstGeom prst="rect">
              <a:avLst/>
            </a:prstGeom>
            <a:noFill/>
          </p:spPr>
          <p:txBody>
            <a:bodyPr wrap="none" rtlCol="0">
              <a:spAutoFit/>
            </a:bodyPr>
            <a:lstStyle/>
            <a:p>
              <a:r>
                <a:rPr lang="es-AR" sz="7200">
                  <a:latin typeface="Century Schoolbook" panose="02040604050505020304" pitchFamily="18" charset="0"/>
                </a:rPr>
                <a:t>CONTEXTO</a:t>
              </a:r>
            </a:p>
          </p:txBody>
        </p:sp>
      </p:grpSp>
      <p:cxnSp>
        <p:nvCxnSpPr>
          <p:cNvPr id="11" name="Conector recto 10">
            <a:extLst>
              <a:ext uri="{FF2B5EF4-FFF2-40B4-BE49-F238E27FC236}">
                <a16:creationId xmlns:a16="http://schemas.microsoft.com/office/drawing/2014/main" id="{FB5CA651-C47D-2B44-94DE-3BD9A14D5A35}"/>
              </a:ext>
            </a:extLst>
          </p:cNvPr>
          <p:cNvCxnSpPr>
            <a:cxnSpLocks/>
          </p:cNvCxnSpPr>
          <p:nvPr userDrawn="1"/>
        </p:nvCxnSpPr>
        <p:spPr>
          <a:xfrm flipH="1">
            <a:off x="2826221" y="1935468"/>
            <a:ext cx="6340357"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oogle Shape;713;p43">
            <a:extLst>
              <a:ext uri="{FF2B5EF4-FFF2-40B4-BE49-F238E27FC236}">
                <a16:creationId xmlns:a16="http://schemas.microsoft.com/office/drawing/2014/main" id="{E56A21E1-6486-A74C-8120-8804F0EE1A84}"/>
              </a:ext>
            </a:extLst>
          </p:cNvPr>
          <p:cNvGrpSpPr/>
          <p:nvPr userDrawn="1"/>
        </p:nvGrpSpPr>
        <p:grpSpPr>
          <a:xfrm>
            <a:off x="1572369" y="823325"/>
            <a:ext cx="493691" cy="493691"/>
            <a:chOff x="5941025" y="3634400"/>
            <a:chExt cx="467650" cy="467650"/>
          </a:xfrm>
        </p:grpSpPr>
        <p:sp>
          <p:nvSpPr>
            <p:cNvPr id="13" name="Google Shape;714;p43">
              <a:extLst>
                <a:ext uri="{FF2B5EF4-FFF2-40B4-BE49-F238E27FC236}">
                  <a16:creationId xmlns:a16="http://schemas.microsoft.com/office/drawing/2014/main" id="{478C83E8-0EF5-3242-B0DF-4550D48D86BA}"/>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5;p43">
              <a:extLst>
                <a:ext uri="{FF2B5EF4-FFF2-40B4-BE49-F238E27FC236}">
                  <a16:creationId xmlns:a16="http://schemas.microsoft.com/office/drawing/2014/main" id="{40A459C8-474C-C34A-9AF4-D266041B89BB}"/>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16;p43">
              <a:extLst>
                <a:ext uri="{FF2B5EF4-FFF2-40B4-BE49-F238E27FC236}">
                  <a16:creationId xmlns:a16="http://schemas.microsoft.com/office/drawing/2014/main" id="{97760FA8-7208-104B-8418-97994C362123}"/>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7;p43">
              <a:extLst>
                <a:ext uri="{FF2B5EF4-FFF2-40B4-BE49-F238E27FC236}">
                  <a16:creationId xmlns:a16="http://schemas.microsoft.com/office/drawing/2014/main" id="{C650C178-F7D7-3F4D-9FC3-3E56407EF16E}"/>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8;p43">
              <a:extLst>
                <a:ext uri="{FF2B5EF4-FFF2-40B4-BE49-F238E27FC236}">
                  <a16:creationId xmlns:a16="http://schemas.microsoft.com/office/drawing/2014/main" id="{85C68051-18FE-D540-86D5-03BCE0D15A50}"/>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19;p43">
              <a:extLst>
                <a:ext uri="{FF2B5EF4-FFF2-40B4-BE49-F238E27FC236}">
                  <a16:creationId xmlns:a16="http://schemas.microsoft.com/office/drawing/2014/main" id="{BA2258AF-0BE0-D843-A096-6F46C9ED626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n 3" descr="Logotipo&#10;&#10;Descripción generada automáticamente">
            <a:extLst>
              <a:ext uri="{FF2B5EF4-FFF2-40B4-BE49-F238E27FC236}">
                <a16:creationId xmlns:a16="http://schemas.microsoft.com/office/drawing/2014/main" id="{53B22086-D42B-5FF9-1B5B-4ACDA5593D7F}"/>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754540584"/>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520" y="1991657"/>
            <a:ext cx="2079106" cy="2668477"/>
          </a:xfrm>
        </p:spPr>
        <p:txBody>
          <a:bodyPr anchor="t">
            <a:noAutofit/>
          </a:bodyPr>
          <a:lstStyle>
            <a:lvl1pPr>
              <a:lnSpc>
                <a:spcPct val="100000"/>
              </a:lnSpc>
              <a:defRPr sz="2400" b="0" i="1">
                <a:solidFill>
                  <a:schemeClr val="accent2"/>
                </a:solidFill>
                <a:latin typeface="Century Schoolbook" panose="02040604050505020304" pitchFamily="18" charset="0"/>
              </a:defRPr>
            </a:lvl1pPr>
          </a:lstStyle>
          <a:p>
            <a:r>
              <a:rPr lang="es-ES"/>
              <a:t>Destacado del texto</a:t>
            </a:r>
            <a:endParaRPr lang="en-US"/>
          </a:p>
        </p:txBody>
      </p:sp>
      <p:sp>
        <p:nvSpPr>
          <p:cNvPr id="3" name="Content Placeholder 2"/>
          <p:cNvSpPr>
            <a:spLocks noGrp="1"/>
          </p:cNvSpPr>
          <p:nvPr>
            <p:ph sz="half" idx="1" hasCustomPrompt="1"/>
          </p:nvPr>
        </p:nvSpPr>
        <p:spPr>
          <a:xfrm>
            <a:off x="5157926" y="1991657"/>
            <a:ext cx="3380146" cy="2668477"/>
          </a:xfrm>
        </p:spPr>
        <p:txBody>
          <a:bodyPr>
            <a:normAutofit/>
          </a:bodyPr>
          <a:lstStyle>
            <a:lvl1pPr marL="0" indent="0">
              <a:buNone/>
              <a:defRPr sz="1400">
                <a:latin typeface="Century Gothic" panose="020B0502020202020204" pitchFamily="34" charset="0"/>
              </a:defRPr>
            </a:lvl1pPr>
          </a:lstStyle>
          <a:p>
            <a:pPr lvl="0"/>
            <a:r>
              <a:rPr lang="es-ES"/>
              <a:t>Texto de desarrollo</a:t>
            </a:r>
            <a:endParaRPr lang="en-US"/>
          </a:p>
        </p:txBody>
      </p:sp>
      <p:grpSp>
        <p:nvGrpSpPr>
          <p:cNvPr id="8" name="Grupo 7">
            <a:extLst>
              <a:ext uri="{FF2B5EF4-FFF2-40B4-BE49-F238E27FC236}">
                <a16:creationId xmlns:a16="http://schemas.microsoft.com/office/drawing/2014/main" id="{6E8B7835-9C2C-3A4E-94C6-750B055717D8}"/>
              </a:ext>
            </a:extLst>
          </p:cNvPr>
          <p:cNvGrpSpPr/>
          <p:nvPr userDrawn="1"/>
        </p:nvGrpSpPr>
        <p:grpSpPr>
          <a:xfrm>
            <a:off x="448720" y="-370960"/>
            <a:ext cx="1244825" cy="5708614"/>
            <a:chOff x="448720" y="-370960"/>
            <a:chExt cx="1244825" cy="5708614"/>
          </a:xfrm>
        </p:grpSpPr>
        <p:sp>
          <p:nvSpPr>
            <p:cNvPr id="9" name="Google Shape;374;p34">
              <a:extLst>
                <a:ext uri="{FF2B5EF4-FFF2-40B4-BE49-F238E27FC236}">
                  <a16:creationId xmlns:a16="http://schemas.microsoft.com/office/drawing/2014/main" id="{08F77C79-21C1-884D-9D92-17F96B725AB6}"/>
                </a:ext>
              </a:extLst>
            </p:cNvPr>
            <p:cNvSpPr/>
            <p:nvPr/>
          </p:nvSpPr>
          <p:spPr>
            <a:xfrm>
              <a:off x="1220745" y="670901"/>
              <a:ext cx="472800" cy="472800"/>
            </a:xfrm>
            <a:prstGeom prst="ellipse">
              <a:avLst/>
            </a:prstGeom>
            <a:solidFill>
              <a:schemeClr val="accent2">
                <a:alpha val="3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CuadroTexto 9">
              <a:extLst>
                <a:ext uri="{FF2B5EF4-FFF2-40B4-BE49-F238E27FC236}">
                  <a16:creationId xmlns:a16="http://schemas.microsoft.com/office/drawing/2014/main" id="{1AF0F466-FE89-FE40-8628-F10BABA30F9E}"/>
                </a:ext>
              </a:extLst>
            </p:cNvPr>
            <p:cNvSpPr txBox="1"/>
            <p:nvPr/>
          </p:nvSpPr>
          <p:spPr>
            <a:xfrm rot="16200000">
              <a:off x="-1828506" y="1906266"/>
              <a:ext cx="5708614" cy="1154162"/>
            </a:xfrm>
            <a:prstGeom prst="rect">
              <a:avLst/>
            </a:prstGeom>
            <a:noFill/>
          </p:spPr>
          <p:txBody>
            <a:bodyPr wrap="none" rtlCol="0">
              <a:spAutoFit/>
            </a:bodyPr>
            <a:lstStyle/>
            <a:p>
              <a:r>
                <a:rPr lang="es-AR" sz="6700">
                  <a:latin typeface="Century Schoolbook" panose="02040604050505020304" pitchFamily="18" charset="0"/>
                </a:rPr>
                <a:t>CATEGORIA</a:t>
              </a:r>
            </a:p>
          </p:txBody>
        </p:sp>
      </p:grpSp>
      <p:cxnSp>
        <p:nvCxnSpPr>
          <p:cNvPr id="11" name="Conector recto 10">
            <a:extLst>
              <a:ext uri="{FF2B5EF4-FFF2-40B4-BE49-F238E27FC236}">
                <a16:creationId xmlns:a16="http://schemas.microsoft.com/office/drawing/2014/main" id="{FB5CA651-C47D-2B44-94DE-3BD9A14D5A35}"/>
              </a:ext>
            </a:extLst>
          </p:cNvPr>
          <p:cNvCxnSpPr>
            <a:cxnSpLocks/>
          </p:cNvCxnSpPr>
          <p:nvPr userDrawn="1"/>
        </p:nvCxnSpPr>
        <p:spPr>
          <a:xfrm flipV="1">
            <a:off x="2826220" y="1995767"/>
            <a:ext cx="0" cy="3341887"/>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oogle Shape;713;p43">
            <a:extLst>
              <a:ext uri="{FF2B5EF4-FFF2-40B4-BE49-F238E27FC236}">
                <a16:creationId xmlns:a16="http://schemas.microsoft.com/office/drawing/2014/main" id="{E56A21E1-6486-A74C-8120-8804F0EE1A84}"/>
              </a:ext>
            </a:extLst>
          </p:cNvPr>
          <p:cNvGrpSpPr/>
          <p:nvPr userDrawn="1"/>
        </p:nvGrpSpPr>
        <p:grpSpPr>
          <a:xfrm>
            <a:off x="1572369" y="823325"/>
            <a:ext cx="493691" cy="493691"/>
            <a:chOff x="5941025" y="3634400"/>
            <a:chExt cx="467650" cy="467650"/>
          </a:xfrm>
        </p:grpSpPr>
        <p:sp>
          <p:nvSpPr>
            <p:cNvPr id="13" name="Google Shape;714;p43">
              <a:extLst>
                <a:ext uri="{FF2B5EF4-FFF2-40B4-BE49-F238E27FC236}">
                  <a16:creationId xmlns:a16="http://schemas.microsoft.com/office/drawing/2014/main" id="{478C83E8-0EF5-3242-B0DF-4550D48D86BA}"/>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5;p43">
              <a:extLst>
                <a:ext uri="{FF2B5EF4-FFF2-40B4-BE49-F238E27FC236}">
                  <a16:creationId xmlns:a16="http://schemas.microsoft.com/office/drawing/2014/main" id="{40A459C8-474C-C34A-9AF4-D266041B89BB}"/>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16;p43">
              <a:extLst>
                <a:ext uri="{FF2B5EF4-FFF2-40B4-BE49-F238E27FC236}">
                  <a16:creationId xmlns:a16="http://schemas.microsoft.com/office/drawing/2014/main" id="{97760FA8-7208-104B-8418-97994C362123}"/>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7;p43">
              <a:extLst>
                <a:ext uri="{FF2B5EF4-FFF2-40B4-BE49-F238E27FC236}">
                  <a16:creationId xmlns:a16="http://schemas.microsoft.com/office/drawing/2014/main" id="{C650C178-F7D7-3F4D-9FC3-3E56407EF16E}"/>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8;p43">
              <a:extLst>
                <a:ext uri="{FF2B5EF4-FFF2-40B4-BE49-F238E27FC236}">
                  <a16:creationId xmlns:a16="http://schemas.microsoft.com/office/drawing/2014/main" id="{85C68051-18FE-D540-86D5-03BCE0D15A50}"/>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19;p43">
              <a:extLst>
                <a:ext uri="{FF2B5EF4-FFF2-40B4-BE49-F238E27FC236}">
                  <a16:creationId xmlns:a16="http://schemas.microsoft.com/office/drawing/2014/main" id="{BA2258AF-0BE0-D843-A096-6F46C9ED626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ángulo 19">
            <a:extLst>
              <a:ext uri="{FF2B5EF4-FFF2-40B4-BE49-F238E27FC236}">
                <a16:creationId xmlns:a16="http://schemas.microsoft.com/office/drawing/2014/main" id="{84EA90C8-B953-A249-BC7D-728AD9E25C23}"/>
              </a:ext>
            </a:extLst>
          </p:cNvPr>
          <p:cNvSpPr/>
          <p:nvPr userDrawn="1"/>
        </p:nvSpPr>
        <p:spPr>
          <a:xfrm>
            <a:off x="2826220" y="0"/>
            <a:ext cx="6317779" cy="18852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Subtítulo 2">
            <a:extLst>
              <a:ext uri="{FF2B5EF4-FFF2-40B4-BE49-F238E27FC236}">
                <a16:creationId xmlns:a16="http://schemas.microsoft.com/office/drawing/2014/main" id="{952464A2-5EB9-3344-9808-D07D706B839F}"/>
              </a:ext>
            </a:extLst>
          </p:cNvPr>
          <p:cNvSpPr txBox="1">
            <a:spLocks/>
          </p:cNvSpPr>
          <p:nvPr userDrawn="1"/>
        </p:nvSpPr>
        <p:spPr>
          <a:xfrm>
            <a:off x="5031626" y="868363"/>
            <a:ext cx="2416277" cy="105369"/>
          </a:xfrm>
          <a:prstGeom prst="rect">
            <a:avLst/>
          </a:prstGeom>
        </p:spPr>
        <p:txBody>
          <a:bodyPr vert="horz" lIns="9000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AR" sz="1600" i="0">
                <a:solidFill>
                  <a:schemeClr val="tx1"/>
                </a:solidFill>
                <a:latin typeface="Century Gothic" panose="020B0502020202020204" pitchFamily="34" charset="0"/>
              </a:rPr>
              <a:t>IMAGEN</a:t>
            </a:r>
          </a:p>
        </p:txBody>
      </p:sp>
      <p:pic>
        <p:nvPicPr>
          <p:cNvPr id="4" name="Imagen 3" descr="Logotipo&#10;&#10;Descripción generada automáticamente">
            <a:extLst>
              <a:ext uri="{FF2B5EF4-FFF2-40B4-BE49-F238E27FC236}">
                <a16:creationId xmlns:a16="http://schemas.microsoft.com/office/drawing/2014/main" id="{04C2355F-80A0-2A3A-F0B2-29642295D181}"/>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63342283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520" y="1991657"/>
            <a:ext cx="2079106" cy="2668477"/>
          </a:xfrm>
        </p:spPr>
        <p:txBody>
          <a:bodyPr anchor="t">
            <a:noAutofit/>
          </a:bodyPr>
          <a:lstStyle>
            <a:lvl1pPr>
              <a:lnSpc>
                <a:spcPct val="100000"/>
              </a:lnSpc>
              <a:defRPr sz="2400" b="0" i="1">
                <a:solidFill>
                  <a:schemeClr val="accent2"/>
                </a:solidFill>
                <a:latin typeface="Century Schoolbook" panose="02040604050505020304" pitchFamily="18" charset="0"/>
              </a:defRPr>
            </a:lvl1pPr>
          </a:lstStyle>
          <a:p>
            <a:r>
              <a:rPr lang="es-ES"/>
              <a:t>Destacado del texto</a:t>
            </a:r>
            <a:endParaRPr lang="en-US"/>
          </a:p>
        </p:txBody>
      </p:sp>
      <p:sp>
        <p:nvSpPr>
          <p:cNvPr id="3" name="Content Placeholder 2"/>
          <p:cNvSpPr>
            <a:spLocks noGrp="1"/>
          </p:cNvSpPr>
          <p:nvPr>
            <p:ph sz="half" idx="1" hasCustomPrompt="1"/>
          </p:nvPr>
        </p:nvSpPr>
        <p:spPr>
          <a:xfrm>
            <a:off x="5157926" y="1991657"/>
            <a:ext cx="3380146" cy="2668477"/>
          </a:xfrm>
        </p:spPr>
        <p:txBody>
          <a:bodyPr>
            <a:normAutofit/>
          </a:bodyPr>
          <a:lstStyle>
            <a:lvl1pPr marL="0" indent="0">
              <a:buNone/>
              <a:defRPr sz="1400">
                <a:latin typeface="Century Gothic" panose="020B0502020202020204" pitchFamily="34" charset="0"/>
              </a:defRPr>
            </a:lvl1pPr>
          </a:lstStyle>
          <a:p>
            <a:pPr lvl="0"/>
            <a:r>
              <a:rPr lang="es-ES"/>
              <a:t>Texto de desarrollo</a:t>
            </a:r>
            <a:endParaRPr lang="en-US"/>
          </a:p>
        </p:txBody>
      </p:sp>
      <p:sp>
        <p:nvSpPr>
          <p:cNvPr id="9" name="Google Shape;374;p34">
            <a:extLst>
              <a:ext uri="{FF2B5EF4-FFF2-40B4-BE49-F238E27FC236}">
                <a16:creationId xmlns:a16="http://schemas.microsoft.com/office/drawing/2014/main" id="{08F77C79-21C1-884D-9D92-17F96B725AB6}"/>
              </a:ext>
            </a:extLst>
          </p:cNvPr>
          <p:cNvSpPr/>
          <p:nvPr/>
        </p:nvSpPr>
        <p:spPr>
          <a:xfrm>
            <a:off x="1220745" y="670901"/>
            <a:ext cx="472800" cy="472800"/>
          </a:xfrm>
          <a:prstGeom prst="ellipse">
            <a:avLst/>
          </a:prstGeom>
          <a:solidFill>
            <a:schemeClr val="accent2">
              <a:alpha val="3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Conector recto 10">
            <a:extLst>
              <a:ext uri="{FF2B5EF4-FFF2-40B4-BE49-F238E27FC236}">
                <a16:creationId xmlns:a16="http://schemas.microsoft.com/office/drawing/2014/main" id="{FB5CA651-C47D-2B44-94DE-3BD9A14D5A35}"/>
              </a:ext>
            </a:extLst>
          </p:cNvPr>
          <p:cNvCxnSpPr>
            <a:cxnSpLocks/>
          </p:cNvCxnSpPr>
          <p:nvPr userDrawn="1"/>
        </p:nvCxnSpPr>
        <p:spPr>
          <a:xfrm flipV="1">
            <a:off x="2826220" y="1995767"/>
            <a:ext cx="0" cy="3341887"/>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oogle Shape;713;p43">
            <a:extLst>
              <a:ext uri="{FF2B5EF4-FFF2-40B4-BE49-F238E27FC236}">
                <a16:creationId xmlns:a16="http://schemas.microsoft.com/office/drawing/2014/main" id="{E56A21E1-6486-A74C-8120-8804F0EE1A84}"/>
              </a:ext>
            </a:extLst>
          </p:cNvPr>
          <p:cNvGrpSpPr/>
          <p:nvPr userDrawn="1"/>
        </p:nvGrpSpPr>
        <p:grpSpPr>
          <a:xfrm>
            <a:off x="1572369" y="823325"/>
            <a:ext cx="493691" cy="493691"/>
            <a:chOff x="5941025" y="3634400"/>
            <a:chExt cx="467650" cy="467650"/>
          </a:xfrm>
        </p:grpSpPr>
        <p:sp>
          <p:nvSpPr>
            <p:cNvPr id="13" name="Google Shape;714;p43">
              <a:extLst>
                <a:ext uri="{FF2B5EF4-FFF2-40B4-BE49-F238E27FC236}">
                  <a16:creationId xmlns:a16="http://schemas.microsoft.com/office/drawing/2014/main" id="{478C83E8-0EF5-3242-B0DF-4550D48D86BA}"/>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5;p43">
              <a:extLst>
                <a:ext uri="{FF2B5EF4-FFF2-40B4-BE49-F238E27FC236}">
                  <a16:creationId xmlns:a16="http://schemas.microsoft.com/office/drawing/2014/main" id="{40A459C8-474C-C34A-9AF4-D266041B89BB}"/>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16;p43">
              <a:extLst>
                <a:ext uri="{FF2B5EF4-FFF2-40B4-BE49-F238E27FC236}">
                  <a16:creationId xmlns:a16="http://schemas.microsoft.com/office/drawing/2014/main" id="{97760FA8-7208-104B-8418-97994C362123}"/>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7;p43">
              <a:extLst>
                <a:ext uri="{FF2B5EF4-FFF2-40B4-BE49-F238E27FC236}">
                  <a16:creationId xmlns:a16="http://schemas.microsoft.com/office/drawing/2014/main" id="{C650C178-F7D7-3F4D-9FC3-3E56407EF16E}"/>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8;p43">
              <a:extLst>
                <a:ext uri="{FF2B5EF4-FFF2-40B4-BE49-F238E27FC236}">
                  <a16:creationId xmlns:a16="http://schemas.microsoft.com/office/drawing/2014/main" id="{85C68051-18FE-D540-86D5-03BCE0D15A50}"/>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19;p43">
              <a:extLst>
                <a:ext uri="{FF2B5EF4-FFF2-40B4-BE49-F238E27FC236}">
                  <a16:creationId xmlns:a16="http://schemas.microsoft.com/office/drawing/2014/main" id="{BA2258AF-0BE0-D843-A096-6F46C9ED626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ángulo 19">
            <a:extLst>
              <a:ext uri="{FF2B5EF4-FFF2-40B4-BE49-F238E27FC236}">
                <a16:creationId xmlns:a16="http://schemas.microsoft.com/office/drawing/2014/main" id="{84EA90C8-B953-A249-BC7D-728AD9E25C23}"/>
              </a:ext>
            </a:extLst>
          </p:cNvPr>
          <p:cNvSpPr/>
          <p:nvPr userDrawn="1"/>
        </p:nvSpPr>
        <p:spPr>
          <a:xfrm>
            <a:off x="2826220" y="0"/>
            <a:ext cx="6317779" cy="18852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Subtítulo 2">
            <a:extLst>
              <a:ext uri="{FF2B5EF4-FFF2-40B4-BE49-F238E27FC236}">
                <a16:creationId xmlns:a16="http://schemas.microsoft.com/office/drawing/2014/main" id="{952464A2-5EB9-3344-9808-D07D706B839F}"/>
              </a:ext>
            </a:extLst>
          </p:cNvPr>
          <p:cNvSpPr txBox="1">
            <a:spLocks/>
          </p:cNvSpPr>
          <p:nvPr userDrawn="1"/>
        </p:nvSpPr>
        <p:spPr>
          <a:xfrm>
            <a:off x="5031626" y="868363"/>
            <a:ext cx="2416277" cy="105369"/>
          </a:xfrm>
          <a:prstGeom prst="rect">
            <a:avLst/>
          </a:prstGeom>
        </p:spPr>
        <p:txBody>
          <a:bodyPr vert="horz" lIns="9000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AR" sz="1600" i="0">
                <a:solidFill>
                  <a:schemeClr val="tx1"/>
                </a:solidFill>
                <a:latin typeface="Century Gothic" panose="020B0502020202020204" pitchFamily="34" charset="0"/>
              </a:rPr>
              <a:t>IMAGEN</a:t>
            </a:r>
          </a:p>
        </p:txBody>
      </p:sp>
      <p:sp>
        <p:nvSpPr>
          <p:cNvPr id="5" name="Marcador de texto 4">
            <a:extLst>
              <a:ext uri="{FF2B5EF4-FFF2-40B4-BE49-F238E27FC236}">
                <a16:creationId xmlns:a16="http://schemas.microsoft.com/office/drawing/2014/main" id="{655522FB-056E-0A46-AD6B-5492D4C5555B}"/>
              </a:ext>
            </a:extLst>
          </p:cNvPr>
          <p:cNvSpPr>
            <a:spLocks noGrp="1"/>
          </p:cNvSpPr>
          <p:nvPr>
            <p:ph type="body" sz="quarter" idx="10" hasCustomPrompt="1"/>
          </p:nvPr>
        </p:nvSpPr>
        <p:spPr>
          <a:xfrm rot="16200000">
            <a:off x="-1577557" y="2060886"/>
            <a:ext cx="5143500" cy="1021725"/>
          </a:xfrm>
        </p:spPr>
        <p:txBody>
          <a:bodyPr anchor="ctr">
            <a:noAutofit/>
          </a:bodyPr>
          <a:lstStyle>
            <a:lvl1pPr marL="0" indent="0" algn="ctr">
              <a:buNone/>
              <a:defRPr sz="8800">
                <a:latin typeface="Century Schoolbook" panose="02040604050505020304" pitchFamily="18" charset="0"/>
              </a:defRPr>
            </a:lvl1pPr>
          </a:lstStyle>
          <a:p>
            <a:r>
              <a:rPr lang="es-ES"/>
              <a:t>TITULO</a:t>
            </a:r>
            <a:endParaRPr lang="es-AR"/>
          </a:p>
        </p:txBody>
      </p:sp>
      <p:pic>
        <p:nvPicPr>
          <p:cNvPr id="4" name="Imagen 3" descr="Logotipo&#10;&#10;Descripción generada automáticamente">
            <a:extLst>
              <a:ext uri="{FF2B5EF4-FFF2-40B4-BE49-F238E27FC236}">
                <a16:creationId xmlns:a16="http://schemas.microsoft.com/office/drawing/2014/main" id="{B96718D5-8BEC-0E73-ED2C-3B63E8399FC1}"/>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265387418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5150" y="376582"/>
            <a:ext cx="5585552" cy="446743"/>
          </a:xfrm>
        </p:spPr>
        <p:txBody>
          <a:bodyPr anchor="t">
            <a:noAutofit/>
          </a:bodyPr>
          <a:lstStyle>
            <a:lvl1pPr>
              <a:lnSpc>
                <a:spcPct val="100000"/>
              </a:lnSpc>
              <a:defRPr sz="2400" b="0" i="1">
                <a:solidFill>
                  <a:schemeClr val="accent2"/>
                </a:solidFill>
                <a:latin typeface="Century Schoolbook" panose="02040604050505020304" pitchFamily="18" charset="0"/>
              </a:defRPr>
            </a:lvl1pPr>
          </a:lstStyle>
          <a:p>
            <a:r>
              <a:rPr lang="es-ES"/>
              <a:t>Destacado del texto</a:t>
            </a:r>
            <a:endParaRPr lang="en-US"/>
          </a:p>
        </p:txBody>
      </p:sp>
      <p:sp>
        <p:nvSpPr>
          <p:cNvPr id="3" name="Content Placeholder 2"/>
          <p:cNvSpPr>
            <a:spLocks noGrp="1"/>
          </p:cNvSpPr>
          <p:nvPr>
            <p:ph sz="half" idx="1" hasCustomPrompt="1"/>
          </p:nvPr>
        </p:nvSpPr>
        <p:spPr>
          <a:xfrm>
            <a:off x="2365150" y="4717885"/>
            <a:ext cx="4604610" cy="250694"/>
          </a:xfrm>
        </p:spPr>
        <p:txBody>
          <a:bodyPr>
            <a:normAutofit/>
          </a:bodyPr>
          <a:lstStyle>
            <a:lvl1pPr marL="0" indent="0">
              <a:buNone/>
              <a:defRPr sz="1050">
                <a:latin typeface="Century Gothic" panose="020B0502020202020204" pitchFamily="34" charset="0"/>
              </a:defRPr>
            </a:lvl1pPr>
          </a:lstStyle>
          <a:p>
            <a:pPr lvl="0"/>
            <a:r>
              <a:rPr lang="es-ES"/>
              <a:t>Nota al pie, pregunta, etc.</a:t>
            </a:r>
            <a:endParaRPr lang="en-US"/>
          </a:p>
        </p:txBody>
      </p:sp>
      <p:sp>
        <p:nvSpPr>
          <p:cNvPr id="9" name="Google Shape;374;p34">
            <a:extLst>
              <a:ext uri="{FF2B5EF4-FFF2-40B4-BE49-F238E27FC236}">
                <a16:creationId xmlns:a16="http://schemas.microsoft.com/office/drawing/2014/main" id="{08F77C79-21C1-884D-9D92-17F96B725AB6}"/>
              </a:ext>
            </a:extLst>
          </p:cNvPr>
          <p:cNvSpPr/>
          <p:nvPr/>
        </p:nvSpPr>
        <p:spPr>
          <a:xfrm>
            <a:off x="1220745" y="670901"/>
            <a:ext cx="472800" cy="472800"/>
          </a:xfrm>
          <a:prstGeom prst="ellipse">
            <a:avLst/>
          </a:prstGeom>
          <a:solidFill>
            <a:schemeClr val="accent2">
              <a:alpha val="3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Conector recto 10">
            <a:extLst>
              <a:ext uri="{FF2B5EF4-FFF2-40B4-BE49-F238E27FC236}">
                <a16:creationId xmlns:a16="http://schemas.microsoft.com/office/drawing/2014/main" id="{FB5CA651-C47D-2B44-94DE-3BD9A14D5A35}"/>
              </a:ext>
            </a:extLst>
          </p:cNvPr>
          <p:cNvCxnSpPr>
            <a:cxnSpLocks/>
          </p:cNvCxnSpPr>
          <p:nvPr userDrawn="1"/>
        </p:nvCxnSpPr>
        <p:spPr>
          <a:xfrm flipV="1">
            <a:off x="2238850" y="-233680"/>
            <a:ext cx="0" cy="1057005"/>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oogle Shape;713;p43">
            <a:extLst>
              <a:ext uri="{FF2B5EF4-FFF2-40B4-BE49-F238E27FC236}">
                <a16:creationId xmlns:a16="http://schemas.microsoft.com/office/drawing/2014/main" id="{E56A21E1-6486-A74C-8120-8804F0EE1A84}"/>
              </a:ext>
            </a:extLst>
          </p:cNvPr>
          <p:cNvGrpSpPr/>
          <p:nvPr userDrawn="1"/>
        </p:nvGrpSpPr>
        <p:grpSpPr>
          <a:xfrm>
            <a:off x="1572369" y="823325"/>
            <a:ext cx="493691" cy="493691"/>
            <a:chOff x="5941025" y="3634400"/>
            <a:chExt cx="467650" cy="467650"/>
          </a:xfrm>
        </p:grpSpPr>
        <p:sp>
          <p:nvSpPr>
            <p:cNvPr id="13" name="Google Shape;714;p43">
              <a:extLst>
                <a:ext uri="{FF2B5EF4-FFF2-40B4-BE49-F238E27FC236}">
                  <a16:creationId xmlns:a16="http://schemas.microsoft.com/office/drawing/2014/main" id="{478C83E8-0EF5-3242-B0DF-4550D48D86BA}"/>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5;p43">
              <a:extLst>
                <a:ext uri="{FF2B5EF4-FFF2-40B4-BE49-F238E27FC236}">
                  <a16:creationId xmlns:a16="http://schemas.microsoft.com/office/drawing/2014/main" id="{40A459C8-474C-C34A-9AF4-D266041B89BB}"/>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16;p43">
              <a:extLst>
                <a:ext uri="{FF2B5EF4-FFF2-40B4-BE49-F238E27FC236}">
                  <a16:creationId xmlns:a16="http://schemas.microsoft.com/office/drawing/2014/main" id="{97760FA8-7208-104B-8418-97994C362123}"/>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7;p43">
              <a:extLst>
                <a:ext uri="{FF2B5EF4-FFF2-40B4-BE49-F238E27FC236}">
                  <a16:creationId xmlns:a16="http://schemas.microsoft.com/office/drawing/2014/main" id="{C650C178-F7D7-3F4D-9FC3-3E56407EF16E}"/>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8;p43">
              <a:extLst>
                <a:ext uri="{FF2B5EF4-FFF2-40B4-BE49-F238E27FC236}">
                  <a16:creationId xmlns:a16="http://schemas.microsoft.com/office/drawing/2014/main" id="{85C68051-18FE-D540-86D5-03BCE0D15A50}"/>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19;p43">
              <a:extLst>
                <a:ext uri="{FF2B5EF4-FFF2-40B4-BE49-F238E27FC236}">
                  <a16:creationId xmlns:a16="http://schemas.microsoft.com/office/drawing/2014/main" id="{BA2258AF-0BE0-D843-A096-6F46C9ED626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Marcador de texto 4">
            <a:extLst>
              <a:ext uri="{FF2B5EF4-FFF2-40B4-BE49-F238E27FC236}">
                <a16:creationId xmlns:a16="http://schemas.microsoft.com/office/drawing/2014/main" id="{655522FB-056E-0A46-AD6B-5492D4C5555B}"/>
              </a:ext>
            </a:extLst>
          </p:cNvPr>
          <p:cNvSpPr>
            <a:spLocks noGrp="1"/>
          </p:cNvSpPr>
          <p:nvPr>
            <p:ph type="body" sz="quarter" idx="10" hasCustomPrompt="1"/>
          </p:nvPr>
        </p:nvSpPr>
        <p:spPr>
          <a:xfrm rot="16200000">
            <a:off x="-1577557" y="2060886"/>
            <a:ext cx="5143500" cy="1021725"/>
          </a:xfrm>
        </p:spPr>
        <p:txBody>
          <a:bodyPr anchor="ctr">
            <a:noAutofit/>
          </a:bodyPr>
          <a:lstStyle>
            <a:lvl1pPr marL="0" indent="0" algn="ctr">
              <a:buNone/>
              <a:defRPr sz="8800">
                <a:latin typeface="Century Schoolbook" panose="02040604050505020304" pitchFamily="18" charset="0"/>
              </a:defRPr>
            </a:lvl1pPr>
          </a:lstStyle>
          <a:p>
            <a:r>
              <a:rPr lang="es-ES"/>
              <a:t>TITULO</a:t>
            </a:r>
            <a:endParaRPr lang="es-AR"/>
          </a:p>
        </p:txBody>
      </p:sp>
      <p:cxnSp>
        <p:nvCxnSpPr>
          <p:cNvPr id="22" name="Conector recto 21">
            <a:extLst>
              <a:ext uri="{FF2B5EF4-FFF2-40B4-BE49-F238E27FC236}">
                <a16:creationId xmlns:a16="http://schemas.microsoft.com/office/drawing/2014/main" id="{0E310C6D-FF19-8F4F-9FE1-105FD6C3192A}"/>
              </a:ext>
            </a:extLst>
          </p:cNvPr>
          <p:cNvCxnSpPr>
            <a:cxnSpLocks/>
          </p:cNvCxnSpPr>
          <p:nvPr userDrawn="1"/>
        </p:nvCxnSpPr>
        <p:spPr>
          <a:xfrm flipV="1">
            <a:off x="2238850" y="4734560"/>
            <a:ext cx="0" cy="95540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Imagen 3" descr="Logotipo&#10;&#10;Descripción generada automáticamente">
            <a:extLst>
              <a:ext uri="{FF2B5EF4-FFF2-40B4-BE49-F238E27FC236}">
                <a16:creationId xmlns:a16="http://schemas.microsoft.com/office/drawing/2014/main" id="{E3C6F6FF-1EE7-F38B-C478-821226431580}"/>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2661349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Dos objetos">
    <p:spTree>
      <p:nvGrpSpPr>
        <p:cNvPr id="1" name=""/>
        <p:cNvGrpSpPr/>
        <p:nvPr/>
      </p:nvGrpSpPr>
      <p:grpSpPr>
        <a:xfrm>
          <a:off x="0" y="0"/>
          <a:ext cx="0" cy="0"/>
          <a:chOff x="0" y="0"/>
          <a:chExt cx="0" cy="0"/>
        </a:xfrm>
      </p:grpSpPr>
      <p:sp>
        <p:nvSpPr>
          <p:cNvPr id="9" name="Google Shape;374;p34">
            <a:extLst>
              <a:ext uri="{FF2B5EF4-FFF2-40B4-BE49-F238E27FC236}">
                <a16:creationId xmlns:a16="http://schemas.microsoft.com/office/drawing/2014/main" id="{08F77C79-21C1-884D-9D92-17F96B725AB6}"/>
              </a:ext>
            </a:extLst>
          </p:cNvPr>
          <p:cNvSpPr/>
          <p:nvPr/>
        </p:nvSpPr>
        <p:spPr>
          <a:xfrm>
            <a:off x="1220745" y="670901"/>
            <a:ext cx="472800" cy="472800"/>
          </a:xfrm>
          <a:prstGeom prst="ellipse">
            <a:avLst/>
          </a:prstGeom>
          <a:solidFill>
            <a:schemeClr val="accent2">
              <a:alpha val="3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713;p43">
            <a:extLst>
              <a:ext uri="{FF2B5EF4-FFF2-40B4-BE49-F238E27FC236}">
                <a16:creationId xmlns:a16="http://schemas.microsoft.com/office/drawing/2014/main" id="{E56A21E1-6486-A74C-8120-8804F0EE1A84}"/>
              </a:ext>
            </a:extLst>
          </p:cNvPr>
          <p:cNvGrpSpPr/>
          <p:nvPr userDrawn="1"/>
        </p:nvGrpSpPr>
        <p:grpSpPr>
          <a:xfrm>
            <a:off x="1572369" y="823325"/>
            <a:ext cx="493691" cy="493691"/>
            <a:chOff x="5941025" y="3634400"/>
            <a:chExt cx="467650" cy="467650"/>
          </a:xfrm>
        </p:grpSpPr>
        <p:sp>
          <p:nvSpPr>
            <p:cNvPr id="13" name="Google Shape;714;p43">
              <a:extLst>
                <a:ext uri="{FF2B5EF4-FFF2-40B4-BE49-F238E27FC236}">
                  <a16:creationId xmlns:a16="http://schemas.microsoft.com/office/drawing/2014/main" id="{478C83E8-0EF5-3242-B0DF-4550D48D86BA}"/>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5;p43">
              <a:extLst>
                <a:ext uri="{FF2B5EF4-FFF2-40B4-BE49-F238E27FC236}">
                  <a16:creationId xmlns:a16="http://schemas.microsoft.com/office/drawing/2014/main" id="{40A459C8-474C-C34A-9AF4-D266041B89BB}"/>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16;p43">
              <a:extLst>
                <a:ext uri="{FF2B5EF4-FFF2-40B4-BE49-F238E27FC236}">
                  <a16:creationId xmlns:a16="http://schemas.microsoft.com/office/drawing/2014/main" id="{97760FA8-7208-104B-8418-97994C362123}"/>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7;p43">
              <a:extLst>
                <a:ext uri="{FF2B5EF4-FFF2-40B4-BE49-F238E27FC236}">
                  <a16:creationId xmlns:a16="http://schemas.microsoft.com/office/drawing/2014/main" id="{C650C178-F7D7-3F4D-9FC3-3E56407EF16E}"/>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8;p43">
              <a:extLst>
                <a:ext uri="{FF2B5EF4-FFF2-40B4-BE49-F238E27FC236}">
                  <a16:creationId xmlns:a16="http://schemas.microsoft.com/office/drawing/2014/main" id="{85C68051-18FE-D540-86D5-03BCE0D15A50}"/>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19;p43">
              <a:extLst>
                <a:ext uri="{FF2B5EF4-FFF2-40B4-BE49-F238E27FC236}">
                  <a16:creationId xmlns:a16="http://schemas.microsoft.com/office/drawing/2014/main" id="{BA2258AF-0BE0-D843-A096-6F46C9ED626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7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Marcador de texto 4">
            <a:extLst>
              <a:ext uri="{FF2B5EF4-FFF2-40B4-BE49-F238E27FC236}">
                <a16:creationId xmlns:a16="http://schemas.microsoft.com/office/drawing/2014/main" id="{655522FB-056E-0A46-AD6B-5492D4C5555B}"/>
              </a:ext>
            </a:extLst>
          </p:cNvPr>
          <p:cNvSpPr>
            <a:spLocks noGrp="1"/>
          </p:cNvSpPr>
          <p:nvPr>
            <p:ph type="body" sz="quarter" idx="10" hasCustomPrompt="1"/>
          </p:nvPr>
        </p:nvSpPr>
        <p:spPr>
          <a:xfrm rot="16200000">
            <a:off x="-1577557" y="2060886"/>
            <a:ext cx="5143500" cy="1021725"/>
          </a:xfrm>
        </p:spPr>
        <p:txBody>
          <a:bodyPr anchor="ctr">
            <a:noAutofit/>
          </a:bodyPr>
          <a:lstStyle>
            <a:lvl1pPr marL="0" indent="0" algn="ctr">
              <a:buNone/>
              <a:defRPr sz="8800">
                <a:latin typeface="Century Schoolbook" panose="02040604050505020304" pitchFamily="18" charset="0"/>
              </a:defRPr>
            </a:lvl1pPr>
          </a:lstStyle>
          <a:p>
            <a:r>
              <a:rPr lang="es-ES"/>
              <a:t>TITULO</a:t>
            </a:r>
            <a:endParaRPr lang="es-AR"/>
          </a:p>
        </p:txBody>
      </p:sp>
      <p:pic>
        <p:nvPicPr>
          <p:cNvPr id="2" name="Imagen 1" descr="Logotipo&#10;&#10;Descripción generada automáticamente">
            <a:extLst>
              <a:ext uri="{FF2B5EF4-FFF2-40B4-BE49-F238E27FC236}">
                <a16:creationId xmlns:a16="http://schemas.microsoft.com/office/drawing/2014/main" id="{8848E2A6-A91E-2EFA-1872-8A488EDECABA}"/>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522008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Dos objetos">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090F9058-6BBF-5847-B4CE-6D4A32CC0AAE}"/>
              </a:ext>
            </a:extLst>
          </p:cNvPr>
          <p:cNvSpPr/>
          <p:nvPr userDrawn="1"/>
        </p:nvSpPr>
        <p:spPr>
          <a:xfrm>
            <a:off x="2122311" y="-162560"/>
            <a:ext cx="4899378" cy="7689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ítulo 1">
            <a:extLst>
              <a:ext uri="{FF2B5EF4-FFF2-40B4-BE49-F238E27FC236}">
                <a16:creationId xmlns:a16="http://schemas.microsoft.com/office/drawing/2014/main" id="{7850B172-5047-ED4A-9FD5-D8A77FE9DB65}"/>
              </a:ext>
            </a:extLst>
          </p:cNvPr>
          <p:cNvSpPr>
            <a:spLocks noGrp="1"/>
          </p:cNvSpPr>
          <p:nvPr>
            <p:ph type="title" hasCustomPrompt="1"/>
          </p:nvPr>
        </p:nvSpPr>
        <p:spPr>
          <a:xfrm>
            <a:off x="2122311" y="264101"/>
            <a:ext cx="4899378" cy="314076"/>
          </a:xfrm>
        </p:spPr>
        <p:txBody>
          <a:bodyPr anchor="ctr">
            <a:normAutofit/>
          </a:bodyPr>
          <a:lstStyle>
            <a:lvl1pPr algn="ctr">
              <a:defRPr sz="2000" b="1" i="0">
                <a:solidFill>
                  <a:schemeClr val="bg1"/>
                </a:solidFill>
                <a:latin typeface="Century Schoolbook" panose="02040604050505020304" pitchFamily="18" charset="0"/>
              </a:defRPr>
            </a:lvl1pPr>
          </a:lstStyle>
          <a:p>
            <a:r>
              <a:rPr lang="es-ES"/>
              <a:t>Título de la página</a:t>
            </a:r>
            <a:endParaRPr lang="es-AR"/>
          </a:p>
        </p:txBody>
      </p:sp>
      <p:sp>
        <p:nvSpPr>
          <p:cNvPr id="22" name="Content Placeholder 2">
            <a:extLst>
              <a:ext uri="{FF2B5EF4-FFF2-40B4-BE49-F238E27FC236}">
                <a16:creationId xmlns:a16="http://schemas.microsoft.com/office/drawing/2014/main" id="{DAACEFB7-C425-7F4D-8597-19EFE2AC729A}"/>
              </a:ext>
            </a:extLst>
          </p:cNvPr>
          <p:cNvSpPr>
            <a:spLocks noGrp="1"/>
          </p:cNvSpPr>
          <p:nvPr>
            <p:ph sz="half" idx="1" hasCustomPrompt="1"/>
          </p:nvPr>
        </p:nvSpPr>
        <p:spPr>
          <a:xfrm>
            <a:off x="658270" y="4717885"/>
            <a:ext cx="4604610" cy="250694"/>
          </a:xfrm>
        </p:spPr>
        <p:txBody>
          <a:bodyPr>
            <a:normAutofit/>
          </a:bodyPr>
          <a:lstStyle>
            <a:lvl1pPr marL="0" indent="0">
              <a:buNone/>
              <a:defRPr sz="1000">
                <a:latin typeface="Century Gothic" panose="020B0502020202020204" pitchFamily="34" charset="0"/>
              </a:defRPr>
            </a:lvl1pPr>
          </a:lstStyle>
          <a:p>
            <a:pPr lvl="0"/>
            <a:r>
              <a:rPr lang="es-ES"/>
              <a:t>Nota al pie, pregunta, etc.</a:t>
            </a:r>
            <a:endParaRPr lang="en-US"/>
          </a:p>
        </p:txBody>
      </p:sp>
      <p:cxnSp>
        <p:nvCxnSpPr>
          <p:cNvPr id="23" name="Conector recto 22">
            <a:extLst>
              <a:ext uri="{FF2B5EF4-FFF2-40B4-BE49-F238E27FC236}">
                <a16:creationId xmlns:a16="http://schemas.microsoft.com/office/drawing/2014/main" id="{E34C4590-434A-2A4A-ACF9-31E85EF50B53}"/>
              </a:ext>
            </a:extLst>
          </p:cNvPr>
          <p:cNvCxnSpPr>
            <a:cxnSpLocks/>
          </p:cNvCxnSpPr>
          <p:nvPr userDrawn="1"/>
        </p:nvCxnSpPr>
        <p:spPr>
          <a:xfrm flipV="1">
            <a:off x="531970" y="4734560"/>
            <a:ext cx="0" cy="95540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Imagen 1" descr="Logotipo&#10;&#10;Descripción generada automáticamente">
            <a:extLst>
              <a:ext uri="{FF2B5EF4-FFF2-40B4-BE49-F238E27FC236}">
                <a16:creationId xmlns:a16="http://schemas.microsoft.com/office/drawing/2014/main" id="{1E72BDAE-3EFE-2318-BBD4-5463FF6A5261}"/>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2767058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En blanco">
    <p:bg>
      <p:bgPr>
        <a:solidFill>
          <a:schemeClr val="accent2"/>
        </a:solidFill>
        <a:effectLst/>
      </p:bgPr>
    </p:bg>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E2859071-8931-D74D-8A6B-57E2CF4C66F9}"/>
              </a:ext>
            </a:extLst>
          </p:cNvPr>
          <p:cNvSpPr/>
          <p:nvPr userDrawn="1"/>
        </p:nvSpPr>
        <p:spPr>
          <a:xfrm>
            <a:off x="3253193" y="1099010"/>
            <a:ext cx="2637615" cy="26376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Elipse 30">
            <a:extLst>
              <a:ext uri="{FF2B5EF4-FFF2-40B4-BE49-F238E27FC236}">
                <a16:creationId xmlns:a16="http://schemas.microsoft.com/office/drawing/2014/main" id="{90CDE61F-FD99-F948-9E6F-8B408F4D7D6B}"/>
              </a:ext>
            </a:extLst>
          </p:cNvPr>
          <p:cNvSpPr/>
          <p:nvPr userDrawn="1"/>
        </p:nvSpPr>
        <p:spPr>
          <a:xfrm>
            <a:off x="4446234" y="3618369"/>
            <a:ext cx="242160" cy="242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ítulo 1">
            <a:extLst>
              <a:ext uri="{FF2B5EF4-FFF2-40B4-BE49-F238E27FC236}">
                <a16:creationId xmlns:a16="http://schemas.microsoft.com/office/drawing/2014/main" id="{E558D684-35AD-F340-825D-F1BD820086DC}"/>
              </a:ext>
            </a:extLst>
          </p:cNvPr>
          <p:cNvSpPr>
            <a:spLocks noGrp="1"/>
          </p:cNvSpPr>
          <p:nvPr>
            <p:ph type="title" hasCustomPrompt="1"/>
          </p:nvPr>
        </p:nvSpPr>
        <p:spPr>
          <a:xfrm>
            <a:off x="3500108" y="1953755"/>
            <a:ext cx="2183839" cy="605906"/>
          </a:xfrm>
        </p:spPr>
        <p:txBody>
          <a:bodyPr>
            <a:noAutofit/>
          </a:bodyPr>
          <a:lstStyle>
            <a:lvl1pPr algn="ctr">
              <a:defRPr sz="3000">
                <a:solidFill>
                  <a:schemeClr val="bg1"/>
                </a:solidFill>
                <a:latin typeface="Century Gothic" panose="020B0502020202020204" pitchFamily="34" charset="0"/>
              </a:defRPr>
            </a:lvl1pPr>
          </a:lstStyle>
          <a:p>
            <a:r>
              <a:rPr lang="es-ES"/>
              <a:t>CARATULA</a:t>
            </a:r>
            <a:endParaRPr lang="es-AR"/>
          </a:p>
        </p:txBody>
      </p:sp>
      <p:sp>
        <p:nvSpPr>
          <p:cNvPr id="3" name="Marcador de texto 2">
            <a:extLst>
              <a:ext uri="{FF2B5EF4-FFF2-40B4-BE49-F238E27FC236}">
                <a16:creationId xmlns:a16="http://schemas.microsoft.com/office/drawing/2014/main" id="{4F59BEB0-337C-B044-833C-87CB902F69B3}"/>
              </a:ext>
            </a:extLst>
          </p:cNvPr>
          <p:cNvSpPr>
            <a:spLocks noGrp="1"/>
          </p:cNvSpPr>
          <p:nvPr>
            <p:ph type="body" sz="quarter" idx="10" hasCustomPrompt="1"/>
          </p:nvPr>
        </p:nvSpPr>
        <p:spPr>
          <a:xfrm rot="10800000">
            <a:off x="3500438" y="2509622"/>
            <a:ext cx="2182812" cy="504825"/>
          </a:xfrm>
        </p:spPr>
        <p:txBody>
          <a:bodyPr>
            <a:normAutofit/>
          </a:bodyPr>
          <a:lstStyle>
            <a:lvl1pPr marL="0" indent="0" algn="ctr">
              <a:buNone/>
              <a:defRPr sz="3000" b="1">
                <a:solidFill>
                  <a:schemeClr val="bg1"/>
                </a:solidFill>
                <a:latin typeface="Century Gothic" panose="020B0502020202020204" pitchFamily="34" charset="0"/>
              </a:defRPr>
            </a:lvl1pPr>
          </a:lstStyle>
          <a:p>
            <a:r>
              <a:rPr lang="es-ES"/>
              <a:t>INTERNA</a:t>
            </a:r>
            <a:endParaRPr lang="es-AR"/>
          </a:p>
        </p:txBody>
      </p:sp>
      <p:sp>
        <p:nvSpPr>
          <p:cNvPr id="35" name="Google Shape;374;p34">
            <a:extLst>
              <a:ext uri="{FF2B5EF4-FFF2-40B4-BE49-F238E27FC236}">
                <a16:creationId xmlns:a16="http://schemas.microsoft.com/office/drawing/2014/main" id="{36BC4718-0BA9-B945-BF49-B2505F9D98A2}"/>
              </a:ext>
            </a:extLst>
          </p:cNvPr>
          <p:cNvSpPr/>
          <p:nvPr/>
        </p:nvSpPr>
        <p:spPr>
          <a:xfrm>
            <a:off x="4258859" y="790555"/>
            <a:ext cx="616909" cy="616909"/>
          </a:xfrm>
          <a:prstGeom prst="ellipse">
            <a:avLst/>
          </a:prstGeom>
          <a:solidFill>
            <a:schemeClr val="accent2"/>
          </a:solidFill>
          <a:ln w="3175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Marcador de contenido 21">
            <a:extLst>
              <a:ext uri="{FF2B5EF4-FFF2-40B4-BE49-F238E27FC236}">
                <a16:creationId xmlns:a16="http://schemas.microsoft.com/office/drawing/2014/main" id="{39B824B1-AAE8-3346-8ACD-88DC3A470671}"/>
              </a:ext>
            </a:extLst>
          </p:cNvPr>
          <p:cNvSpPr>
            <a:spLocks noGrp="1"/>
          </p:cNvSpPr>
          <p:nvPr>
            <p:ph sz="quarter" idx="18" hasCustomPrompt="1"/>
          </p:nvPr>
        </p:nvSpPr>
        <p:spPr>
          <a:xfrm>
            <a:off x="4283573" y="847531"/>
            <a:ext cx="597609" cy="532238"/>
          </a:xfrm>
        </p:spPr>
        <p:txBody>
          <a:bodyPr anchor="t">
            <a:noAutofit/>
          </a:bodyPr>
          <a:lstStyle>
            <a:lvl1pPr marL="0" indent="0" algn="ctr">
              <a:lnSpc>
                <a:spcPct val="100000"/>
              </a:lnSpc>
              <a:buNone/>
              <a:defRPr sz="2400" b="1" i="0">
                <a:solidFill>
                  <a:schemeClr val="bg1"/>
                </a:solidFill>
                <a:latin typeface="Century Gothic" panose="020B0502020202020204" pitchFamily="34" charset="0"/>
              </a:defRPr>
            </a:lvl1pPr>
          </a:lstStyle>
          <a:p>
            <a:r>
              <a:rPr lang="es-ES"/>
              <a:t>01</a:t>
            </a:r>
            <a:endParaRPr lang="es-AR"/>
          </a:p>
        </p:txBody>
      </p:sp>
    </p:spTree>
    <p:extLst>
      <p:ext uri="{BB962C8B-B14F-4D97-AF65-F5344CB8AC3E}">
        <p14:creationId xmlns:p14="http://schemas.microsoft.com/office/powerpoint/2010/main" val="467817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FBDCF-E208-564D-B708-ED34C623FB6B}"/>
              </a:ext>
            </a:extLst>
          </p:cNvPr>
          <p:cNvSpPr>
            <a:spLocks noGrp="1"/>
          </p:cNvSpPr>
          <p:nvPr>
            <p:ph type="title" hasCustomPrompt="1"/>
          </p:nvPr>
        </p:nvSpPr>
        <p:spPr>
          <a:xfrm>
            <a:off x="3105675" y="256570"/>
            <a:ext cx="3386059" cy="1253307"/>
          </a:xfrm>
        </p:spPr>
        <p:txBody>
          <a:bodyPr/>
          <a:lstStyle>
            <a:lvl1pPr>
              <a:defRPr>
                <a:latin typeface="Century Schoolbook" panose="02040604050505020304" pitchFamily="18" charset="0"/>
              </a:defRPr>
            </a:lvl1pPr>
          </a:lstStyle>
          <a:p>
            <a:r>
              <a:rPr lang="es-ES"/>
              <a:t>Espacio para escribir</a:t>
            </a:r>
            <a:endParaRPr lang="es-AR"/>
          </a:p>
        </p:txBody>
      </p:sp>
      <p:sp>
        <p:nvSpPr>
          <p:cNvPr id="6" name="Elipse 5">
            <a:extLst>
              <a:ext uri="{FF2B5EF4-FFF2-40B4-BE49-F238E27FC236}">
                <a16:creationId xmlns:a16="http://schemas.microsoft.com/office/drawing/2014/main" id="{896E56AC-B7CC-8E4C-A381-11D4F88C876C}"/>
              </a:ext>
            </a:extLst>
          </p:cNvPr>
          <p:cNvSpPr/>
          <p:nvPr userDrawn="1"/>
        </p:nvSpPr>
        <p:spPr>
          <a:xfrm>
            <a:off x="6495832" y="-533683"/>
            <a:ext cx="1156720" cy="1156720"/>
          </a:xfrm>
          <a:prstGeom prst="ellipse">
            <a:avLst/>
          </a:prstGeom>
          <a:solidFill>
            <a:schemeClr val="accent4">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lipse 6">
            <a:extLst>
              <a:ext uri="{FF2B5EF4-FFF2-40B4-BE49-F238E27FC236}">
                <a16:creationId xmlns:a16="http://schemas.microsoft.com/office/drawing/2014/main" id="{46D68EFD-75B8-704F-B35A-8226C7E146A2}"/>
              </a:ext>
            </a:extLst>
          </p:cNvPr>
          <p:cNvSpPr/>
          <p:nvPr userDrawn="1"/>
        </p:nvSpPr>
        <p:spPr>
          <a:xfrm>
            <a:off x="2741689" y="-758554"/>
            <a:ext cx="4274314" cy="427431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8" name="Grupo 7">
            <a:extLst>
              <a:ext uri="{FF2B5EF4-FFF2-40B4-BE49-F238E27FC236}">
                <a16:creationId xmlns:a16="http://schemas.microsoft.com/office/drawing/2014/main" id="{64B8569A-9D0D-864D-9044-30B909473892}"/>
              </a:ext>
            </a:extLst>
          </p:cNvPr>
          <p:cNvGrpSpPr/>
          <p:nvPr userDrawn="1"/>
        </p:nvGrpSpPr>
        <p:grpSpPr>
          <a:xfrm>
            <a:off x="6503526" y="2149194"/>
            <a:ext cx="530987" cy="530987"/>
            <a:chOff x="4365158" y="2021900"/>
            <a:chExt cx="606216" cy="606216"/>
          </a:xfrm>
        </p:grpSpPr>
        <p:sp>
          <p:nvSpPr>
            <p:cNvPr id="9" name="Elipse 8">
              <a:extLst>
                <a:ext uri="{FF2B5EF4-FFF2-40B4-BE49-F238E27FC236}">
                  <a16:creationId xmlns:a16="http://schemas.microsoft.com/office/drawing/2014/main" id="{6637A40C-24C3-164D-AD46-F475ECBB3273}"/>
                </a:ext>
              </a:extLst>
            </p:cNvPr>
            <p:cNvSpPr/>
            <p:nvPr/>
          </p:nvSpPr>
          <p:spPr>
            <a:xfrm>
              <a:off x="4365158" y="2021900"/>
              <a:ext cx="606216" cy="606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0" name="Google Shape;862;p43">
              <a:extLst>
                <a:ext uri="{FF2B5EF4-FFF2-40B4-BE49-F238E27FC236}">
                  <a16:creationId xmlns:a16="http://schemas.microsoft.com/office/drawing/2014/main" id="{59404816-E4F7-A144-9EC1-7136245D2DD7}"/>
                </a:ext>
              </a:extLst>
            </p:cNvPr>
            <p:cNvGrpSpPr/>
            <p:nvPr/>
          </p:nvGrpSpPr>
          <p:grpSpPr>
            <a:xfrm>
              <a:off x="4549706" y="2142077"/>
              <a:ext cx="231007" cy="366246"/>
              <a:chOff x="6718575" y="2318625"/>
              <a:chExt cx="256950" cy="407375"/>
            </a:xfrm>
          </p:grpSpPr>
          <p:sp>
            <p:nvSpPr>
              <p:cNvPr id="11" name="Google Shape;863;p43">
                <a:extLst>
                  <a:ext uri="{FF2B5EF4-FFF2-40B4-BE49-F238E27FC236}">
                    <a16:creationId xmlns:a16="http://schemas.microsoft.com/office/drawing/2014/main" id="{296C1E19-E9AF-FA4B-BD2E-C2FEA1096FDC}"/>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4;p43">
                <a:extLst>
                  <a:ext uri="{FF2B5EF4-FFF2-40B4-BE49-F238E27FC236}">
                    <a16:creationId xmlns:a16="http://schemas.microsoft.com/office/drawing/2014/main" id="{B6D68349-EBB0-4A4B-94AF-62F925CF8642}"/>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5;p43">
                <a:extLst>
                  <a:ext uri="{FF2B5EF4-FFF2-40B4-BE49-F238E27FC236}">
                    <a16:creationId xmlns:a16="http://schemas.microsoft.com/office/drawing/2014/main" id="{57B82CFD-7CEE-D845-AD63-01597B08BB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6;p43">
                <a:extLst>
                  <a:ext uri="{FF2B5EF4-FFF2-40B4-BE49-F238E27FC236}">
                    <a16:creationId xmlns:a16="http://schemas.microsoft.com/office/drawing/2014/main" id="{58A1E650-BC51-D24B-8E88-2332EF32AE17}"/>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7;p43">
                <a:extLst>
                  <a:ext uri="{FF2B5EF4-FFF2-40B4-BE49-F238E27FC236}">
                    <a16:creationId xmlns:a16="http://schemas.microsoft.com/office/drawing/2014/main" id="{8C60D393-A2D2-4D40-A682-38B4B8623DF4}"/>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8;p43">
                <a:extLst>
                  <a:ext uri="{FF2B5EF4-FFF2-40B4-BE49-F238E27FC236}">
                    <a16:creationId xmlns:a16="http://schemas.microsoft.com/office/drawing/2014/main" id="{32D517FA-5EB4-B44E-9AD5-21681165C713}"/>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9;p43">
                <a:extLst>
                  <a:ext uri="{FF2B5EF4-FFF2-40B4-BE49-F238E27FC236}">
                    <a16:creationId xmlns:a16="http://schemas.microsoft.com/office/drawing/2014/main" id="{A41820D2-1A67-A444-91C1-1723CB29CD75}"/>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0;p43">
                <a:extLst>
                  <a:ext uri="{FF2B5EF4-FFF2-40B4-BE49-F238E27FC236}">
                    <a16:creationId xmlns:a16="http://schemas.microsoft.com/office/drawing/2014/main" id="{BB841C14-4748-974F-874F-8BCF54DD583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Elipse 18">
            <a:extLst>
              <a:ext uri="{FF2B5EF4-FFF2-40B4-BE49-F238E27FC236}">
                <a16:creationId xmlns:a16="http://schemas.microsoft.com/office/drawing/2014/main" id="{864D1006-41DA-2B4A-9F28-E02A1467D7AF}"/>
              </a:ext>
            </a:extLst>
          </p:cNvPr>
          <p:cNvSpPr/>
          <p:nvPr userDrawn="1"/>
        </p:nvSpPr>
        <p:spPr>
          <a:xfrm>
            <a:off x="6721186" y="405516"/>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Marcador de contenido 22">
            <a:extLst>
              <a:ext uri="{FF2B5EF4-FFF2-40B4-BE49-F238E27FC236}">
                <a16:creationId xmlns:a16="http://schemas.microsoft.com/office/drawing/2014/main" id="{5CBFD368-879D-094F-BB34-49ECDC1297CB}"/>
              </a:ext>
            </a:extLst>
          </p:cNvPr>
          <p:cNvSpPr>
            <a:spLocks noGrp="1"/>
          </p:cNvSpPr>
          <p:nvPr>
            <p:ph sz="quarter" idx="10" hasCustomPrompt="1"/>
          </p:nvPr>
        </p:nvSpPr>
        <p:spPr>
          <a:xfrm>
            <a:off x="3105597" y="1500288"/>
            <a:ext cx="3386137" cy="914400"/>
          </a:xfrm>
        </p:spPr>
        <p:txBody>
          <a:bodyPr>
            <a:normAutofit/>
          </a:bodyPr>
          <a:lstStyle>
            <a:lvl1pPr marL="0" indent="0">
              <a:lnSpc>
                <a:spcPct val="100000"/>
              </a:lnSpc>
              <a:buNone/>
              <a:defRPr sz="2000">
                <a:latin typeface="Century Gothic" panose="020B0502020202020204" pitchFamily="34" charset="0"/>
              </a:defRPr>
            </a:lvl1pPr>
          </a:lstStyle>
          <a:p>
            <a:r>
              <a:rPr lang="es-ES"/>
              <a:t>una afirmación, aprendizaje relevante.</a:t>
            </a:r>
            <a:endParaRPr lang="es-AR"/>
          </a:p>
        </p:txBody>
      </p:sp>
      <p:sp>
        <p:nvSpPr>
          <p:cNvPr id="24" name="Marcador de contenido 22">
            <a:extLst>
              <a:ext uri="{FF2B5EF4-FFF2-40B4-BE49-F238E27FC236}">
                <a16:creationId xmlns:a16="http://schemas.microsoft.com/office/drawing/2014/main" id="{4EEA8680-CB7A-9640-AF87-46A0F0A1F2B3}"/>
              </a:ext>
            </a:extLst>
          </p:cNvPr>
          <p:cNvSpPr>
            <a:spLocks noGrp="1"/>
          </p:cNvSpPr>
          <p:nvPr>
            <p:ph sz="quarter" idx="11" hasCustomPrompt="1"/>
          </p:nvPr>
        </p:nvSpPr>
        <p:spPr>
          <a:xfrm>
            <a:off x="3105597" y="2325478"/>
            <a:ext cx="3386137" cy="914400"/>
          </a:xfrm>
        </p:spPr>
        <p:txBody>
          <a:bodyPr>
            <a:normAutofit/>
          </a:bodyPr>
          <a:lstStyle>
            <a:lvl1pPr marL="0" indent="0">
              <a:lnSpc>
                <a:spcPct val="100000"/>
              </a:lnSpc>
              <a:buNone/>
              <a:defRPr sz="2000" b="0" i="1">
                <a:latin typeface="Century Schoolbook" panose="02040604050505020304" pitchFamily="18" charset="0"/>
              </a:defRPr>
            </a:lvl1pPr>
          </a:lstStyle>
          <a:p>
            <a:r>
              <a:rPr lang="es-ES"/>
              <a:t>en frase potente, llamativa</a:t>
            </a:r>
            <a:endParaRPr lang="es-AR"/>
          </a:p>
        </p:txBody>
      </p:sp>
      <p:sp>
        <p:nvSpPr>
          <p:cNvPr id="26" name="Google Shape;546;p43">
            <a:extLst>
              <a:ext uri="{FF2B5EF4-FFF2-40B4-BE49-F238E27FC236}">
                <a16:creationId xmlns:a16="http://schemas.microsoft.com/office/drawing/2014/main" id="{50069420-403E-9C47-A553-58AFEF46CFB8}"/>
              </a:ext>
            </a:extLst>
          </p:cNvPr>
          <p:cNvSpPr/>
          <p:nvPr userDrawn="1"/>
        </p:nvSpPr>
        <p:spPr>
          <a:xfrm>
            <a:off x="7016003" y="4390855"/>
            <a:ext cx="270962" cy="24323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55;p43">
            <a:extLst>
              <a:ext uri="{FF2B5EF4-FFF2-40B4-BE49-F238E27FC236}">
                <a16:creationId xmlns:a16="http://schemas.microsoft.com/office/drawing/2014/main" id="{6E39B783-05A8-784A-9765-4076A8D22A4E}"/>
              </a:ext>
            </a:extLst>
          </p:cNvPr>
          <p:cNvGrpSpPr/>
          <p:nvPr userDrawn="1"/>
        </p:nvGrpSpPr>
        <p:grpSpPr>
          <a:xfrm>
            <a:off x="7371689" y="4379539"/>
            <a:ext cx="285346" cy="273823"/>
            <a:chOff x="6605925" y="948050"/>
            <a:chExt cx="482250" cy="462775"/>
          </a:xfrm>
        </p:grpSpPr>
        <p:sp>
          <p:nvSpPr>
            <p:cNvPr id="28" name="Google Shape;856;p43">
              <a:extLst>
                <a:ext uri="{FF2B5EF4-FFF2-40B4-BE49-F238E27FC236}">
                  <a16:creationId xmlns:a16="http://schemas.microsoft.com/office/drawing/2014/main" id="{4BC2DA71-D0D1-AB4D-9D41-DCBE1D037917}"/>
                </a:ext>
              </a:extLst>
            </p:cNvPr>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7;p43">
              <a:extLst>
                <a:ext uri="{FF2B5EF4-FFF2-40B4-BE49-F238E27FC236}">
                  <a16:creationId xmlns:a16="http://schemas.microsoft.com/office/drawing/2014/main" id="{03DB7435-DBDF-DB4A-A7F8-93CC3E7C5248}"/>
                </a:ext>
              </a:extLst>
            </p:cNvPr>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8;p43">
              <a:extLst>
                <a:ext uri="{FF2B5EF4-FFF2-40B4-BE49-F238E27FC236}">
                  <a16:creationId xmlns:a16="http://schemas.microsoft.com/office/drawing/2014/main" id="{8E35A63E-A276-C54B-8288-B05E494B1BF2}"/>
                </a:ext>
              </a:extLst>
            </p:cNvPr>
            <p:cNvSpPr/>
            <p:nvPr/>
          </p:nvSpPr>
          <p:spPr>
            <a:xfrm>
              <a:off x="6847025" y="948050"/>
              <a:ext cx="25" cy="23775"/>
            </a:xfrm>
            <a:custGeom>
              <a:avLst/>
              <a:gdLst/>
              <a:ahLst/>
              <a:cxnLst/>
              <a:rect l="l" t="t" r="r" b="b"/>
              <a:pathLst>
                <a:path w="1" h="951" fill="none" extrusionOk="0">
                  <a:moveTo>
                    <a:pt x="1" y="951"/>
                  </a:moveTo>
                  <a:lnTo>
                    <a:pt x="1"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9;p43">
              <a:extLst>
                <a:ext uri="{FF2B5EF4-FFF2-40B4-BE49-F238E27FC236}">
                  <a16:creationId xmlns:a16="http://schemas.microsoft.com/office/drawing/2014/main" id="{FF5460A2-AA5C-6B43-8F71-4B12BE5A47CC}"/>
                </a:ext>
              </a:extLst>
            </p:cNvPr>
            <p:cNvSpPr/>
            <p:nvPr/>
          </p:nvSpPr>
          <p:spPr>
            <a:xfrm>
              <a:off x="6847025" y="985912"/>
              <a:ext cx="25" cy="183900"/>
            </a:xfrm>
            <a:custGeom>
              <a:avLst/>
              <a:gdLst/>
              <a:ahLst/>
              <a:cxnLst/>
              <a:rect l="l" t="t" r="r" b="b"/>
              <a:pathLst>
                <a:path w="1" h="7356" fill="none" extrusionOk="0">
                  <a:moveTo>
                    <a:pt x="1" y="1"/>
                  </a:moveTo>
                  <a:lnTo>
                    <a:pt x="1" y="7356"/>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0;p43">
              <a:extLst>
                <a:ext uri="{FF2B5EF4-FFF2-40B4-BE49-F238E27FC236}">
                  <a16:creationId xmlns:a16="http://schemas.microsoft.com/office/drawing/2014/main" id="{4387E589-5E60-BC4C-836A-2431F00FE5AC}"/>
                </a:ext>
              </a:extLst>
            </p:cNvPr>
            <p:cNvSpPr/>
            <p:nvPr/>
          </p:nvSpPr>
          <p:spPr>
            <a:xfrm>
              <a:off x="6872000" y="979212"/>
              <a:ext cx="85274"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1;p43">
              <a:extLst>
                <a:ext uri="{FF2B5EF4-FFF2-40B4-BE49-F238E27FC236}">
                  <a16:creationId xmlns:a16="http://schemas.microsoft.com/office/drawing/2014/main" id="{372326CD-8ACF-2146-8B53-7D59C425C452}"/>
                </a:ext>
              </a:extLst>
            </p:cNvPr>
            <p:cNvSpPr/>
            <p:nvPr/>
          </p:nvSpPr>
          <p:spPr>
            <a:xfrm>
              <a:off x="6736825" y="979212"/>
              <a:ext cx="85274"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Marcador de contenido 22">
            <a:extLst>
              <a:ext uri="{FF2B5EF4-FFF2-40B4-BE49-F238E27FC236}">
                <a16:creationId xmlns:a16="http://schemas.microsoft.com/office/drawing/2014/main" id="{FA2ADD9B-EACA-414E-93C2-0786F402AA22}"/>
              </a:ext>
            </a:extLst>
          </p:cNvPr>
          <p:cNvSpPr>
            <a:spLocks noGrp="1"/>
          </p:cNvSpPr>
          <p:nvPr>
            <p:ph sz="quarter" idx="12" hasCustomPrompt="1"/>
          </p:nvPr>
        </p:nvSpPr>
        <p:spPr>
          <a:xfrm>
            <a:off x="6953233" y="3253780"/>
            <a:ext cx="1692927" cy="1053812"/>
          </a:xfrm>
        </p:spPr>
        <p:txBody>
          <a:bodyPr>
            <a:normAutofit/>
          </a:bodyPr>
          <a:lstStyle>
            <a:lvl1pPr marL="0" indent="0">
              <a:lnSpc>
                <a:spcPct val="100000"/>
              </a:lnSpc>
              <a:buNone/>
              <a:defRPr sz="1200" b="0" i="0">
                <a:latin typeface="Century Gothic" panose="020B0502020202020204" pitchFamily="34" charset="0"/>
              </a:defRPr>
            </a:lvl1pPr>
          </a:lstStyle>
          <a:p>
            <a:r>
              <a:rPr lang="es-ES"/>
              <a:t>Breve explicación que acompañe. No más de 3 líneas.</a:t>
            </a:r>
            <a:endParaRPr lang="es-AR"/>
          </a:p>
        </p:txBody>
      </p:sp>
      <p:sp>
        <p:nvSpPr>
          <p:cNvPr id="35" name="Título 1">
            <a:extLst>
              <a:ext uri="{FF2B5EF4-FFF2-40B4-BE49-F238E27FC236}">
                <a16:creationId xmlns:a16="http://schemas.microsoft.com/office/drawing/2014/main" id="{DE6340F6-6697-674B-97AD-C871459DD1BB}"/>
              </a:ext>
            </a:extLst>
          </p:cNvPr>
          <p:cNvSpPr txBox="1">
            <a:spLocks/>
          </p:cNvSpPr>
          <p:nvPr userDrawn="1"/>
        </p:nvSpPr>
        <p:spPr>
          <a:xfrm>
            <a:off x="268505" y="930756"/>
            <a:ext cx="2694144" cy="6984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entury Schoolbook" panose="02040604050505020304" pitchFamily="18" charset="0"/>
                <a:ea typeface="+mj-ea"/>
                <a:cs typeface="+mj-cs"/>
              </a:defRPr>
            </a:lvl1pPr>
          </a:lstStyle>
          <a:p>
            <a:r>
              <a:rPr lang="es-ES" sz="2400" spc="600">
                <a:solidFill>
                  <a:schemeClr val="accent4"/>
                </a:solidFill>
              </a:rPr>
              <a:t>LEARNING</a:t>
            </a:r>
            <a:endParaRPr lang="es-AR" sz="2400" spc="600">
              <a:solidFill>
                <a:schemeClr val="accent4"/>
              </a:solidFill>
            </a:endParaRPr>
          </a:p>
        </p:txBody>
      </p:sp>
      <p:sp>
        <p:nvSpPr>
          <p:cNvPr id="36" name="Título 1">
            <a:extLst>
              <a:ext uri="{FF2B5EF4-FFF2-40B4-BE49-F238E27FC236}">
                <a16:creationId xmlns:a16="http://schemas.microsoft.com/office/drawing/2014/main" id="{C89B9E6E-93DC-534E-A4DD-4804DB61BEA6}"/>
              </a:ext>
            </a:extLst>
          </p:cNvPr>
          <p:cNvSpPr txBox="1">
            <a:spLocks/>
          </p:cNvSpPr>
          <p:nvPr userDrawn="1"/>
        </p:nvSpPr>
        <p:spPr>
          <a:xfrm>
            <a:off x="2359293" y="883223"/>
            <a:ext cx="460485" cy="698470"/>
          </a:xfrm>
          <a:prstGeom prst="rect">
            <a:avLst/>
          </a:prstGeom>
        </p:spPr>
        <p:txBody>
          <a:bodyPr vert="horz" lIns="9000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Century Schoolbook" panose="02040604050505020304" pitchFamily="18" charset="0"/>
                <a:ea typeface="+mj-ea"/>
                <a:cs typeface="+mj-cs"/>
              </a:defRPr>
            </a:lvl1pPr>
          </a:lstStyle>
          <a:p>
            <a:r>
              <a:rPr lang="es-ES" sz="8000" b="1">
                <a:solidFill>
                  <a:schemeClr val="accent2"/>
                </a:solidFill>
              </a:rPr>
              <a:t>1</a:t>
            </a:r>
            <a:endParaRPr lang="es-AR" sz="8000" b="1">
              <a:solidFill>
                <a:schemeClr val="accent2"/>
              </a:solidFill>
            </a:endParaRPr>
          </a:p>
        </p:txBody>
      </p:sp>
    </p:spTree>
    <p:extLst>
      <p:ext uri="{BB962C8B-B14F-4D97-AF65-F5344CB8AC3E}">
        <p14:creationId xmlns:p14="http://schemas.microsoft.com/office/powerpoint/2010/main" val="1512632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FBDCF-E208-564D-B708-ED34C623FB6B}"/>
              </a:ext>
            </a:extLst>
          </p:cNvPr>
          <p:cNvSpPr>
            <a:spLocks noGrp="1"/>
          </p:cNvSpPr>
          <p:nvPr>
            <p:ph type="title" hasCustomPrompt="1"/>
          </p:nvPr>
        </p:nvSpPr>
        <p:spPr>
          <a:xfrm>
            <a:off x="4332512" y="2127732"/>
            <a:ext cx="3386059" cy="1253307"/>
          </a:xfrm>
        </p:spPr>
        <p:txBody>
          <a:bodyPr/>
          <a:lstStyle>
            <a:lvl1pPr>
              <a:defRPr>
                <a:latin typeface="Century Schoolbook" panose="02040604050505020304" pitchFamily="18" charset="0"/>
              </a:defRPr>
            </a:lvl1pPr>
          </a:lstStyle>
          <a:p>
            <a:r>
              <a:rPr lang="es-ES"/>
              <a:t>Espacio para escribir</a:t>
            </a:r>
            <a:endParaRPr lang="es-AR"/>
          </a:p>
        </p:txBody>
      </p:sp>
      <p:sp>
        <p:nvSpPr>
          <p:cNvPr id="6" name="Elipse 5">
            <a:extLst>
              <a:ext uri="{FF2B5EF4-FFF2-40B4-BE49-F238E27FC236}">
                <a16:creationId xmlns:a16="http://schemas.microsoft.com/office/drawing/2014/main" id="{896E56AC-B7CC-8E4C-A381-11D4F88C876C}"/>
              </a:ext>
            </a:extLst>
          </p:cNvPr>
          <p:cNvSpPr/>
          <p:nvPr userDrawn="1"/>
        </p:nvSpPr>
        <p:spPr>
          <a:xfrm>
            <a:off x="7634000" y="3468037"/>
            <a:ext cx="1156720" cy="1156720"/>
          </a:xfrm>
          <a:prstGeom prst="ellipse">
            <a:avLst/>
          </a:prstGeom>
          <a:solidFill>
            <a:schemeClr val="accent4">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lipse 6">
            <a:extLst>
              <a:ext uri="{FF2B5EF4-FFF2-40B4-BE49-F238E27FC236}">
                <a16:creationId xmlns:a16="http://schemas.microsoft.com/office/drawing/2014/main" id="{46D68EFD-75B8-704F-B35A-8226C7E146A2}"/>
              </a:ext>
            </a:extLst>
          </p:cNvPr>
          <p:cNvSpPr/>
          <p:nvPr userDrawn="1"/>
        </p:nvSpPr>
        <p:spPr>
          <a:xfrm>
            <a:off x="3968526" y="1348156"/>
            <a:ext cx="4274314" cy="427431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8" name="Grupo 7">
            <a:extLst>
              <a:ext uri="{FF2B5EF4-FFF2-40B4-BE49-F238E27FC236}">
                <a16:creationId xmlns:a16="http://schemas.microsoft.com/office/drawing/2014/main" id="{64B8569A-9D0D-864D-9044-30B909473892}"/>
              </a:ext>
            </a:extLst>
          </p:cNvPr>
          <p:cNvGrpSpPr/>
          <p:nvPr userDrawn="1"/>
        </p:nvGrpSpPr>
        <p:grpSpPr>
          <a:xfrm>
            <a:off x="7435009" y="1821398"/>
            <a:ext cx="530987" cy="530987"/>
            <a:chOff x="4365158" y="2021900"/>
            <a:chExt cx="606216" cy="606216"/>
          </a:xfrm>
        </p:grpSpPr>
        <p:sp>
          <p:nvSpPr>
            <p:cNvPr id="9" name="Elipse 8">
              <a:extLst>
                <a:ext uri="{FF2B5EF4-FFF2-40B4-BE49-F238E27FC236}">
                  <a16:creationId xmlns:a16="http://schemas.microsoft.com/office/drawing/2014/main" id="{6637A40C-24C3-164D-AD46-F475ECBB3273}"/>
                </a:ext>
              </a:extLst>
            </p:cNvPr>
            <p:cNvSpPr/>
            <p:nvPr/>
          </p:nvSpPr>
          <p:spPr>
            <a:xfrm>
              <a:off x="4365158" y="2021900"/>
              <a:ext cx="606216" cy="606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0" name="Google Shape;862;p43">
              <a:extLst>
                <a:ext uri="{FF2B5EF4-FFF2-40B4-BE49-F238E27FC236}">
                  <a16:creationId xmlns:a16="http://schemas.microsoft.com/office/drawing/2014/main" id="{59404816-E4F7-A144-9EC1-7136245D2DD7}"/>
                </a:ext>
              </a:extLst>
            </p:cNvPr>
            <p:cNvGrpSpPr/>
            <p:nvPr/>
          </p:nvGrpSpPr>
          <p:grpSpPr>
            <a:xfrm>
              <a:off x="4549706" y="2142077"/>
              <a:ext cx="231007" cy="366246"/>
              <a:chOff x="6718575" y="2318625"/>
              <a:chExt cx="256950" cy="407375"/>
            </a:xfrm>
          </p:grpSpPr>
          <p:sp>
            <p:nvSpPr>
              <p:cNvPr id="11" name="Google Shape;863;p43">
                <a:extLst>
                  <a:ext uri="{FF2B5EF4-FFF2-40B4-BE49-F238E27FC236}">
                    <a16:creationId xmlns:a16="http://schemas.microsoft.com/office/drawing/2014/main" id="{296C1E19-E9AF-FA4B-BD2E-C2FEA1096FDC}"/>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4;p43">
                <a:extLst>
                  <a:ext uri="{FF2B5EF4-FFF2-40B4-BE49-F238E27FC236}">
                    <a16:creationId xmlns:a16="http://schemas.microsoft.com/office/drawing/2014/main" id="{B6D68349-EBB0-4A4B-94AF-62F925CF8642}"/>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5;p43">
                <a:extLst>
                  <a:ext uri="{FF2B5EF4-FFF2-40B4-BE49-F238E27FC236}">
                    <a16:creationId xmlns:a16="http://schemas.microsoft.com/office/drawing/2014/main" id="{57B82CFD-7CEE-D845-AD63-01597B08BB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6;p43">
                <a:extLst>
                  <a:ext uri="{FF2B5EF4-FFF2-40B4-BE49-F238E27FC236}">
                    <a16:creationId xmlns:a16="http://schemas.microsoft.com/office/drawing/2014/main" id="{58A1E650-BC51-D24B-8E88-2332EF32AE17}"/>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7;p43">
                <a:extLst>
                  <a:ext uri="{FF2B5EF4-FFF2-40B4-BE49-F238E27FC236}">
                    <a16:creationId xmlns:a16="http://schemas.microsoft.com/office/drawing/2014/main" id="{8C60D393-A2D2-4D40-A682-38B4B8623DF4}"/>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8;p43">
                <a:extLst>
                  <a:ext uri="{FF2B5EF4-FFF2-40B4-BE49-F238E27FC236}">
                    <a16:creationId xmlns:a16="http://schemas.microsoft.com/office/drawing/2014/main" id="{32D517FA-5EB4-B44E-9AD5-21681165C713}"/>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9;p43">
                <a:extLst>
                  <a:ext uri="{FF2B5EF4-FFF2-40B4-BE49-F238E27FC236}">
                    <a16:creationId xmlns:a16="http://schemas.microsoft.com/office/drawing/2014/main" id="{A41820D2-1A67-A444-91C1-1723CB29CD75}"/>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0;p43">
                <a:extLst>
                  <a:ext uri="{FF2B5EF4-FFF2-40B4-BE49-F238E27FC236}">
                    <a16:creationId xmlns:a16="http://schemas.microsoft.com/office/drawing/2014/main" id="{BB841C14-4748-974F-874F-8BCF54DD583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Elipse 18">
            <a:extLst>
              <a:ext uri="{FF2B5EF4-FFF2-40B4-BE49-F238E27FC236}">
                <a16:creationId xmlns:a16="http://schemas.microsoft.com/office/drawing/2014/main" id="{864D1006-41DA-2B4A-9F28-E02A1467D7AF}"/>
              </a:ext>
            </a:extLst>
          </p:cNvPr>
          <p:cNvSpPr/>
          <p:nvPr userDrawn="1"/>
        </p:nvSpPr>
        <p:spPr>
          <a:xfrm>
            <a:off x="7859354" y="4407236"/>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Marcador de contenido 22">
            <a:extLst>
              <a:ext uri="{FF2B5EF4-FFF2-40B4-BE49-F238E27FC236}">
                <a16:creationId xmlns:a16="http://schemas.microsoft.com/office/drawing/2014/main" id="{5CBFD368-879D-094F-BB34-49ECDC1297CB}"/>
              </a:ext>
            </a:extLst>
          </p:cNvPr>
          <p:cNvSpPr>
            <a:spLocks noGrp="1"/>
          </p:cNvSpPr>
          <p:nvPr>
            <p:ph sz="quarter" idx="10" hasCustomPrompt="1"/>
          </p:nvPr>
        </p:nvSpPr>
        <p:spPr>
          <a:xfrm>
            <a:off x="4332434" y="3371450"/>
            <a:ext cx="3386137" cy="914400"/>
          </a:xfrm>
        </p:spPr>
        <p:txBody>
          <a:bodyPr>
            <a:normAutofit/>
          </a:bodyPr>
          <a:lstStyle>
            <a:lvl1pPr marL="0" indent="0">
              <a:lnSpc>
                <a:spcPct val="100000"/>
              </a:lnSpc>
              <a:buNone/>
              <a:defRPr sz="2000">
                <a:latin typeface="Century Gothic" panose="020B0502020202020204" pitchFamily="34" charset="0"/>
              </a:defRPr>
            </a:lvl1pPr>
          </a:lstStyle>
          <a:p>
            <a:r>
              <a:rPr lang="es-ES"/>
              <a:t>una afirmación, aprendizaje relevante.</a:t>
            </a:r>
            <a:endParaRPr lang="es-AR"/>
          </a:p>
        </p:txBody>
      </p:sp>
      <p:sp>
        <p:nvSpPr>
          <p:cNvPr id="24" name="Marcador de contenido 22">
            <a:extLst>
              <a:ext uri="{FF2B5EF4-FFF2-40B4-BE49-F238E27FC236}">
                <a16:creationId xmlns:a16="http://schemas.microsoft.com/office/drawing/2014/main" id="{4EEA8680-CB7A-9640-AF87-46A0F0A1F2B3}"/>
              </a:ext>
            </a:extLst>
          </p:cNvPr>
          <p:cNvSpPr>
            <a:spLocks noGrp="1"/>
          </p:cNvSpPr>
          <p:nvPr>
            <p:ph sz="quarter" idx="11" hasCustomPrompt="1"/>
          </p:nvPr>
        </p:nvSpPr>
        <p:spPr>
          <a:xfrm>
            <a:off x="4332434" y="4196640"/>
            <a:ext cx="3386137" cy="914400"/>
          </a:xfrm>
        </p:spPr>
        <p:txBody>
          <a:bodyPr>
            <a:normAutofit/>
          </a:bodyPr>
          <a:lstStyle>
            <a:lvl1pPr marL="0" indent="0">
              <a:lnSpc>
                <a:spcPct val="100000"/>
              </a:lnSpc>
              <a:buNone/>
              <a:defRPr sz="2000" b="0" i="1">
                <a:latin typeface="Century Schoolbook" panose="02040604050505020304" pitchFamily="18" charset="0"/>
              </a:defRPr>
            </a:lvl1pPr>
          </a:lstStyle>
          <a:p>
            <a:r>
              <a:rPr lang="es-ES"/>
              <a:t>en frase potente, llamativa</a:t>
            </a:r>
            <a:endParaRPr lang="es-AR"/>
          </a:p>
        </p:txBody>
      </p:sp>
      <p:sp>
        <p:nvSpPr>
          <p:cNvPr id="26" name="Google Shape;546;p43">
            <a:extLst>
              <a:ext uri="{FF2B5EF4-FFF2-40B4-BE49-F238E27FC236}">
                <a16:creationId xmlns:a16="http://schemas.microsoft.com/office/drawing/2014/main" id="{50069420-403E-9C47-A553-58AFEF46CFB8}"/>
              </a:ext>
            </a:extLst>
          </p:cNvPr>
          <p:cNvSpPr/>
          <p:nvPr userDrawn="1"/>
        </p:nvSpPr>
        <p:spPr>
          <a:xfrm>
            <a:off x="626928" y="1593140"/>
            <a:ext cx="270962" cy="24323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55;p43">
            <a:extLst>
              <a:ext uri="{FF2B5EF4-FFF2-40B4-BE49-F238E27FC236}">
                <a16:creationId xmlns:a16="http://schemas.microsoft.com/office/drawing/2014/main" id="{6E39B783-05A8-784A-9765-4076A8D22A4E}"/>
              </a:ext>
            </a:extLst>
          </p:cNvPr>
          <p:cNvGrpSpPr/>
          <p:nvPr userDrawn="1"/>
        </p:nvGrpSpPr>
        <p:grpSpPr>
          <a:xfrm>
            <a:off x="982614" y="1581824"/>
            <a:ext cx="285346" cy="273823"/>
            <a:chOff x="6605925" y="948050"/>
            <a:chExt cx="482250" cy="462775"/>
          </a:xfrm>
        </p:grpSpPr>
        <p:sp>
          <p:nvSpPr>
            <p:cNvPr id="28" name="Google Shape;856;p43">
              <a:extLst>
                <a:ext uri="{FF2B5EF4-FFF2-40B4-BE49-F238E27FC236}">
                  <a16:creationId xmlns:a16="http://schemas.microsoft.com/office/drawing/2014/main" id="{4BC2DA71-D0D1-AB4D-9D41-DCBE1D037917}"/>
                </a:ext>
              </a:extLst>
            </p:cNvPr>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7;p43">
              <a:extLst>
                <a:ext uri="{FF2B5EF4-FFF2-40B4-BE49-F238E27FC236}">
                  <a16:creationId xmlns:a16="http://schemas.microsoft.com/office/drawing/2014/main" id="{03DB7435-DBDF-DB4A-A7F8-93CC3E7C5248}"/>
                </a:ext>
              </a:extLst>
            </p:cNvPr>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8;p43">
              <a:extLst>
                <a:ext uri="{FF2B5EF4-FFF2-40B4-BE49-F238E27FC236}">
                  <a16:creationId xmlns:a16="http://schemas.microsoft.com/office/drawing/2014/main" id="{8E35A63E-A276-C54B-8288-B05E494B1BF2}"/>
                </a:ext>
              </a:extLst>
            </p:cNvPr>
            <p:cNvSpPr/>
            <p:nvPr/>
          </p:nvSpPr>
          <p:spPr>
            <a:xfrm>
              <a:off x="6847025" y="948050"/>
              <a:ext cx="25" cy="23775"/>
            </a:xfrm>
            <a:custGeom>
              <a:avLst/>
              <a:gdLst/>
              <a:ahLst/>
              <a:cxnLst/>
              <a:rect l="l" t="t" r="r" b="b"/>
              <a:pathLst>
                <a:path w="1" h="951" fill="none" extrusionOk="0">
                  <a:moveTo>
                    <a:pt x="1" y="951"/>
                  </a:moveTo>
                  <a:lnTo>
                    <a:pt x="1"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9;p43">
              <a:extLst>
                <a:ext uri="{FF2B5EF4-FFF2-40B4-BE49-F238E27FC236}">
                  <a16:creationId xmlns:a16="http://schemas.microsoft.com/office/drawing/2014/main" id="{FF5460A2-AA5C-6B43-8F71-4B12BE5A47CC}"/>
                </a:ext>
              </a:extLst>
            </p:cNvPr>
            <p:cNvSpPr/>
            <p:nvPr/>
          </p:nvSpPr>
          <p:spPr>
            <a:xfrm>
              <a:off x="6847025" y="985912"/>
              <a:ext cx="25" cy="183900"/>
            </a:xfrm>
            <a:custGeom>
              <a:avLst/>
              <a:gdLst/>
              <a:ahLst/>
              <a:cxnLst/>
              <a:rect l="l" t="t" r="r" b="b"/>
              <a:pathLst>
                <a:path w="1" h="7356" fill="none" extrusionOk="0">
                  <a:moveTo>
                    <a:pt x="1" y="1"/>
                  </a:moveTo>
                  <a:lnTo>
                    <a:pt x="1" y="7356"/>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0;p43">
              <a:extLst>
                <a:ext uri="{FF2B5EF4-FFF2-40B4-BE49-F238E27FC236}">
                  <a16:creationId xmlns:a16="http://schemas.microsoft.com/office/drawing/2014/main" id="{4387E589-5E60-BC4C-836A-2431F00FE5AC}"/>
                </a:ext>
              </a:extLst>
            </p:cNvPr>
            <p:cNvSpPr/>
            <p:nvPr/>
          </p:nvSpPr>
          <p:spPr>
            <a:xfrm>
              <a:off x="6872000" y="979212"/>
              <a:ext cx="85274"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1;p43">
              <a:extLst>
                <a:ext uri="{FF2B5EF4-FFF2-40B4-BE49-F238E27FC236}">
                  <a16:creationId xmlns:a16="http://schemas.microsoft.com/office/drawing/2014/main" id="{372326CD-8ACF-2146-8B53-7D59C425C452}"/>
                </a:ext>
              </a:extLst>
            </p:cNvPr>
            <p:cNvSpPr/>
            <p:nvPr/>
          </p:nvSpPr>
          <p:spPr>
            <a:xfrm>
              <a:off x="6736825" y="979212"/>
              <a:ext cx="85274"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Marcador de contenido 22">
            <a:extLst>
              <a:ext uri="{FF2B5EF4-FFF2-40B4-BE49-F238E27FC236}">
                <a16:creationId xmlns:a16="http://schemas.microsoft.com/office/drawing/2014/main" id="{FA2ADD9B-EACA-414E-93C2-0786F402AA22}"/>
              </a:ext>
            </a:extLst>
          </p:cNvPr>
          <p:cNvSpPr>
            <a:spLocks noGrp="1"/>
          </p:cNvSpPr>
          <p:nvPr>
            <p:ph sz="quarter" idx="12" hasCustomPrompt="1"/>
          </p:nvPr>
        </p:nvSpPr>
        <p:spPr>
          <a:xfrm>
            <a:off x="564158" y="456065"/>
            <a:ext cx="1692927" cy="1053812"/>
          </a:xfrm>
        </p:spPr>
        <p:txBody>
          <a:bodyPr>
            <a:normAutofit/>
          </a:bodyPr>
          <a:lstStyle>
            <a:lvl1pPr marL="0" indent="0">
              <a:lnSpc>
                <a:spcPct val="100000"/>
              </a:lnSpc>
              <a:buNone/>
              <a:defRPr sz="1200" b="0" i="0">
                <a:latin typeface="Century Gothic" panose="020B0502020202020204" pitchFamily="34" charset="0"/>
              </a:defRPr>
            </a:lvl1pPr>
          </a:lstStyle>
          <a:p>
            <a:r>
              <a:rPr lang="es-ES"/>
              <a:t>Breve explicación que acompañe. No más de 3 líneas.</a:t>
            </a:r>
            <a:endParaRPr lang="es-AR"/>
          </a:p>
        </p:txBody>
      </p:sp>
      <p:sp>
        <p:nvSpPr>
          <p:cNvPr id="35" name="Título 1">
            <a:extLst>
              <a:ext uri="{FF2B5EF4-FFF2-40B4-BE49-F238E27FC236}">
                <a16:creationId xmlns:a16="http://schemas.microsoft.com/office/drawing/2014/main" id="{DE6340F6-6697-674B-97AD-C871459DD1BB}"/>
              </a:ext>
            </a:extLst>
          </p:cNvPr>
          <p:cNvSpPr txBox="1">
            <a:spLocks/>
          </p:cNvSpPr>
          <p:nvPr userDrawn="1"/>
        </p:nvSpPr>
        <p:spPr>
          <a:xfrm>
            <a:off x="1495342" y="3037466"/>
            <a:ext cx="2694144" cy="6984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entury Schoolbook" panose="02040604050505020304" pitchFamily="18" charset="0"/>
                <a:ea typeface="+mj-ea"/>
                <a:cs typeface="+mj-cs"/>
              </a:defRPr>
            </a:lvl1pPr>
          </a:lstStyle>
          <a:p>
            <a:r>
              <a:rPr lang="es-ES" sz="2400" spc="600">
                <a:solidFill>
                  <a:schemeClr val="accent4"/>
                </a:solidFill>
              </a:rPr>
              <a:t>LEARNING</a:t>
            </a:r>
            <a:endParaRPr lang="es-AR" sz="2400" spc="600">
              <a:solidFill>
                <a:schemeClr val="accent4"/>
              </a:solidFill>
            </a:endParaRPr>
          </a:p>
        </p:txBody>
      </p:sp>
    </p:spTree>
    <p:extLst>
      <p:ext uri="{BB962C8B-B14F-4D97-AF65-F5344CB8AC3E}">
        <p14:creationId xmlns:p14="http://schemas.microsoft.com/office/powerpoint/2010/main" val="3233911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090ED6B-47A8-F148-9438-36E583F3645A}" type="datetimeFigureOut">
              <a:rPr lang="es-AR" smtClean="0"/>
              <a:t>16/1/2024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E7EF343-8F80-FD4C-BDD3-88CDBDB405C4}" type="slidenum">
              <a:rPr lang="es-AR" smtClean="0"/>
              <a:t>‹Nº›</a:t>
            </a:fld>
            <a:endParaRPr lang="es-AR"/>
          </a:p>
        </p:txBody>
      </p:sp>
    </p:spTree>
    <p:extLst>
      <p:ext uri="{BB962C8B-B14F-4D97-AF65-F5344CB8AC3E}">
        <p14:creationId xmlns:p14="http://schemas.microsoft.com/office/powerpoint/2010/main" val="1630493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FBDCF-E208-564D-B708-ED34C623FB6B}"/>
              </a:ext>
            </a:extLst>
          </p:cNvPr>
          <p:cNvSpPr>
            <a:spLocks noGrp="1"/>
          </p:cNvSpPr>
          <p:nvPr>
            <p:ph type="title" hasCustomPrompt="1"/>
          </p:nvPr>
        </p:nvSpPr>
        <p:spPr>
          <a:xfrm>
            <a:off x="3105675" y="256570"/>
            <a:ext cx="3386059" cy="1253307"/>
          </a:xfrm>
        </p:spPr>
        <p:txBody>
          <a:bodyPr/>
          <a:lstStyle>
            <a:lvl1pPr>
              <a:defRPr>
                <a:latin typeface="Century Schoolbook" panose="02040604050505020304" pitchFamily="18" charset="0"/>
              </a:defRPr>
            </a:lvl1pPr>
          </a:lstStyle>
          <a:p>
            <a:r>
              <a:rPr lang="es-ES"/>
              <a:t>Espacio para escribir</a:t>
            </a:r>
            <a:endParaRPr lang="es-AR"/>
          </a:p>
        </p:txBody>
      </p:sp>
      <p:sp>
        <p:nvSpPr>
          <p:cNvPr id="6" name="Elipse 5">
            <a:extLst>
              <a:ext uri="{FF2B5EF4-FFF2-40B4-BE49-F238E27FC236}">
                <a16:creationId xmlns:a16="http://schemas.microsoft.com/office/drawing/2014/main" id="{896E56AC-B7CC-8E4C-A381-11D4F88C876C}"/>
              </a:ext>
            </a:extLst>
          </p:cNvPr>
          <p:cNvSpPr/>
          <p:nvPr userDrawn="1"/>
        </p:nvSpPr>
        <p:spPr>
          <a:xfrm>
            <a:off x="6495832" y="-533683"/>
            <a:ext cx="1156720" cy="1156720"/>
          </a:xfrm>
          <a:prstGeom prst="ellipse">
            <a:avLst/>
          </a:prstGeom>
          <a:solidFill>
            <a:schemeClr val="accent4">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lipse 6">
            <a:extLst>
              <a:ext uri="{FF2B5EF4-FFF2-40B4-BE49-F238E27FC236}">
                <a16:creationId xmlns:a16="http://schemas.microsoft.com/office/drawing/2014/main" id="{46D68EFD-75B8-704F-B35A-8226C7E146A2}"/>
              </a:ext>
            </a:extLst>
          </p:cNvPr>
          <p:cNvSpPr/>
          <p:nvPr userDrawn="1"/>
        </p:nvSpPr>
        <p:spPr>
          <a:xfrm>
            <a:off x="2741689" y="-758554"/>
            <a:ext cx="4274314" cy="427431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8" name="Grupo 7">
            <a:extLst>
              <a:ext uri="{FF2B5EF4-FFF2-40B4-BE49-F238E27FC236}">
                <a16:creationId xmlns:a16="http://schemas.microsoft.com/office/drawing/2014/main" id="{64B8569A-9D0D-864D-9044-30B909473892}"/>
              </a:ext>
            </a:extLst>
          </p:cNvPr>
          <p:cNvGrpSpPr/>
          <p:nvPr userDrawn="1"/>
        </p:nvGrpSpPr>
        <p:grpSpPr>
          <a:xfrm>
            <a:off x="6503526" y="2149194"/>
            <a:ext cx="530987" cy="530987"/>
            <a:chOff x="4365158" y="2021900"/>
            <a:chExt cx="606216" cy="606216"/>
          </a:xfrm>
        </p:grpSpPr>
        <p:sp>
          <p:nvSpPr>
            <p:cNvPr id="9" name="Elipse 8">
              <a:extLst>
                <a:ext uri="{FF2B5EF4-FFF2-40B4-BE49-F238E27FC236}">
                  <a16:creationId xmlns:a16="http://schemas.microsoft.com/office/drawing/2014/main" id="{6637A40C-24C3-164D-AD46-F475ECBB3273}"/>
                </a:ext>
              </a:extLst>
            </p:cNvPr>
            <p:cNvSpPr/>
            <p:nvPr/>
          </p:nvSpPr>
          <p:spPr>
            <a:xfrm>
              <a:off x="4365158" y="2021900"/>
              <a:ext cx="606216" cy="606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0" name="Google Shape;862;p43">
              <a:extLst>
                <a:ext uri="{FF2B5EF4-FFF2-40B4-BE49-F238E27FC236}">
                  <a16:creationId xmlns:a16="http://schemas.microsoft.com/office/drawing/2014/main" id="{59404816-E4F7-A144-9EC1-7136245D2DD7}"/>
                </a:ext>
              </a:extLst>
            </p:cNvPr>
            <p:cNvGrpSpPr/>
            <p:nvPr/>
          </p:nvGrpSpPr>
          <p:grpSpPr>
            <a:xfrm>
              <a:off x="4549706" y="2142077"/>
              <a:ext cx="231007" cy="366246"/>
              <a:chOff x="6718575" y="2318625"/>
              <a:chExt cx="256950" cy="407375"/>
            </a:xfrm>
          </p:grpSpPr>
          <p:sp>
            <p:nvSpPr>
              <p:cNvPr id="11" name="Google Shape;863;p43">
                <a:extLst>
                  <a:ext uri="{FF2B5EF4-FFF2-40B4-BE49-F238E27FC236}">
                    <a16:creationId xmlns:a16="http://schemas.microsoft.com/office/drawing/2014/main" id="{296C1E19-E9AF-FA4B-BD2E-C2FEA1096FDC}"/>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4;p43">
                <a:extLst>
                  <a:ext uri="{FF2B5EF4-FFF2-40B4-BE49-F238E27FC236}">
                    <a16:creationId xmlns:a16="http://schemas.microsoft.com/office/drawing/2014/main" id="{B6D68349-EBB0-4A4B-94AF-62F925CF8642}"/>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5;p43">
                <a:extLst>
                  <a:ext uri="{FF2B5EF4-FFF2-40B4-BE49-F238E27FC236}">
                    <a16:creationId xmlns:a16="http://schemas.microsoft.com/office/drawing/2014/main" id="{57B82CFD-7CEE-D845-AD63-01597B08BB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6;p43">
                <a:extLst>
                  <a:ext uri="{FF2B5EF4-FFF2-40B4-BE49-F238E27FC236}">
                    <a16:creationId xmlns:a16="http://schemas.microsoft.com/office/drawing/2014/main" id="{58A1E650-BC51-D24B-8E88-2332EF32AE17}"/>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7;p43">
                <a:extLst>
                  <a:ext uri="{FF2B5EF4-FFF2-40B4-BE49-F238E27FC236}">
                    <a16:creationId xmlns:a16="http://schemas.microsoft.com/office/drawing/2014/main" id="{8C60D393-A2D2-4D40-A682-38B4B8623DF4}"/>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8;p43">
                <a:extLst>
                  <a:ext uri="{FF2B5EF4-FFF2-40B4-BE49-F238E27FC236}">
                    <a16:creationId xmlns:a16="http://schemas.microsoft.com/office/drawing/2014/main" id="{32D517FA-5EB4-B44E-9AD5-21681165C713}"/>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9;p43">
                <a:extLst>
                  <a:ext uri="{FF2B5EF4-FFF2-40B4-BE49-F238E27FC236}">
                    <a16:creationId xmlns:a16="http://schemas.microsoft.com/office/drawing/2014/main" id="{A41820D2-1A67-A444-91C1-1723CB29CD75}"/>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0;p43">
                <a:extLst>
                  <a:ext uri="{FF2B5EF4-FFF2-40B4-BE49-F238E27FC236}">
                    <a16:creationId xmlns:a16="http://schemas.microsoft.com/office/drawing/2014/main" id="{BB841C14-4748-974F-874F-8BCF54DD583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Elipse 18">
            <a:extLst>
              <a:ext uri="{FF2B5EF4-FFF2-40B4-BE49-F238E27FC236}">
                <a16:creationId xmlns:a16="http://schemas.microsoft.com/office/drawing/2014/main" id="{864D1006-41DA-2B4A-9F28-E02A1467D7AF}"/>
              </a:ext>
            </a:extLst>
          </p:cNvPr>
          <p:cNvSpPr/>
          <p:nvPr userDrawn="1"/>
        </p:nvSpPr>
        <p:spPr>
          <a:xfrm>
            <a:off x="6721186" y="405516"/>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Marcador de contenido 22">
            <a:extLst>
              <a:ext uri="{FF2B5EF4-FFF2-40B4-BE49-F238E27FC236}">
                <a16:creationId xmlns:a16="http://schemas.microsoft.com/office/drawing/2014/main" id="{5CBFD368-879D-094F-BB34-49ECDC1297CB}"/>
              </a:ext>
            </a:extLst>
          </p:cNvPr>
          <p:cNvSpPr>
            <a:spLocks noGrp="1"/>
          </p:cNvSpPr>
          <p:nvPr>
            <p:ph sz="quarter" idx="10" hasCustomPrompt="1"/>
          </p:nvPr>
        </p:nvSpPr>
        <p:spPr>
          <a:xfrm>
            <a:off x="3105597" y="1500288"/>
            <a:ext cx="3386137" cy="914400"/>
          </a:xfrm>
        </p:spPr>
        <p:txBody>
          <a:bodyPr>
            <a:normAutofit/>
          </a:bodyPr>
          <a:lstStyle>
            <a:lvl1pPr marL="0" indent="0">
              <a:lnSpc>
                <a:spcPct val="100000"/>
              </a:lnSpc>
              <a:buNone/>
              <a:defRPr sz="2000">
                <a:latin typeface="Century Gothic" panose="020B0502020202020204" pitchFamily="34" charset="0"/>
              </a:defRPr>
            </a:lvl1pPr>
          </a:lstStyle>
          <a:p>
            <a:r>
              <a:rPr lang="es-ES"/>
              <a:t>una afirmación, aprendizaje relevante.</a:t>
            </a:r>
            <a:endParaRPr lang="es-AR"/>
          </a:p>
        </p:txBody>
      </p:sp>
      <p:sp>
        <p:nvSpPr>
          <p:cNvPr id="24" name="Marcador de contenido 22">
            <a:extLst>
              <a:ext uri="{FF2B5EF4-FFF2-40B4-BE49-F238E27FC236}">
                <a16:creationId xmlns:a16="http://schemas.microsoft.com/office/drawing/2014/main" id="{4EEA8680-CB7A-9640-AF87-46A0F0A1F2B3}"/>
              </a:ext>
            </a:extLst>
          </p:cNvPr>
          <p:cNvSpPr>
            <a:spLocks noGrp="1"/>
          </p:cNvSpPr>
          <p:nvPr>
            <p:ph sz="quarter" idx="11" hasCustomPrompt="1"/>
          </p:nvPr>
        </p:nvSpPr>
        <p:spPr>
          <a:xfrm>
            <a:off x="3105597" y="2325478"/>
            <a:ext cx="3386137" cy="914400"/>
          </a:xfrm>
        </p:spPr>
        <p:txBody>
          <a:bodyPr>
            <a:normAutofit/>
          </a:bodyPr>
          <a:lstStyle>
            <a:lvl1pPr marL="0" indent="0">
              <a:lnSpc>
                <a:spcPct val="100000"/>
              </a:lnSpc>
              <a:buNone/>
              <a:defRPr sz="2000" b="0" i="1">
                <a:latin typeface="Century Schoolbook" panose="02040604050505020304" pitchFamily="18" charset="0"/>
              </a:defRPr>
            </a:lvl1pPr>
          </a:lstStyle>
          <a:p>
            <a:r>
              <a:rPr lang="es-ES"/>
              <a:t>en frase potente, llamativa</a:t>
            </a:r>
            <a:endParaRPr lang="es-AR"/>
          </a:p>
        </p:txBody>
      </p:sp>
      <p:sp>
        <p:nvSpPr>
          <p:cNvPr id="26" name="Google Shape;546;p43">
            <a:extLst>
              <a:ext uri="{FF2B5EF4-FFF2-40B4-BE49-F238E27FC236}">
                <a16:creationId xmlns:a16="http://schemas.microsoft.com/office/drawing/2014/main" id="{50069420-403E-9C47-A553-58AFEF46CFB8}"/>
              </a:ext>
            </a:extLst>
          </p:cNvPr>
          <p:cNvSpPr/>
          <p:nvPr userDrawn="1"/>
        </p:nvSpPr>
        <p:spPr>
          <a:xfrm>
            <a:off x="7016003" y="4390855"/>
            <a:ext cx="270962" cy="24323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55;p43">
            <a:extLst>
              <a:ext uri="{FF2B5EF4-FFF2-40B4-BE49-F238E27FC236}">
                <a16:creationId xmlns:a16="http://schemas.microsoft.com/office/drawing/2014/main" id="{6E39B783-05A8-784A-9765-4076A8D22A4E}"/>
              </a:ext>
            </a:extLst>
          </p:cNvPr>
          <p:cNvGrpSpPr/>
          <p:nvPr userDrawn="1"/>
        </p:nvGrpSpPr>
        <p:grpSpPr>
          <a:xfrm>
            <a:off x="7371689" y="4379539"/>
            <a:ext cx="285346" cy="273823"/>
            <a:chOff x="6605925" y="948050"/>
            <a:chExt cx="482250" cy="462775"/>
          </a:xfrm>
        </p:grpSpPr>
        <p:sp>
          <p:nvSpPr>
            <p:cNvPr id="28" name="Google Shape;856;p43">
              <a:extLst>
                <a:ext uri="{FF2B5EF4-FFF2-40B4-BE49-F238E27FC236}">
                  <a16:creationId xmlns:a16="http://schemas.microsoft.com/office/drawing/2014/main" id="{4BC2DA71-D0D1-AB4D-9D41-DCBE1D037917}"/>
                </a:ext>
              </a:extLst>
            </p:cNvPr>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7;p43">
              <a:extLst>
                <a:ext uri="{FF2B5EF4-FFF2-40B4-BE49-F238E27FC236}">
                  <a16:creationId xmlns:a16="http://schemas.microsoft.com/office/drawing/2014/main" id="{03DB7435-DBDF-DB4A-A7F8-93CC3E7C5248}"/>
                </a:ext>
              </a:extLst>
            </p:cNvPr>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8;p43">
              <a:extLst>
                <a:ext uri="{FF2B5EF4-FFF2-40B4-BE49-F238E27FC236}">
                  <a16:creationId xmlns:a16="http://schemas.microsoft.com/office/drawing/2014/main" id="{8E35A63E-A276-C54B-8288-B05E494B1BF2}"/>
                </a:ext>
              </a:extLst>
            </p:cNvPr>
            <p:cNvSpPr/>
            <p:nvPr/>
          </p:nvSpPr>
          <p:spPr>
            <a:xfrm>
              <a:off x="6847025" y="948050"/>
              <a:ext cx="25" cy="23775"/>
            </a:xfrm>
            <a:custGeom>
              <a:avLst/>
              <a:gdLst/>
              <a:ahLst/>
              <a:cxnLst/>
              <a:rect l="l" t="t" r="r" b="b"/>
              <a:pathLst>
                <a:path w="1" h="951" fill="none" extrusionOk="0">
                  <a:moveTo>
                    <a:pt x="1" y="951"/>
                  </a:moveTo>
                  <a:lnTo>
                    <a:pt x="1"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9;p43">
              <a:extLst>
                <a:ext uri="{FF2B5EF4-FFF2-40B4-BE49-F238E27FC236}">
                  <a16:creationId xmlns:a16="http://schemas.microsoft.com/office/drawing/2014/main" id="{FF5460A2-AA5C-6B43-8F71-4B12BE5A47CC}"/>
                </a:ext>
              </a:extLst>
            </p:cNvPr>
            <p:cNvSpPr/>
            <p:nvPr/>
          </p:nvSpPr>
          <p:spPr>
            <a:xfrm>
              <a:off x="6847025" y="985912"/>
              <a:ext cx="25" cy="183900"/>
            </a:xfrm>
            <a:custGeom>
              <a:avLst/>
              <a:gdLst/>
              <a:ahLst/>
              <a:cxnLst/>
              <a:rect l="l" t="t" r="r" b="b"/>
              <a:pathLst>
                <a:path w="1" h="7356" fill="none" extrusionOk="0">
                  <a:moveTo>
                    <a:pt x="1" y="1"/>
                  </a:moveTo>
                  <a:lnTo>
                    <a:pt x="1" y="7356"/>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0;p43">
              <a:extLst>
                <a:ext uri="{FF2B5EF4-FFF2-40B4-BE49-F238E27FC236}">
                  <a16:creationId xmlns:a16="http://schemas.microsoft.com/office/drawing/2014/main" id="{4387E589-5E60-BC4C-836A-2431F00FE5AC}"/>
                </a:ext>
              </a:extLst>
            </p:cNvPr>
            <p:cNvSpPr/>
            <p:nvPr/>
          </p:nvSpPr>
          <p:spPr>
            <a:xfrm>
              <a:off x="6872000" y="979212"/>
              <a:ext cx="85274"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1;p43">
              <a:extLst>
                <a:ext uri="{FF2B5EF4-FFF2-40B4-BE49-F238E27FC236}">
                  <a16:creationId xmlns:a16="http://schemas.microsoft.com/office/drawing/2014/main" id="{372326CD-8ACF-2146-8B53-7D59C425C452}"/>
                </a:ext>
              </a:extLst>
            </p:cNvPr>
            <p:cNvSpPr/>
            <p:nvPr/>
          </p:nvSpPr>
          <p:spPr>
            <a:xfrm>
              <a:off x="6736825" y="979212"/>
              <a:ext cx="85274"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Marcador de contenido 22">
            <a:extLst>
              <a:ext uri="{FF2B5EF4-FFF2-40B4-BE49-F238E27FC236}">
                <a16:creationId xmlns:a16="http://schemas.microsoft.com/office/drawing/2014/main" id="{FA2ADD9B-EACA-414E-93C2-0786F402AA22}"/>
              </a:ext>
            </a:extLst>
          </p:cNvPr>
          <p:cNvSpPr>
            <a:spLocks noGrp="1"/>
          </p:cNvSpPr>
          <p:nvPr>
            <p:ph sz="quarter" idx="12" hasCustomPrompt="1"/>
          </p:nvPr>
        </p:nvSpPr>
        <p:spPr>
          <a:xfrm>
            <a:off x="6953233" y="3253780"/>
            <a:ext cx="1692927" cy="1053812"/>
          </a:xfrm>
        </p:spPr>
        <p:txBody>
          <a:bodyPr>
            <a:normAutofit/>
          </a:bodyPr>
          <a:lstStyle>
            <a:lvl1pPr marL="0" indent="0">
              <a:lnSpc>
                <a:spcPct val="100000"/>
              </a:lnSpc>
              <a:buNone/>
              <a:defRPr sz="1200" b="0" i="0">
                <a:latin typeface="Century Gothic" panose="020B0502020202020204" pitchFamily="34" charset="0"/>
              </a:defRPr>
            </a:lvl1pPr>
          </a:lstStyle>
          <a:p>
            <a:r>
              <a:rPr lang="es-ES"/>
              <a:t>Breve explicación que acompañe. No más de 3 líneas.</a:t>
            </a:r>
            <a:endParaRPr lang="es-AR"/>
          </a:p>
        </p:txBody>
      </p:sp>
      <p:sp>
        <p:nvSpPr>
          <p:cNvPr id="35" name="Título 1">
            <a:extLst>
              <a:ext uri="{FF2B5EF4-FFF2-40B4-BE49-F238E27FC236}">
                <a16:creationId xmlns:a16="http://schemas.microsoft.com/office/drawing/2014/main" id="{DE6340F6-6697-674B-97AD-C871459DD1BB}"/>
              </a:ext>
            </a:extLst>
          </p:cNvPr>
          <p:cNvSpPr txBox="1">
            <a:spLocks/>
          </p:cNvSpPr>
          <p:nvPr userDrawn="1"/>
        </p:nvSpPr>
        <p:spPr>
          <a:xfrm>
            <a:off x="238025" y="930756"/>
            <a:ext cx="2694144" cy="6984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entury Schoolbook" panose="02040604050505020304" pitchFamily="18" charset="0"/>
                <a:ea typeface="+mj-ea"/>
                <a:cs typeface="+mj-cs"/>
              </a:defRPr>
            </a:lvl1pPr>
          </a:lstStyle>
          <a:p>
            <a:r>
              <a:rPr lang="es-ES" sz="2400" spc="600">
                <a:solidFill>
                  <a:schemeClr val="accent4"/>
                </a:solidFill>
              </a:rPr>
              <a:t>LEARNING</a:t>
            </a:r>
            <a:endParaRPr lang="es-AR" sz="2400" spc="600">
              <a:solidFill>
                <a:schemeClr val="accent4"/>
              </a:solidFill>
            </a:endParaRPr>
          </a:p>
        </p:txBody>
      </p:sp>
      <p:sp>
        <p:nvSpPr>
          <p:cNvPr id="37" name="Elipse 36">
            <a:extLst>
              <a:ext uri="{FF2B5EF4-FFF2-40B4-BE49-F238E27FC236}">
                <a16:creationId xmlns:a16="http://schemas.microsoft.com/office/drawing/2014/main" id="{6D2D2F56-78E4-3542-A66F-0FC9529373D5}"/>
              </a:ext>
            </a:extLst>
          </p:cNvPr>
          <p:cNvSpPr/>
          <p:nvPr userDrawn="1"/>
        </p:nvSpPr>
        <p:spPr>
          <a:xfrm>
            <a:off x="2636866" y="1157356"/>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37173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Diseño personalizado">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46D68EFD-75B8-704F-B35A-8226C7E146A2}"/>
              </a:ext>
            </a:extLst>
          </p:cNvPr>
          <p:cNvSpPr/>
          <p:nvPr userDrawn="1"/>
        </p:nvSpPr>
        <p:spPr>
          <a:xfrm>
            <a:off x="2741688" y="-758555"/>
            <a:ext cx="6168631" cy="6168631"/>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B92FBDCF-E208-564D-B708-ED34C623FB6B}"/>
              </a:ext>
            </a:extLst>
          </p:cNvPr>
          <p:cNvSpPr>
            <a:spLocks noGrp="1"/>
          </p:cNvSpPr>
          <p:nvPr>
            <p:ph type="title" hasCustomPrompt="1"/>
          </p:nvPr>
        </p:nvSpPr>
        <p:spPr>
          <a:xfrm>
            <a:off x="3461275" y="530066"/>
            <a:ext cx="4720517" cy="1253307"/>
          </a:xfrm>
        </p:spPr>
        <p:txBody>
          <a:bodyPr/>
          <a:lstStyle>
            <a:lvl1pPr>
              <a:defRPr>
                <a:solidFill>
                  <a:schemeClr val="bg1"/>
                </a:solidFill>
                <a:latin typeface="Century Schoolbook" panose="02040604050505020304" pitchFamily="18" charset="0"/>
              </a:defRPr>
            </a:lvl1pPr>
          </a:lstStyle>
          <a:p>
            <a:r>
              <a:rPr lang="es-ES"/>
              <a:t>Espacio para escribir</a:t>
            </a:r>
            <a:endParaRPr lang="es-AR"/>
          </a:p>
        </p:txBody>
      </p:sp>
      <p:sp>
        <p:nvSpPr>
          <p:cNvPr id="23" name="Marcador de contenido 22">
            <a:extLst>
              <a:ext uri="{FF2B5EF4-FFF2-40B4-BE49-F238E27FC236}">
                <a16:creationId xmlns:a16="http://schemas.microsoft.com/office/drawing/2014/main" id="{5CBFD368-879D-094F-BB34-49ECDC1297CB}"/>
              </a:ext>
            </a:extLst>
          </p:cNvPr>
          <p:cNvSpPr>
            <a:spLocks noGrp="1"/>
          </p:cNvSpPr>
          <p:nvPr>
            <p:ph sz="quarter" idx="10" hasCustomPrompt="1"/>
          </p:nvPr>
        </p:nvSpPr>
        <p:spPr>
          <a:xfrm>
            <a:off x="3461197" y="1773784"/>
            <a:ext cx="4720626" cy="914400"/>
          </a:xfrm>
        </p:spPr>
        <p:txBody>
          <a:bodyPr>
            <a:normAutofit/>
          </a:bodyPr>
          <a:lstStyle>
            <a:lvl1pPr marL="0" indent="0">
              <a:lnSpc>
                <a:spcPct val="100000"/>
              </a:lnSpc>
              <a:buNone/>
              <a:defRPr sz="2000">
                <a:solidFill>
                  <a:schemeClr val="bg1"/>
                </a:solidFill>
                <a:latin typeface="Century Gothic" panose="020B0502020202020204" pitchFamily="34" charset="0"/>
              </a:defRPr>
            </a:lvl1pPr>
          </a:lstStyle>
          <a:p>
            <a:r>
              <a:rPr lang="es-ES"/>
              <a:t>una afirmación, aprendizaje relevante.</a:t>
            </a:r>
            <a:endParaRPr lang="es-AR"/>
          </a:p>
        </p:txBody>
      </p:sp>
      <p:sp>
        <p:nvSpPr>
          <p:cNvPr id="24" name="Marcador de contenido 22">
            <a:extLst>
              <a:ext uri="{FF2B5EF4-FFF2-40B4-BE49-F238E27FC236}">
                <a16:creationId xmlns:a16="http://schemas.microsoft.com/office/drawing/2014/main" id="{4EEA8680-CB7A-9640-AF87-46A0F0A1F2B3}"/>
              </a:ext>
            </a:extLst>
          </p:cNvPr>
          <p:cNvSpPr>
            <a:spLocks noGrp="1"/>
          </p:cNvSpPr>
          <p:nvPr>
            <p:ph sz="quarter" idx="11" hasCustomPrompt="1"/>
          </p:nvPr>
        </p:nvSpPr>
        <p:spPr>
          <a:xfrm>
            <a:off x="3461197" y="2598974"/>
            <a:ext cx="4720626" cy="1495216"/>
          </a:xfrm>
        </p:spPr>
        <p:txBody>
          <a:bodyPr>
            <a:normAutofit/>
          </a:bodyPr>
          <a:lstStyle>
            <a:lvl1pPr marL="0" indent="0">
              <a:lnSpc>
                <a:spcPct val="100000"/>
              </a:lnSpc>
              <a:buNone/>
              <a:defRPr sz="2000" b="0" i="1">
                <a:solidFill>
                  <a:schemeClr val="bg1"/>
                </a:solidFill>
                <a:latin typeface="Century Schoolbook" panose="02040604050505020304" pitchFamily="18" charset="0"/>
              </a:defRPr>
            </a:lvl1pPr>
          </a:lstStyle>
          <a:p>
            <a:r>
              <a:rPr lang="es-ES"/>
              <a:t>en frase potente, llamativa</a:t>
            </a:r>
            <a:endParaRPr lang="es-AR"/>
          </a:p>
        </p:txBody>
      </p:sp>
      <p:sp>
        <p:nvSpPr>
          <p:cNvPr id="26" name="Google Shape;546;p43">
            <a:extLst>
              <a:ext uri="{FF2B5EF4-FFF2-40B4-BE49-F238E27FC236}">
                <a16:creationId xmlns:a16="http://schemas.microsoft.com/office/drawing/2014/main" id="{50069420-403E-9C47-A553-58AFEF46CFB8}"/>
              </a:ext>
            </a:extLst>
          </p:cNvPr>
          <p:cNvSpPr/>
          <p:nvPr userDrawn="1"/>
        </p:nvSpPr>
        <p:spPr>
          <a:xfrm>
            <a:off x="432323" y="4573735"/>
            <a:ext cx="270962" cy="24323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55;p43">
            <a:extLst>
              <a:ext uri="{FF2B5EF4-FFF2-40B4-BE49-F238E27FC236}">
                <a16:creationId xmlns:a16="http://schemas.microsoft.com/office/drawing/2014/main" id="{6E39B783-05A8-784A-9765-4076A8D22A4E}"/>
              </a:ext>
            </a:extLst>
          </p:cNvPr>
          <p:cNvGrpSpPr/>
          <p:nvPr userDrawn="1"/>
        </p:nvGrpSpPr>
        <p:grpSpPr>
          <a:xfrm>
            <a:off x="788009" y="4562419"/>
            <a:ext cx="285346" cy="273823"/>
            <a:chOff x="6605925" y="948050"/>
            <a:chExt cx="482250" cy="462775"/>
          </a:xfrm>
        </p:grpSpPr>
        <p:sp>
          <p:nvSpPr>
            <p:cNvPr id="28" name="Google Shape;856;p43">
              <a:extLst>
                <a:ext uri="{FF2B5EF4-FFF2-40B4-BE49-F238E27FC236}">
                  <a16:creationId xmlns:a16="http://schemas.microsoft.com/office/drawing/2014/main" id="{4BC2DA71-D0D1-AB4D-9D41-DCBE1D037917}"/>
                </a:ext>
              </a:extLst>
            </p:cNvPr>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7;p43">
              <a:extLst>
                <a:ext uri="{FF2B5EF4-FFF2-40B4-BE49-F238E27FC236}">
                  <a16:creationId xmlns:a16="http://schemas.microsoft.com/office/drawing/2014/main" id="{03DB7435-DBDF-DB4A-A7F8-93CC3E7C5248}"/>
                </a:ext>
              </a:extLst>
            </p:cNvPr>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8;p43">
              <a:extLst>
                <a:ext uri="{FF2B5EF4-FFF2-40B4-BE49-F238E27FC236}">
                  <a16:creationId xmlns:a16="http://schemas.microsoft.com/office/drawing/2014/main" id="{8E35A63E-A276-C54B-8288-B05E494B1BF2}"/>
                </a:ext>
              </a:extLst>
            </p:cNvPr>
            <p:cNvSpPr/>
            <p:nvPr/>
          </p:nvSpPr>
          <p:spPr>
            <a:xfrm>
              <a:off x="6847025" y="948050"/>
              <a:ext cx="25" cy="23775"/>
            </a:xfrm>
            <a:custGeom>
              <a:avLst/>
              <a:gdLst/>
              <a:ahLst/>
              <a:cxnLst/>
              <a:rect l="l" t="t" r="r" b="b"/>
              <a:pathLst>
                <a:path w="1" h="951" fill="none" extrusionOk="0">
                  <a:moveTo>
                    <a:pt x="1" y="951"/>
                  </a:moveTo>
                  <a:lnTo>
                    <a:pt x="1"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9;p43">
              <a:extLst>
                <a:ext uri="{FF2B5EF4-FFF2-40B4-BE49-F238E27FC236}">
                  <a16:creationId xmlns:a16="http://schemas.microsoft.com/office/drawing/2014/main" id="{FF5460A2-AA5C-6B43-8F71-4B12BE5A47CC}"/>
                </a:ext>
              </a:extLst>
            </p:cNvPr>
            <p:cNvSpPr/>
            <p:nvPr/>
          </p:nvSpPr>
          <p:spPr>
            <a:xfrm>
              <a:off x="6847025" y="985912"/>
              <a:ext cx="25" cy="183900"/>
            </a:xfrm>
            <a:custGeom>
              <a:avLst/>
              <a:gdLst/>
              <a:ahLst/>
              <a:cxnLst/>
              <a:rect l="l" t="t" r="r" b="b"/>
              <a:pathLst>
                <a:path w="1" h="7356" fill="none" extrusionOk="0">
                  <a:moveTo>
                    <a:pt x="1" y="1"/>
                  </a:moveTo>
                  <a:lnTo>
                    <a:pt x="1" y="7356"/>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0;p43">
              <a:extLst>
                <a:ext uri="{FF2B5EF4-FFF2-40B4-BE49-F238E27FC236}">
                  <a16:creationId xmlns:a16="http://schemas.microsoft.com/office/drawing/2014/main" id="{4387E589-5E60-BC4C-836A-2431F00FE5AC}"/>
                </a:ext>
              </a:extLst>
            </p:cNvPr>
            <p:cNvSpPr/>
            <p:nvPr/>
          </p:nvSpPr>
          <p:spPr>
            <a:xfrm>
              <a:off x="6872000" y="979212"/>
              <a:ext cx="85274"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1;p43">
              <a:extLst>
                <a:ext uri="{FF2B5EF4-FFF2-40B4-BE49-F238E27FC236}">
                  <a16:creationId xmlns:a16="http://schemas.microsoft.com/office/drawing/2014/main" id="{372326CD-8ACF-2146-8B53-7D59C425C452}"/>
                </a:ext>
              </a:extLst>
            </p:cNvPr>
            <p:cNvSpPr/>
            <p:nvPr/>
          </p:nvSpPr>
          <p:spPr>
            <a:xfrm>
              <a:off x="6736825" y="979212"/>
              <a:ext cx="85274"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Marcador de contenido 22">
            <a:extLst>
              <a:ext uri="{FF2B5EF4-FFF2-40B4-BE49-F238E27FC236}">
                <a16:creationId xmlns:a16="http://schemas.microsoft.com/office/drawing/2014/main" id="{FA2ADD9B-EACA-414E-93C2-0786F402AA22}"/>
              </a:ext>
            </a:extLst>
          </p:cNvPr>
          <p:cNvSpPr>
            <a:spLocks noGrp="1"/>
          </p:cNvSpPr>
          <p:nvPr>
            <p:ph sz="quarter" idx="12" hasCustomPrompt="1"/>
          </p:nvPr>
        </p:nvSpPr>
        <p:spPr>
          <a:xfrm>
            <a:off x="349233" y="3436660"/>
            <a:ext cx="1692927" cy="1053812"/>
          </a:xfrm>
        </p:spPr>
        <p:txBody>
          <a:bodyPr>
            <a:normAutofit/>
          </a:bodyPr>
          <a:lstStyle>
            <a:lvl1pPr marL="0" indent="0">
              <a:lnSpc>
                <a:spcPct val="100000"/>
              </a:lnSpc>
              <a:buNone/>
              <a:defRPr sz="1200" b="0" i="0">
                <a:latin typeface="Century Gothic" panose="020B0502020202020204" pitchFamily="34" charset="0"/>
              </a:defRPr>
            </a:lvl1pPr>
          </a:lstStyle>
          <a:p>
            <a:r>
              <a:rPr lang="es-ES"/>
              <a:t>Breve explicación que acompañe. No más de 3 líneas.</a:t>
            </a:r>
            <a:endParaRPr lang="es-AR"/>
          </a:p>
        </p:txBody>
      </p:sp>
      <p:sp>
        <p:nvSpPr>
          <p:cNvPr id="35" name="Título 1">
            <a:extLst>
              <a:ext uri="{FF2B5EF4-FFF2-40B4-BE49-F238E27FC236}">
                <a16:creationId xmlns:a16="http://schemas.microsoft.com/office/drawing/2014/main" id="{DE6340F6-6697-674B-97AD-C871459DD1BB}"/>
              </a:ext>
            </a:extLst>
          </p:cNvPr>
          <p:cNvSpPr txBox="1">
            <a:spLocks/>
          </p:cNvSpPr>
          <p:nvPr userDrawn="1"/>
        </p:nvSpPr>
        <p:spPr>
          <a:xfrm>
            <a:off x="238025" y="930756"/>
            <a:ext cx="2694144" cy="6984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entury Schoolbook" panose="02040604050505020304" pitchFamily="18" charset="0"/>
                <a:ea typeface="+mj-ea"/>
                <a:cs typeface="+mj-cs"/>
              </a:defRPr>
            </a:lvl1pPr>
          </a:lstStyle>
          <a:p>
            <a:r>
              <a:rPr lang="es-ES" sz="2400" spc="600">
                <a:solidFill>
                  <a:schemeClr val="accent4"/>
                </a:solidFill>
              </a:rPr>
              <a:t>LEARNING</a:t>
            </a:r>
            <a:endParaRPr lang="es-AR" sz="2400" spc="600">
              <a:solidFill>
                <a:schemeClr val="accent4"/>
              </a:solidFill>
            </a:endParaRPr>
          </a:p>
        </p:txBody>
      </p:sp>
      <p:sp>
        <p:nvSpPr>
          <p:cNvPr id="36" name="Elipse 35">
            <a:extLst>
              <a:ext uri="{FF2B5EF4-FFF2-40B4-BE49-F238E27FC236}">
                <a16:creationId xmlns:a16="http://schemas.microsoft.com/office/drawing/2014/main" id="{01A84DD4-DA67-594E-A57F-AC25FDB78AD2}"/>
              </a:ext>
            </a:extLst>
          </p:cNvPr>
          <p:cNvSpPr/>
          <p:nvPr userDrawn="1"/>
        </p:nvSpPr>
        <p:spPr>
          <a:xfrm>
            <a:off x="2711208" y="-646795"/>
            <a:ext cx="6168631" cy="6168631"/>
          </a:xfrm>
          <a:prstGeom prst="ellipse">
            <a:avLst/>
          </a:prstGeom>
          <a:noFill/>
          <a:ln w="19050">
            <a:solidFill>
              <a:srgbClr val="D62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8" name="Grupo 7">
            <a:extLst>
              <a:ext uri="{FF2B5EF4-FFF2-40B4-BE49-F238E27FC236}">
                <a16:creationId xmlns:a16="http://schemas.microsoft.com/office/drawing/2014/main" id="{64B8569A-9D0D-864D-9044-30B909473892}"/>
              </a:ext>
            </a:extLst>
          </p:cNvPr>
          <p:cNvGrpSpPr/>
          <p:nvPr userDrawn="1"/>
        </p:nvGrpSpPr>
        <p:grpSpPr>
          <a:xfrm>
            <a:off x="8020146" y="3867596"/>
            <a:ext cx="530987" cy="530987"/>
            <a:chOff x="4365158" y="2021900"/>
            <a:chExt cx="606216" cy="606216"/>
          </a:xfrm>
        </p:grpSpPr>
        <p:sp>
          <p:nvSpPr>
            <p:cNvPr id="9" name="Elipse 8">
              <a:extLst>
                <a:ext uri="{FF2B5EF4-FFF2-40B4-BE49-F238E27FC236}">
                  <a16:creationId xmlns:a16="http://schemas.microsoft.com/office/drawing/2014/main" id="{6637A40C-24C3-164D-AD46-F475ECBB3273}"/>
                </a:ext>
              </a:extLst>
            </p:cNvPr>
            <p:cNvSpPr/>
            <p:nvPr/>
          </p:nvSpPr>
          <p:spPr>
            <a:xfrm>
              <a:off x="4365158" y="2021900"/>
              <a:ext cx="606216" cy="606216"/>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0" name="Google Shape;862;p43">
              <a:extLst>
                <a:ext uri="{FF2B5EF4-FFF2-40B4-BE49-F238E27FC236}">
                  <a16:creationId xmlns:a16="http://schemas.microsoft.com/office/drawing/2014/main" id="{59404816-E4F7-A144-9EC1-7136245D2DD7}"/>
                </a:ext>
              </a:extLst>
            </p:cNvPr>
            <p:cNvGrpSpPr/>
            <p:nvPr/>
          </p:nvGrpSpPr>
          <p:grpSpPr>
            <a:xfrm>
              <a:off x="4549706" y="2142077"/>
              <a:ext cx="231007" cy="366246"/>
              <a:chOff x="6718575" y="2318625"/>
              <a:chExt cx="256950" cy="407375"/>
            </a:xfrm>
          </p:grpSpPr>
          <p:sp>
            <p:nvSpPr>
              <p:cNvPr id="11" name="Google Shape;863;p43">
                <a:extLst>
                  <a:ext uri="{FF2B5EF4-FFF2-40B4-BE49-F238E27FC236}">
                    <a16:creationId xmlns:a16="http://schemas.microsoft.com/office/drawing/2014/main" id="{296C1E19-E9AF-FA4B-BD2E-C2FEA1096FDC}"/>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4;p43">
                <a:extLst>
                  <a:ext uri="{FF2B5EF4-FFF2-40B4-BE49-F238E27FC236}">
                    <a16:creationId xmlns:a16="http://schemas.microsoft.com/office/drawing/2014/main" id="{B6D68349-EBB0-4A4B-94AF-62F925CF8642}"/>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5;p43">
                <a:extLst>
                  <a:ext uri="{FF2B5EF4-FFF2-40B4-BE49-F238E27FC236}">
                    <a16:creationId xmlns:a16="http://schemas.microsoft.com/office/drawing/2014/main" id="{57B82CFD-7CEE-D845-AD63-01597B08BB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6;p43">
                <a:extLst>
                  <a:ext uri="{FF2B5EF4-FFF2-40B4-BE49-F238E27FC236}">
                    <a16:creationId xmlns:a16="http://schemas.microsoft.com/office/drawing/2014/main" id="{58A1E650-BC51-D24B-8E88-2332EF32AE17}"/>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7;p43">
                <a:extLst>
                  <a:ext uri="{FF2B5EF4-FFF2-40B4-BE49-F238E27FC236}">
                    <a16:creationId xmlns:a16="http://schemas.microsoft.com/office/drawing/2014/main" id="{8C60D393-A2D2-4D40-A682-38B4B8623DF4}"/>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8;p43">
                <a:extLst>
                  <a:ext uri="{FF2B5EF4-FFF2-40B4-BE49-F238E27FC236}">
                    <a16:creationId xmlns:a16="http://schemas.microsoft.com/office/drawing/2014/main" id="{32D517FA-5EB4-B44E-9AD5-21681165C713}"/>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9;p43">
                <a:extLst>
                  <a:ext uri="{FF2B5EF4-FFF2-40B4-BE49-F238E27FC236}">
                    <a16:creationId xmlns:a16="http://schemas.microsoft.com/office/drawing/2014/main" id="{A41820D2-1A67-A444-91C1-1723CB29CD75}"/>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0;p43">
                <a:extLst>
                  <a:ext uri="{FF2B5EF4-FFF2-40B4-BE49-F238E27FC236}">
                    <a16:creationId xmlns:a16="http://schemas.microsoft.com/office/drawing/2014/main" id="{BB841C14-4748-974F-874F-8BCF54DD583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Elipse 5">
            <a:extLst>
              <a:ext uri="{FF2B5EF4-FFF2-40B4-BE49-F238E27FC236}">
                <a16:creationId xmlns:a16="http://schemas.microsoft.com/office/drawing/2014/main" id="{896E56AC-B7CC-8E4C-A381-11D4F88C876C}"/>
              </a:ext>
            </a:extLst>
          </p:cNvPr>
          <p:cNvSpPr/>
          <p:nvPr userDrawn="1"/>
        </p:nvSpPr>
        <p:spPr>
          <a:xfrm>
            <a:off x="8261878" y="0"/>
            <a:ext cx="1156720" cy="1156720"/>
          </a:xfrm>
          <a:prstGeom prst="ellipse">
            <a:avLst/>
          </a:prstGeom>
          <a:solidFill>
            <a:schemeClr val="accent4">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Elipse 18">
            <a:extLst>
              <a:ext uri="{FF2B5EF4-FFF2-40B4-BE49-F238E27FC236}">
                <a16:creationId xmlns:a16="http://schemas.microsoft.com/office/drawing/2014/main" id="{864D1006-41DA-2B4A-9F28-E02A1467D7AF}"/>
              </a:ext>
            </a:extLst>
          </p:cNvPr>
          <p:cNvSpPr/>
          <p:nvPr userDrawn="1"/>
        </p:nvSpPr>
        <p:spPr>
          <a:xfrm>
            <a:off x="8487232" y="939199"/>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Elipse 36">
            <a:extLst>
              <a:ext uri="{FF2B5EF4-FFF2-40B4-BE49-F238E27FC236}">
                <a16:creationId xmlns:a16="http://schemas.microsoft.com/office/drawing/2014/main" id="{6D2D2F56-78E4-3542-A66F-0FC9529373D5}"/>
              </a:ext>
            </a:extLst>
          </p:cNvPr>
          <p:cNvSpPr/>
          <p:nvPr userDrawn="1"/>
        </p:nvSpPr>
        <p:spPr>
          <a:xfrm>
            <a:off x="2791076" y="1156720"/>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52139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FBDCF-E208-564D-B708-ED34C623FB6B}"/>
              </a:ext>
            </a:extLst>
          </p:cNvPr>
          <p:cNvSpPr>
            <a:spLocks noGrp="1"/>
          </p:cNvSpPr>
          <p:nvPr>
            <p:ph type="title" hasCustomPrompt="1"/>
          </p:nvPr>
        </p:nvSpPr>
        <p:spPr>
          <a:xfrm>
            <a:off x="1157805" y="278194"/>
            <a:ext cx="3096721" cy="1095622"/>
          </a:xfrm>
        </p:spPr>
        <p:txBody>
          <a:bodyPr>
            <a:normAutofit/>
          </a:bodyPr>
          <a:lstStyle>
            <a:lvl1pPr>
              <a:defRPr sz="2800">
                <a:latin typeface="Century Schoolbook" panose="02040604050505020304" pitchFamily="18" charset="0"/>
              </a:defRPr>
            </a:lvl1pPr>
          </a:lstStyle>
          <a:p>
            <a:r>
              <a:rPr lang="es-ES"/>
              <a:t>Espacio para escribir</a:t>
            </a:r>
            <a:endParaRPr lang="es-AR"/>
          </a:p>
        </p:txBody>
      </p:sp>
      <p:sp>
        <p:nvSpPr>
          <p:cNvPr id="6" name="Elipse 5">
            <a:extLst>
              <a:ext uri="{FF2B5EF4-FFF2-40B4-BE49-F238E27FC236}">
                <a16:creationId xmlns:a16="http://schemas.microsoft.com/office/drawing/2014/main" id="{896E56AC-B7CC-8E4C-A381-11D4F88C876C}"/>
              </a:ext>
            </a:extLst>
          </p:cNvPr>
          <p:cNvSpPr/>
          <p:nvPr userDrawn="1"/>
        </p:nvSpPr>
        <p:spPr>
          <a:xfrm>
            <a:off x="4029172" y="675341"/>
            <a:ext cx="1156720" cy="1156720"/>
          </a:xfrm>
          <a:prstGeom prst="ellipse">
            <a:avLst/>
          </a:prstGeom>
          <a:solidFill>
            <a:schemeClr val="accent4">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lipse 6">
            <a:extLst>
              <a:ext uri="{FF2B5EF4-FFF2-40B4-BE49-F238E27FC236}">
                <a16:creationId xmlns:a16="http://schemas.microsoft.com/office/drawing/2014/main" id="{46D68EFD-75B8-704F-B35A-8226C7E146A2}"/>
              </a:ext>
            </a:extLst>
          </p:cNvPr>
          <p:cNvSpPr/>
          <p:nvPr userDrawn="1"/>
        </p:nvSpPr>
        <p:spPr>
          <a:xfrm>
            <a:off x="873261" y="-616314"/>
            <a:ext cx="3587142" cy="35871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8" name="Grupo 7">
            <a:extLst>
              <a:ext uri="{FF2B5EF4-FFF2-40B4-BE49-F238E27FC236}">
                <a16:creationId xmlns:a16="http://schemas.microsoft.com/office/drawing/2014/main" id="{64B8569A-9D0D-864D-9044-30B909473892}"/>
              </a:ext>
            </a:extLst>
          </p:cNvPr>
          <p:cNvGrpSpPr/>
          <p:nvPr userDrawn="1"/>
        </p:nvGrpSpPr>
        <p:grpSpPr>
          <a:xfrm>
            <a:off x="1458442" y="2439841"/>
            <a:ext cx="530987" cy="530987"/>
            <a:chOff x="4365158" y="2021900"/>
            <a:chExt cx="606216" cy="606216"/>
          </a:xfrm>
        </p:grpSpPr>
        <p:sp>
          <p:nvSpPr>
            <p:cNvPr id="9" name="Elipse 8">
              <a:extLst>
                <a:ext uri="{FF2B5EF4-FFF2-40B4-BE49-F238E27FC236}">
                  <a16:creationId xmlns:a16="http://schemas.microsoft.com/office/drawing/2014/main" id="{6637A40C-24C3-164D-AD46-F475ECBB3273}"/>
                </a:ext>
              </a:extLst>
            </p:cNvPr>
            <p:cNvSpPr/>
            <p:nvPr/>
          </p:nvSpPr>
          <p:spPr>
            <a:xfrm>
              <a:off x="4365158" y="2021900"/>
              <a:ext cx="606216" cy="606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0" name="Google Shape;862;p43">
              <a:extLst>
                <a:ext uri="{FF2B5EF4-FFF2-40B4-BE49-F238E27FC236}">
                  <a16:creationId xmlns:a16="http://schemas.microsoft.com/office/drawing/2014/main" id="{59404816-E4F7-A144-9EC1-7136245D2DD7}"/>
                </a:ext>
              </a:extLst>
            </p:cNvPr>
            <p:cNvGrpSpPr/>
            <p:nvPr/>
          </p:nvGrpSpPr>
          <p:grpSpPr>
            <a:xfrm>
              <a:off x="4549706" y="2142077"/>
              <a:ext cx="231007" cy="366246"/>
              <a:chOff x="6718575" y="2318625"/>
              <a:chExt cx="256950" cy="407375"/>
            </a:xfrm>
          </p:grpSpPr>
          <p:sp>
            <p:nvSpPr>
              <p:cNvPr id="11" name="Google Shape;863;p43">
                <a:extLst>
                  <a:ext uri="{FF2B5EF4-FFF2-40B4-BE49-F238E27FC236}">
                    <a16:creationId xmlns:a16="http://schemas.microsoft.com/office/drawing/2014/main" id="{296C1E19-E9AF-FA4B-BD2E-C2FEA1096FDC}"/>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4;p43">
                <a:extLst>
                  <a:ext uri="{FF2B5EF4-FFF2-40B4-BE49-F238E27FC236}">
                    <a16:creationId xmlns:a16="http://schemas.microsoft.com/office/drawing/2014/main" id="{B6D68349-EBB0-4A4B-94AF-62F925CF8642}"/>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5;p43">
                <a:extLst>
                  <a:ext uri="{FF2B5EF4-FFF2-40B4-BE49-F238E27FC236}">
                    <a16:creationId xmlns:a16="http://schemas.microsoft.com/office/drawing/2014/main" id="{57B82CFD-7CEE-D845-AD63-01597B08BB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6;p43">
                <a:extLst>
                  <a:ext uri="{FF2B5EF4-FFF2-40B4-BE49-F238E27FC236}">
                    <a16:creationId xmlns:a16="http://schemas.microsoft.com/office/drawing/2014/main" id="{58A1E650-BC51-D24B-8E88-2332EF32AE17}"/>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7;p43">
                <a:extLst>
                  <a:ext uri="{FF2B5EF4-FFF2-40B4-BE49-F238E27FC236}">
                    <a16:creationId xmlns:a16="http://schemas.microsoft.com/office/drawing/2014/main" id="{8C60D393-A2D2-4D40-A682-38B4B8623DF4}"/>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8;p43">
                <a:extLst>
                  <a:ext uri="{FF2B5EF4-FFF2-40B4-BE49-F238E27FC236}">
                    <a16:creationId xmlns:a16="http://schemas.microsoft.com/office/drawing/2014/main" id="{32D517FA-5EB4-B44E-9AD5-21681165C713}"/>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9;p43">
                <a:extLst>
                  <a:ext uri="{FF2B5EF4-FFF2-40B4-BE49-F238E27FC236}">
                    <a16:creationId xmlns:a16="http://schemas.microsoft.com/office/drawing/2014/main" id="{A41820D2-1A67-A444-91C1-1723CB29CD75}"/>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0;p43">
                <a:extLst>
                  <a:ext uri="{FF2B5EF4-FFF2-40B4-BE49-F238E27FC236}">
                    <a16:creationId xmlns:a16="http://schemas.microsoft.com/office/drawing/2014/main" id="{BB841C14-4748-974F-874F-8BCF54DD583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Elipse 18">
            <a:extLst>
              <a:ext uri="{FF2B5EF4-FFF2-40B4-BE49-F238E27FC236}">
                <a16:creationId xmlns:a16="http://schemas.microsoft.com/office/drawing/2014/main" id="{864D1006-41DA-2B4A-9F28-E02A1467D7AF}"/>
              </a:ext>
            </a:extLst>
          </p:cNvPr>
          <p:cNvSpPr/>
          <p:nvPr userDrawn="1"/>
        </p:nvSpPr>
        <p:spPr>
          <a:xfrm>
            <a:off x="4254526" y="1614540"/>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Marcador de contenido 22">
            <a:extLst>
              <a:ext uri="{FF2B5EF4-FFF2-40B4-BE49-F238E27FC236}">
                <a16:creationId xmlns:a16="http://schemas.microsoft.com/office/drawing/2014/main" id="{5CBFD368-879D-094F-BB34-49ECDC1297CB}"/>
              </a:ext>
            </a:extLst>
          </p:cNvPr>
          <p:cNvSpPr>
            <a:spLocks noGrp="1"/>
          </p:cNvSpPr>
          <p:nvPr>
            <p:ph sz="quarter" idx="10" hasCustomPrompt="1"/>
          </p:nvPr>
        </p:nvSpPr>
        <p:spPr>
          <a:xfrm>
            <a:off x="1157728" y="1398454"/>
            <a:ext cx="3096798" cy="914400"/>
          </a:xfrm>
        </p:spPr>
        <p:txBody>
          <a:bodyPr>
            <a:normAutofit/>
          </a:bodyPr>
          <a:lstStyle>
            <a:lvl1pPr marL="0" indent="0">
              <a:lnSpc>
                <a:spcPct val="100000"/>
              </a:lnSpc>
              <a:buNone/>
              <a:defRPr sz="2000">
                <a:latin typeface="Century Gothic" panose="020B0502020202020204" pitchFamily="34" charset="0"/>
              </a:defRPr>
            </a:lvl1pPr>
          </a:lstStyle>
          <a:p>
            <a:r>
              <a:rPr lang="es-ES"/>
              <a:t>una afirmación, aprendizaje relevante.</a:t>
            </a:r>
            <a:endParaRPr lang="es-AR"/>
          </a:p>
        </p:txBody>
      </p:sp>
      <p:sp>
        <p:nvSpPr>
          <p:cNvPr id="35" name="Título 1">
            <a:extLst>
              <a:ext uri="{FF2B5EF4-FFF2-40B4-BE49-F238E27FC236}">
                <a16:creationId xmlns:a16="http://schemas.microsoft.com/office/drawing/2014/main" id="{DE6340F6-6697-674B-97AD-C871459DD1BB}"/>
              </a:ext>
            </a:extLst>
          </p:cNvPr>
          <p:cNvSpPr txBox="1">
            <a:spLocks/>
          </p:cNvSpPr>
          <p:nvPr userDrawn="1"/>
        </p:nvSpPr>
        <p:spPr>
          <a:xfrm rot="16200000">
            <a:off x="-831689" y="1076211"/>
            <a:ext cx="2694144" cy="6984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entury Schoolbook" panose="02040604050505020304" pitchFamily="18" charset="0"/>
                <a:ea typeface="+mj-ea"/>
                <a:cs typeface="+mj-cs"/>
              </a:defRPr>
            </a:lvl1pPr>
          </a:lstStyle>
          <a:p>
            <a:pPr algn="ctr"/>
            <a:r>
              <a:rPr lang="es-ES" sz="2400" spc="600">
                <a:solidFill>
                  <a:schemeClr val="accent4"/>
                </a:solidFill>
              </a:rPr>
              <a:t>LEARNING</a:t>
            </a:r>
            <a:endParaRPr lang="es-AR" sz="2400" spc="600">
              <a:solidFill>
                <a:schemeClr val="accent4"/>
              </a:solidFill>
            </a:endParaRPr>
          </a:p>
        </p:txBody>
      </p:sp>
      <p:sp>
        <p:nvSpPr>
          <p:cNvPr id="37" name="Elipse 36">
            <a:extLst>
              <a:ext uri="{FF2B5EF4-FFF2-40B4-BE49-F238E27FC236}">
                <a16:creationId xmlns:a16="http://schemas.microsoft.com/office/drawing/2014/main" id="{6D2D2F56-78E4-3542-A66F-0FC9529373D5}"/>
              </a:ext>
            </a:extLst>
          </p:cNvPr>
          <p:cNvSpPr/>
          <p:nvPr userDrawn="1"/>
        </p:nvSpPr>
        <p:spPr>
          <a:xfrm>
            <a:off x="768438" y="1299596"/>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FCF61317-62BA-B645-8015-39F52E713FF3}"/>
              </a:ext>
            </a:extLst>
          </p:cNvPr>
          <p:cNvSpPr/>
          <p:nvPr userDrawn="1"/>
        </p:nvSpPr>
        <p:spPr>
          <a:xfrm>
            <a:off x="3973495" y="3515106"/>
            <a:ext cx="1156720" cy="1156720"/>
          </a:xfrm>
          <a:prstGeom prst="ellipse">
            <a:avLst/>
          </a:prstGeom>
          <a:solidFill>
            <a:schemeClr val="accent4">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Elipse 37">
            <a:extLst>
              <a:ext uri="{FF2B5EF4-FFF2-40B4-BE49-F238E27FC236}">
                <a16:creationId xmlns:a16="http://schemas.microsoft.com/office/drawing/2014/main" id="{368A98C1-AE58-2247-A94D-21BB9883B843}"/>
              </a:ext>
            </a:extLst>
          </p:cNvPr>
          <p:cNvSpPr/>
          <p:nvPr userDrawn="1"/>
        </p:nvSpPr>
        <p:spPr>
          <a:xfrm>
            <a:off x="4646117" y="2121491"/>
            <a:ext cx="3587142" cy="35871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9" name="Grupo 38">
            <a:extLst>
              <a:ext uri="{FF2B5EF4-FFF2-40B4-BE49-F238E27FC236}">
                <a16:creationId xmlns:a16="http://schemas.microsoft.com/office/drawing/2014/main" id="{7785BF88-60A2-EC41-BA37-A8FE763B10E8}"/>
              </a:ext>
            </a:extLst>
          </p:cNvPr>
          <p:cNvGrpSpPr/>
          <p:nvPr userDrawn="1"/>
        </p:nvGrpSpPr>
        <p:grpSpPr>
          <a:xfrm>
            <a:off x="7200552" y="2195685"/>
            <a:ext cx="530987" cy="530987"/>
            <a:chOff x="4365158" y="2021900"/>
            <a:chExt cx="606216" cy="606216"/>
          </a:xfrm>
        </p:grpSpPr>
        <p:sp>
          <p:nvSpPr>
            <p:cNvPr id="40" name="Elipse 39">
              <a:extLst>
                <a:ext uri="{FF2B5EF4-FFF2-40B4-BE49-F238E27FC236}">
                  <a16:creationId xmlns:a16="http://schemas.microsoft.com/office/drawing/2014/main" id="{21508E09-42BD-4347-8A30-E32C581A0385}"/>
                </a:ext>
              </a:extLst>
            </p:cNvPr>
            <p:cNvSpPr/>
            <p:nvPr/>
          </p:nvSpPr>
          <p:spPr>
            <a:xfrm>
              <a:off x="4365158" y="2021900"/>
              <a:ext cx="606216" cy="606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41" name="Google Shape;862;p43">
              <a:extLst>
                <a:ext uri="{FF2B5EF4-FFF2-40B4-BE49-F238E27FC236}">
                  <a16:creationId xmlns:a16="http://schemas.microsoft.com/office/drawing/2014/main" id="{D25EDF0C-801A-8845-B63D-1E086007F471}"/>
                </a:ext>
              </a:extLst>
            </p:cNvPr>
            <p:cNvGrpSpPr/>
            <p:nvPr/>
          </p:nvGrpSpPr>
          <p:grpSpPr>
            <a:xfrm>
              <a:off x="4549706" y="2142077"/>
              <a:ext cx="231007" cy="366246"/>
              <a:chOff x="6718575" y="2318625"/>
              <a:chExt cx="256950" cy="407375"/>
            </a:xfrm>
          </p:grpSpPr>
          <p:sp>
            <p:nvSpPr>
              <p:cNvPr id="42" name="Google Shape;863;p43">
                <a:extLst>
                  <a:ext uri="{FF2B5EF4-FFF2-40B4-BE49-F238E27FC236}">
                    <a16:creationId xmlns:a16="http://schemas.microsoft.com/office/drawing/2014/main" id="{C834654E-7B0A-8842-87B6-3C5C0076AE3B}"/>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64;p43">
                <a:extLst>
                  <a:ext uri="{FF2B5EF4-FFF2-40B4-BE49-F238E27FC236}">
                    <a16:creationId xmlns:a16="http://schemas.microsoft.com/office/drawing/2014/main" id="{5A39E332-309D-B143-9F28-D896E34D7AF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65;p43">
                <a:extLst>
                  <a:ext uri="{FF2B5EF4-FFF2-40B4-BE49-F238E27FC236}">
                    <a16:creationId xmlns:a16="http://schemas.microsoft.com/office/drawing/2014/main" id="{0A954E2E-6D67-E846-AF37-3E6D1C8D082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66;p43">
                <a:extLst>
                  <a:ext uri="{FF2B5EF4-FFF2-40B4-BE49-F238E27FC236}">
                    <a16:creationId xmlns:a16="http://schemas.microsoft.com/office/drawing/2014/main" id="{F0E2CA1E-E94A-0340-B31F-DB28DB6A3610}"/>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67;p43">
                <a:extLst>
                  <a:ext uri="{FF2B5EF4-FFF2-40B4-BE49-F238E27FC236}">
                    <a16:creationId xmlns:a16="http://schemas.microsoft.com/office/drawing/2014/main" id="{B106B734-530E-9A47-9343-B816DF776AB7}"/>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8;p43">
                <a:extLst>
                  <a:ext uri="{FF2B5EF4-FFF2-40B4-BE49-F238E27FC236}">
                    <a16:creationId xmlns:a16="http://schemas.microsoft.com/office/drawing/2014/main" id="{9DCC9FC3-BDAE-694F-924D-958715A05469}"/>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69;p43">
                <a:extLst>
                  <a:ext uri="{FF2B5EF4-FFF2-40B4-BE49-F238E27FC236}">
                    <a16:creationId xmlns:a16="http://schemas.microsoft.com/office/drawing/2014/main" id="{BE61B64C-2693-7643-8362-6A0EEB1AA0E3}"/>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70;p43">
                <a:extLst>
                  <a:ext uri="{FF2B5EF4-FFF2-40B4-BE49-F238E27FC236}">
                    <a16:creationId xmlns:a16="http://schemas.microsoft.com/office/drawing/2014/main" id="{9541E645-98DB-C249-BC4B-EC1CA33A7526}"/>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 name="Elipse 49">
            <a:extLst>
              <a:ext uri="{FF2B5EF4-FFF2-40B4-BE49-F238E27FC236}">
                <a16:creationId xmlns:a16="http://schemas.microsoft.com/office/drawing/2014/main" id="{EB96DC6F-4130-6D46-A6C9-1119D9D85391}"/>
              </a:ext>
            </a:extLst>
          </p:cNvPr>
          <p:cNvSpPr/>
          <p:nvPr userDrawn="1"/>
        </p:nvSpPr>
        <p:spPr>
          <a:xfrm>
            <a:off x="8093019" y="3672902"/>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Título 1">
            <a:extLst>
              <a:ext uri="{FF2B5EF4-FFF2-40B4-BE49-F238E27FC236}">
                <a16:creationId xmlns:a16="http://schemas.microsoft.com/office/drawing/2014/main" id="{22E8B1DC-7EA0-E243-87F8-886B3906E0FC}"/>
              </a:ext>
            </a:extLst>
          </p:cNvPr>
          <p:cNvSpPr txBox="1">
            <a:spLocks/>
          </p:cNvSpPr>
          <p:nvPr userDrawn="1"/>
        </p:nvSpPr>
        <p:spPr>
          <a:xfrm rot="5400000">
            <a:off x="7289539" y="3436565"/>
            <a:ext cx="2694144" cy="6984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entury Schoolbook" panose="02040604050505020304" pitchFamily="18" charset="0"/>
                <a:ea typeface="+mj-ea"/>
                <a:cs typeface="+mj-cs"/>
              </a:defRPr>
            </a:lvl1pPr>
          </a:lstStyle>
          <a:p>
            <a:pPr algn="ctr"/>
            <a:r>
              <a:rPr lang="es-ES" sz="2400" spc="600">
                <a:solidFill>
                  <a:schemeClr val="accent4"/>
                </a:solidFill>
              </a:rPr>
              <a:t>LEARNING</a:t>
            </a:r>
            <a:endParaRPr lang="es-AR" sz="2400" spc="600">
              <a:solidFill>
                <a:schemeClr val="accent4"/>
              </a:solidFill>
            </a:endParaRPr>
          </a:p>
        </p:txBody>
      </p:sp>
      <p:sp>
        <p:nvSpPr>
          <p:cNvPr id="52" name="Elipse 51">
            <a:extLst>
              <a:ext uri="{FF2B5EF4-FFF2-40B4-BE49-F238E27FC236}">
                <a16:creationId xmlns:a16="http://schemas.microsoft.com/office/drawing/2014/main" id="{FA96D9D9-151C-754A-A13D-D41BFF0D8268}"/>
              </a:ext>
            </a:extLst>
          </p:cNvPr>
          <p:cNvSpPr/>
          <p:nvPr userDrawn="1"/>
        </p:nvSpPr>
        <p:spPr>
          <a:xfrm>
            <a:off x="4544197" y="3435492"/>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Marcador de contenido 22">
            <a:extLst>
              <a:ext uri="{FF2B5EF4-FFF2-40B4-BE49-F238E27FC236}">
                <a16:creationId xmlns:a16="http://schemas.microsoft.com/office/drawing/2014/main" id="{20FCC616-EE25-954E-BF01-05D684123C7F}"/>
              </a:ext>
            </a:extLst>
          </p:cNvPr>
          <p:cNvSpPr>
            <a:spLocks noGrp="1"/>
          </p:cNvSpPr>
          <p:nvPr>
            <p:ph sz="quarter" idx="11" hasCustomPrompt="1"/>
          </p:nvPr>
        </p:nvSpPr>
        <p:spPr>
          <a:xfrm>
            <a:off x="5049838" y="3798004"/>
            <a:ext cx="2902600" cy="914400"/>
          </a:xfrm>
        </p:spPr>
        <p:txBody>
          <a:bodyPr>
            <a:normAutofit/>
          </a:bodyPr>
          <a:lstStyle>
            <a:lvl1pPr marL="0" indent="0" algn="r">
              <a:lnSpc>
                <a:spcPct val="100000"/>
              </a:lnSpc>
              <a:buNone/>
              <a:defRPr sz="1800">
                <a:latin typeface="Century Gothic" panose="020B0502020202020204" pitchFamily="34" charset="0"/>
              </a:defRPr>
            </a:lvl1pPr>
          </a:lstStyle>
          <a:p>
            <a:r>
              <a:rPr lang="es-ES"/>
              <a:t>una afirmación, </a:t>
            </a:r>
            <a:br>
              <a:rPr lang="es-ES"/>
            </a:br>
            <a:r>
              <a:rPr lang="es-ES"/>
              <a:t>aprendizaje relevante.</a:t>
            </a:r>
            <a:endParaRPr lang="es-AR"/>
          </a:p>
        </p:txBody>
      </p:sp>
      <p:sp>
        <p:nvSpPr>
          <p:cNvPr id="4" name="Marcador de texto 3">
            <a:extLst>
              <a:ext uri="{FF2B5EF4-FFF2-40B4-BE49-F238E27FC236}">
                <a16:creationId xmlns:a16="http://schemas.microsoft.com/office/drawing/2014/main" id="{FB18EB0B-5A64-9248-B70B-EEA8D16CB8A0}"/>
              </a:ext>
            </a:extLst>
          </p:cNvPr>
          <p:cNvSpPr>
            <a:spLocks noGrp="1"/>
          </p:cNvSpPr>
          <p:nvPr>
            <p:ph type="body" sz="quarter" idx="12" hasCustomPrompt="1"/>
          </p:nvPr>
        </p:nvSpPr>
        <p:spPr>
          <a:xfrm>
            <a:off x="5049838" y="2878226"/>
            <a:ext cx="2901950" cy="841643"/>
          </a:xfrm>
        </p:spPr>
        <p:txBody>
          <a:bodyPr>
            <a:noAutofit/>
          </a:bodyPr>
          <a:lstStyle>
            <a:lvl1pPr marL="0" indent="0" algn="r">
              <a:lnSpc>
                <a:spcPct val="100000"/>
              </a:lnSpc>
              <a:buNone/>
              <a:defRPr sz="2800">
                <a:latin typeface="Century Schoolbook" panose="02040604050505020304" pitchFamily="18" charset="0"/>
              </a:defRPr>
            </a:lvl1pPr>
          </a:lstStyle>
          <a:p>
            <a:r>
              <a:rPr lang="es-ES"/>
              <a:t>Espacio para escribir</a:t>
            </a:r>
            <a:endParaRPr lang="es-AR"/>
          </a:p>
        </p:txBody>
      </p:sp>
    </p:spTree>
    <p:extLst>
      <p:ext uri="{BB962C8B-B14F-4D97-AF65-F5344CB8AC3E}">
        <p14:creationId xmlns:p14="http://schemas.microsoft.com/office/powerpoint/2010/main" val="1535694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Diseño personalizado">
    <p:spTree>
      <p:nvGrpSpPr>
        <p:cNvPr id="1" name=""/>
        <p:cNvGrpSpPr/>
        <p:nvPr/>
      </p:nvGrpSpPr>
      <p:grpSpPr>
        <a:xfrm>
          <a:off x="0" y="0"/>
          <a:ext cx="0" cy="0"/>
          <a:chOff x="0" y="0"/>
          <a:chExt cx="0" cy="0"/>
        </a:xfrm>
      </p:grpSpPr>
      <p:sp>
        <p:nvSpPr>
          <p:cNvPr id="53" name="Elipse 52">
            <a:extLst>
              <a:ext uri="{FF2B5EF4-FFF2-40B4-BE49-F238E27FC236}">
                <a16:creationId xmlns:a16="http://schemas.microsoft.com/office/drawing/2014/main" id="{1857B14B-446A-D449-849E-2E329AC1E622}"/>
              </a:ext>
            </a:extLst>
          </p:cNvPr>
          <p:cNvSpPr/>
          <p:nvPr userDrawn="1"/>
        </p:nvSpPr>
        <p:spPr>
          <a:xfrm>
            <a:off x="7762383" y="3319884"/>
            <a:ext cx="1156720" cy="1156720"/>
          </a:xfrm>
          <a:prstGeom prst="ellipse">
            <a:avLst/>
          </a:prstGeom>
          <a:solidFill>
            <a:schemeClr val="accent4">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B92FBDCF-E208-564D-B708-ED34C623FB6B}"/>
              </a:ext>
            </a:extLst>
          </p:cNvPr>
          <p:cNvSpPr>
            <a:spLocks noGrp="1"/>
          </p:cNvSpPr>
          <p:nvPr>
            <p:ph type="title" hasCustomPrompt="1"/>
          </p:nvPr>
        </p:nvSpPr>
        <p:spPr>
          <a:xfrm>
            <a:off x="1527156" y="278194"/>
            <a:ext cx="3096721" cy="1095622"/>
          </a:xfrm>
        </p:spPr>
        <p:txBody>
          <a:bodyPr>
            <a:normAutofit/>
          </a:bodyPr>
          <a:lstStyle>
            <a:lvl1pPr>
              <a:defRPr sz="2800">
                <a:latin typeface="Century Schoolbook" panose="02040604050505020304" pitchFamily="18" charset="0"/>
              </a:defRPr>
            </a:lvl1pPr>
          </a:lstStyle>
          <a:p>
            <a:r>
              <a:rPr lang="es-ES"/>
              <a:t>Espacio para escribir</a:t>
            </a:r>
            <a:endParaRPr lang="es-AR"/>
          </a:p>
        </p:txBody>
      </p:sp>
      <p:sp>
        <p:nvSpPr>
          <p:cNvPr id="6" name="Elipse 5">
            <a:extLst>
              <a:ext uri="{FF2B5EF4-FFF2-40B4-BE49-F238E27FC236}">
                <a16:creationId xmlns:a16="http://schemas.microsoft.com/office/drawing/2014/main" id="{896E56AC-B7CC-8E4C-A381-11D4F88C876C}"/>
              </a:ext>
            </a:extLst>
          </p:cNvPr>
          <p:cNvSpPr/>
          <p:nvPr userDrawn="1"/>
        </p:nvSpPr>
        <p:spPr>
          <a:xfrm>
            <a:off x="304822" y="330873"/>
            <a:ext cx="1156720" cy="1156720"/>
          </a:xfrm>
          <a:prstGeom prst="ellipse">
            <a:avLst/>
          </a:prstGeom>
          <a:solidFill>
            <a:schemeClr val="accent4">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lipse 6">
            <a:extLst>
              <a:ext uri="{FF2B5EF4-FFF2-40B4-BE49-F238E27FC236}">
                <a16:creationId xmlns:a16="http://schemas.microsoft.com/office/drawing/2014/main" id="{46D68EFD-75B8-704F-B35A-8226C7E146A2}"/>
              </a:ext>
            </a:extLst>
          </p:cNvPr>
          <p:cNvSpPr/>
          <p:nvPr userDrawn="1"/>
        </p:nvSpPr>
        <p:spPr>
          <a:xfrm>
            <a:off x="1242612" y="-616314"/>
            <a:ext cx="3587142" cy="35871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8" name="Grupo 7">
            <a:extLst>
              <a:ext uri="{FF2B5EF4-FFF2-40B4-BE49-F238E27FC236}">
                <a16:creationId xmlns:a16="http://schemas.microsoft.com/office/drawing/2014/main" id="{64B8569A-9D0D-864D-9044-30B909473892}"/>
              </a:ext>
            </a:extLst>
          </p:cNvPr>
          <p:cNvGrpSpPr/>
          <p:nvPr userDrawn="1"/>
        </p:nvGrpSpPr>
        <p:grpSpPr>
          <a:xfrm>
            <a:off x="1827793" y="2439841"/>
            <a:ext cx="530987" cy="530987"/>
            <a:chOff x="4365158" y="2021900"/>
            <a:chExt cx="606216" cy="606216"/>
          </a:xfrm>
        </p:grpSpPr>
        <p:sp>
          <p:nvSpPr>
            <p:cNvPr id="9" name="Elipse 8">
              <a:extLst>
                <a:ext uri="{FF2B5EF4-FFF2-40B4-BE49-F238E27FC236}">
                  <a16:creationId xmlns:a16="http://schemas.microsoft.com/office/drawing/2014/main" id="{6637A40C-24C3-164D-AD46-F475ECBB3273}"/>
                </a:ext>
              </a:extLst>
            </p:cNvPr>
            <p:cNvSpPr/>
            <p:nvPr/>
          </p:nvSpPr>
          <p:spPr>
            <a:xfrm>
              <a:off x="4365158" y="2021900"/>
              <a:ext cx="606216" cy="606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0" name="Google Shape;862;p43">
              <a:extLst>
                <a:ext uri="{FF2B5EF4-FFF2-40B4-BE49-F238E27FC236}">
                  <a16:creationId xmlns:a16="http://schemas.microsoft.com/office/drawing/2014/main" id="{59404816-E4F7-A144-9EC1-7136245D2DD7}"/>
                </a:ext>
              </a:extLst>
            </p:cNvPr>
            <p:cNvGrpSpPr/>
            <p:nvPr/>
          </p:nvGrpSpPr>
          <p:grpSpPr>
            <a:xfrm>
              <a:off x="4549706" y="2142077"/>
              <a:ext cx="231007" cy="366246"/>
              <a:chOff x="6718575" y="2318625"/>
              <a:chExt cx="256950" cy="407375"/>
            </a:xfrm>
          </p:grpSpPr>
          <p:sp>
            <p:nvSpPr>
              <p:cNvPr id="11" name="Google Shape;863;p43">
                <a:extLst>
                  <a:ext uri="{FF2B5EF4-FFF2-40B4-BE49-F238E27FC236}">
                    <a16:creationId xmlns:a16="http://schemas.microsoft.com/office/drawing/2014/main" id="{296C1E19-E9AF-FA4B-BD2E-C2FEA1096FDC}"/>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4;p43">
                <a:extLst>
                  <a:ext uri="{FF2B5EF4-FFF2-40B4-BE49-F238E27FC236}">
                    <a16:creationId xmlns:a16="http://schemas.microsoft.com/office/drawing/2014/main" id="{B6D68349-EBB0-4A4B-94AF-62F925CF8642}"/>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5;p43">
                <a:extLst>
                  <a:ext uri="{FF2B5EF4-FFF2-40B4-BE49-F238E27FC236}">
                    <a16:creationId xmlns:a16="http://schemas.microsoft.com/office/drawing/2014/main" id="{57B82CFD-7CEE-D845-AD63-01597B08BB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6;p43">
                <a:extLst>
                  <a:ext uri="{FF2B5EF4-FFF2-40B4-BE49-F238E27FC236}">
                    <a16:creationId xmlns:a16="http://schemas.microsoft.com/office/drawing/2014/main" id="{58A1E650-BC51-D24B-8E88-2332EF32AE17}"/>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7;p43">
                <a:extLst>
                  <a:ext uri="{FF2B5EF4-FFF2-40B4-BE49-F238E27FC236}">
                    <a16:creationId xmlns:a16="http://schemas.microsoft.com/office/drawing/2014/main" id="{8C60D393-A2D2-4D40-A682-38B4B8623DF4}"/>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8;p43">
                <a:extLst>
                  <a:ext uri="{FF2B5EF4-FFF2-40B4-BE49-F238E27FC236}">
                    <a16:creationId xmlns:a16="http://schemas.microsoft.com/office/drawing/2014/main" id="{32D517FA-5EB4-B44E-9AD5-21681165C713}"/>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9;p43">
                <a:extLst>
                  <a:ext uri="{FF2B5EF4-FFF2-40B4-BE49-F238E27FC236}">
                    <a16:creationId xmlns:a16="http://schemas.microsoft.com/office/drawing/2014/main" id="{A41820D2-1A67-A444-91C1-1723CB29CD75}"/>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0;p43">
                <a:extLst>
                  <a:ext uri="{FF2B5EF4-FFF2-40B4-BE49-F238E27FC236}">
                    <a16:creationId xmlns:a16="http://schemas.microsoft.com/office/drawing/2014/main" id="{BB841C14-4748-974F-874F-8BCF54DD583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Elipse 18">
            <a:extLst>
              <a:ext uri="{FF2B5EF4-FFF2-40B4-BE49-F238E27FC236}">
                <a16:creationId xmlns:a16="http://schemas.microsoft.com/office/drawing/2014/main" id="{864D1006-41DA-2B4A-9F28-E02A1467D7AF}"/>
              </a:ext>
            </a:extLst>
          </p:cNvPr>
          <p:cNvSpPr/>
          <p:nvPr userDrawn="1"/>
        </p:nvSpPr>
        <p:spPr>
          <a:xfrm>
            <a:off x="1213616" y="457360"/>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Marcador de contenido 22">
            <a:extLst>
              <a:ext uri="{FF2B5EF4-FFF2-40B4-BE49-F238E27FC236}">
                <a16:creationId xmlns:a16="http://schemas.microsoft.com/office/drawing/2014/main" id="{5CBFD368-879D-094F-BB34-49ECDC1297CB}"/>
              </a:ext>
            </a:extLst>
          </p:cNvPr>
          <p:cNvSpPr>
            <a:spLocks noGrp="1"/>
          </p:cNvSpPr>
          <p:nvPr>
            <p:ph sz="quarter" idx="10" hasCustomPrompt="1"/>
          </p:nvPr>
        </p:nvSpPr>
        <p:spPr>
          <a:xfrm>
            <a:off x="1527079" y="1398454"/>
            <a:ext cx="3096798" cy="914400"/>
          </a:xfrm>
        </p:spPr>
        <p:txBody>
          <a:bodyPr>
            <a:normAutofit/>
          </a:bodyPr>
          <a:lstStyle>
            <a:lvl1pPr marL="0" indent="0">
              <a:lnSpc>
                <a:spcPct val="100000"/>
              </a:lnSpc>
              <a:buNone/>
              <a:defRPr sz="2000">
                <a:latin typeface="Century Gothic" panose="020B0502020202020204" pitchFamily="34" charset="0"/>
              </a:defRPr>
            </a:lvl1pPr>
          </a:lstStyle>
          <a:p>
            <a:r>
              <a:rPr lang="es-ES"/>
              <a:t>una afirmación, aprendizaje relevante.</a:t>
            </a:r>
            <a:endParaRPr lang="es-AR"/>
          </a:p>
        </p:txBody>
      </p:sp>
      <p:sp>
        <p:nvSpPr>
          <p:cNvPr id="35" name="Título 1">
            <a:extLst>
              <a:ext uri="{FF2B5EF4-FFF2-40B4-BE49-F238E27FC236}">
                <a16:creationId xmlns:a16="http://schemas.microsoft.com/office/drawing/2014/main" id="{DE6340F6-6697-674B-97AD-C871459DD1BB}"/>
              </a:ext>
            </a:extLst>
          </p:cNvPr>
          <p:cNvSpPr txBox="1">
            <a:spLocks/>
          </p:cNvSpPr>
          <p:nvPr userDrawn="1"/>
        </p:nvSpPr>
        <p:spPr>
          <a:xfrm>
            <a:off x="4870394" y="909233"/>
            <a:ext cx="2694144" cy="6984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entury Schoolbook" panose="02040604050505020304" pitchFamily="18" charset="0"/>
                <a:ea typeface="+mj-ea"/>
                <a:cs typeface="+mj-cs"/>
              </a:defRPr>
            </a:lvl1pPr>
          </a:lstStyle>
          <a:p>
            <a:pPr algn="ctr"/>
            <a:r>
              <a:rPr lang="es-ES" sz="2400" spc="600">
                <a:solidFill>
                  <a:schemeClr val="accent4"/>
                </a:solidFill>
              </a:rPr>
              <a:t>LEARNING</a:t>
            </a:r>
            <a:endParaRPr lang="es-AR" sz="2400" spc="600">
              <a:solidFill>
                <a:schemeClr val="accent4"/>
              </a:solidFill>
            </a:endParaRPr>
          </a:p>
        </p:txBody>
      </p:sp>
      <p:sp>
        <p:nvSpPr>
          <p:cNvPr id="37" name="Elipse 36">
            <a:extLst>
              <a:ext uri="{FF2B5EF4-FFF2-40B4-BE49-F238E27FC236}">
                <a16:creationId xmlns:a16="http://schemas.microsoft.com/office/drawing/2014/main" id="{6D2D2F56-78E4-3542-A66F-0FC9529373D5}"/>
              </a:ext>
            </a:extLst>
          </p:cNvPr>
          <p:cNvSpPr/>
          <p:nvPr userDrawn="1"/>
        </p:nvSpPr>
        <p:spPr>
          <a:xfrm>
            <a:off x="4708674" y="1132621"/>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Elipse 37">
            <a:extLst>
              <a:ext uri="{FF2B5EF4-FFF2-40B4-BE49-F238E27FC236}">
                <a16:creationId xmlns:a16="http://schemas.microsoft.com/office/drawing/2014/main" id="{368A98C1-AE58-2247-A94D-21BB9883B843}"/>
              </a:ext>
            </a:extLst>
          </p:cNvPr>
          <p:cNvSpPr/>
          <p:nvPr userDrawn="1"/>
        </p:nvSpPr>
        <p:spPr>
          <a:xfrm>
            <a:off x="4381957" y="2121491"/>
            <a:ext cx="3587142" cy="35871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9" name="Grupo 38">
            <a:extLst>
              <a:ext uri="{FF2B5EF4-FFF2-40B4-BE49-F238E27FC236}">
                <a16:creationId xmlns:a16="http://schemas.microsoft.com/office/drawing/2014/main" id="{7785BF88-60A2-EC41-BA37-A8FE763B10E8}"/>
              </a:ext>
            </a:extLst>
          </p:cNvPr>
          <p:cNvGrpSpPr/>
          <p:nvPr userDrawn="1"/>
        </p:nvGrpSpPr>
        <p:grpSpPr>
          <a:xfrm>
            <a:off x="6936392" y="2195685"/>
            <a:ext cx="530987" cy="530987"/>
            <a:chOff x="4365158" y="2021900"/>
            <a:chExt cx="606216" cy="606216"/>
          </a:xfrm>
        </p:grpSpPr>
        <p:sp>
          <p:nvSpPr>
            <p:cNvPr id="40" name="Elipse 39">
              <a:extLst>
                <a:ext uri="{FF2B5EF4-FFF2-40B4-BE49-F238E27FC236}">
                  <a16:creationId xmlns:a16="http://schemas.microsoft.com/office/drawing/2014/main" id="{21508E09-42BD-4347-8A30-E32C581A0385}"/>
                </a:ext>
              </a:extLst>
            </p:cNvPr>
            <p:cNvSpPr/>
            <p:nvPr/>
          </p:nvSpPr>
          <p:spPr>
            <a:xfrm>
              <a:off x="4365158" y="2021900"/>
              <a:ext cx="606216" cy="606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41" name="Google Shape;862;p43">
              <a:extLst>
                <a:ext uri="{FF2B5EF4-FFF2-40B4-BE49-F238E27FC236}">
                  <a16:creationId xmlns:a16="http://schemas.microsoft.com/office/drawing/2014/main" id="{D25EDF0C-801A-8845-B63D-1E086007F471}"/>
                </a:ext>
              </a:extLst>
            </p:cNvPr>
            <p:cNvGrpSpPr/>
            <p:nvPr/>
          </p:nvGrpSpPr>
          <p:grpSpPr>
            <a:xfrm>
              <a:off x="4549706" y="2142077"/>
              <a:ext cx="231007" cy="366246"/>
              <a:chOff x="6718575" y="2318625"/>
              <a:chExt cx="256950" cy="407375"/>
            </a:xfrm>
          </p:grpSpPr>
          <p:sp>
            <p:nvSpPr>
              <p:cNvPr id="42" name="Google Shape;863;p43">
                <a:extLst>
                  <a:ext uri="{FF2B5EF4-FFF2-40B4-BE49-F238E27FC236}">
                    <a16:creationId xmlns:a16="http://schemas.microsoft.com/office/drawing/2014/main" id="{C834654E-7B0A-8842-87B6-3C5C0076AE3B}"/>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64;p43">
                <a:extLst>
                  <a:ext uri="{FF2B5EF4-FFF2-40B4-BE49-F238E27FC236}">
                    <a16:creationId xmlns:a16="http://schemas.microsoft.com/office/drawing/2014/main" id="{5A39E332-309D-B143-9F28-D896E34D7AFB}"/>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65;p43">
                <a:extLst>
                  <a:ext uri="{FF2B5EF4-FFF2-40B4-BE49-F238E27FC236}">
                    <a16:creationId xmlns:a16="http://schemas.microsoft.com/office/drawing/2014/main" id="{0A954E2E-6D67-E846-AF37-3E6D1C8D082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66;p43">
                <a:extLst>
                  <a:ext uri="{FF2B5EF4-FFF2-40B4-BE49-F238E27FC236}">
                    <a16:creationId xmlns:a16="http://schemas.microsoft.com/office/drawing/2014/main" id="{F0E2CA1E-E94A-0340-B31F-DB28DB6A3610}"/>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67;p43">
                <a:extLst>
                  <a:ext uri="{FF2B5EF4-FFF2-40B4-BE49-F238E27FC236}">
                    <a16:creationId xmlns:a16="http://schemas.microsoft.com/office/drawing/2014/main" id="{B106B734-530E-9A47-9343-B816DF776AB7}"/>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8;p43">
                <a:extLst>
                  <a:ext uri="{FF2B5EF4-FFF2-40B4-BE49-F238E27FC236}">
                    <a16:creationId xmlns:a16="http://schemas.microsoft.com/office/drawing/2014/main" id="{9DCC9FC3-BDAE-694F-924D-958715A05469}"/>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69;p43">
                <a:extLst>
                  <a:ext uri="{FF2B5EF4-FFF2-40B4-BE49-F238E27FC236}">
                    <a16:creationId xmlns:a16="http://schemas.microsoft.com/office/drawing/2014/main" id="{BE61B64C-2693-7643-8362-6A0EEB1AA0E3}"/>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70;p43">
                <a:extLst>
                  <a:ext uri="{FF2B5EF4-FFF2-40B4-BE49-F238E27FC236}">
                    <a16:creationId xmlns:a16="http://schemas.microsoft.com/office/drawing/2014/main" id="{9541E645-98DB-C249-BC4B-EC1CA33A7526}"/>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 name="Elipse 49">
            <a:extLst>
              <a:ext uri="{FF2B5EF4-FFF2-40B4-BE49-F238E27FC236}">
                <a16:creationId xmlns:a16="http://schemas.microsoft.com/office/drawing/2014/main" id="{EB96DC6F-4130-6D46-A6C9-1119D9D85391}"/>
              </a:ext>
            </a:extLst>
          </p:cNvPr>
          <p:cNvSpPr/>
          <p:nvPr userDrawn="1"/>
        </p:nvSpPr>
        <p:spPr>
          <a:xfrm>
            <a:off x="4262697" y="3785800"/>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Título 1">
            <a:extLst>
              <a:ext uri="{FF2B5EF4-FFF2-40B4-BE49-F238E27FC236}">
                <a16:creationId xmlns:a16="http://schemas.microsoft.com/office/drawing/2014/main" id="{22E8B1DC-7EA0-E243-87F8-886B3906E0FC}"/>
              </a:ext>
            </a:extLst>
          </p:cNvPr>
          <p:cNvSpPr txBox="1">
            <a:spLocks/>
          </p:cNvSpPr>
          <p:nvPr userDrawn="1"/>
        </p:nvSpPr>
        <p:spPr>
          <a:xfrm>
            <a:off x="1699570" y="3578945"/>
            <a:ext cx="2694144" cy="6984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entury Schoolbook" panose="02040604050505020304" pitchFamily="18" charset="0"/>
                <a:ea typeface="+mj-ea"/>
                <a:cs typeface="+mj-cs"/>
              </a:defRPr>
            </a:lvl1pPr>
          </a:lstStyle>
          <a:p>
            <a:pPr algn="ctr"/>
            <a:r>
              <a:rPr lang="es-ES" sz="2400" spc="600">
                <a:solidFill>
                  <a:schemeClr val="accent4"/>
                </a:solidFill>
              </a:rPr>
              <a:t>LEARNING</a:t>
            </a:r>
            <a:endParaRPr lang="es-AR" sz="2400" spc="600">
              <a:solidFill>
                <a:schemeClr val="accent4"/>
              </a:solidFill>
            </a:endParaRPr>
          </a:p>
        </p:txBody>
      </p:sp>
      <p:sp>
        <p:nvSpPr>
          <p:cNvPr id="54" name="Marcador de contenido 22">
            <a:extLst>
              <a:ext uri="{FF2B5EF4-FFF2-40B4-BE49-F238E27FC236}">
                <a16:creationId xmlns:a16="http://schemas.microsoft.com/office/drawing/2014/main" id="{20FCC616-EE25-954E-BF01-05D684123C7F}"/>
              </a:ext>
            </a:extLst>
          </p:cNvPr>
          <p:cNvSpPr>
            <a:spLocks noGrp="1"/>
          </p:cNvSpPr>
          <p:nvPr>
            <p:ph sz="quarter" idx="11" hasCustomPrompt="1"/>
          </p:nvPr>
        </p:nvSpPr>
        <p:spPr>
          <a:xfrm>
            <a:off x="4785678" y="3798004"/>
            <a:ext cx="2902600" cy="914400"/>
          </a:xfrm>
        </p:spPr>
        <p:txBody>
          <a:bodyPr>
            <a:normAutofit/>
          </a:bodyPr>
          <a:lstStyle>
            <a:lvl1pPr marL="0" indent="0" algn="r">
              <a:lnSpc>
                <a:spcPct val="100000"/>
              </a:lnSpc>
              <a:buNone/>
              <a:defRPr sz="1800">
                <a:latin typeface="Century Gothic" panose="020B0502020202020204" pitchFamily="34" charset="0"/>
              </a:defRPr>
            </a:lvl1pPr>
          </a:lstStyle>
          <a:p>
            <a:r>
              <a:rPr lang="es-ES"/>
              <a:t>una afirmación, </a:t>
            </a:r>
            <a:br>
              <a:rPr lang="es-ES"/>
            </a:br>
            <a:r>
              <a:rPr lang="es-ES"/>
              <a:t>aprendizaje relevante.</a:t>
            </a:r>
            <a:endParaRPr lang="es-AR"/>
          </a:p>
        </p:txBody>
      </p:sp>
      <p:sp>
        <p:nvSpPr>
          <p:cNvPr id="4" name="Marcador de texto 3">
            <a:extLst>
              <a:ext uri="{FF2B5EF4-FFF2-40B4-BE49-F238E27FC236}">
                <a16:creationId xmlns:a16="http://schemas.microsoft.com/office/drawing/2014/main" id="{FB18EB0B-5A64-9248-B70B-EEA8D16CB8A0}"/>
              </a:ext>
            </a:extLst>
          </p:cNvPr>
          <p:cNvSpPr>
            <a:spLocks noGrp="1"/>
          </p:cNvSpPr>
          <p:nvPr>
            <p:ph type="body" sz="quarter" idx="12" hasCustomPrompt="1"/>
          </p:nvPr>
        </p:nvSpPr>
        <p:spPr>
          <a:xfrm>
            <a:off x="4785678" y="2878226"/>
            <a:ext cx="2901950" cy="841643"/>
          </a:xfrm>
        </p:spPr>
        <p:txBody>
          <a:bodyPr>
            <a:noAutofit/>
          </a:bodyPr>
          <a:lstStyle>
            <a:lvl1pPr marL="0" indent="0" algn="r">
              <a:lnSpc>
                <a:spcPct val="100000"/>
              </a:lnSpc>
              <a:buNone/>
              <a:defRPr sz="2800">
                <a:latin typeface="Century Schoolbook" panose="02040604050505020304" pitchFamily="18" charset="0"/>
              </a:defRPr>
            </a:lvl1pPr>
          </a:lstStyle>
          <a:p>
            <a:r>
              <a:rPr lang="es-ES"/>
              <a:t>Espacio para escribir</a:t>
            </a:r>
            <a:endParaRPr lang="es-AR"/>
          </a:p>
        </p:txBody>
      </p:sp>
      <p:sp>
        <p:nvSpPr>
          <p:cNvPr id="55" name="Elipse 54">
            <a:extLst>
              <a:ext uri="{FF2B5EF4-FFF2-40B4-BE49-F238E27FC236}">
                <a16:creationId xmlns:a16="http://schemas.microsoft.com/office/drawing/2014/main" id="{A13C7303-148F-6D41-819F-FB87AF1293DB}"/>
              </a:ext>
            </a:extLst>
          </p:cNvPr>
          <p:cNvSpPr/>
          <p:nvPr userDrawn="1"/>
        </p:nvSpPr>
        <p:spPr>
          <a:xfrm>
            <a:off x="7811204" y="4207215"/>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312450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Diseño personaliza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131615F8-C3C5-984B-B4D6-A0E67FBB52B7}"/>
              </a:ext>
            </a:extLst>
          </p:cNvPr>
          <p:cNvSpPr/>
          <p:nvPr userDrawn="1"/>
        </p:nvSpPr>
        <p:spPr>
          <a:xfrm>
            <a:off x="0" y="0"/>
            <a:ext cx="9143999"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a:t>!</a:t>
            </a:r>
          </a:p>
        </p:txBody>
      </p:sp>
      <p:sp>
        <p:nvSpPr>
          <p:cNvPr id="11" name="Subtítulo 2">
            <a:extLst>
              <a:ext uri="{FF2B5EF4-FFF2-40B4-BE49-F238E27FC236}">
                <a16:creationId xmlns:a16="http://schemas.microsoft.com/office/drawing/2014/main" id="{23BA0549-CF86-9B4D-891B-1A6F704AA76C}"/>
              </a:ext>
            </a:extLst>
          </p:cNvPr>
          <p:cNvSpPr txBox="1">
            <a:spLocks/>
          </p:cNvSpPr>
          <p:nvPr userDrawn="1"/>
        </p:nvSpPr>
        <p:spPr>
          <a:xfrm>
            <a:off x="3840208" y="3498113"/>
            <a:ext cx="2416277" cy="105369"/>
          </a:xfrm>
          <a:prstGeom prst="rect">
            <a:avLst/>
          </a:prstGeom>
        </p:spPr>
        <p:txBody>
          <a:bodyPr vert="horz" lIns="9000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AR" sz="1600" i="0">
                <a:solidFill>
                  <a:schemeClr val="tx1"/>
                </a:solidFill>
                <a:latin typeface="Century Gothic" panose="020B0502020202020204" pitchFamily="34" charset="0"/>
              </a:rPr>
              <a:t>IMAGEN</a:t>
            </a:r>
          </a:p>
        </p:txBody>
      </p:sp>
      <p:sp>
        <p:nvSpPr>
          <p:cNvPr id="6" name="Elipse 5">
            <a:extLst>
              <a:ext uri="{FF2B5EF4-FFF2-40B4-BE49-F238E27FC236}">
                <a16:creationId xmlns:a16="http://schemas.microsoft.com/office/drawing/2014/main" id="{80A68111-5DA7-A443-8828-9CDFA605B7DE}"/>
              </a:ext>
            </a:extLst>
          </p:cNvPr>
          <p:cNvSpPr/>
          <p:nvPr userDrawn="1"/>
        </p:nvSpPr>
        <p:spPr>
          <a:xfrm>
            <a:off x="3272398" y="776938"/>
            <a:ext cx="1775949" cy="1775949"/>
          </a:xfrm>
          <a:prstGeom prst="ellipse">
            <a:avLst/>
          </a:prstGeom>
          <a:solidFill>
            <a:schemeClr val="accent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lipse 6">
            <a:extLst>
              <a:ext uri="{FF2B5EF4-FFF2-40B4-BE49-F238E27FC236}">
                <a16:creationId xmlns:a16="http://schemas.microsoft.com/office/drawing/2014/main" id="{45985D89-D477-9B4C-9211-55B08EA78DE8}"/>
              </a:ext>
            </a:extLst>
          </p:cNvPr>
          <p:cNvSpPr/>
          <p:nvPr userDrawn="1"/>
        </p:nvSpPr>
        <p:spPr>
          <a:xfrm>
            <a:off x="1476845" y="-272262"/>
            <a:ext cx="3419300" cy="34193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4C064CF2-ECB9-E344-887A-9990B7F91AAA}"/>
              </a:ext>
            </a:extLst>
          </p:cNvPr>
          <p:cNvSpPr>
            <a:spLocks noGrp="1"/>
          </p:cNvSpPr>
          <p:nvPr>
            <p:ph type="title" hasCustomPrompt="1"/>
          </p:nvPr>
        </p:nvSpPr>
        <p:spPr>
          <a:xfrm>
            <a:off x="1734719" y="705159"/>
            <a:ext cx="2881887" cy="1464457"/>
          </a:xfrm>
        </p:spPr>
        <p:txBody>
          <a:bodyPr anchor="t">
            <a:normAutofit/>
          </a:bodyPr>
          <a:lstStyle>
            <a:lvl1pPr>
              <a:lnSpc>
                <a:spcPct val="100000"/>
              </a:lnSpc>
              <a:defRPr sz="1600">
                <a:latin typeface="Century Schoolbook" panose="02040604050505020304" pitchFamily="18" charset="0"/>
              </a:defRPr>
            </a:lvl1pPr>
          </a:lstStyle>
          <a:p>
            <a:r>
              <a:rPr lang="es-ES"/>
              <a:t>Espacio para colocar una oportunidad / recomendación de lo que se viene desarrollando.</a:t>
            </a:r>
            <a:endParaRPr lang="es-AR"/>
          </a:p>
        </p:txBody>
      </p:sp>
      <p:sp>
        <p:nvSpPr>
          <p:cNvPr id="8" name="Título 1">
            <a:extLst>
              <a:ext uri="{FF2B5EF4-FFF2-40B4-BE49-F238E27FC236}">
                <a16:creationId xmlns:a16="http://schemas.microsoft.com/office/drawing/2014/main" id="{C9C955D8-9050-E840-96CB-78701E8618D9}"/>
              </a:ext>
            </a:extLst>
          </p:cNvPr>
          <p:cNvSpPr txBox="1">
            <a:spLocks/>
          </p:cNvSpPr>
          <p:nvPr userDrawn="1"/>
        </p:nvSpPr>
        <p:spPr>
          <a:xfrm>
            <a:off x="4843960" y="2136839"/>
            <a:ext cx="3608334" cy="6984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entury Schoolbook" panose="02040604050505020304" pitchFamily="18" charset="0"/>
                <a:ea typeface="+mj-ea"/>
                <a:cs typeface="+mj-cs"/>
              </a:defRPr>
            </a:lvl1pPr>
          </a:lstStyle>
          <a:p>
            <a:r>
              <a:rPr lang="es-ES" sz="2400" spc="600">
                <a:solidFill>
                  <a:schemeClr val="accent4"/>
                </a:solidFill>
              </a:rPr>
              <a:t>OPORTUNIDAD</a:t>
            </a:r>
            <a:endParaRPr lang="es-AR" sz="2400" spc="600">
              <a:solidFill>
                <a:schemeClr val="accent4"/>
              </a:solidFill>
            </a:endParaRPr>
          </a:p>
        </p:txBody>
      </p:sp>
      <p:grpSp>
        <p:nvGrpSpPr>
          <p:cNvPr id="4" name="Grupo 3">
            <a:extLst>
              <a:ext uri="{FF2B5EF4-FFF2-40B4-BE49-F238E27FC236}">
                <a16:creationId xmlns:a16="http://schemas.microsoft.com/office/drawing/2014/main" id="{5BC1B7F6-5887-104F-941D-CD828E3ADCDD}"/>
              </a:ext>
            </a:extLst>
          </p:cNvPr>
          <p:cNvGrpSpPr/>
          <p:nvPr userDrawn="1"/>
        </p:nvGrpSpPr>
        <p:grpSpPr>
          <a:xfrm>
            <a:off x="4306505" y="2121067"/>
            <a:ext cx="530987" cy="646331"/>
            <a:chOff x="4306505" y="2121067"/>
            <a:chExt cx="530987" cy="646331"/>
          </a:xfrm>
        </p:grpSpPr>
        <p:sp>
          <p:nvSpPr>
            <p:cNvPr id="14" name="Elipse 13">
              <a:extLst>
                <a:ext uri="{FF2B5EF4-FFF2-40B4-BE49-F238E27FC236}">
                  <a16:creationId xmlns:a16="http://schemas.microsoft.com/office/drawing/2014/main" id="{237A8030-4848-004E-BDFE-D96C4B0D4833}"/>
                </a:ext>
              </a:extLst>
            </p:cNvPr>
            <p:cNvSpPr/>
            <p:nvPr userDrawn="1"/>
          </p:nvSpPr>
          <p:spPr>
            <a:xfrm>
              <a:off x="4306505" y="2178442"/>
              <a:ext cx="530987" cy="5309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CuadroTexto 2">
              <a:extLst>
                <a:ext uri="{FF2B5EF4-FFF2-40B4-BE49-F238E27FC236}">
                  <a16:creationId xmlns:a16="http://schemas.microsoft.com/office/drawing/2014/main" id="{1BEAFA83-15B9-A443-A073-4D68412DDAE9}"/>
                </a:ext>
              </a:extLst>
            </p:cNvPr>
            <p:cNvSpPr txBox="1"/>
            <p:nvPr userDrawn="1"/>
          </p:nvSpPr>
          <p:spPr>
            <a:xfrm>
              <a:off x="4357791" y="2121067"/>
              <a:ext cx="449162" cy="646331"/>
            </a:xfrm>
            <a:prstGeom prst="rect">
              <a:avLst/>
            </a:prstGeom>
            <a:noFill/>
          </p:spPr>
          <p:txBody>
            <a:bodyPr wrap="none" rtlCol="0">
              <a:spAutoFit/>
            </a:bodyPr>
            <a:lstStyle/>
            <a:p>
              <a:r>
                <a:rPr lang="es-AR" sz="3600" b="1" i="0">
                  <a:ln>
                    <a:solidFill>
                      <a:schemeClr val="bg1"/>
                    </a:solidFill>
                  </a:ln>
                  <a:noFill/>
                  <a:latin typeface="Century Schoolbook" panose="02040604050505020304" pitchFamily="18" charset="0"/>
                </a:rPr>
                <a:t>#</a:t>
              </a:r>
            </a:p>
          </p:txBody>
        </p:sp>
      </p:grpSp>
    </p:spTree>
    <p:extLst>
      <p:ext uri="{BB962C8B-B14F-4D97-AF65-F5344CB8AC3E}">
        <p14:creationId xmlns:p14="http://schemas.microsoft.com/office/powerpoint/2010/main" val="2768637787"/>
      </p:ext>
    </p:extLst>
  </p:cSld>
  <p:clrMapOvr>
    <a:masterClrMapping/>
  </p:clrMapOvr>
  <p:transition spd="slow">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7_Diseño personalizado">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AB90C34A-268F-354C-81F6-C27BEE4E1313}"/>
              </a:ext>
            </a:extLst>
          </p:cNvPr>
          <p:cNvSpPr/>
          <p:nvPr userDrawn="1"/>
        </p:nvSpPr>
        <p:spPr>
          <a:xfrm>
            <a:off x="2826220" y="0"/>
            <a:ext cx="6317779"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Elipse 12">
            <a:extLst>
              <a:ext uri="{FF2B5EF4-FFF2-40B4-BE49-F238E27FC236}">
                <a16:creationId xmlns:a16="http://schemas.microsoft.com/office/drawing/2014/main" id="{7767E16D-87D2-DA42-A480-95A3AFD2F2ED}"/>
              </a:ext>
            </a:extLst>
          </p:cNvPr>
          <p:cNvSpPr/>
          <p:nvPr userDrawn="1"/>
        </p:nvSpPr>
        <p:spPr>
          <a:xfrm>
            <a:off x="-698090" y="-88528"/>
            <a:ext cx="5466735" cy="54667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Subtítulo 2">
            <a:extLst>
              <a:ext uri="{FF2B5EF4-FFF2-40B4-BE49-F238E27FC236}">
                <a16:creationId xmlns:a16="http://schemas.microsoft.com/office/drawing/2014/main" id="{0BA913E4-08FD-B84C-899C-41DAA9B6F8DF}"/>
              </a:ext>
            </a:extLst>
          </p:cNvPr>
          <p:cNvSpPr txBox="1">
            <a:spLocks/>
          </p:cNvSpPr>
          <p:nvPr userDrawn="1"/>
        </p:nvSpPr>
        <p:spPr>
          <a:xfrm>
            <a:off x="5899850" y="3062998"/>
            <a:ext cx="2416277" cy="105369"/>
          </a:xfrm>
          <a:prstGeom prst="rect">
            <a:avLst/>
          </a:prstGeom>
        </p:spPr>
        <p:txBody>
          <a:bodyPr vert="horz" lIns="9000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AR" sz="1600" i="0">
                <a:solidFill>
                  <a:schemeClr val="tx1"/>
                </a:solidFill>
                <a:latin typeface="Century Gothic" panose="020B0502020202020204" pitchFamily="34" charset="0"/>
              </a:rPr>
              <a:t>IMAGEN</a:t>
            </a:r>
          </a:p>
        </p:txBody>
      </p:sp>
      <p:sp>
        <p:nvSpPr>
          <p:cNvPr id="6" name="Elipse 5">
            <a:extLst>
              <a:ext uri="{FF2B5EF4-FFF2-40B4-BE49-F238E27FC236}">
                <a16:creationId xmlns:a16="http://schemas.microsoft.com/office/drawing/2014/main" id="{80A68111-5DA7-A443-8828-9CDFA605B7DE}"/>
              </a:ext>
            </a:extLst>
          </p:cNvPr>
          <p:cNvSpPr/>
          <p:nvPr userDrawn="1"/>
        </p:nvSpPr>
        <p:spPr>
          <a:xfrm>
            <a:off x="3367863" y="993171"/>
            <a:ext cx="1775949" cy="1775949"/>
          </a:xfrm>
          <a:prstGeom prst="ellipse">
            <a:avLst/>
          </a:prstGeom>
          <a:solidFill>
            <a:schemeClr val="accent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lipse 6">
            <a:extLst>
              <a:ext uri="{FF2B5EF4-FFF2-40B4-BE49-F238E27FC236}">
                <a16:creationId xmlns:a16="http://schemas.microsoft.com/office/drawing/2014/main" id="{45985D89-D477-9B4C-9211-55B08EA78DE8}"/>
              </a:ext>
            </a:extLst>
          </p:cNvPr>
          <p:cNvSpPr/>
          <p:nvPr userDrawn="1"/>
        </p:nvSpPr>
        <p:spPr>
          <a:xfrm>
            <a:off x="307764" y="362979"/>
            <a:ext cx="4458182" cy="445818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4C064CF2-ECB9-E344-887A-9990B7F91AAA}"/>
              </a:ext>
            </a:extLst>
          </p:cNvPr>
          <p:cNvSpPr>
            <a:spLocks noGrp="1"/>
          </p:cNvSpPr>
          <p:nvPr>
            <p:ph type="title" hasCustomPrompt="1"/>
          </p:nvPr>
        </p:nvSpPr>
        <p:spPr>
          <a:xfrm>
            <a:off x="744657" y="1550217"/>
            <a:ext cx="3288863" cy="2044161"/>
          </a:xfrm>
        </p:spPr>
        <p:txBody>
          <a:bodyPr anchor="t">
            <a:normAutofit/>
          </a:bodyPr>
          <a:lstStyle>
            <a:lvl1pPr>
              <a:lnSpc>
                <a:spcPct val="100000"/>
              </a:lnSpc>
              <a:defRPr sz="1600">
                <a:latin typeface="Century Schoolbook" panose="02040604050505020304" pitchFamily="18" charset="0"/>
              </a:defRPr>
            </a:lvl1pPr>
          </a:lstStyle>
          <a:p>
            <a:r>
              <a:rPr lang="es-ES"/>
              <a:t>Espacio para colocar una oportunidad / recomendación en los casos que no hay desarrollo intermedio entre el </a:t>
            </a:r>
            <a:r>
              <a:rPr lang="es-ES" err="1"/>
              <a:t>learning</a:t>
            </a:r>
            <a:r>
              <a:rPr lang="es-ES"/>
              <a:t> y la oportunidad (va continuado, con efecto de transición, luego del </a:t>
            </a:r>
            <a:r>
              <a:rPr lang="es-ES" err="1"/>
              <a:t>learning</a:t>
            </a:r>
            <a:r>
              <a:rPr lang="es-ES"/>
              <a:t>)</a:t>
            </a:r>
            <a:endParaRPr lang="es-AR"/>
          </a:p>
        </p:txBody>
      </p:sp>
      <p:sp>
        <p:nvSpPr>
          <p:cNvPr id="8" name="Título 1">
            <a:extLst>
              <a:ext uri="{FF2B5EF4-FFF2-40B4-BE49-F238E27FC236}">
                <a16:creationId xmlns:a16="http://schemas.microsoft.com/office/drawing/2014/main" id="{C9C955D8-9050-E840-96CB-78701E8618D9}"/>
              </a:ext>
            </a:extLst>
          </p:cNvPr>
          <p:cNvSpPr txBox="1">
            <a:spLocks/>
          </p:cNvSpPr>
          <p:nvPr userDrawn="1"/>
        </p:nvSpPr>
        <p:spPr>
          <a:xfrm>
            <a:off x="4964323" y="2316790"/>
            <a:ext cx="3608334" cy="6984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entury Schoolbook" panose="02040604050505020304" pitchFamily="18" charset="0"/>
                <a:ea typeface="+mj-ea"/>
                <a:cs typeface="+mj-cs"/>
              </a:defRPr>
            </a:lvl1pPr>
          </a:lstStyle>
          <a:p>
            <a:r>
              <a:rPr lang="es-ES" sz="2400" spc="600">
                <a:solidFill>
                  <a:schemeClr val="accent4"/>
                </a:solidFill>
              </a:rPr>
              <a:t>OPORTUNIDAD</a:t>
            </a:r>
            <a:endParaRPr lang="es-AR" sz="2400" spc="600">
              <a:solidFill>
                <a:schemeClr val="accent4"/>
              </a:solidFill>
            </a:endParaRPr>
          </a:p>
        </p:txBody>
      </p:sp>
      <p:grpSp>
        <p:nvGrpSpPr>
          <p:cNvPr id="4" name="Grupo 3">
            <a:extLst>
              <a:ext uri="{FF2B5EF4-FFF2-40B4-BE49-F238E27FC236}">
                <a16:creationId xmlns:a16="http://schemas.microsoft.com/office/drawing/2014/main" id="{5BC1B7F6-5887-104F-941D-CD828E3ADCDD}"/>
              </a:ext>
            </a:extLst>
          </p:cNvPr>
          <p:cNvGrpSpPr/>
          <p:nvPr userDrawn="1"/>
        </p:nvGrpSpPr>
        <p:grpSpPr>
          <a:xfrm>
            <a:off x="4426868" y="2301018"/>
            <a:ext cx="530987" cy="646331"/>
            <a:chOff x="4306505" y="2121067"/>
            <a:chExt cx="530987" cy="646331"/>
          </a:xfrm>
        </p:grpSpPr>
        <p:sp>
          <p:nvSpPr>
            <p:cNvPr id="14" name="Elipse 13">
              <a:extLst>
                <a:ext uri="{FF2B5EF4-FFF2-40B4-BE49-F238E27FC236}">
                  <a16:creationId xmlns:a16="http://schemas.microsoft.com/office/drawing/2014/main" id="{237A8030-4848-004E-BDFE-D96C4B0D4833}"/>
                </a:ext>
              </a:extLst>
            </p:cNvPr>
            <p:cNvSpPr/>
            <p:nvPr userDrawn="1"/>
          </p:nvSpPr>
          <p:spPr>
            <a:xfrm>
              <a:off x="4306505" y="2178442"/>
              <a:ext cx="530987" cy="5309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CuadroTexto 2">
              <a:extLst>
                <a:ext uri="{FF2B5EF4-FFF2-40B4-BE49-F238E27FC236}">
                  <a16:creationId xmlns:a16="http://schemas.microsoft.com/office/drawing/2014/main" id="{1BEAFA83-15B9-A443-A073-4D68412DDAE9}"/>
                </a:ext>
              </a:extLst>
            </p:cNvPr>
            <p:cNvSpPr txBox="1"/>
            <p:nvPr userDrawn="1"/>
          </p:nvSpPr>
          <p:spPr>
            <a:xfrm>
              <a:off x="4357791" y="2121067"/>
              <a:ext cx="449162" cy="646331"/>
            </a:xfrm>
            <a:prstGeom prst="rect">
              <a:avLst/>
            </a:prstGeom>
            <a:noFill/>
          </p:spPr>
          <p:txBody>
            <a:bodyPr wrap="none" rtlCol="0">
              <a:spAutoFit/>
            </a:bodyPr>
            <a:lstStyle/>
            <a:p>
              <a:r>
                <a:rPr lang="es-AR" sz="3600" b="1" i="0">
                  <a:ln>
                    <a:solidFill>
                      <a:schemeClr val="bg1"/>
                    </a:solidFill>
                  </a:ln>
                  <a:noFill/>
                  <a:latin typeface="Century Schoolbook" panose="02040604050505020304" pitchFamily="18" charset="0"/>
                </a:rPr>
                <a:t>#</a:t>
              </a:r>
            </a:p>
          </p:txBody>
        </p:sp>
      </p:grpSp>
    </p:spTree>
    <p:extLst>
      <p:ext uri="{BB962C8B-B14F-4D97-AF65-F5344CB8AC3E}">
        <p14:creationId xmlns:p14="http://schemas.microsoft.com/office/powerpoint/2010/main" val="4025654317"/>
      </p:ext>
    </p:extLst>
  </p:cSld>
  <p:clrMapOvr>
    <a:masterClrMapping/>
  </p:clrMapOvr>
  <p:transition spd="slow">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id="{473F8D68-017A-434F-833B-D48C6A9AADF8}"/>
              </a:ext>
            </a:extLst>
          </p:cNvPr>
          <p:cNvSpPr/>
          <p:nvPr userDrawn="1"/>
        </p:nvSpPr>
        <p:spPr>
          <a:xfrm>
            <a:off x="2303718" y="273204"/>
            <a:ext cx="4597091" cy="4597091"/>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lipse 6">
            <a:extLst>
              <a:ext uri="{FF2B5EF4-FFF2-40B4-BE49-F238E27FC236}">
                <a16:creationId xmlns:a16="http://schemas.microsoft.com/office/drawing/2014/main" id="{D4C89919-1BFD-2A46-84BF-508257CD7A9E}"/>
              </a:ext>
            </a:extLst>
          </p:cNvPr>
          <p:cNvSpPr/>
          <p:nvPr userDrawn="1"/>
        </p:nvSpPr>
        <p:spPr>
          <a:xfrm>
            <a:off x="2870745" y="862100"/>
            <a:ext cx="3419300" cy="3419300"/>
          </a:xfrm>
          <a:prstGeom prst="ellipse">
            <a:avLst/>
          </a:prstGeom>
          <a:solidFill>
            <a:schemeClr val="bg1">
              <a:alpha val="5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Elipse 7">
            <a:extLst>
              <a:ext uri="{FF2B5EF4-FFF2-40B4-BE49-F238E27FC236}">
                <a16:creationId xmlns:a16="http://schemas.microsoft.com/office/drawing/2014/main" id="{27BAC3D1-50B6-2A4E-9BF6-2584A2003B7E}"/>
              </a:ext>
            </a:extLst>
          </p:cNvPr>
          <p:cNvSpPr/>
          <p:nvPr userDrawn="1"/>
        </p:nvSpPr>
        <p:spPr>
          <a:xfrm>
            <a:off x="2310135" y="3451193"/>
            <a:ext cx="486680" cy="4866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CuadroTexto 9">
            <a:extLst>
              <a:ext uri="{FF2B5EF4-FFF2-40B4-BE49-F238E27FC236}">
                <a16:creationId xmlns:a16="http://schemas.microsoft.com/office/drawing/2014/main" id="{07BB261B-2806-E44B-8867-1EB4F01B166C}"/>
              </a:ext>
            </a:extLst>
          </p:cNvPr>
          <p:cNvSpPr txBox="1"/>
          <p:nvPr userDrawn="1"/>
        </p:nvSpPr>
        <p:spPr>
          <a:xfrm>
            <a:off x="5583889" y="2260201"/>
            <a:ext cx="824906" cy="1862048"/>
          </a:xfrm>
          <a:prstGeom prst="rect">
            <a:avLst/>
          </a:prstGeom>
          <a:noFill/>
        </p:spPr>
        <p:txBody>
          <a:bodyPr wrap="square" rtlCol="0">
            <a:spAutoFit/>
          </a:bodyPr>
          <a:lstStyle/>
          <a:p>
            <a:r>
              <a:rPr lang="es-AR" sz="11500" b="1">
                <a:solidFill>
                  <a:schemeClr val="accent2"/>
                </a:solidFill>
                <a:latin typeface="Century Schoolbook" panose="02040604050505020304" pitchFamily="18" charset="0"/>
              </a:rPr>
              <a:t>”</a:t>
            </a:r>
          </a:p>
        </p:txBody>
      </p:sp>
      <p:sp>
        <p:nvSpPr>
          <p:cNvPr id="11" name="CuadroTexto 10">
            <a:extLst>
              <a:ext uri="{FF2B5EF4-FFF2-40B4-BE49-F238E27FC236}">
                <a16:creationId xmlns:a16="http://schemas.microsoft.com/office/drawing/2014/main" id="{194F0F27-92B1-4E46-800C-38BE0EC5D190}"/>
              </a:ext>
            </a:extLst>
          </p:cNvPr>
          <p:cNvSpPr txBox="1"/>
          <p:nvPr userDrawn="1"/>
        </p:nvSpPr>
        <p:spPr>
          <a:xfrm>
            <a:off x="2706874" y="877450"/>
            <a:ext cx="824906" cy="1862048"/>
          </a:xfrm>
          <a:prstGeom prst="rect">
            <a:avLst/>
          </a:prstGeom>
          <a:noFill/>
        </p:spPr>
        <p:txBody>
          <a:bodyPr wrap="square" rtlCol="0">
            <a:spAutoFit/>
          </a:bodyPr>
          <a:lstStyle/>
          <a:p>
            <a:r>
              <a:rPr lang="es-AR" sz="11500" b="1">
                <a:solidFill>
                  <a:schemeClr val="accent2"/>
                </a:solidFill>
                <a:latin typeface="Century Schoolbook" panose="02040604050505020304" pitchFamily="18" charset="0"/>
              </a:rPr>
              <a:t>“</a:t>
            </a:r>
          </a:p>
        </p:txBody>
      </p:sp>
      <p:sp>
        <p:nvSpPr>
          <p:cNvPr id="12" name="Elipse 11">
            <a:extLst>
              <a:ext uri="{FF2B5EF4-FFF2-40B4-BE49-F238E27FC236}">
                <a16:creationId xmlns:a16="http://schemas.microsoft.com/office/drawing/2014/main" id="{A31A458A-95BB-DA4B-97BD-916A87452A80}"/>
              </a:ext>
            </a:extLst>
          </p:cNvPr>
          <p:cNvSpPr/>
          <p:nvPr userDrawn="1"/>
        </p:nvSpPr>
        <p:spPr>
          <a:xfrm>
            <a:off x="1466566" y="-542079"/>
            <a:ext cx="6227658" cy="6227658"/>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Elipse 12">
            <a:extLst>
              <a:ext uri="{FF2B5EF4-FFF2-40B4-BE49-F238E27FC236}">
                <a16:creationId xmlns:a16="http://schemas.microsoft.com/office/drawing/2014/main" id="{1655A428-13F4-3042-98AE-E68C401AB126}"/>
              </a:ext>
            </a:extLst>
          </p:cNvPr>
          <p:cNvSpPr/>
          <p:nvPr userDrawn="1"/>
        </p:nvSpPr>
        <p:spPr>
          <a:xfrm>
            <a:off x="6962060" y="4281400"/>
            <a:ext cx="284813" cy="284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AC2E6579-3E3E-1E4E-8470-F75A821D3E2E}"/>
              </a:ext>
            </a:extLst>
          </p:cNvPr>
          <p:cNvSpPr>
            <a:spLocks noGrp="1"/>
          </p:cNvSpPr>
          <p:nvPr>
            <p:ph type="title" hasCustomPrompt="1"/>
          </p:nvPr>
        </p:nvSpPr>
        <p:spPr>
          <a:xfrm>
            <a:off x="3132429" y="1893125"/>
            <a:ext cx="2749388" cy="1357248"/>
          </a:xfrm>
        </p:spPr>
        <p:txBody>
          <a:bodyPr anchor="t">
            <a:normAutofit/>
          </a:bodyPr>
          <a:lstStyle>
            <a:lvl1pPr>
              <a:lnSpc>
                <a:spcPct val="100000"/>
              </a:lnSpc>
              <a:defRPr sz="1600" b="0" i="1">
                <a:latin typeface="Century Schoolbook" panose="02040604050505020304" pitchFamily="18" charset="0"/>
              </a:defRPr>
            </a:lvl1pPr>
          </a:lstStyle>
          <a:p>
            <a:r>
              <a:rPr lang="es-ES" err="1"/>
              <a:t>Verbatim</a:t>
            </a:r>
            <a:r>
              <a:rPr lang="es-ES"/>
              <a:t> que resulte relevante para el informe.</a:t>
            </a:r>
            <a:endParaRPr lang="es-AR"/>
          </a:p>
        </p:txBody>
      </p:sp>
      <p:sp>
        <p:nvSpPr>
          <p:cNvPr id="15" name="Subtítulo 2">
            <a:extLst>
              <a:ext uri="{FF2B5EF4-FFF2-40B4-BE49-F238E27FC236}">
                <a16:creationId xmlns:a16="http://schemas.microsoft.com/office/drawing/2014/main" id="{C76ADD0C-34FD-464A-8B0F-F184CC252C5A}"/>
              </a:ext>
            </a:extLst>
          </p:cNvPr>
          <p:cNvSpPr txBox="1">
            <a:spLocks/>
          </p:cNvSpPr>
          <p:nvPr userDrawn="1"/>
        </p:nvSpPr>
        <p:spPr>
          <a:xfrm>
            <a:off x="3846133" y="4417794"/>
            <a:ext cx="2416277" cy="105369"/>
          </a:xfrm>
          <a:prstGeom prst="rect">
            <a:avLst/>
          </a:prstGeom>
        </p:spPr>
        <p:txBody>
          <a:bodyPr vert="horz" lIns="9000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AR" sz="1600" i="0">
                <a:solidFill>
                  <a:schemeClr val="tx1"/>
                </a:solidFill>
                <a:latin typeface="Century Gothic" panose="020B0502020202020204" pitchFamily="34" charset="0"/>
              </a:rPr>
              <a:t>IMAGEN</a:t>
            </a:r>
          </a:p>
        </p:txBody>
      </p:sp>
    </p:spTree>
    <p:extLst>
      <p:ext uri="{BB962C8B-B14F-4D97-AF65-F5344CB8AC3E}">
        <p14:creationId xmlns:p14="http://schemas.microsoft.com/office/powerpoint/2010/main" val="154324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Diseño personalizado">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14D6BE05-7C30-4A43-B1BF-FA3F7ECAA1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417" y="0"/>
            <a:ext cx="3674516" cy="5143500"/>
          </a:xfrm>
          <a:prstGeom prst="rect">
            <a:avLst/>
          </a:prstGeom>
        </p:spPr>
      </p:pic>
      <p:sp>
        <p:nvSpPr>
          <p:cNvPr id="17" name="Rectángulo 16">
            <a:extLst>
              <a:ext uri="{FF2B5EF4-FFF2-40B4-BE49-F238E27FC236}">
                <a16:creationId xmlns:a16="http://schemas.microsoft.com/office/drawing/2014/main" id="{BACDFDE7-E360-FC4F-818D-15D4FE6E6B84}"/>
              </a:ext>
            </a:extLst>
          </p:cNvPr>
          <p:cNvSpPr/>
          <p:nvPr userDrawn="1"/>
        </p:nvSpPr>
        <p:spPr>
          <a:xfrm>
            <a:off x="3366009" y="0"/>
            <a:ext cx="5777991" cy="51435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Elipse 18">
            <a:extLst>
              <a:ext uri="{FF2B5EF4-FFF2-40B4-BE49-F238E27FC236}">
                <a16:creationId xmlns:a16="http://schemas.microsoft.com/office/drawing/2014/main" id="{C5C8F112-6C0E-564A-A61B-8337B3889134}"/>
              </a:ext>
            </a:extLst>
          </p:cNvPr>
          <p:cNvSpPr/>
          <p:nvPr userDrawn="1"/>
        </p:nvSpPr>
        <p:spPr>
          <a:xfrm>
            <a:off x="2666122" y="-1426255"/>
            <a:ext cx="8252275" cy="825227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Elipse 19">
            <a:extLst>
              <a:ext uri="{FF2B5EF4-FFF2-40B4-BE49-F238E27FC236}">
                <a16:creationId xmlns:a16="http://schemas.microsoft.com/office/drawing/2014/main" id="{7126484B-D3F7-1F43-82C9-3381EC28B4AA}"/>
              </a:ext>
            </a:extLst>
          </p:cNvPr>
          <p:cNvSpPr/>
          <p:nvPr userDrawn="1"/>
        </p:nvSpPr>
        <p:spPr>
          <a:xfrm>
            <a:off x="1385072" y="1727528"/>
            <a:ext cx="3010238" cy="301023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Elipse 20">
            <a:extLst>
              <a:ext uri="{FF2B5EF4-FFF2-40B4-BE49-F238E27FC236}">
                <a16:creationId xmlns:a16="http://schemas.microsoft.com/office/drawing/2014/main" id="{199CD2BB-BC43-5548-BD9D-5330FF8DD29F}"/>
              </a:ext>
            </a:extLst>
          </p:cNvPr>
          <p:cNvSpPr/>
          <p:nvPr userDrawn="1"/>
        </p:nvSpPr>
        <p:spPr>
          <a:xfrm>
            <a:off x="3925343" y="-606104"/>
            <a:ext cx="2742120" cy="274212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Elipse 21">
            <a:extLst>
              <a:ext uri="{FF2B5EF4-FFF2-40B4-BE49-F238E27FC236}">
                <a16:creationId xmlns:a16="http://schemas.microsoft.com/office/drawing/2014/main" id="{63317683-CD79-4845-B7F9-814C1C3B805E}"/>
              </a:ext>
            </a:extLst>
          </p:cNvPr>
          <p:cNvSpPr/>
          <p:nvPr userDrawn="1"/>
        </p:nvSpPr>
        <p:spPr>
          <a:xfrm>
            <a:off x="4428001" y="2756947"/>
            <a:ext cx="2742120" cy="2742120"/>
          </a:xfrm>
          <a:prstGeom prst="ellipse">
            <a:avLst/>
          </a:prstGeom>
          <a:solidFill>
            <a:schemeClr val="accent2">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Elipse 22">
            <a:extLst>
              <a:ext uri="{FF2B5EF4-FFF2-40B4-BE49-F238E27FC236}">
                <a16:creationId xmlns:a16="http://schemas.microsoft.com/office/drawing/2014/main" id="{DCE4B9FC-74DF-E24A-A889-8BAAAAA8E0A5}"/>
              </a:ext>
            </a:extLst>
          </p:cNvPr>
          <p:cNvSpPr/>
          <p:nvPr userDrawn="1"/>
        </p:nvSpPr>
        <p:spPr>
          <a:xfrm>
            <a:off x="3008900" y="556310"/>
            <a:ext cx="411175" cy="411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Elipse 23">
            <a:extLst>
              <a:ext uri="{FF2B5EF4-FFF2-40B4-BE49-F238E27FC236}">
                <a16:creationId xmlns:a16="http://schemas.microsoft.com/office/drawing/2014/main" id="{F713C789-B94F-6041-8667-A963BA201793}"/>
              </a:ext>
            </a:extLst>
          </p:cNvPr>
          <p:cNvSpPr/>
          <p:nvPr userDrawn="1"/>
        </p:nvSpPr>
        <p:spPr>
          <a:xfrm>
            <a:off x="5643290" y="2530735"/>
            <a:ext cx="486680" cy="486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Elipse 24">
            <a:extLst>
              <a:ext uri="{FF2B5EF4-FFF2-40B4-BE49-F238E27FC236}">
                <a16:creationId xmlns:a16="http://schemas.microsoft.com/office/drawing/2014/main" id="{E81597FE-7242-4D42-A25F-EA53CAE68DE2}"/>
              </a:ext>
            </a:extLst>
          </p:cNvPr>
          <p:cNvSpPr/>
          <p:nvPr userDrawn="1"/>
        </p:nvSpPr>
        <p:spPr>
          <a:xfrm>
            <a:off x="7239966" y="-1426255"/>
            <a:ext cx="8252275" cy="825227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Elipse 25">
            <a:extLst>
              <a:ext uri="{FF2B5EF4-FFF2-40B4-BE49-F238E27FC236}">
                <a16:creationId xmlns:a16="http://schemas.microsoft.com/office/drawing/2014/main" id="{1F14BA51-61D0-F34B-BDB4-FBA62B08BC6D}"/>
              </a:ext>
            </a:extLst>
          </p:cNvPr>
          <p:cNvSpPr/>
          <p:nvPr userDrawn="1"/>
        </p:nvSpPr>
        <p:spPr>
          <a:xfrm>
            <a:off x="6547031" y="948936"/>
            <a:ext cx="2380502" cy="238050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AC2E6579-3E3E-1E4E-8470-F75A821D3E2E}"/>
              </a:ext>
            </a:extLst>
          </p:cNvPr>
          <p:cNvSpPr>
            <a:spLocks noGrp="1"/>
          </p:cNvSpPr>
          <p:nvPr>
            <p:ph type="title" hasCustomPrompt="1"/>
          </p:nvPr>
        </p:nvSpPr>
        <p:spPr>
          <a:xfrm>
            <a:off x="1870518" y="2355516"/>
            <a:ext cx="1998375" cy="1749124"/>
          </a:xfrm>
        </p:spPr>
        <p:txBody>
          <a:bodyPr anchor="t">
            <a:normAutofit/>
          </a:bodyPr>
          <a:lstStyle>
            <a:lvl1pPr>
              <a:lnSpc>
                <a:spcPct val="100000"/>
              </a:lnSpc>
              <a:defRPr sz="1400" b="0" i="1">
                <a:latin typeface="Century Schoolbook" panose="02040604050505020304" pitchFamily="18" charset="0"/>
              </a:defRPr>
            </a:lvl1pPr>
          </a:lstStyle>
          <a:p>
            <a:r>
              <a:rPr lang="es-ES" err="1"/>
              <a:t>Verbatim</a:t>
            </a:r>
            <a:r>
              <a:rPr lang="es-ES"/>
              <a:t> 1</a:t>
            </a:r>
            <a:endParaRPr lang="es-AR"/>
          </a:p>
        </p:txBody>
      </p:sp>
      <p:sp>
        <p:nvSpPr>
          <p:cNvPr id="4" name="Marcador de texto 3">
            <a:extLst>
              <a:ext uri="{FF2B5EF4-FFF2-40B4-BE49-F238E27FC236}">
                <a16:creationId xmlns:a16="http://schemas.microsoft.com/office/drawing/2014/main" id="{0D78502F-454D-9C4F-AFC6-AFE3D17DF6CB}"/>
              </a:ext>
            </a:extLst>
          </p:cNvPr>
          <p:cNvSpPr>
            <a:spLocks noGrp="1"/>
          </p:cNvSpPr>
          <p:nvPr>
            <p:ph type="body" sz="quarter" idx="10" hasCustomPrompt="1"/>
          </p:nvPr>
        </p:nvSpPr>
        <p:spPr>
          <a:xfrm>
            <a:off x="4371198" y="265771"/>
            <a:ext cx="1831975" cy="1320800"/>
          </a:xfrm>
        </p:spPr>
        <p:txBody>
          <a:bodyPr>
            <a:noAutofit/>
          </a:bodyPr>
          <a:lstStyle>
            <a:lvl1pPr marL="0" indent="0">
              <a:lnSpc>
                <a:spcPct val="100000"/>
              </a:lnSpc>
              <a:buNone/>
              <a:defRPr sz="1400" b="0" i="1">
                <a:latin typeface="Century Schoolbook" panose="02040604050505020304" pitchFamily="18" charset="0"/>
              </a:defRPr>
            </a:lvl1pPr>
          </a:lstStyle>
          <a:p>
            <a:r>
              <a:rPr lang="es-ES" err="1"/>
              <a:t>Verbatim</a:t>
            </a:r>
            <a:r>
              <a:rPr lang="es-ES"/>
              <a:t> 2</a:t>
            </a:r>
            <a:endParaRPr lang="es-AR"/>
          </a:p>
        </p:txBody>
      </p:sp>
      <p:sp>
        <p:nvSpPr>
          <p:cNvPr id="29" name="Marcador de texto 3">
            <a:extLst>
              <a:ext uri="{FF2B5EF4-FFF2-40B4-BE49-F238E27FC236}">
                <a16:creationId xmlns:a16="http://schemas.microsoft.com/office/drawing/2014/main" id="{81F32AF8-BF33-1948-9178-A947AF0E9BAB}"/>
              </a:ext>
            </a:extLst>
          </p:cNvPr>
          <p:cNvSpPr>
            <a:spLocks noGrp="1"/>
          </p:cNvSpPr>
          <p:nvPr>
            <p:ph type="body" sz="quarter" idx="11" hasCustomPrompt="1"/>
          </p:nvPr>
        </p:nvSpPr>
        <p:spPr>
          <a:xfrm>
            <a:off x="4889358" y="3435691"/>
            <a:ext cx="1831975" cy="1320800"/>
          </a:xfrm>
        </p:spPr>
        <p:txBody>
          <a:bodyPr>
            <a:noAutofit/>
          </a:bodyPr>
          <a:lstStyle>
            <a:lvl1pPr marL="0" indent="0">
              <a:lnSpc>
                <a:spcPct val="100000"/>
              </a:lnSpc>
              <a:buNone/>
              <a:defRPr sz="1400" b="0" i="1">
                <a:latin typeface="Century Schoolbook" panose="02040604050505020304" pitchFamily="18" charset="0"/>
              </a:defRPr>
            </a:lvl1pPr>
          </a:lstStyle>
          <a:p>
            <a:r>
              <a:rPr lang="es-ES" err="1"/>
              <a:t>Verbatim</a:t>
            </a:r>
            <a:r>
              <a:rPr lang="es-ES"/>
              <a:t> 3</a:t>
            </a:r>
            <a:endParaRPr lang="es-AR"/>
          </a:p>
        </p:txBody>
      </p:sp>
      <p:sp>
        <p:nvSpPr>
          <p:cNvPr id="30" name="Marcador de texto 3">
            <a:extLst>
              <a:ext uri="{FF2B5EF4-FFF2-40B4-BE49-F238E27FC236}">
                <a16:creationId xmlns:a16="http://schemas.microsoft.com/office/drawing/2014/main" id="{484EFC06-749C-8243-884A-AA2D703D8CFC}"/>
              </a:ext>
            </a:extLst>
          </p:cNvPr>
          <p:cNvSpPr>
            <a:spLocks noGrp="1"/>
          </p:cNvSpPr>
          <p:nvPr>
            <p:ph type="body" sz="quarter" idx="12" hasCustomPrompt="1"/>
          </p:nvPr>
        </p:nvSpPr>
        <p:spPr>
          <a:xfrm>
            <a:off x="6809598" y="1495131"/>
            <a:ext cx="1831975" cy="1320800"/>
          </a:xfrm>
        </p:spPr>
        <p:txBody>
          <a:bodyPr>
            <a:noAutofit/>
          </a:bodyPr>
          <a:lstStyle>
            <a:lvl1pPr marL="0" indent="0">
              <a:lnSpc>
                <a:spcPct val="100000"/>
              </a:lnSpc>
              <a:buNone/>
              <a:defRPr sz="1400" b="0" i="1">
                <a:latin typeface="Century Schoolbook" panose="02040604050505020304" pitchFamily="18" charset="0"/>
              </a:defRPr>
            </a:lvl1pPr>
          </a:lstStyle>
          <a:p>
            <a:r>
              <a:rPr lang="es-ES" err="1"/>
              <a:t>Verbatim</a:t>
            </a:r>
            <a:r>
              <a:rPr lang="es-ES"/>
              <a:t> 4</a:t>
            </a:r>
            <a:endParaRPr lang="es-AR"/>
          </a:p>
        </p:txBody>
      </p:sp>
      <p:pic>
        <p:nvPicPr>
          <p:cNvPr id="3" name="Imagen 2" descr="Logotipo&#10;&#10;Descripción generada automáticamente">
            <a:extLst>
              <a:ext uri="{FF2B5EF4-FFF2-40B4-BE49-F238E27FC236}">
                <a16:creationId xmlns:a16="http://schemas.microsoft.com/office/drawing/2014/main" id="{19CE1CE4-1781-B2FC-C2F7-3BB2CC78D022}"/>
              </a:ext>
            </a:extLst>
          </p:cNvPr>
          <p:cNvPicPr>
            <a:picLocks noChangeAspect="1"/>
          </p:cNvPicPr>
          <p:nvPr userDrawn="1"/>
        </p:nvPicPr>
        <p:blipFill rotWithShape="1">
          <a:blip r:embed="rId3"/>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2633243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Diseño personalizado">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BACDFDE7-E360-FC4F-818D-15D4FE6E6B84}"/>
              </a:ext>
            </a:extLst>
          </p:cNvPr>
          <p:cNvSpPr/>
          <p:nvPr userDrawn="1"/>
        </p:nvSpPr>
        <p:spPr>
          <a:xfrm>
            <a:off x="3366009" y="0"/>
            <a:ext cx="5777991" cy="51435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Elipse 18">
            <a:extLst>
              <a:ext uri="{FF2B5EF4-FFF2-40B4-BE49-F238E27FC236}">
                <a16:creationId xmlns:a16="http://schemas.microsoft.com/office/drawing/2014/main" id="{C5C8F112-6C0E-564A-A61B-8337B3889134}"/>
              </a:ext>
            </a:extLst>
          </p:cNvPr>
          <p:cNvSpPr/>
          <p:nvPr userDrawn="1"/>
        </p:nvSpPr>
        <p:spPr>
          <a:xfrm>
            <a:off x="2666122" y="-1426255"/>
            <a:ext cx="8252275" cy="825227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Elipse 24">
            <a:extLst>
              <a:ext uri="{FF2B5EF4-FFF2-40B4-BE49-F238E27FC236}">
                <a16:creationId xmlns:a16="http://schemas.microsoft.com/office/drawing/2014/main" id="{E81597FE-7242-4D42-A25F-EA53CAE68DE2}"/>
              </a:ext>
            </a:extLst>
          </p:cNvPr>
          <p:cNvSpPr/>
          <p:nvPr userDrawn="1"/>
        </p:nvSpPr>
        <p:spPr>
          <a:xfrm>
            <a:off x="7239966" y="-1426255"/>
            <a:ext cx="8252275" cy="825227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Elipse 26">
            <a:extLst>
              <a:ext uri="{FF2B5EF4-FFF2-40B4-BE49-F238E27FC236}">
                <a16:creationId xmlns:a16="http://schemas.microsoft.com/office/drawing/2014/main" id="{E9F4838E-851D-1B49-8D2F-90EF9A6899EE}"/>
              </a:ext>
            </a:extLst>
          </p:cNvPr>
          <p:cNvSpPr/>
          <p:nvPr userDrawn="1"/>
        </p:nvSpPr>
        <p:spPr>
          <a:xfrm>
            <a:off x="1409493" y="1866614"/>
            <a:ext cx="2929027" cy="292902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Elipse 27">
            <a:extLst>
              <a:ext uri="{FF2B5EF4-FFF2-40B4-BE49-F238E27FC236}">
                <a16:creationId xmlns:a16="http://schemas.microsoft.com/office/drawing/2014/main" id="{B19B4788-FC9D-094F-8097-533C0F01C9D6}"/>
              </a:ext>
            </a:extLst>
          </p:cNvPr>
          <p:cNvSpPr/>
          <p:nvPr userDrawn="1"/>
        </p:nvSpPr>
        <p:spPr>
          <a:xfrm>
            <a:off x="5995685" y="1815009"/>
            <a:ext cx="2955547" cy="295554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Elipse 30">
            <a:extLst>
              <a:ext uri="{FF2B5EF4-FFF2-40B4-BE49-F238E27FC236}">
                <a16:creationId xmlns:a16="http://schemas.microsoft.com/office/drawing/2014/main" id="{55E72AFA-094E-7447-B26E-CBBEE7C3DBBE}"/>
              </a:ext>
            </a:extLst>
          </p:cNvPr>
          <p:cNvSpPr/>
          <p:nvPr userDrawn="1"/>
        </p:nvSpPr>
        <p:spPr>
          <a:xfrm>
            <a:off x="3825802" y="140959"/>
            <a:ext cx="2652381" cy="2652381"/>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Elipse 22">
            <a:extLst>
              <a:ext uri="{FF2B5EF4-FFF2-40B4-BE49-F238E27FC236}">
                <a16:creationId xmlns:a16="http://schemas.microsoft.com/office/drawing/2014/main" id="{DCE4B9FC-74DF-E24A-A889-8BAAAAA8E0A5}"/>
              </a:ext>
            </a:extLst>
          </p:cNvPr>
          <p:cNvSpPr/>
          <p:nvPr userDrawn="1"/>
        </p:nvSpPr>
        <p:spPr>
          <a:xfrm>
            <a:off x="3008900" y="556310"/>
            <a:ext cx="411175" cy="411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AC2E6579-3E3E-1E4E-8470-F75A821D3E2E}"/>
              </a:ext>
            </a:extLst>
          </p:cNvPr>
          <p:cNvSpPr>
            <a:spLocks noGrp="1"/>
          </p:cNvSpPr>
          <p:nvPr>
            <p:ph type="title" hasCustomPrompt="1"/>
          </p:nvPr>
        </p:nvSpPr>
        <p:spPr>
          <a:xfrm>
            <a:off x="1870518" y="2355516"/>
            <a:ext cx="1998375" cy="1932004"/>
          </a:xfrm>
        </p:spPr>
        <p:txBody>
          <a:bodyPr anchor="t">
            <a:normAutofit/>
          </a:bodyPr>
          <a:lstStyle>
            <a:lvl1pPr>
              <a:lnSpc>
                <a:spcPct val="100000"/>
              </a:lnSpc>
              <a:defRPr sz="1400" b="0" i="1">
                <a:latin typeface="Century Schoolbook" panose="02040604050505020304" pitchFamily="18" charset="0"/>
              </a:defRPr>
            </a:lvl1pPr>
          </a:lstStyle>
          <a:p>
            <a:r>
              <a:rPr lang="es-ES" err="1"/>
              <a:t>Verbatim</a:t>
            </a:r>
            <a:r>
              <a:rPr lang="es-ES"/>
              <a:t> 1</a:t>
            </a:r>
            <a:endParaRPr lang="es-AR"/>
          </a:p>
        </p:txBody>
      </p:sp>
      <p:sp>
        <p:nvSpPr>
          <p:cNvPr id="4" name="Marcador de texto 3">
            <a:extLst>
              <a:ext uri="{FF2B5EF4-FFF2-40B4-BE49-F238E27FC236}">
                <a16:creationId xmlns:a16="http://schemas.microsoft.com/office/drawing/2014/main" id="{0D78502F-454D-9C4F-AFC6-AFE3D17DF6CB}"/>
              </a:ext>
            </a:extLst>
          </p:cNvPr>
          <p:cNvSpPr>
            <a:spLocks noGrp="1"/>
          </p:cNvSpPr>
          <p:nvPr>
            <p:ph type="body" sz="quarter" idx="10" hasCustomPrompt="1"/>
          </p:nvPr>
        </p:nvSpPr>
        <p:spPr>
          <a:xfrm>
            <a:off x="4218136" y="705045"/>
            <a:ext cx="1831975" cy="1320800"/>
          </a:xfrm>
        </p:spPr>
        <p:txBody>
          <a:bodyPr>
            <a:noAutofit/>
          </a:bodyPr>
          <a:lstStyle>
            <a:lvl1pPr marL="0" indent="0">
              <a:lnSpc>
                <a:spcPct val="100000"/>
              </a:lnSpc>
              <a:buNone/>
              <a:defRPr sz="1400" b="0" i="1">
                <a:latin typeface="Century Schoolbook" panose="02040604050505020304" pitchFamily="18" charset="0"/>
              </a:defRPr>
            </a:lvl1pPr>
          </a:lstStyle>
          <a:p>
            <a:r>
              <a:rPr lang="es-ES" err="1"/>
              <a:t>Verbatim</a:t>
            </a:r>
            <a:r>
              <a:rPr lang="es-ES"/>
              <a:t> 2</a:t>
            </a:r>
            <a:endParaRPr lang="es-AR"/>
          </a:p>
        </p:txBody>
      </p:sp>
      <p:sp>
        <p:nvSpPr>
          <p:cNvPr id="30" name="Marcador de texto 3">
            <a:extLst>
              <a:ext uri="{FF2B5EF4-FFF2-40B4-BE49-F238E27FC236}">
                <a16:creationId xmlns:a16="http://schemas.microsoft.com/office/drawing/2014/main" id="{484EFC06-749C-8243-884A-AA2D703D8CFC}"/>
              </a:ext>
            </a:extLst>
          </p:cNvPr>
          <p:cNvSpPr>
            <a:spLocks noGrp="1"/>
          </p:cNvSpPr>
          <p:nvPr>
            <p:ph type="body" sz="quarter" idx="12" hasCustomPrompt="1"/>
          </p:nvPr>
        </p:nvSpPr>
        <p:spPr>
          <a:xfrm>
            <a:off x="6586379" y="2355516"/>
            <a:ext cx="1831975" cy="1932004"/>
          </a:xfrm>
        </p:spPr>
        <p:txBody>
          <a:bodyPr>
            <a:noAutofit/>
          </a:bodyPr>
          <a:lstStyle>
            <a:lvl1pPr marL="0" indent="0">
              <a:lnSpc>
                <a:spcPct val="100000"/>
              </a:lnSpc>
              <a:buNone/>
              <a:defRPr sz="1400" b="0" i="1">
                <a:latin typeface="Century Schoolbook" panose="02040604050505020304" pitchFamily="18" charset="0"/>
              </a:defRPr>
            </a:lvl1pPr>
          </a:lstStyle>
          <a:p>
            <a:r>
              <a:rPr lang="es-ES" err="1"/>
              <a:t>Verbatim</a:t>
            </a:r>
            <a:r>
              <a:rPr lang="es-ES"/>
              <a:t> 3</a:t>
            </a:r>
            <a:endParaRPr lang="es-AR"/>
          </a:p>
        </p:txBody>
      </p:sp>
      <p:pic>
        <p:nvPicPr>
          <p:cNvPr id="3" name="Imagen 2" descr="Logotipo&#10;&#10;Descripción generada automáticamente">
            <a:extLst>
              <a:ext uri="{FF2B5EF4-FFF2-40B4-BE49-F238E27FC236}">
                <a16:creationId xmlns:a16="http://schemas.microsoft.com/office/drawing/2014/main" id="{DB3C9F98-1A49-6413-A3AC-AA49539A6D79}"/>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4771525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Diseño personalizado">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14D6BE05-7C30-4A43-B1BF-FA3F7ECAA1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417" y="0"/>
            <a:ext cx="3674516" cy="5143500"/>
          </a:xfrm>
          <a:prstGeom prst="rect">
            <a:avLst/>
          </a:prstGeom>
        </p:spPr>
      </p:pic>
      <p:sp>
        <p:nvSpPr>
          <p:cNvPr id="17" name="Rectángulo 16">
            <a:extLst>
              <a:ext uri="{FF2B5EF4-FFF2-40B4-BE49-F238E27FC236}">
                <a16:creationId xmlns:a16="http://schemas.microsoft.com/office/drawing/2014/main" id="{BACDFDE7-E360-FC4F-818D-15D4FE6E6B84}"/>
              </a:ext>
            </a:extLst>
          </p:cNvPr>
          <p:cNvSpPr/>
          <p:nvPr userDrawn="1"/>
        </p:nvSpPr>
        <p:spPr>
          <a:xfrm>
            <a:off x="3366009" y="0"/>
            <a:ext cx="5777991" cy="51435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Elipse 18">
            <a:extLst>
              <a:ext uri="{FF2B5EF4-FFF2-40B4-BE49-F238E27FC236}">
                <a16:creationId xmlns:a16="http://schemas.microsoft.com/office/drawing/2014/main" id="{C5C8F112-6C0E-564A-A61B-8337B3889134}"/>
              </a:ext>
            </a:extLst>
          </p:cNvPr>
          <p:cNvSpPr/>
          <p:nvPr userDrawn="1"/>
        </p:nvSpPr>
        <p:spPr>
          <a:xfrm>
            <a:off x="2666122" y="-1426255"/>
            <a:ext cx="8252275" cy="825227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Elipse 24">
            <a:extLst>
              <a:ext uri="{FF2B5EF4-FFF2-40B4-BE49-F238E27FC236}">
                <a16:creationId xmlns:a16="http://schemas.microsoft.com/office/drawing/2014/main" id="{E81597FE-7242-4D42-A25F-EA53CAE68DE2}"/>
              </a:ext>
            </a:extLst>
          </p:cNvPr>
          <p:cNvSpPr/>
          <p:nvPr userDrawn="1"/>
        </p:nvSpPr>
        <p:spPr>
          <a:xfrm>
            <a:off x="7239966" y="-1426255"/>
            <a:ext cx="8252275" cy="825227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Elipse 13">
            <a:extLst>
              <a:ext uri="{FF2B5EF4-FFF2-40B4-BE49-F238E27FC236}">
                <a16:creationId xmlns:a16="http://schemas.microsoft.com/office/drawing/2014/main" id="{A7F36316-A7C4-7C4D-AA8F-FCD54479D5BC}"/>
              </a:ext>
            </a:extLst>
          </p:cNvPr>
          <p:cNvSpPr/>
          <p:nvPr userDrawn="1"/>
        </p:nvSpPr>
        <p:spPr>
          <a:xfrm>
            <a:off x="1747145" y="1391907"/>
            <a:ext cx="3345859" cy="334585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Elipse 14">
            <a:extLst>
              <a:ext uri="{FF2B5EF4-FFF2-40B4-BE49-F238E27FC236}">
                <a16:creationId xmlns:a16="http://schemas.microsoft.com/office/drawing/2014/main" id="{808E1FC4-AE6B-E54F-A1A8-0C2AC0675214}"/>
              </a:ext>
            </a:extLst>
          </p:cNvPr>
          <p:cNvSpPr/>
          <p:nvPr userDrawn="1"/>
        </p:nvSpPr>
        <p:spPr>
          <a:xfrm>
            <a:off x="5284694" y="449487"/>
            <a:ext cx="3642839" cy="364283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Elipse 22">
            <a:extLst>
              <a:ext uri="{FF2B5EF4-FFF2-40B4-BE49-F238E27FC236}">
                <a16:creationId xmlns:a16="http://schemas.microsoft.com/office/drawing/2014/main" id="{DCE4B9FC-74DF-E24A-A889-8BAAAAA8E0A5}"/>
              </a:ext>
            </a:extLst>
          </p:cNvPr>
          <p:cNvSpPr/>
          <p:nvPr userDrawn="1"/>
        </p:nvSpPr>
        <p:spPr>
          <a:xfrm>
            <a:off x="3008900" y="556310"/>
            <a:ext cx="411175" cy="411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AC2E6579-3E3E-1E4E-8470-F75A821D3E2E}"/>
              </a:ext>
            </a:extLst>
          </p:cNvPr>
          <p:cNvSpPr>
            <a:spLocks noGrp="1"/>
          </p:cNvSpPr>
          <p:nvPr>
            <p:ph type="title" hasCustomPrompt="1"/>
          </p:nvPr>
        </p:nvSpPr>
        <p:spPr>
          <a:xfrm>
            <a:off x="2238507" y="2042627"/>
            <a:ext cx="2320541" cy="1932004"/>
          </a:xfrm>
        </p:spPr>
        <p:txBody>
          <a:bodyPr anchor="t">
            <a:normAutofit/>
          </a:bodyPr>
          <a:lstStyle>
            <a:lvl1pPr>
              <a:lnSpc>
                <a:spcPct val="100000"/>
              </a:lnSpc>
              <a:defRPr sz="1400" b="0" i="1">
                <a:latin typeface="Century Schoolbook" panose="02040604050505020304" pitchFamily="18" charset="0"/>
              </a:defRPr>
            </a:lvl1pPr>
          </a:lstStyle>
          <a:p>
            <a:r>
              <a:rPr lang="es-ES" err="1"/>
              <a:t>Verbatim</a:t>
            </a:r>
            <a:r>
              <a:rPr lang="es-ES"/>
              <a:t> 1</a:t>
            </a:r>
            <a:endParaRPr lang="es-AR"/>
          </a:p>
        </p:txBody>
      </p:sp>
      <p:sp>
        <p:nvSpPr>
          <p:cNvPr id="30" name="Marcador de texto 3">
            <a:extLst>
              <a:ext uri="{FF2B5EF4-FFF2-40B4-BE49-F238E27FC236}">
                <a16:creationId xmlns:a16="http://schemas.microsoft.com/office/drawing/2014/main" id="{484EFC06-749C-8243-884A-AA2D703D8CFC}"/>
              </a:ext>
            </a:extLst>
          </p:cNvPr>
          <p:cNvSpPr>
            <a:spLocks noGrp="1"/>
          </p:cNvSpPr>
          <p:nvPr>
            <p:ph type="body" sz="quarter" idx="12" hasCustomPrompt="1"/>
          </p:nvPr>
        </p:nvSpPr>
        <p:spPr>
          <a:xfrm>
            <a:off x="5726915" y="1304904"/>
            <a:ext cx="2797325" cy="1932004"/>
          </a:xfrm>
        </p:spPr>
        <p:txBody>
          <a:bodyPr>
            <a:noAutofit/>
          </a:bodyPr>
          <a:lstStyle>
            <a:lvl1pPr marL="0" indent="0">
              <a:lnSpc>
                <a:spcPct val="100000"/>
              </a:lnSpc>
              <a:buNone/>
              <a:defRPr sz="1400" b="0" i="1">
                <a:latin typeface="Century Schoolbook" panose="02040604050505020304" pitchFamily="18" charset="0"/>
              </a:defRPr>
            </a:lvl1pPr>
          </a:lstStyle>
          <a:p>
            <a:r>
              <a:rPr lang="es-ES" err="1"/>
              <a:t>Verbatim</a:t>
            </a:r>
            <a:r>
              <a:rPr lang="es-ES"/>
              <a:t> 2</a:t>
            </a:r>
            <a:endParaRPr lang="es-AR"/>
          </a:p>
        </p:txBody>
      </p:sp>
      <p:pic>
        <p:nvPicPr>
          <p:cNvPr id="3" name="Imagen 2" descr="Logotipo&#10;&#10;Descripción generada automáticamente">
            <a:extLst>
              <a:ext uri="{FF2B5EF4-FFF2-40B4-BE49-F238E27FC236}">
                <a16:creationId xmlns:a16="http://schemas.microsoft.com/office/drawing/2014/main" id="{E140964A-D337-9828-36FF-5C3ADDBAD7FE}"/>
              </a:ext>
            </a:extLst>
          </p:cNvPr>
          <p:cNvPicPr>
            <a:picLocks noChangeAspect="1"/>
          </p:cNvPicPr>
          <p:nvPr userDrawn="1"/>
        </p:nvPicPr>
        <p:blipFill rotWithShape="1">
          <a:blip r:embed="rId3"/>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1345919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090ED6B-47A8-F148-9438-36E583F3645A}" type="datetimeFigureOut">
              <a:rPr lang="es-AR" smtClean="0"/>
              <a:t>16/1/2024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E7EF343-8F80-FD4C-BDD3-88CDBDB405C4}" type="slidenum">
              <a:rPr lang="es-AR" smtClean="0"/>
              <a:t>‹Nº›</a:t>
            </a:fld>
            <a:endParaRPr lang="es-AR"/>
          </a:p>
        </p:txBody>
      </p:sp>
    </p:spTree>
    <p:extLst>
      <p:ext uri="{BB962C8B-B14F-4D97-AF65-F5344CB8AC3E}">
        <p14:creationId xmlns:p14="http://schemas.microsoft.com/office/powerpoint/2010/main" val="2104193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DC232DD-E7A6-5749-A52E-5DABE9284D6D}"/>
              </a:ext>
            </a:extLst>
          </p:cNvPr>
          <p:cNvSpPr txBox="1"/>
          <p:nvPr userDrawn="1"/>
        </p:nvSpPr>
        <p:spPr>
          <a:xfrm>
            <a:off x="4234592" y="3639852"/>
            <a:ext cx="824906" cy="1862048"/>
          </a:xfrm>
          <a:prstGeom prst="rect">
            <a:avLst/>
          </a:prstGeom>
          <a:noFill/>
        </p:spPr>
        <p:txBody>
          <a:bodyPr wrap="square" rtlCol="0">
            <a:spAutoFit/>
          </a:bodyPr>
          <a:lstStyle/>
          <a:p>
            <a:r>
              <a:rPr lang="es-AR" sz="11500" b="1">
                <a:solidFill>
                  <a:schemeClr val="accent2"/>
                </a:solidFill>
                <a:latin typeface="Century Schoolbook" panose="02040604050505020304" pitchFamily="18" charset="0"/>
              </a:rPr>
              <a:t>”</a:t>
            </a:r>
          </a:p>
        </p:txBody>
      </p:sp>
      <p:sp>
        <p:nvSpPr>
          <p:cNvPr id="7" name="CuadroTexto 6">
            <a:extLst>
              <a:ext uri="{FF2B5EF4-FFF2-40B4-BE49-F238E27FC236}">
                <a16:creationId xmlns:a16="http://schemas.microsoft.com/office/drawing/2014/main" id="{66FF5D36-0DEC-944B-9CBA-A2FB642A4E64}"/>
              </a:ext>
            </a:extLst>
          </p:cNvPr>
          <p:cNvSpPr txBox="1"/>
          <p:nvPr userDrawn="1"/>
        </p:nvSpPr>
        <p:spPr>
          <a:xfrm>
            <a:off x="470884" y="829746"/>
            <a:ext cx="824906" cy="1862048"/>
          </a:xfrm>
          <a:prstGeom prst="rect">
            <a:avLst/>
          </a:prstGeom>
          <a:noFill/>
        </p:spPr>
        <p:txBody>
          <a:bodyPr wrap="square" rtlCol="0">
            <a:spAutoFit/>
          </a:bodyPr>
          <a:lstStyle/>
          <a:p>
            <a:r>
              <a:rPr lang="es-AR" sz="11500" b="1">
                <a:solidFill>
                  <a:schemeClr val="accent2"/>
                </a:solidFill>
                <a:latin typeface="Century Schoolbook" panose="02040604050505020304" pitchFamily="18" charset="0"/>
              </a:rPr>
              <a:t>“</a:t>
            </a:r>
          </a:p>
        </p:txBody>
      </p:sp>
      <p:cxnSp>
        <p:nvCxnSpPr>
          <p:cNvPr id="9" name="Conector recto 8">
            <a:extLst>
              <a:ext uri="{FF2B5EF4-FFF2-40B4-BE49-F238E27FC236}">
                <a16:creationId xmlns:a16="http://schemas.microsoft.com/office/drawing/2014/main" id="{1FD46C0A-2FAE-9342-89D5-61D4E1CF1240}"/>
              </a:ext>
            </a:extLst>
          </p:cNvPr>
          <p:cNvCxnSpPr>
            <a:cxnSpLocks/>
          </p:cNvCxnSpPr>
          <p:nvPr userDrawn="1"/>
        </p:nvCxnSpPr>
        <p:spPr>
          <a:xfrm flipH="1">
            <a:off x="-122663" y="4527331"/>
            <a:ext cx="435725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F172893E-1565-9E4E-8227-8F01DD9D020B}"/>
              </a:ext>
            </a:extLst>
          </p:cNvPr>
          <p:cNvSpPr>
            <a:spLocks noGrp="1"/>
          </p:cNvSpPr>
          <p:nvPr>
            <p:ph type="title" hasCustomPrompt="1"/>
          </p:nvPr>
        </p:nvSpPr>
        <p:spPr>
          <a:xfrm>
            <a:off x="883337" y="1599558"/>
            <a:ext cx="3861658" cy="2844241"/>
          </a:xfrm>
        </p:spPr>
        <p:txBody>
          <a:bodyPr anchor="t">
            <a:normAutofit/>
          </a:bodyPr>
          <a:lstStyle>
            <a:lvl1pPr>
              <a:lnSpc>
                <a:spcPct val="100000"/>
              </a:lnSpc>
              <a:defRPr sz="3200" b="0" i="1">
                <a:latin typeface="Century Schoolbook" panose="02040604050505020304" pitchFamily="18" charset="0"/>
              </a:defRPr>
            </a:lvl1pPr>
          </a:lstStyle>
          <a:p>
            <a:r>
              <a:rPr lang="es-ES" err="1"/>
              <a:t>Verbatim</a:t>
            </a:r>
            <a:r>
              <a:rPr lang="es-ES"/>
              <a:t> relevante para el informe. </a:t>
            </a:r>
            <a:br>
              <a:rPr lang="es-ES"/>
            </a:br>
            <a:r>
              <a:rPr lang="es-ES"/>
              <a:t>O cita textual importante.</a:t>
            </a:r>
            <a:endParaRPr lang="es-AR"/>
          </a:p>
        </p:txBody>
      </p:sp>
    </p:spTree>
    <p:extLst>
      <p:ext uri="{BB962C8B-B14F-4D97-AF65-F5344CB8AC3E}">
        <p14:creationId xmlns:p14="http://schemas.microsoft.com/office/powerpoint/2010/main" val="2965102743"/>
      </p:ext>
    </p:extLst>
  </p:cSld>
  <p:clrMapOvr>
    <a:masterClrMapping/>
  </p:clrMapOvr>
  <p:transition spd="slow">
    <p:push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93B4C89-2F15-E343-947E-1F7700DA87E2}"/>
              </a:ext>
            </a:extLst>
          </p:cNvPr>
          <p:cNvPicPr>
            <a:picLocks noChangeAspect="1"/>
          </p:cNvPicPr>
          <p:nvPr userDrawn="1"/>
        </p:nvPicPr>
        <p:blipFill>
          <a:blip r:embed="rId2"/>
          <a:stretch>
            <a:fillRect/>
          </a:stretch>
        </p:blipFill>
        <p:spPr>
          <a:xfrm>
            <a:off x="6757810" y="707505"/>
            <a:ext cx="896620" cy="642860"/>
          </a:xfrm>
          <a:prstGeom prst="rect">
            <a:avLst/>
          </a:prstGeom>
        </p:spPr>
      </p:pic>
      <p:sp>
        <p:nvSpPr>
          <p:cNvPr id="7" name="CuadroTexto 6">
            <a:extLst>
              <a:ext uri="{FF2B5EF4-FFF2-40B4-BE49-F238E27FC236}">
                <a16:creationId xmlns:a16="http://schemas.microsoft.com/office/drawing/2014/main" id="{AE6D1DCF-FA22-3D4E-BAB0-B7C8224DFEC5}"/>
              </a:ext>
            </a:extLst>
          </p:cNvPr>
          <p:cNvSpPr txBox="1"/>
          <p:nvPr userDrawn="1"/>
        </p:nvSpPr>
        <p:spPr>
          <a:xfrm>
            <a:off x="6848049" y="688856"/>
            <a:ext cx="700834" cy="646331"/>
          </a:xfrm>
          <a:prstGeom prst="rect">
            <a:avLst/>
          </a:prstGeom>
          <a:noFill/>
        </p:spPr>
        <p:txBody>
          <a:bodyPr wrap="none" rtlCol="0">
            <a:spAutoFit/>
          </a:bodyPr>
          <a:lstStyle/>
          <a:p>
            <a:pPr algn="ctr"/>
            <a:r>
              <a:rPr lang="es-AR" sz="3600" b="1">
                <a:solidFill>
                  <a:schemeClr val="bg1"/>
                </a:solidFill>
                <a:latin typeface="Century Gothic" panose="020B0502020202020204" pitchFamily="34" charset="0"/>
              </a:rPr>
              <a:t>03</a:t>
            </a:r>
          </a:p>
        </p:txBody>
      </p:sp>
      <p:sp>
        <p:nvSpPr>
          <p:cNvPr id="48" name="Elipse 47">
            <a:extLst>
              <a:ext uri="{FF2B5EF4-FFF2-40B4-BE49-F238E27FC236}">
                <a16:creationId xmlns:a16="http://schemas.microsoft.com/office/drawing/2014/main" id="{56C2E7F3-C0ED-744E-9C2A-E32C57AEB0FF}"/>
              </a:ext>
            </a:extLst>
          </p:cNvPr>
          <p:cNvSpPr/>
          <p:nvPr userDrawn="1"/>
        </p:nvSpPr>
        <p:spPr>
          <a:xfrm>
            <a:off x="6246260" y="1235491"/>
            <a:ext cx="1922950" cy="192295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Imagen 9">
            <a:extLst>
              <a:ext uri="{FF2B5EF4-FFF2-40B4-BE49-F238E27FC236}">
                <a16:creationId xmlns:a16="http://schemas.microsoft.com/office/drawing/2014/main" id="{21A61064-F6DD-1A42-846E-9FC32FBB44BB}"/>
              </a:ext>
            </a:extLst>
          </p:cNvPr>
          <p:cNvPicPr>
            <a:picLocks noChangeAspect="1"/>
          </p:cNvPicPr>
          <p:nvPr userDrawn="1"/>
        </p:nvPicPr>
        <p:blipFill>
          <a:blip r:embed="rId3"/>
          <a:stretch>
            <a:fillRect/>
          </a:stretch>
        </p:blipFill>
        <p:spPr>
          <a:xfrm>
            <a:off x="4112533" y="718352"/>
            <a:ext cx="891270" cy="639024"/>
          </a:xfrm>
          <a:prstGeom prst="rect">
            <a:avLst/>
          </a:prstGeom>
        </p:spPr>
      </p:pic>
      <p:sp>
        <p:nvSpPr>
          <p:cNvPr id="11" name="CuadroTexto 10">
            <a:extLst>
              <a:ext uri="{FF2B5EF4-FFF2-40B4-BE49-F238E27FC236}">
                <a16:creationId xmlns:a16="http://schemas.microsoft.com/office/drawing/2014/main" id="{DF051B50-EF1B-7F49-A150-D5ADE80F46A5}"/>
              </a:ext>
            </a:extLst>
          </p:cNvPr>
          <p:cNvSpPr txBox="1"/>
          <p:nvPr userDrawn="1"/>
        </p:nvSpPr>
        <p:spPr>
          <a:xfrm>
            <a:off x="4230109" y="688856"/>
            <a:ext cx="700834" cy="646331"/>
          </a:xfrm>
          <a:prstGeom prst="rect">
            <a:avLst/>
          </a:prstGeom>
          <a:noFill/>
        </p:spPr>
        <p:txBody>
          <a:bodyPr wrap="none" rtlCol="0">
            <a:spAutoFit/>
          </a:bodyPr>
          <a:lstStyle/>
          <a:p>
            <a:pPr algn="ctr"/>
            <a:r>
              <a:rPr lang="es-AR" sz="3600" b="1">
                <a:solidFill>
                  <a:schemeClr val="bg1"/>
                </a:solidFill>
                <a:latin typeface="Century Gothic" panose="020B0502020202020204" pitchFamily="34" charset="0"/>
              </a:rPr>
              <a:t>02</a:t>
            </a:r>
          </a:p>
        </p:txBody>
      </p:sp>
      <p:sp>
        <p:nvSpPr>
          <p:cNvPr id="47" name="Elipse 46">
            <a:extLst>
              <a:ext uri="{FF2B5EF4-FFF2-40B4-BE49-F238E27FC236}">
                <a16:creationId xmlns:a16="http://schemas.microsoft.com/office/drawing/2014/main" id="{B5521BE3-7CA4-CC43-B311-6E8BDAAAA64C}"/>
              </a:ext>
            </a:extLst>
          </p:cNvPr>
          <p:cNvSpPr/>
          <p:nvPr userDrawn="1"/>
        </p:nvSpPr>
        <p:spPr>
          <a:xfrm>
            <a:off x="3609077" y="1235491"/>
            <a:ext cx="1922950" cy="192295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4" name="Imagen 13">
            <a:extLst>
              <a:ext uri="{FF2B5EF4-FFF2-40B4-BE49-F238E27FC236}">
                <a16:creationId xmlns:a16="http://schemas.microsoft.com/office/drawing/2014/main" id="{5B682B36-9759-9340-B4BE-DA6B636C5913}"/>
              </a:ext>
            </a:extLst>
          </p:cNvPr>
          <p:cNvPicPr>
            <a:picLocks noChangeAspect="1"/>
          </p:cNvPicPr>
          <p:nvPr userDrawn="1"/>
        </p:nvPicPr>
        <p:blipFill>
          <a:blip r:embed="rId4"/>
          <a:stretch>
            <a:fillRect/>
          </a:stretch>
        </p:blipFill>
        <p:spPr>
          <a:xfrm>
            <a:off x="1382502" y="708520"/>
            <a:ext cx="901462" cy="646331"/>
          </a:xfrm>
          <a:prstGeom prst="rect">
            <a:avLst/>
          </a:prstGeom>
        </p:spPr>
      </p:pic>
      <p:sp>
        <p:nvSpPr>
          <p:cNvPr id="15" name="CuadroTexto 14">
            <a:extLst>
              <a:ext uri="{FF2B5EF4-FFF2-40B4-BE49-F238E27FC236}">
                <a16:creationId xmlns:a16="http://schemas.microsoft.com/office/drawing/2014/main" id="{DD079AD8-9E19-B84F-98CC-837C777FFB07}"/>
              </a:ext>
            </a:extLst>
          </p:cNvPr>
          <p:cNvSpPr txBox="1"/>
          <p:nvPr userDrawn="1"/>
        </p:nvSpPr>
        <p:spPr>
          <a:xfrm>
            <a:off x="1499435" y="688856"/>
            <a:ext cx="700833" cy="646331"/>
          </a:xfrm>
          <a:prstGeom prst="rect">
            <a:avLst/>
          </a:prstGeom>
          <a:noFill/>
        </p:spPr>
        <p:txBody>
          <a:bodyPr wrap="none" rtlCol="0">
            <a:spAutoFit/>
          </a:bodyPr>
          <a:lstStyle/>
          <a:p>
            <a:pPr algn="ctr"/>
            <a:r>
              <a:rPr lang="es-AR" sz="3600" b="1">
                <a:solidFill>
                  <a:schemeClr val="bg1"/>
                </a:solidFill>
                <a:latin typeface="Century Gothic" panose="020B0502020202020204" pitchFamily="34" charset="0"/>
              </a:rPr>
              <a:t>01</a:t>
            </a:r>
          </a:p>
        </p:txBody>
      </p:sp>
      <p:sp>
        <p:nvSpPr>
          <p:cNvPr id="46" name="Elipse 45">
            <a:extLst>
              <a:ext uri="{FF2B5EF4-FFF2-40B4-BE49-F238E27FC236}">
                <a16:creationId xmlns:a16="http://schemas.microsoft.com/office/drawing/2014/main" id="{15422A9C-A94A-D44E-A0D5-A980B72D0EDF}"/>
              </a:ext>
            </a:extLst>
          </p:cNvPr>
          <p:cNvSpPr/>
          <p:nvPr userDrawn="1"/>
        </p:nvSpPr>
        <p:spPr>
          <a:xfrm>
            <a:off x="865876" y="1235491"/>
            <a:ext cx="1922950" cy="192295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Google Shape;374;p34">
            <a:extLst>
              <a:ext uri="{FF2B5EF4-FFF2-40B4-BE49-F238E27FC236}">
                <a16:creationId xmlns:a16="http://schemas.microsoft.com/office/drawing/2014/main" id="{90567967-BA2A-7A41-A95F-33642AFE09BD}"/>
              </a:ext>
            </a:extLst>
          </p:cNvPr>
          <p:cNvSpPr/>
          <p:nvPr userDrawn="1"/>
        </p:nvSpPr>
        <p:spPr>
          <a:xfrm>
            <a:off x="6793805" y="2713413"/>
            <a:ext cx="898501" cy="898501"/>
          </a:xfrm>
          <a:prstGeom prst="ellipse">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4;p34">
            <a:extLst>
              <a:ext uri="{FF2B5EF4-FFF2-40B4-BE49-F238E27FC236}">
                <a16:creationId xmlns:a16="http://schemas.microsoft.com/office/drawing/2014/main" id="{C6CB83A9-5125-CA4F-9753-B770010C969C}"/>
              </a:ext>
            </a:extLst>
          </p:cNvPr>
          <p:cNvSpPr/>
          <p:nvPr userDrawn="1"/>
        </p:nvSpPr>
        <p:spPr>
          <a:xfrm>
            <a:off x="4128663" y="2713413"/>
            <a:ext cx="898501" cy="89850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4;p34">
            <a:extLst>
              <a:ext uri="{FF2B5EF4-FFF2-40B4-BE49-F238E27FC236}">
                <a16:creationId xmlns:a16="http://schemas.microsoft.com/office/drawing/2014/main" id="{D0640C0C-8B63-AE4C-908F-F0958C787E09}"/>
              </a:ext>
            </a:extLst>
          </p:cNvPr>
          <p:cNvSpPr/>
          <p:nvPr userDrawn="1"/>
        </p:nvSpPr>
        <p:spPr>
          <a:xfrm>
            <a:off x="1363161" y="2713413"/>
            <a:ext cx="898501" cy="89850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532;p43">
            <a:extLst>
              <a:ext uri="{FF2B5EF4-FFF2-40B4-BE49-F238E27FC236}">
                <a16:creationId xmlns:a16="http://schemas.microsoft.com/office/drawing/2014/main" id="{4B8E4812-1539-7340-A7DB-7177038DD0A1}"/>
              </a:ext>
            </a:extLst>
          </p:cNvPr>
          <p:cNvGrpSpPr/>
          <p:nvPr userDrawn="1"/>
        </p:nvGrpSpPr>
        <p:grpSpPr>
          <a:xfrm>
            <a:off x="1665884" y="2939838"/>
            <a:ext cx="342882" cy="418128"/>
            <a:chOff x="596350" y="929175"/>
            <a:chExt cx="407950" cy="497475"/>
          </a:xfrm>
        </p:grpSpPr>
        <p:sp>
          <p:nvSpPr>
            <p:cNvPr id="19" name="Google Shape;533;p43">
              <a:extLst>
                <a:ext uri="{FF2B5EF4-FFF2-40B4-BE49-F238E27FC236}">
                  <a16:creationId xmlns:a16="http://schemas.microsoft.com/office/drawing/2014/main" id="{0B8C24A2-4760-FE45-A526-CEEAAD225328}"/>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4;p43">
              <a:extLst>
                <a:ext uri="{FF2B5EF4-FFF2-40B4-BE49-F238E27FC236}">
                  <a16:creationId xmlns:a16="http://schemas.microsoft.com/office/drawing/2014/main" id="{645FC38D-826C-E746-9098-D5C01741BEFA}"/>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5;p43">
              <a:extLst>
                <a:ext uri="{FF2B5EF4-FFF2-40B4-BE49-F238E27FC236}">
                  <a16:creationId xmlns:a16="http://schemas.microsoft.com/office/drawing/2014/main" id="{CB1A8D81-C5F2-AB45-A59B-1D18838450A6}"/>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6;p43">
              <a:extLst>
                <a:ext uri="{FF2B5EF4-FFF2-40B4-BE49-F238E27FC236}">
                  <a16:creationId xmlns:a16="http://schemas.microsoft.com/office/drawing/2014/main" id="{91C40A9F-DB60-7142-85F8-5242250F83B6}"/>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7;p43">
              <a:extLst>
                <a:ext uri="{FF2B5EF4-FFF2-40B4-BE49-F238E27FC236}">
                  <a16:creationId xmlns:a16="http://schemas.microsoft.com/office/drawing/2014/main" id="{FEBED6A2-467F-9B4E-94F1-8E28CD111CFE}"/>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38;p43">
              <a:extLst>
                <a:ext uri="{FF2B5EF4-FFF2-40B4-BE49-F238E27FC236}">
                  <a16:creationId xmlns:a16="http://schemas.microsoft.com/office/drawing/2014/main" id="{7418A43F-BE4E-E441-8EDE-79E672A1C9EB}"/>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39;p43">
              <a:extLst>
                <a:ext uri="{FF2B5EF4-FFF2-40B4-BE49-F238E27FC236}">
                  <a16:creationId xmlns:a16="http://schemas.microsoft.com/office/drawing/2014/main" id="{1408C0C6-0001-8649-9340-5A1B375FCCCE}"/>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547;p43">
            <a:extLst>
              <a:ext uri="{FF2B5EF4-FFF2-40B4-BE49-F238E27FC236}">
                <a16:creationId xmlns:a16="http://schemas.microsoft.com/office/drawing/2014/main" id="{50C51081-20A9-2D48-9568-3E63F86DB712}"/>
              </a:ext>
            </a:extLst>
          </p:cNvPr>
          <p:cNvSpPr/>
          <p:nvPr userDrawn="1"/>
        </p:nvSpPr>
        <p:spPr>
          <a:xfrm>
            <a:off x="4345218" y="2938717"/>
            <a:ext cx="471348" cy="42874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600;p43">
            <a:extLst>
              <a:ext uri="{FF2B5EF4-FFF2-40B4-BE49-F238E27FC236}">
                <a16:creationId xmlns:a16="http://schemas.microsoft.com/office/drawing/2014/main" id="{4105217E-74DF-C64B-9424-B4E6A4C3CBE4}"/>
              </a:ext>
            </a:extLst>
          </p:cNvPr>
          <p:cNvGrpSpPr/>
          <p:nvPr userDrawn="1"/>
        </p:nvGrpSpPr>
        <p:grpSpPr>
          <a:xfrm>
            <a:off x="6960889" y="2893983"/>
            <a:ext cx="554861" cy="525276"/>
            <a:chOff x="6618700" y="1635475"/>
            <a:chExt cx="456675" cy="432325"/>
          </a:xfrm>
        </p:grpSpPr>
        <p:sp>
          <p:nvSpPr>
            <p:cNvPr id="29" name="Google Shape;601;p43">
              <a:extLst>
                <a:ext uri="{FF2B5EF4-FFF2-40B4-BE49-F238E27FC236}">
                  <a16:creationId xmlns:a16="http://schemas.microsoft.com/office/drawing/2014/main" id="{FED5152F-2B90-C745-91ED-7675C9F86C17}"/>
                </a:ext>
              </a:extLst>
            </p:cNvPr>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2;p43">
              <a:extLst>
                <a:ext uri="{FF2B5EF4-FFF2-40B4-BE49-F238E27FC236}">
                  <a16:creationId xmlns:a16="http://schemas.microsoft.com/office/drawing/2014/main" id="{81552B4A-D007-8F46-9641-6A04067F70B0}"/>
                </a:ext>
              </a:extLst>
            </p:cNvPr>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3;p43">
              <a:extLst>
                <a:ext uri="{FF2B5EF4-FFF2-40B4-BE49-F238E27FC236}">
                  <a16:creationId xmlns:a16="http://schemas.microsoft.com/office/drawing/2014/main" id="{B8CC131A-FAC9-3C40-A84E-8C689566D68B}"/>
                </a:ext>
              </a:extLst>
            </p:cNvPr>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4;p43">
              <a:extLst>
                <a:ext uri="{FF2B5EF4-FFF2-40B4-BE49-F238E27FC236}">
                  <a16:creationId xmlns:a16="http://schemas.microsoft.com/office/drawing/2014/main" id="{66BB1730-CE06-3649-84BA-727EA11F0782}"/>
                </a:ext>
              </a:extLst>
            </p:cNvPr>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5;p43">
              <a:extLst>
                <a:ext uri="{FF2B5EF4-FFF2-40B4-BE49-F238E27FC236}">
                  <a16:creationId xmlns:a16="http://schemas.microsoft.com/office/drawing/2014/main" id="{87AED6F3-AED4-D04A-9E36-60E67D386216}"/>
                </a:ext>
              </a:extLst>
            </p:cNvPr>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5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Marcador de contenido 21">
            <a:extLst>
              <a:ext uri="{FF2B5EF4-FFF2-40B4-BE49-F238E27FC236}">
                <a16:creationId xmlns:a16="http://schemas.microsoft.com/office/drawing/2014/main" id="{0C24F167-12DC-624E-A372-239FB4231B32}"/>
              </a:ext>
            </a:extLst>
          </p:cNvPr>
          <p:cNvSpPr>
            <a:spLocks noGrp="1"/>
          </p:cNvSpPr>
          <p:nvPr>
            <p:ph sz="quarter" idx="17" hasCustomPrompt="1"/>
          </p:nvPr>
        </p:nvSpPr>
        <p:spPr>
          <a:xfrm>
            <a:off x="722910" y="4171871"/>
            <a:ext cx="2041525" cy="578485"/>
          </a:xfrm>
        </p:spPr>
        <p:txBody>
          <a:bodyPr anchor="t">
            <a:noAutofit/>
          </a:bodyPr>
          <a:lstStyle>
            <a:lvl1pPr marL="0" indent="0" algn="ctr">
              <a:lnSpc>
                <a:spcPct val="100000"/>
              </a:lnSpc>
              <a:buNone/>
              <a:defRPr sz="1200">
                <a:latin typeface="Century Gothic" panose="020B0502020202020204" pitchFamily="34" charset="0"/>
              </a:defRPr>
            </a:lvl1pPr>
          </a:lstStyle>
          <a:p>
            <a:r>
              <a:rPr lang="es-ES"/>
              <a:t>Breve descripción</a:t>
            </a:r>
            <a:endParaRPr lang="es-AR"/>
          </a:p>
        </p:txBody>
      </p:sp>
      <p:sp>
        <p:nvSpPr>
          <p:cNvPr id="37" name="Marcador de contenido 21">
            <a:extLst>
              <a:ext uri="{FF2B5EF4-FFF2-40B4-BE49-F238E27FC236}">
                <a16:creationId xmlns:a16="http://schemas.microsoft.com/office/drawing/2014/main" id="{3D3AAB8E-7378-914B-947C-E0D8B74612DA}"/>
              </a:ext>
            </a:extLst>
          </p:cNvPr>
          <p:cNvSpPr>
            <a:spLocks noGrp="1"/>
          </p:cNvSpPr>
          <p:nvPr>
            <p:ph sz="quarter" idx="18" hasCustomPrompt="1"/>
          </p:nvPr>
        </p:nvSpPr>
        <p:spPr>
          <a:xfrm>
            <a:off x="885202" y="3706130"/>
            <a:ext cx="1716940" cy="354231"/>
          </a:xfrm>
        </p:spPr>
        <p:txBody>
          <a:bodyPr anchor="t">
            <a:noAutofit/>
          </a:bodyPr>
          <a:lstStyle>
            <a:lvl1pPr marL="0" indent="0" algn="ctr">
              <a:lnSpc>
                <a:spcPct val="100000"/>
              </a:lnSpc>
              <a:buNone/>
              <a:defRPr sz="1600" b="1" i="0">
                <a:latin typeface="Century Schoolbook" panose="02040604050505020304" pitchFamily="18" charset="0"/>
              </a:defRPr>
            </a:lvl1pPr>
          </a:lstStyle>
          <a:p>
            <a:r>
              <a:rPr lang="es-ES"/>
              <a:t>Concepto</a:t>
            </a:r>
            <a:endParaRPr lang="es-AR"/>
          </a:p>
        </p:txBody>
      </p:sp>
      <p:cxnSp>
        <p:nvCxnSpPr>
          <p:cNvPr id="38" name="Conector recto 37">
            <a:extLst>
              <a:ext uri="{FF2B5EF4-FFF2-40B4-BE49-F238E27FC236}">
                <a16:creationId xmlns:a16="http://schemas.microsoft.com/office/drawing/2014/main" id="{B1BD69DB-91F5-DB48-B40A-6DE6351E6FF0}"/>
              </a:ext>
            </a:extLst>
          </p:cNvPr>
          <p:cNvCxnSpPr>
            <a:cxnSpLocks/>
          </p:cNvCxnSpPr>
          <p:nvPr userDrawn="1"/>
        </p:nvCxnSpPr>
        <p:spPr>
          <a:xfrm flipH="1">
            <a:off x="1019833" y="4089328"/>
            <a:ext cx="142735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Marcador de contenido 21">
            <a:extLst>
              <a:ext uri="{FF2B5EF4-FFF2-40B4-BE49-F238E27FC236}">
                <a16:creationId xmlns:a16="http://schemas.microsoft.com/office/drawing/2014/main" id="{BBBC8F57-6578-DC49-ABB1-6937D8D1B550}"/>
              </a:ext>
            </a:extLst>
          </p:cNvPr>
          <p:cNvSpPr>
            <a:spLocks noGrp="1"/>
          </p:cNvSpPr>
          <p:nvPr>
            <p:ph sz="quarter" idx="19" hasCustomPrompt="1"/>
          </p:nvPr>
        </p:nvSpPr>
        <p:spPr>
          <a:xfrm>
            <a:off x="3547390" y="4171871"/>
            <a:ext cx="2041525" cy="578485"/>
          </a:xfrm>
        </p:spPr>
        <p:txBody>
          <a:bodyPr anchor="t">
            <a:noAutofit/>
          </a:bodyPr>
          <a:lstStyle>
            <a:lvl1pPr marL="0" indent="0" algn="ctr">
              <a:lnSpc>
                <a:spcPct val="100000"/>
              </a:lnSpc>
              <a:buNone/>
              <a:defRPr sz="1200">
                <a:latin typeface="Century Gothic" panose="020B0502020202020204" pitchFamily="34" charset="0"/>
              </a:defRPr>
            </a:lvl1pPr>
          </a:lstStyle>
          <a:p>
            <a:r>
              <a:rPr lang="es-ES"/>
              <a:t>Breve descripción</a:t>
            </a:r>
            <a:endParaRPr lang="es-AR"/>
          </a:p>
        </p:txBody>
      </p:sp>
      <p:sp>
        <p:nvSpPr>
          <p:cNvPr id="40" name="Marcador de contenido 21">
            <a:extLst>
              <a:ext uri="{FF2B5EF4-FFF2-40B4-BE49-F238E27FC236}">
                <a16:creationId xmlns:a16="http://schemas.microsoft.com/office/drawing/2014/main" id="{AEDFC64B-3EE9-C64F-8C4C-2872A6C5E141}"/>
              </a:ext>
            </a:extLst>
          </p:cNvPr>
          <p:cNvSpPr>
            <a:spLocks noGrp="1"/>
          </p:cNvSpPr>
          <p:nvPr>
            <p:ph sz="quarter" idx="20" hasCustomPrompt="1"/>
          </p:nvPr>
        </p:nvSpPr>
        <p:spPr>
          <a:xfrm>
            <a:off x="3709682" y="3706130"/>
            <a:ext cx="1716940" cy="354231"/>
          </a:xfrm>
        </p:spPr>
        <p:txBody>
          <a:bodyPr anchor="t">
            <a:noAutofit/>
          </a:bodyPr>
          <a:lstStyle>
            <a:lvl1pPr marL="0" indent="0" algn="ctr">
              <a:lnSpc>
                <a:spcPct val="100000"/>
              </a:lnSpc>
              <a:buNone/>
              <a:defRPr sz="1600" b="1" i="0">
                <a:latin typeface="Century Schoolbook" panose="02040604050505020304" pitchFamily="18" charset="0"/>
              </a:defRPr>
            </a:lvl1pPr>
          </a:lstStyle>
          <a:p>
            <a:r>
              <a:rPr lang="es-ES"/>
              <a:t>Concepto</a:t>
            </a:r>
            <a:endParaRPr lang="es-AR"/>
          </a:p>
        </p:txBody>
      </p:sp>
      <p:cxnSp>
        <p:nvCxnSpPr>
          <p:cNvPr id="41" name="Conector recto 40">
            <a:extLst>
              <a:ext uri="{FF2B5EF4-FFF2-40B4-BE49-F238E27FC236}">
                <a16:creationId xmlns:a16="http://schemas.microsoft.com/office/drawing/2014/main" id="{F359237A-E506-284D-945A-C227CB39C3E6}"/>
              </a:ext>
            </a:extLst>
          </p:cNvPr>
          <p:cNvCxnSpPr>
            <a:cxnSpLocks/>
          </p:cNvCxnSpPr>
          <p:nvPr userDrawn="1"/>
        </p:nvCxnSpPr>
        <p:spPr>
          <a:xfrm flipH="1">
            <a:off x="3844313" y="4089328"/>
            <a:ext cx="142735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Marcador de contenido 21">
            <a:extLst>
              <a:ext uri="{FF2B5EF4-FFF2-40B4-BE49-F238E27FC236}">
                <a16:creationId xmlns:a16="http://schemas.microsoft.com/office/drawing/2014/main" id="{4E2D875B-C42B-E241-B567-A4562CE9EB2D}"/>
              </a:ext>
            </a:extLst>
          </p:cNvPr>
          <p:cNvSpPr>
            <a:spLocks noGrp="1"/>
          </p:cNvSpPr>
          <p:nvPr>
            <p:ph sz="quarter" idx="21" hasCustomPrompt="1"/>
          </p:nvPr>
        </p:nvSpPr>
        <p:spPr>
          <a:xfrm>
            <a:off x="6239790" y="4171871"/>
            <a:ext cx="2041525" cy="578485"/>
          </a:xfrm>
        </p:spPr>
        <p:txBody>
          <a:bodyPr anchor="t">
            <a:noAutofit/>
          </a:bodyPr>
          <a:lstStyle>
            <a:lvl1pPr marL="0" indent="0" algn="ctr">
              <a:lnSpc>
                <a:spcPct val="100000"/>
              </a:lnSpc>
              <a:buNone/>
              <a:defRPr sz="1200">
                <a:latin typeface="Century Gothic" panose="020B0502020202020204" pitchFamily="34" charset="0"/>
              </a:defRPr>
            </a:lvl1pPr>
          </a:lstStyle>
          <a:p>
            <a:r>
              <a:rPr lang="es-ES"/>
              <a:t>Breve descripción</a:t>
            </a:r>
            <a:endParaRPr lang="es-AR"/>
          </a:p>
        </p:txBody>
      </p:sp>
      <p:sp>
        <p:nvSpPr>
          <p:cNvPr id="43" name="Marcador de contenido 21">
            <a:extLst>
              <a:ext uri="{FF2B5EF4-FFF2-40B4-BE49-F238E27FC236}">
                <a16:creationId xmlns:a16="http://schemas.microsoft.com/office/drawing/2014/main" id="{03961931-0ACB-504C-8C52-B81DE8889708}"/>
              </a:ext>
            </a:extLst>
          </p:cNvPr>
          <p:cNvSpPr>
            <a:spLocks noGrp="1"/>
          </p:cNvSpPr>
          <p:nvPr>
            <p:ph sz="quarter" idx="22" hasCustomPrompt="1"/>
          </p:nvPr>
        </p:nvSpPr>
        <p:spPr>
          <a:xfrm>
            <a:off x="6402082" y="3706130"/>
            <a:ext cx="1716940" cy="354231"/>
          </a:xfrm>
        </p:spPr>
        <p:txBody>
          <a:bodyPr anchor="t">
            <a:noAutofit/>
          </a:bodyPr>
          <a:lstStyle>
            <a:lvl1pPr marL="0" indent="0" algn="ctr">
              <a:lnSpc>
                <a:spcPct val="100000"/>
              </a:lnSpc>
              <a:buNone/>
              <a:defRPr sz="1600" b="1" i="0">
                <a:latin typeface="Century Schoolbook" panose="02040604050505020304" pitchFamily="18" charset="0"/>
              </a:defRPr>
            </a:lvl1pPr>
          </a:lstStyle>
          <a:p>
            <a:r>
              <a:rPr lang="es-ES"/>
              <a:t>Concepto</a:t>
            </a:r>
            <a:endParaRPr lang="es-AR"/>
          </a:p>
        </p:txBody>
      </p:sp>
      <p:cxnSp>
        <p:nvCxnSpPr>
          <p:cNvPr id="44" name="Conector recto 43">
            <a:extLst>
              <a:ext uri="{FF2B5EF4-FFF2-40B4-BE49-F238E27FC236}">
                <a16:creationId xmlns:a16="http://schemas.microsoft.com/office/drawing/2014/main" id="{387F159F-EC86-F048-9EF4-441434D2A76C}"/>
              </a:ext>
            </a:extLst>
          </p:cNvPr>
          <p:cNvCxnSpPr>
            <a:cxnSpLocks/>
          </p:cNvCxnSpPr>
          <p:nvPr userDrawn="1"/>
        </p:nvCxnSpPr>
        <p:spPr>
          <a:xfrm flipH="1">
            <a:off x="6536713" y="4089328"/>
            <a:ext cx="142735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Imagen 1" descr="Logotipo&#10;&#10;Descripción generada automáticamente">
            <a:extLst>
              <a:ext uri="{FF2B5EF4-FFF2-40B4-BE49-F238E27FC236}">
                <a16:creationId xmlns:a16="http://schemas.microsoft.com/office/drawing/2014/main" id="{1EBFC63B-69BC-9E9F-6CAF-A69D6C7328C4}"/>
              </a:ext>
            </a:extLst>
          </p:cNvPr>
          <p:cNvPicPr>
            <a:picLocks noChangeAspect="1"/>
          </p:cNvPicPr>
          <p:nvPr userDrawn="1"/>
        </p:nvPicPr>
        <p:blipFill rotWithShape="1">
          <a:blip r:embed="rId5"/>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1057520581"/>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6" name="Google Shape;374;p34">
            <a:extLst>
              <a:ext uri="{FF2B5EF4-FFF2-40B4-BE49-F238E27FC236}">
                <a16:creationId xmlns:a16="http://schemas.microsoft.com/office/drawing/2014/main" id="{DB1AD1A7-D031-EB45-9A9B-3F649ABA4568}"/>
              </a:ext>
            </a:extLst>
          </p:cNvPr>
          <p:cNvSpPr/>
          <p:nvPr userDrawn="1"/>
        </p:nvSpPr>
        <p:spPr>
          <a:xfrm>
            <a:off x="4121770" y="1903080"/>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4;p34">
            <a:extLst>
              <a:ext uri="{FF2B5EF4-FFF2-40B4-BE49-F238E27FC236}">
                <a16:creationId xmlns:a16="http://schemas.microsoft.com/office/drawing/2014/main" id="{2299A774-EF01-3240-A2F4-2DFC17191F01}"/>
              </a:ext>
            </a:extLst>
          </p:cNvPr>
          <p:cNvSpPr/>
          <p:nvPr userDrawn="1"/>
        </p:nvSpPr>
        <p:spPr>
          <a:xfrm>
            <a:off x="3369663" y="1193117"/>
            <a:ext cx="2404674" cy="2404674"/>
          </a:xfrm>
          <a:prstGeom prst="ellipse">
            <a:avLst/>
          </a:prstGeom>
          <a:no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Elipse 9">
            <a:extLst>
              <a:ext uri="{FF2B5EF4-FFF2-40B4-BE49-F238E27FC236}">
                <a16:creationId xmlns:a16="http://schemas.microsoft.com/office/drawing/2014/main" id="{CE3BEC76-8E4F-D34E-9CFD-597F7C23CB20}"/>
              </a:ext>
            </a:extLst>
          </p:cNvPr>
          <p:cNvSpPr/>
          <p:nvPr userDrawn="1"/>
        </p:nvSpPr>
        <p:spPr>
          <a:xfrm>
            <a:off x="4112098" y="1151459"/>
            <a:ext cx="242160" cy="242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Elipse 10">
            <a:extLst>
              <a:ext uri="{FF2B5EF4-FFF2-40B4-BE49-F238E27FC236}">
                <a16:creationId xmlns:a16="http://schemas.microsoft.com/office/drawing/2014/main" id="{32CAFACD-DC6F-4E40-8F1C-17334943C359}"/>
              </a:ext>
            </a:extLst>
          </p:cNvPr>
          <p:cNvSpPr/>
          <p:nvPr userDrawn="1"/>
        </p:nvSpPr>
        <p:spPr>
          <a:xfrm>
            <a:off x="5453380" y="1625521"/>
            <a:ext cx="242160" cy="242160"/>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5" name="Conector recto 14">
            <a:extLst>
              <a:ext uri="{FF2B5EF4-FFF2-40B4-BE49-F238E27FC236}">
                <a16:creationId xmlns:a16="http://schemas.microsoft.com/office/drawing/2014/main" id="{03A36698-BB1D-124F-B71F-3C858A624DAC}"/>
              </a:ext>
            </a:extLst>
          </p:cNvPr>
          <p:cNvCxnSpPr>
            <a:cxnSpLocks/>
          </p:cNvCxnSpPr>
          <p:nvPr userDrawn="1"/>
        </p:nvCxnSpPr>
        <p:spPr>
          <a:xfrm flipH="1">
            <a:off x="1800935" y="1146567"/>
            <a:ext cx="142735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2CFBF7A0-A6FF-3246-B48A-5809584BE959}"/>
              </a:ext>
            </a:extLst>
          </p:cNvPr>
          <p:cNvCxnSpPr>
            <a:cxnSpLocks/>
          </p:cNvCxnSpPr>
          <p:nvPr userDrawn="1"/>
        </p:nvCxnSpPr>
        <p:spPr>
          <a:xfrm flipH="1">
            <a:off x="6168625" y="1829018"/>
            <a:ext cx="142735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Marcador de contenido 21">
            <a:extLst>
              <a:ext uri="{FF2B5EF4-FFF2-40B4-BE49-F238E27FC236}">
                <a16:creationId xmlns:a16="http://schemas.microsoft.com/office/drawing/2014/main" id="{110E5CFC-457F-7B43-9515-541EA5F060D3}"/>
              </a:ext>
            </a:extLst>
          </p:cNvPr>
          <p:cNvSpPr>
            <a:spLocks noGrp="1"/>
          </p:cNvSpPr>
          <p:nvPr>
            <p:ph sz="quarter" idx="13" hasCustomPrompt="1"/>
          </p:nvPr>
        </p:nvSpPr>
        <p:spPr>
          <a:xfrm>
            <a:off x="1175282" y="1220088"/>
            <a:ext cx="2041525" cy="578485"/>
          </a:xfrm>
        </p:spPr>
        <p:txBody>
          <a:bodyPr anchor="t">
            <a:noAutofit/>
          </a:bodyPr>
          <a:lstStyle>
            <a:lvl1pPr marL="0" indent="0" algn="r">
              <a:lnSpc>
                <a:spcPct val="100000"/>
              </a:lnSpc>
              <a:buNone/>
              <a:defRPr sz="1200">
                <a:latin typeface="Century Gothic" panose="020B0502020202020204" pitchFamily="34" charset="0"/>
              </a:defRPr>
            </a:lvl1pPr>
          </a:lstStyle>
          <a:p>
            <a:r>
              <a:rPr lang="es-ES"/>
              <a:t>Breve descripción</a:t>
            </a:r>
            <a:endParaRPr lang="es-AR"/>
          </a:p>
        </p:txBody>
      </p:sp>
      <p:sp>
        <p:nvSpPr>
          <p:cNvPr id="19" name="Marcador de contenido 21">
            <a:extLst>
              <a:ext uri="{FF2B5EF4-FFF2-40B4-BE49-F238E27FC236}">
                <a16:creationId xmlns:a16="http://schemas.microsoft.com/office/drawing/2014/main" id="{68017DDD-5D7F-D946-BEFB-0CECE4ACAD25}"/>
              </a:ext>
            </a:extLst>
          </p:cNvPr>
          <p:cNvSpPr>
            <a:spLocks noGrp="1"/>
          </p:cNvSpPr>
          <p:nvPr>
            <p:ph sz="quarter" idx="14" hasCustomPrompt="1"/>
          </p:nvPr>
        </p:nvSpPr>
        <p:spPr>
          <a:xfrm>
            <a:off x="2516238" y="746108"/>
            <a:ext cx="1716940" cy="354231"/>
          </a:xfrm>
        </p:spPr>
        <p:txBody>
          <a:bodyPr anchor="t">
            <a:noAutofit/>
          </a:bodyPr>
          <a:lstStyle>
            <a:lvl1pPr marL="0" indent="0" algn="r">
              <a:lnSpc>
                <a:spcPct val="100000"/>
              </a:lnSpc>
              <a:buNone/>
              <a:defRPr sz="1600" b="1" i="1">
                <a:latin typeface="Century Schoolbook" panose="02040604050505020304" pitchFamily="18" charset="0"/>
              </a:defRPr>
            </a:lvl1pPr>
          </a:lstStyle>
          <a:p>
            <a:r>
              <a:rPr lang="es-ES"/>
              <a:t>Concepto</a:t>
            </a:r>
            <a:endParaRPr lang="es-AR"/>
          </a:p>
        </p:txBody>
      </p:sp>
      <p:sp>
        <p:nvSpPr>
          <p:cNvPr id="20" name="Marcador de contenido 21">
            <a:extLst>
              <a:ext uri="{FF2B5EF4-FFF2-40B4-BE49-F238E27FC236}">
                <a16:creationId xmlns:a16="http://schemas.microsoft.com/office/drawing/2014/main" id="{4598E827-72A2-504E-8402-1DE4F3ECF3B0}"/>
              </a:ext>
            </a:extLst>
          </p:cNvPr>
          <p:cNvSpPr>
            <a:spLocks noGrp="1"/>
          </p:cNvSpPr>
          <p:nvPr>
            <p:ph sz="quarter" idx="15" hasCustomPrompt="1"/>
          </p:nvPr>
        </p:nvSpPr>
        <p:spPr>
          <a:xfrm>
            <a:off x="6168625" y="1941527"/>
            <a:ext cx="1989855" cy="578485"/>
          </a:xfrm>
        </p:spPr>
        <p:txBody>
          <a:bodyPr anchor="t">
            <a:noAutofit/>
          </a:bodyPr>
          <a:lstStyle>
            <a:lvl1pPr marL="0" indent="0" algn="l">
              <a:lnSpc>
                <a:spcPct val="100000"/>
              </a:lnSpc>
              <a:buNone/>
              <a:defRPr sz="1200">
                <a:latin typeface="Century Gothic" panose="020B0502020202020204" pitchFamily="34" charset="0"/>
              </a:defRPr>
            </a:lvl1pPr>
          </a:lstStyle>
          <a:p>
            <a:r>
              <a:rPr lang="es-ES"/>
              <a:t>Breve descripción</a:t>
            </a:r>
            <a:endParaRPr lang="es-AR"/>
          </a:p>
        </p:txBody>
      </p:sp>
      <p:sp>
        <p:nvSpPr>
          <p:cNvPr id="21" name="Marcador de contenido 21">
            <a:extLst>
              <a:ext uri="{FF2B5EF4-FFF2-40B4-BE49-F238E27FC236}">
                <a16:creationId xmlns:a16="http://schemas.microsoft.com/office/drawing/2014/main" id="{18B9383A-5CF1-DF4B-B079-3396EEA883AF}"/>
              </a:ext>
            </a:extLst>
          </p:cNvPr>
          <p:cNvSpPr>
            <a:spLocks noGrp="1"/>
          </p:cNvSpPr>
          <p:nvPr>
            <p:ph sz="quarter" idx="16" hasCustomPrompt="1"/>
          </p:nvPr>
        </p:nvSpPr>
        <p:spPr>
          <a:xfrm>
            <a:off x="5695540" y="1415958"/>
            <a:ext cx="1716940" cy="354231"/>
          </a:xfrm>
        </p:spPr>
        <p:txBody>
          <a:bodyPr anchor="t">
            <a:noAutofit/>
          </a:bodyPr>
          <a:lstStyle>
            <a:lvl1pPr marL="0" indent="0" algn="l">
              <a:lnSpc>
                <a:spcPct val="100000"/>
              </a:lnSpc>
              <a:buNone/>
              <a:defRPr sz="1600" b="1" i="1">
                <a:latin typeface="Century Schoolbook" panose="02040604050505020304" pitchFamily="18" charset="0"/>
              </a:defRPr>
            </a:lvl1pPr>
          </a:lstStyle>
          <a:p>
            <a:r>
              <a:rPr lang="es-ES"/>
              <a:t>Concepto</a:t>
            </a:r>
            <a:endParaRPr lang="es-AR"/>
          </a:p>
        </p:txBody>
      </p:sp>
      <p:sp>
        <p:nvSpPr>
          <p:cNvPr id="2" name="Título 1">
            <a:extLst>
              <a:ext uri="{FF2B5EF4-FFF2-40B4-BE49-F238E27FC236}">
                <a16:creationId xmlns:a16="http://schemas.microsoft.com/office/drawing/2014/main" id="{8BB40AF2-4EC6-1F4A-88D0-CEF3575A882B}"/>
              </a:ext>
            </a:extLst>
          </p:cNvPr>
          <p:cNvSpPr>
            <a:spLocks noGrp="1"/>
          </p:cNvSpPr>
          <p:nvPr>
            <p:ph type="title" hasCustomPrompt="1"/>
          </p:nvPr>
        </p:nvSpPr>
        <p:spPr>
          <a:xfrm>
            <a:off x="3427322" y="1903080"/>
            <a:ext cx="2326696" cy="925070"/>
          </a:xfrm>
        </p:spPr>
        <p:txBody>
          <a:bodyPr>
            <a:noAutofit/>
          </a:bodyPr>
          <a:lstStyle>
            <a:lvl1pPr algn="ctr">
              <a:defRPr sz="2800" b="1" i="0">
                <a:latin typeface="Century Schoolbook" panose="02040604050505020304" pitchFamily="18" charset="0"/>
              </a:defRPr>
            </a:lvl1pPr>
          </a:lstStyle>
          <a:p>
            <a:r>
              <a:rPr lang="es-ES"/>
              <a:t>Concepto principal</a:t>
            </a:r>
            <a:endParaRPr lang="es-AR"/>
          </a:p>
        </p:txBody>
      </p:sp>
      <p:sp>
        <p:nvSpPr>
          <p:cNvPr id="22" name="Elipse 21">
            <a:extLst>
              <a:ext uri="{FF2B5EF4-FFF2-40B4-BE49-F238E27FC236}">
                <a16:creationId xmlns:a16="http://schemas.microsoft.com/office/drawing/2014/main" id="{BF6411F4-4481-D447-BB32-EE4B517011E5}"/>
              </a:ext>
            </a:extLst>
          </p:cNvPr>
          <p:cNvSpPr/>
          <p:nvPr userDrawn="1"/>
        </p:nvSpPr>
        <p:spPr>
          <a:xfrm>
            <a:off x="3355538" y="2784958"/>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Elipse 22">
            <a:extLst>
              <a:ext uri="{FF2B5EF4-FFF2-40B4-BE49-F238E27FC236}">
                <a16:creationId xmlns:a16="http://schemas.microsoft.com/office/drawing/2014/main" id="{23326226-0C1E-804F-90D1-F8B8C6C91EEA}"/>
              </a:ext>
            </a:extLst>
          </p:cNvPr>
          <p:cNvSpPr/>
          <p:nvPr userDrawn="1"/>
        </p:nvSpPr>
        <p:spPr>
          <a:xfrm>
            <a:off x="5020854" y="3342385"/>
            <a:ext cx="242160" cy="242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4" name="Conector recto 23">
            <a:extLst>
              <a:ext uri="{FF2B5EF4-FFF2-40B4-BE49-F238E27FC236}">
                <a16:creationId xmlns:a16="http://schemas.microsoft.com/office/drawing/2014/main" id="{A8FBA877-818C-1644-A118-751E64FA4336}"/>
              </a:ext>
            </a:extLst>
          </p:cNvPr>
          <p:cNvCxnSpPr>
            <a:cxnSpLocks/>
          </p:cNvCxnSpPr>
          <p:nvPr userDrawn="1"/>
        </p:nvCxnSpPr>
        <p:spPr>
          <a:xfrm flipH="1">
            <a:off x="1862842" y="3244941"/>
            <a:ext cx="142735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2C453324-46EB-894E-995C-14F924591DB6}"/>
              </a:ext>
            </a:extLst>
          </p:cNvPr>
          <p:cNvCxnSpPr>
            <a:cxnSpLocks/>
          </p:cNvCxnSpPr>
          <p:nvPr userDrawn="1"/>
        </p:nvCxnSpPr>
        <p:spPr>
          <a:xfrm flipH="1">
            <a:off x="5230510" y="3958619"/>
            <a:ext cx="1427357" cy="0"/>
          </a:xfrm>
          <a:prstGeom prst="line">
            <a:avLst/>
          </a:prstGeom>
          <a:ln w="19050">
            <a:solidFill>
              <a:srgbClr val="D62933"/>
            </a:solidFill>
          </a:ln>
        </p:spPr>
        <p:style>
          <a:lnRef idx="1">
            <a:schemeClr val="accent1"/>
          </a:lnRef>
          <a:fillRef idx="0">
            <a:schemeClr val="accent1"/>
          </a:fillRef>
          <a:effectRef idx="0">
            <a:schemeClr val="accent1"/>
          </a:effectRef>
          <a:fontRef idx="minor">
            <a:schemeClr val="tx1"/>
          </a:fontRef>
        </p:style>
      </p:cxnSp>
      <p:sp>
        <p:nvSpPr>
          <p:cNvPr id="26" name="Marcador de contenido 21">
            <a:extLst>
              <a:ext uri="{FF2B5EF4-FFF2-40B4-BE49-F238E27FC236}">
                <a16:creationId xmlns:a16="http://schemas.microsoft.com/office/drawing/2014/main" id="{22F090D3-3B8F-2740-824E-B1E55C7904EB}"/>
              </a:ext>
            </a:extLst>
          </p:cNvPr>
          <p:cNvSpPr>
            <a:spLocks noGrp="1"/>
          </p:cNvSpPr>
          <p:nvPr>
            <p:ph sz="quarter" idx="17" hasCustomPrompt="1"/>
          </p:nvPr>
        </p:nvSpPr>
        <p:spPr>
          <a:xfrm>
            <a:off x="1251710" y="3325129"/>
            <a:ext cx="2041525" cy="578485"/>
          </a:xfrm>
        </p:spPr>
        <p:txBody>
          <a:bodyPr anchor="t">
            <a:noAutofit/>
          </a:bodyPr>
          <a:lstStyle>
            <a:lvl1pPr marL="0" indent="0" algn="r">
              <a:lnSpc>
                <a:spcPct val="100000"/>
              </a:lnSpc>
              <a:buNone/>
              <a:defRPr sz="1200">
                <a:latin typeface="Century Gothic" panose="020B0502020202020204" pitchFamily="34" charset="0"/>
              </a:defRPr>
            </a:lvl1pPr>
          </a:lstStyle>
          <a:p>
            <a:r>
              <a:rPr lang="es-ES"/>
              <a:t>Breve descripción</a:t>
            </a:r>
            <a:endParaRPr lang="es-AR"/>
          </a:p>
        </p:txBody>
      </p:sp>
      <p:sp>
        <p:nvSpPr>
          <p:cNvPr id="27" name="Marcador de contenido 21">
            <a:extLst>
              <a:ext uri="{FF2B5EF4-FFF2-40B4-BE49-F238E27FC236}">
                <a16:creationId xmlns:a16="http://schemas.microsoft.com/office/drawing/2014/main" id="{EDEC8CEE-47DB-EF47-A296-CBA9CA951D1E}"/>
              </a:ext>
            </a:extLst>
          </p:cNvPr>
          <p:cNvSpPr>
            <a:spLocks noGrp="1"/>
          </p:cNvSpPr>
          <p:nvPr>
            <p:ph sz="quarter" idx="18" hasCustomPrompt="1"/>
          </p:nvPr>
        </p:nvSpPr>
        <p:spPr>
          <a:xfrm>
            <a:off x="1622158" y="2859388"/>
            <a:ext cx="1716940" cy="354231"/>
          </a:xfrm>
        </p:spPr>
        <p:txBody>
          <a:bodyPr anchor="t">
            <a:noAutofit/>
          </a:bodyPr>
          <a:lstStyle>
            <a:lvl1pPr marL="0" indent="0" algn="r">
              <a:lnSpc>
                <a:spcPct val="100000"/>
              </a:lnSpc>
              <a:buNone/>
              <a:defRPr sz="1600" b="1" i="1">
                <a:latin typeface="Century Schoolbook" panose="02040604050505020304" pitchFamily="18" charset="0"/>
              </a:defRPr>
            </a:lvl1pPr>
          </a:lstStyle>
          <a:p>
            <a:r>
              <a:rPr lang="es-ES"/>
              <a:t>Concepto</a:t>
            </a:r>
            <a:endParaRPr lang="es-AR"/>
          </a:p>
        </p:txBody>
      </p:sp>
      <p:sp>
        <p:nvSpPr>
          <p:cNvPr id="28" name="Marcador de contenido 21">
            <a:extLst>
              <a:ext uri="{FF2B5EF4-FFF2-40B4-BE49-F238E27FC236}">
                <a16:creationId xmlns:a16="http://schemas.microsoft.com/office/drawing/2014/main" id="{28D6B89C-6CC9-4244-A0AE-80BCB56BB919}"/>
              </a:ext>
            </a:extLst>
          </p:cNvPr>
          <p:cNvSpPr>
            <a:spLocks noGrp="1"/>
          </p:cNvSpPr>
          <p:nvPr>
            <p:ph sz="quarter" idx="19" hasCustomPrompt="1"/>
          </p:nvPr>
        </p:nvSpPr>
        <p:spPr>
          <a:xfrm>
            <a:off x="5228180" y="4013450"/>
            <a:ext cx="1989855" cy="578485"/>
          </a:xfrm>
        </p:spPr>
        <p:txBody>
          <a:bodyPr anchor="t">
            <a:noAutofit/>
          </a:bodyPr>
          <a:lstStyle>
            <a:lvl1pPr marL="0" indent="0" algn="l">
              <a:lnSpc>
                <a:spcPct val="100000"/>
              </a:lnSpc>
              <a:buNone/>
              <a:defRPr sz="1200">
                <a:latin typeface="Century Gothic" panose="020B0502020202020204" pitchFamily="34" charset="0"/>
              </a:defRPr>
            </a:lvl1pPr>
          </a:lstStyle>
          <a:p>
            <a:r>
              <a:rPr lang="es-ES"/>
              <a:t>Breve descripción</a:t>
            </a:r>
            <a:endParaRPr lang="es-AR"/>
          </a:p>
        </p:txBody>
      </p:sp>
      <p:sp>
        <p:nvSpPr>
          <p:cNvPr id="29" name="Marcador de contenido 21">
            <a:extLst>
              <a:ext uri="{FF2B5EF4-FFF2-40B4-BE49-F238E27FC236}">
                <a16:creationId xmlns:a16="http://schemas.microsoft.com/office/drawing/2014/main" id="{437DF07A-4222-A641-8097-1A2512B85848}"/>
              </a:ext>
            </a:extLst>
          </p:cNvPr>
          <p:cNvSpPr>
            <a:spLocks noGrp="1"/>
          </p:cNvSpPr>
          <p:nvPr>
            <p:ph sz="quarter" idx="20" hasCustomPrompt="1"/>
          </p:nvPr>
        </p:nvSpPr>
        <p:spPr>
          <a:xfrm>
            <a:off x="5228180" y="3549558"/>
            <a:ext cx="1716940" cy="354231"/>
          </a:xfrm>
        </p:spPr>
        <p:txBody>
          <a:bodyPr anchor="t">
            <a:noAutofit/>
          </a:bodyPr>
          <a:lstStyle>
            <a:lvl1pPr marL="0" indent="0" algn="l">
              <a:lnSpc>
                <a:spcPct val="100000"/>
              </a:lnSpc>
              <a:buNone/>
              <a:defRPr sz="1600" b="1" i="1">
                <a:latin typeface="Century Schoolbook" panose="02040604050505020304" pitchFamily="18" charset="0"/>
              </a:defRPr>
            </a:lvl1pPr>
          </a:lstStyle>
          <a:p>
            <a:r>
              <a:rPr lang="es-ES"/>
              <a:t>Concepto</a:t>
            </a:r>
            <a:endParaRPr lang="es-AR"/>
          </a:p>
        </p:txBody>
      </p:sp>
      <p:pic>
        <p:nvPicPr>
          <p:cNvPr id="3" name="Imagen 2" descr="Logotipo&#10;&#10;Descripción generada automáticamente">
            <a:extLst>
              <a:ext uri="{FF2B5EF4-FFF2-40B4-BE49-F238E27FC236}">
                <a16:creationId xmlns:a16="http://schemas.microsoft.com/office/drawing/2014/main" id="{585D5B71-753E-A4BF-C8EA-A5B944CBA7CC}"/>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2978387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A1797-6E13-3049-8535-6EC64C4577CA}"/>
              </a:ext>
            </a:extLst>
          </p:cNvPr>
          <p:cNvSpPr>
            <a:spLocks noGrp="1"/>
          </p:cNvSpPr>
          <p:nvPr>
            <p:ph type="title" hasCustomPrompt="1"/>
          </p:nvPr>
        </p:nvSpPr>
        <p:spPr>
          <a:xfrm>
            <a:off x="666780" y="1334185"/>
            <a:ext cx="1743240" cy="272950"/>
          </a:xfrm>
        </p:spPr>
        <p:txBody>
          <a:bodyPr>
            <a:noAutofit/>
          </a:bodyPr>
          <a:lstStyle>
            <a:lvl1pPr algn="r">
              <a:defRPr sz="1800" b="1">
                <a:latin typeface="Century Schoolbook" panose="02040604050505020304" pitchFamily="18" charset="0"/>
              </a:defRPr>
            </a:lvl1pPr>
          </a:lstStyle>
          <a:p>
            <a:r>
              <a:rPr lang="es-ES"/>
              <a:t>Concepto</a:t>
            </a:r>
            <a:endParaRPr lang="es-AR"/>
          </a:p>
        </p:txBody>
      </p:sp>
      <p:sp>
        <p:nvSpPr>
          <p:cNvPr id="6" name="Google Shape;374;p34">
            <a:extLst>
              <a:ext uri="{FF2B5EF4-FFF2-40B4-BE49-F238E27FC236}">
                <a16:creationId xmlns:a16="http://schemas.microsoft.com/office/drawing/2014/main" id="{6ADF9E08-A4F4-BA4C-9C27-0303413A7EEF}"/>
              </a:ext>
            </a:extLst>
          </p:cNvPr>
          <p:cNvSpPr/>
          <p:nvPr userDrawn="1"/>
        </p:nvSpPr>
        <p:spPr>
          <a:xfrm>
            <a:off x="6485142" y="486036"/>
            <a:ext cx="472800" cy="472800"/>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4;p34">
            <a:extLst>
              <a:ext uri="{FF2B5EF4-FFF2-40B4-BE49-F238E27FC236}">
                <a16:creationId xmlns:a16="http://schemas.microsoft.com/office/drawing/2014/main" id="{5B3830A3-252C-F242-8B2D-FC37A0977A0D}"/>
              </a:ext>
            </a:extLst>
          </p:cNvPr>
          <p:cNvSpPr/>
          <p:nvPr userDrawn="1"/>
        </p:nvSpPr>
        <p:spPr>
          <a:xfrm>
            <a:off x="2310930" y="486036"/>
            <a:ext cx="472800" cy="472800"/>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31;p43">
            <a:extLst>
              <a:ext uri="{FF2B5EF4-FFF2-40B4-BE49-F238E27FC236}">
                <a16:creationId xmlns:a16="http://schemas.microsoft.com/office/drawing/2014/main" id="{DB66915F-4EB6-5C45-9845-A3B7DA7A709D}"/>
              </a:ext>
            </a:extLst>
          </p:cNvPr>
          <p:cNvSpPr/>
          <p:nvPr userDrawn="1"/>
        </p:nvSpPr>
        <p:spPr>
          <a:xfrm>
            <a:off x="6672807" y="369294"/>
            <a:ext cx="428066" cy="428092"/>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29;p43">
            <a:extLst>
              <a:ext uri="{FF2B5EF4-FFF2-40B4-BE49-F238E27FC236}">
                <a16:creationId xmlns:a16="http://schemas.microsoft.com/office/drawing/2014/main" id="{7D3FC0F3-DCC2-494E-97E2-CEF79164209A}"/>
              </a:ext>
            </a:extLst>
          </p:cNvPr>
          <p:cNvSpPr/>
          <p:nvPr userDrawn="1"/>
        </p:nvSpPr>
        <p:spPr>
          <a:xfrm>
            <a:off x="2470301" y="370206"/>
            <a:ext cx="424247" cy="424273"/>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Conector recto 9">
            <a:extLst>
              <a:ext uri="{FF2B5EF4-FFF2-40B4-BE49-F238E27FC236}">
                <a16:creationId xmlns:a16="http://schemas.microsoft.com/office/drawing/2014/main" id="{8BB58F90-02E1-6C4D-99F3-6C6B29A6C19A}"/>
              </a:ext>
            </a:extLst>
          </p:cNvPr>
          <p:cNvCxnSpPr>
            <a:cxnSpLocks/>
          </p:cNvCxnSpPr>
          <p:nvPr userDrawn="1"/>
        </p:nvCxnSpPr>
        <p:spPr>
          <a:xfrm flipV="1">
            <a:off x="2680055" y="794479"/>
            <a:ext cx="0" cy="376253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05D814C-7B12-BF4B-B728-3687EE5F5F34}"/>
              </a:ext>
            </a:extLst>
          </p:cNvPr>
          <p:cNvCxnSpPr>
            <a:cxnSpLocks/>
          </p:cNvCxnSpPr>
          <p:nvPr userDrawn="1"/>
        </p:nvCxnSpPr>
        <p:spPr>
          <a:xfrm flipV="1">
            <a:off x="6884247" y="794479"/>
            <a:ext cx="0" cy="376253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EA15DECC-06D7-E54D-8990-E0C42BE76E2F}"/>
              </a:ext>
            </a:extLst>
          </p:cNvPr>
          <p:cNvSpPr/>
          <p:nvPr userDrawn="1"/>
        </p:nvSpPr>
        <p:spPr>
          <a:xfrm>
            <a:off x="2558481" y="1334185"/>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Elipse 14">
            <a:extLst>
              <a:ext uri="{FF2B5EF4-FFF2-40B4-BE49-F238E27FC236}">
                <a16:creationId xmlns:a16="http://schemas.microsoft.com/office/drawing/2014/main" id="{6B7AB3BB-046B-584D-B950-3179B3D8FF2B}"/>
              </a:ext>
            </a:extLst>
          </p:cNvPr>
          <p:cNvSpPr/>
          <p:nvPr userDrawn="1"/>
        </p:nvSpPr>
        <p:spPr>
          <a:xfrm>
            <a:off x="6762490" y="1334185"/>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Marcador de contenido 21">
            <a:extLst>
              <a:ext uri="{FF2B5EF4-FFF2-40B4-BE49-F238E27FC236}">
                <a16:creationId xmlns:a16="http://schemas.microsoft.com/office/drawing/2014/main" id="{8AFCA42E-D02C-C449-A164-762C5C4E13DD}"/>
              </a:ext>
            </a:extLst>
          </p:cNvPr>
          <p:cNvSpPr>
            <a:spLocks noGrp="1"/>
          </p:cNvSpPr>
          <p:nvPr>
            <p:ph sz="quarter" idx="10" hasCustomPrompt="1"/>
          </p:nvPr>
        </p:nvSpPr>
        <p:spPr>
          <a:xfrm>
            <a:off x="2901895" y="1181417"/>
            <a:ext cx="2041525" cy="578485"/>
          </a:xfrm>
        </p:spPr>
        <p:txBody>
          <a:bodyPr anchor="t">
            <a:noAutofit/>
          </a:bodyPr>
          <a:lstStyle>
            <a:lvl1pPr marL="0" indent="0">
              <a:lnSpc>
                <a:spcPct val="100000"/>
              </a:lnSpc>
              <a:buNone/>
              <a:defRPr sz="1200">
                <a:latin typeface="Century Gothic" panose="020B0502020202020204" pitchFamily="34" charset="0"/>
              </a:defRPr>
            </a:lvl1pPr>
          </a:lstStyle>
          <a:p>
            <a:r>
              <a:rPr lang="es-ES"/>
              <a:t>Breve descripción</a:t>
            </a:r>
            <a:endParaRPr lang="es-AR"/>
          </a:p>
        </p:txBody>
      </p:sp>
      <p:sp>
        <p:nvSpPr>
          <p:cNvPr id="24" name="Marcador de contenido 21">
            <a:extLst>
              <a:ext uri="{FF2B5EF4-FFF2-40B4-BE49-F238E27FC236}">
                <a16:creationId xmlns:a16="http://schemas.microsoft.com/office/drawing/2014/main" id="{E6C385D6-4D64-9649-9E82-38F648CF19F6}"/>
              </a:ext>
            </a:extLst>
          </p:cNvPr>
          <p:cNvSpPr>
            <a:spLocks noGrp="1"/>
          </p:cNvSpPr>
          <p:nvPr>
            <p:ph sz="quarter" idx="11" hasCustomPrompt="1"/>
          </p:nvPr>
        </p:nvSpPr>
        <p:spPr>
          <a:xfrm>
            <a:off x="7108136" y="1181417"/>
            <a:ext cx="1716940" cy="578485"/>
          </a:xfrm>
        </p:spPr>
        <p:txBody>
          <a:bodyPr anchor="t">
            <a:noAutofit/>
          </a:bodyPr>
          <a:lstStyle>
            <a:lvl1pPr marL="0" indent="0">
              <a:lnSpc>
                <a:spcPct val="100000"/>
              </a:lnSpc>
              <a:buNone/>
              <a:defRPr sz="1200">
                <a:latin typeface="Century Gothic" panose="020B0502020202020204" pitchFamily="34" charset="0"/>
              </a:defRPr>
            </a:lvl1pPr>
          </a:lstStyle>
          <a:p>
            <a:r>
              <a:rPr lang="es-ES"/>
              <a:t>Breve descripción</a:t>
            </a:r>
            <a:endParaRPr lang="es-AR"/>
          </a:p>
        </p:txBody>
      </p:sp>
      <p:sp>
        <p:nvSpPr>
          <p:cNvPr id="25" name="Marcador de contenido 21">
            <a:extLst>
              <a:ext uri="{FF2B5EF4-FFF2-40B4-BE49-F238E27FC236}">
                <a16:creationId xmlns:a16="http://schemas.microsoft.com/office/drawing/2014/main" id="{CC5B6A1F-7756-654B-BEC1-1A20083F7E0B}"/>
              </a:ext>
            </a:extLst>
          </p:cNvPr>
          <p:cNvSpPr>
            <a:spLocks noGrp="1"/>
          </p:cNvSpPr>
          <p:nvPr>
            <p:ph sz="quarter" idx="12" hasCustomPrompt="1"/>
          </p:nvPr>
        </p:nvSpPr>
        <p:spPr>
          <a:xfrm>
            <a:off x="4923736" y="1252904"/>
            <a:ext cx="1716940" cy="354231"/>
          </a:xfrm>
        </p:spPr>
        <p:txBody>
          <a:bodyPr anchor="t">
            <a:noAutofit/>
          </a:bodyPr>
          <a:lstStyle>
            <a:lvl1pPr marL="0" indent="0" algn="r">
              <a:lnSpc>
                <a:spcPct val="100000"/>
              </a:lnSpc>
              <a:buNone/>
              <a:defRPr sz="1800" b="1">
                <a:latin typeface="Century Schoolbook" panose="02040604050505020304" pitchFamily="18" charset="0"/>
              </a:defRPr>
            </a:lvl1pPr>
          </a:lstStyle>
          <a:p>
            <a:r>
              <a:rPr lang="es-ES"/>
              <a:t>Concepto</a:t>
            </a:r>
            <a:endParaRPr lang="es-AR"/>
          </a:p>
        </p:txBody>
      </p:sp>
      <p:pic>
        <p:nvPicPr>
          <p:cNvPr id="3" name="Imagen 2" descr="Logotipo&#10;&#10;Descripción generada automáticamente">
            <a:extLst>
              <a:ext uri="{FF2B5EF4-FFF2-40B4-BE49-F238E27FC236}">
                <a16:creationId xmlns:a16="http://schemas.microsoft.com/office/drawing/2014/main" id="{D0F02C8D-95F6-2C7A-4FF0-4F29507BFEB3}"/>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4006803894"/>
      </p:ext>
    </p:extLst>
  </p:cSld>
  <p:clrMapOvr>
    <a:masterClrMapping/>
  </p:clrMapOvr>
  <p:transition spd="slow">
    <p:push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885949D-8E8C-D240-B71D-7B2CDE29CA09}"/>
              </a:ext>
            </a:extLst>
          </p:cNvPr>
          <p:cNvSpPr/>
          <p:nvPr userDrawn="1"/>
        </p:nvSpPr>
        <p:spPr>
          <a:xfrm>
            <a:off x="1658679" y="2328534"/>
            <a:ext cx="5794744" cy="853583"/>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a:extLst>
              <a:ext uri="{FF2B5EF4-FFF2-40B4-BE49-F238E27FC236}">
                <a16:creationId xmlns:a16="http://schemas.microsoft.com/office/drawing/2014/main" id="{11A8F2B5-F7A5-964C-A4B3-21804A655006}"/>
              </a:ext>
            </a:extLst>
          </p:cNvPr>
          <p:cNvSpPr/>
          <p:nvPr userDrawn="1"/>
        </p:nvSpPr>
        <p:spPr>
          <a:xfrm>
            <a:off x="1658679" y="3483361"/>
            <a:ext cx="5794744" cy="853583"/>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968B7E3C-0894-9047-A715-9FFCDBD2DA82}"/>
              </a:ext>
            </a:extLst>
          </p:cNvPr>
          <p:cNvSpPr/>
          <p:nvPr userDrawn="1"/>
        </p:nvSpPr>
        <p:spPr>
          <a:xfrm>
            <a:off x="1658679" y="1158953"/>
            <a:ext cx="5794744" cy="853583"/>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redondeado 8">
            <a:extLst>
              <a:ext uri="{FF2B5EF4-FFF2-40B4-BE49-F238E27FC236}">
                <a16:creationId xmlns:a16="http://schemas.microsoft.com/office/drawing/2014/main" id="{44712760-5569-EB4A-B9B7-B7D568EF7530}"/>
              </a:ext>
            </a:extLst>
          </p:cNvPr>
          <p:cNvSpPr/>
          <p:nvPr userDrawn="1"/>
        </p:nvSpPr>
        <p:spPr>
          <a:xfrm>
            <a:off x="6187951" y="456165"/>
            <a:ext cx="1738683" cy="3609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redondeado 9">
            <a:extLst>
              <a:ext uri="{FF2B5EF4-FFF2-40B4-BE49-F238E27FC236}">
                <a16:creationId xmlns:a16="http://schemas.microsoft.com/office/drawing/2014/main" id="{1AF41D95-8F63-D048-89F2-09081448DFBF}"/>
              </a:ext>
            </a:extLst>
          </p:cNvPr>
          <p:cNvSpPr/>
          <p:nvPr userDrawn="1"/>
        </p:nvSpPr>
        <p:spPr>
          <a:xfrm>
            <a:off x="1134932" y="456165"/>
            <a:ext cx="1738683" cy="3609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2" name="Conector recto 11">
            <a:extLst>
              <a:ext uri="{FF2B5EF4-FFF2-40B4-BE49-F238E27FC236}">
                <a16:creationId xmlns:a16="http://schemas.microsoft.com/office/drawing/2014/main" id="{40303195-F46A-D74A-8473-50C3510972B4}"/>
              </a:ext>
            </a:extLst>
          </p:cNvPr>
          <p:cNvCxnSpPr>
            <a:cxnSpLocks/>
          </p:cNvCxnSpPr>
          <p:nvPr userDrawn="1"/>
        </p:nvCxnSpPr>
        <p:spPr>
          <a:xfrm flipV="1">
            <a:off x="1999570" y="794479"/>
            <a:ext cx="0" cy="376253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A28FA352-691F-AF41-AADF-CB5BBAC7D415}"/>
              </a:ext>
            </a:extLst>
          </p:cNvPr>
          <p:cNvCxnSpPr>
            <a:cxnSpLocks/>
          </p:cNvCxnSpPr>
          <p:nvPr userDrawn="1"/>
        </p:nvCxnSpPr>
        <p:spPr>
          <a:xfrm flipV="1">
            <a:off x="7054374" y="794479"/>
            <a:ext cx="0" cy="376253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Elipse 13">
            <a:extLst>
              <a:ext uri="{FF2B5EF4-FFF2-40B4-BE49-F238E27FC236}">
                <a16:creationId xmlns:a16="http://schemas.microsoft.com/office/drawing/2014/main" id="{3CFDEF83-3E5C-4248-B074-3A57E65E4A07}"/>
              </a:ext>
            </a:extLst>
          </p:cNvPr>
          <p:cNvSpPr/>
          <p:nvPr userDrawn="1"/>
        </p:nvSpPr>
        <p:spPr>
          <a:xfrm>
            <a:off x="1877996" y="1464664"/>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Elipse 14">
            <a:extLst>
              <a:ext uri="{FF2B5EF4-FFF2-40B4-BE49-F238E27FC236}">
                <a16:creationId xmlns:a16="http://schemas.microsoft.com/office/drawing/2014/main" id="{D09814F9-AF68-B34A-AE67-34D26E4823C9}"/>
              </a:ext>
            </a:extLst>
          </p:cNvPr>
          <p:cNvSpPr/>
          <p:nvPr userDrawn="1"/>
        </p:nvSpPr>
        <p:spPr>
          <a:xfrm>
            <a:off x="6932617" y="1464664"/>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Marcador de contenido 21">
            <a:extLst>
              <a:ext uri="{FF2B5EF4-FFF2-40B4-BE49-F238E27FC236}">
                <a16:creationId xmlns:a16="http://schemas.microsoft.com/office/drawing/2014/main" id="{67CB88A0-D3A8-5345-86C2-E1BBA45388DF}"/>
              </a:ext>
            </a:extLst>
          </p:cNvPr>
          <p:cNvSpPr>
            <a:spLocks noGrp="1"/>
          </p:cNvSpPr>
          <p:nvPr>
            <p:ph sz="quarter" idx="4294967295" hasCustomPrompt="1"/>
          </p:nvPr>
        </p:nvSpPr>
        <p:spPr>
          <a:xfrm>
            <a:off x="6191108" y="441316"/>
            <a:ext cx="1716940" cy="354231"/>
          </a:xfrm>
          <a:prstGeom prst="rect">
            <a:avLst/>
          </a:prstGeom>
        </p:spPr>
        <p:txBody>
          <a:bodyPr anchor="t">
            <a:noAutofit/>
          </a:bodyPr>
          <a:lstStyle>
            <a:lvl1pPr marL="0" indent="0" algn="r">
              <a:lnSpc>
                <a:spcPct val="100000"/>
              </a:lnSpc>
              <a:buNone/>
              <a:defRPr sz="1800" b="1">
                <a:latin typeface="Century Schoolbook" panose="02040604050505020304" pitchFamily="18" charset="0"/>
              </a:defRPr>
            </a:lvl1pPr>
          </a:lstStyle>
          <a:p>
            <a:pPr algn="ctr"/>
            <a:r>
              <a:rPr lang="es-ES">
                <a:solidFill>
                  <a:schemeClr val="bg1"/>
                </a:solidFill>
              </a:rPr>
              <a:t>Titulo 2</a:t>
            </a:r>
            <a:endParaRPr lang="es-AR">
              <a:solidFill>
                <a:schemeClr val="bg1"/>
              </a:solidFill>
            </a:endParaRPr>
          </a:p>
        </p:txBody>
      </p:sp>
      <p:sp>
        <p:nvSpPr>
          <p:cNvPr id="17" name="Content Placeholder 4">
            <a:extLst>
              <a:ext uri="{FF2B5EF4-FFF2-40B4-BE49-F238E27FC236}">
                <a16:creationId xmlns:a16="http://schemas.microsoft.com/office/drawing/2014/main" id="{8A1AEE8F-4467-DC41-8675-0EA72383340B}"/>
              </a:ext>
            </a:extLst>
          </p:cNvPr>
          <p:cNvSpPr txBox="1">
            <a:spLocks/>
          </p:cNvSpPr>
          <p:nvPr userDrawn="1"/>
        </p:nvSpPr>
        <p:spPr>
          <a:xfrm>
            <a:off x="3678541" y="1408629"/>
            <a:ext cx="1716940" cy="354231"/>
          </a:xfrm>
          <a:prstGeom prst="rect">
            <a:avLst/>
          </a:prstGeom>
        </p:spPr>
        <p:txBody>
          <a:bodyPr vert="horz" lIns="91440" tIns="45720" rIns="91440" bIns="45720" rtlCol="0" anchor="t">
            <a:noAutofit/>
          </a:bodyPr>
          <a:lstStyle>
            <a:lvl1pPr marL="0" indent="0" algn="r" defTabSz="685800" rtl="0" eaLnBrk="1" latinLnBrk="0" hangingPunct="1">
              <a:lnSpc>
                <a:spcPct val="100000"/>
              </a:lnSpc>
              <a:spcBef>
                <a:spcPts val="750"/>
              </a:spcBef>
              <a:buFont typeface="Arial" panose="020B0604020202020204" pitchFamily="34" charset="0"/>
              <a:buNone/>
              <a:defRPr sz="1800" b="1" kern="1200">
                <a:solidFill>
                  <a:schemeClr val="tx1"/>
                </a:solidFill>
                <a:latin typeface="Century Schoolbook" panose="02040604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AR" i="1"/>
              <a:t>Variable 1</a:t>
            </a:r>
          </a:p>
        </p:txBody>
      </p:sp>
      <p:sp>
        <p:nvSpPr>
          <p:cNvPr id="18" name="Content Placeholder 4">
            <a:extLst>
              <a:ext uri="{FF2B5EF4-FFF2-40B4-BE49-F238E27FC236}">
                <a16:creationId xmlns:a16="http://schemas.microsoft.com/office/drawing/2014/main" id="{0F2E065B-C919-1F49-9524-829AEF30C3D7}"/>
              </a:ext>
            </a:extLst>
          </p:cNvPr>
          <p:cNvSpPr txBox="1">
            <a:spLocks/>
          </p:cNvSpPr>
          <p:nvPr userDrawn="1"/>
        </p:nvSpPr>
        <p:spPr>
          <a:xfrm>
            <a:off x="3678541" y="2578210"/>
            <a:ext cx="1716940" cy="354231"/>
          </a:xfrm>
          <a:prstGeom prst="rect">
            <a:avLst/>
          </a:prstGeom>
        </p:spPr>
        <p:txBody>
          <a:bodyPr vert="horz" lIns="91440" tIns="45720" rIns="91440" bIns="45720" rtlCol="0" anchor="t">
            <a:noAutofit/>
          </a:bodyPr>
          <a:lstStyle>
            <a:lvl1pPr marL="0" indent="0" algn="r" defTabSz="685800" rtl="0" eaLnBrk="1" latinLnBrk="0" hangingPunct="1">
              <a:lnSpc>
                <a:spcPct val="100000"/>
              </a:lnSpc>
              <a:spcBef>
                <a:spcPts val="750"/>
              </a:spcBef>
              <a:buFont typeface="Arial" panose="020B0604020202020204" pitchFamily="34" charset="0"/>
              <a:buNone/>
              <a:defRPr sz="1800" b="1" kern="1200">
                <a:solidFill>
                  <a:schemeClr val="tx1"/>
                </a:solidFill>
                <a:latin typeface="Century Schoolbook" panose="02040604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AR" i="1"/>
              <a:t>Variable 2</a:t>
            </a:r>
          </a:p>
        </p:txBody>
      </p:sp>
      <p:sp>
        <p:nvSpPr>
          <p:cNvPr id="19" name="Content Placeholder 4">
            <a:extLst>
              <a:ext uri="{FF2B5EF4-FFF2-40B4-BE49-F238E27FC236}">
                <a16:creationId xmlns:a16="http://schemas.microsoft.com/office/drawing/2014/main" id="{B0648E6A-1404-604F-A36B-EA6C4164C5A2}"/>
              </a:ext>
            </a:extLst>
          </p:cNvPr>
          <p:cNvSpPr txBox="1">
            <a:spLocks/>
          </p:cNvSpPr>
          <p:nvPr userDrawn="1"/>
        </p:nvSpPr>
        <p:spPr>
          <a:xfrm>
            <a:off x="3678541" y="3733037"/>
            <a:ext cx="1716940" cy="354231"/>
          </a:xfrm>
          <a:prstGeom prst="rect">
            <a:avLst/>
          </a:prstGeom>
        </p:spPr>
        <p:txBody>
          <a:bodyPr vert="horz" lIns="91440" tIns="45720" rIns="91440" bIns="45720" rtlCol="0" anchor="t">
            <a:noAutofit/>
          </a:bodyPr>
          <a:lstStyle>
            <a:lvl1pPr marL="0" indent="0" algn="r" defTabSz="685800" rtl="0" eaLnBrk="1" latinLnBrk="0" hangingPunct="1">
              <a:lnSpc>
                <a:spcPct val="100000"/>
              </a:lnSpc>
              <a:spcBef>
                <a:spcPts val="750"/>
              </a:spcBef>
              <a:buFont typeface="Arial" panose="020B0604020202020204" pitchFamily="34" charset="0"/>
              <a:buNone/>
              <a:defRPr sz="1800" b="1" kern="1200">
                <a:solidFill>
                  <a:schemeClr val="tx1"/>
                </a:solidFill>
                <a:latin typeface="Century Schoolbook" panose="02040604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AR" i="1"/>
              <a:t>Variable 3</a:t>
            </a:r>
          </a:p>
        </p:txBody>
      </p:sp>
      <p:sp>
        <p:nvSpPr>
          <p:cNvPr id="20" name="Content Placeholder 2">
            <a:extLst>
              <a:ext uri="{FF2B5EF4-FFF2-40B4-BE49-F238E27FC236}">
                <a16:creationId xmlns:a16="http://schemas.microsoft.com/office/drawing/2014/main" id="{CEEAC4ED-CD6B-8E43-A936-D8DA2BE14562}"/>
              </a:ext>
            </a:extLst>
          </p:cNvPr>
          <p:cNvSpPr>
            <a:spLocks noGrp="1"/>
          </p:cNvSpPr>
          <p:nvPr>
            <p:ph sz="quarter" idx="10" hasCustomPrompt="1"/>
          </p:nvPr>
        </p:nvSpPr>
        <p:spPr>
          <a:xfrm>
            <a:off x="2221955" y="1223350"/>
            <a:ext cx="1377497" cy="724789"/>
          </a:xfrm>
        </p:spPr>
        <p:txBody>
          <a:bodyPr/>
          <a:lstStyle>
            <a:lvl1pPr marL="0" indent="0">
              <a:buNone/>
              <a:defRPr>
                <a:latin typeface="Century Gothic" panose="020B0502020202020204" pitchFamily="34" charset="0"/>
              </a:defRPr>
            </a:lvl1pPr>
          </a:lstStyle>
          <a:p>
            <a:r>
              <a:rPr lang="es-AR" sz="1400"/>
              <a:t>Explicación 1</a:t>
            </a:r>
          </a:p>
          <a:p>
            <a:endParaRPr lang="es-AR" sz="1400"/>
          </a:p>
        </p:txBody>
      </p:sp>
      <p:sp>
        <p:nvSpPr>
          <p:cNvPr id="21" name="Content Placeholder 3">
            <a:extLst>
              <a:ext uri="{FF2B5EF4-FFF2-40B4-BE49-F238E27FC236}">
                <a16:creationId xmlns:a16="http://schemas.microsoft.com/office/drawing/2014/main" id="{BE833F86-2674-B74D-830B-6C6469DF3733}"/>
              </a:ext>
            </a:extLst>
          </p:cNvPr>
          <p:cNvSpPr>
            <a:spLocks noGrp="1"/>
          </p:cNvSpPr>
          <p:nvPr>
            <p:ph sz="quarter" idx="11" hasCustomPrompt="1"/>
          </p:nvPr>
        </p:nvSpPr>
        <p:spPr>
          <a:xfrm>
            <a:off x="5577808" y="1223350"/>
            <a:ext cx="1235556" cy="724789"/>
          </a:xfrm>
        </p:spPr>
        <p:txBody>
          <a:bodyPr/>
          <a:lstStyle>
            <a:lvl1pPr marL="0" indent="0">
              <a:buNone/>
              <a:defRPr>
                <a:latin typeface="Century Gothic" panose="020B0502020202020204" pitchFamily="34" charset="0"/>
              </a:defRPr>
            </a:lvl1pPr>
          </a:lstStyle>
          <a:p>
            <a:pPr algn="r"/>
            <a:r>
              <a:rPr lang="es-AR" sz="1400"/>
              <a:t>Explicación 1</a:t>
            </a:r>
          </a:p>
        </p:txBody>
      </p:sp>
      <p:sp>
        <p:nvSpPr>
          <p:cNvPr id="26" name="Elipse 25">
            <a:extLst>
              <a:ext uri="{FF2B5EF4-FFF2-40B4-BE49-F238E27FC236}">
                <a16:creationId xmlns:a16="http://schemas.microsoft.com/office/drawing/2014/main" id="{8B435665-3885-294F-88DA-4C9F8F558F11}"/>
              </a:ext>
            </a:extLst>
          </p:cNvPr>
          <p:cNvSpPr/>
          <p:nvPr userDrawn="1"/>
        </p:nvSpPr>
        <p:spPr>
          <a:xfrm>
            <a:off x="1877996" y="2634245"/>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Elipse 26">
            <a:extLst>
              <a:ext uri="{FF2B5EF4-FFF2-40B4-BE49-F238E27FC236}">
                <a16:creationId xmlns:a16="http://schemas.microsoft.com/office/drawing/2014/main" id="{1B55805C-6532-DE4A-B332-3F85A7A5E8CA}"/>
              </a:ext>
            </a:extLst>
          </p:cNvPr>
          <p:cNvSpPr/>
          <p:nvPr userDrawn="1"/>
        </p:nvSpPr>
        <p:spPr>
          <a:xfrm>
            <a:off x="6932617" y="2634245"/>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Elipse 27">
            <a:extLst>
              <a:ext uri="{FF2B5EF4-FFF2-40B4-BE49-F238E27FC236}">
                <a16:creationId xmlns:a16="http://schemas.microsoft.com/office/drawing/2014/main" id="{05810A4D-B2E8-AF47-BE13-792CC5BC9560}"/>
              </a:ext>
            </a:extLst>
          </p:cNvPr>
          <p:cNvSpPr/>
          <p:nvPr userDrawn="1"/>
        </p:nvSpPr>
        <p:spPr>
          <a:xfrm>
            <a:off x="1877996" y="3789072"/>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Elipse 28">
            <a:extLst>
              <a:ext uri="{FF2B5EF4-FFF2-40B4-BE49-F238E27FC236}">
                <a16:creationId xmlns:a16="http://schemas.microsoft.com/office/drawing/2014/main" id="{DA345281-31DC-0F4C-8C33-F9332B9AC5A7}"/>
              </a:ext>
            </a:extLst>
          </p:cNvPr>
          <p:cNvSpPr/>
          <p:nvPr userDrawn="1"/>
        </p:nvSpPr>
        <p:spPr>
          <a:xfrm>
            <a:off x="6932617" y="3789072"/>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Marcador de contenido 21">
            <a:extLst>
              <a:ext uri="{FF2B5EF4-FFF2-40B4-BE49-F238E27FC236}">
                <a16:creationId xmlns:a16="http://schemas.microsoft.com/office/drawing/2014/main" id="{60278186-D818-B046-A8E4-0287BD56096F}"/>
              </a:ext>
            </a:extLst>
          </p:cNvPr>
          <p:cNvSpPr>
            <a:spLocks noGrp="1"/>
          </p:cNvSpPr>
          <p:nvPr>
            <p:ph sz="quarter" idx="4294967295" hasCustomPrompt="1"/>
          </p:nvPr>
        </p:nvSpPr>
        <p:spPr>
          <a:xfrm>
            <a:off x="1131428" y="441316"/>
            <a:ext cx="1716940" cy="354231"/>
          </a:xfrm>
          <a:prstGeom prst="rect">
            <a:avLst/>
          </a:prstGeom>
        </p:spPr>
        <p:txBody>
          <a:bodyPr anchor="t">
            <a:noAutofit/>
          </a:bodyPr>
          <a:lstStyle>
            <a:lvl1pPr marL="0" indent="0" algn="r">
              <a:lnSpc>
                <a:spcPct val="100000"/>
              </a:lnSpc>
              <a:buNone/>
              <a:defRPr sz="1800" b="1">
                <a:latin typeface="Century Schoolbook" panose="02040604050505020304" pitchFamily="18" charset="0"/>
              </a:defRPr>
            </a:lvl1pPr>
          </a:lstStyle>
          <a:p>
            <a:pPr algn="ctr"/>
            <a:r>
              <a:rPr lang="es-ES">
                <a:solidFill>
                  <a:schemeClr val="bg1"/>
                </a:solidFill>
              </a:rPr>
              <a:t>Titulo 1</a:t>
            </a:r>
            <a:endParaRPr lang="es-AR">
              <a:solidFill>
                <a:schemeClr val="bg1"/>
              </a:solidFill>
            </a:endParaRPr>
          </a:p>
        </p:txBody>
      </p:sp>
      <p:sp>
        <p:nvSpPr>
          <p:cNvPr id="31" name="Content Placeholder 2">
            <a:extLst>
              <a:ext uri="{FF2B5EF4-FFF2-40B4-BE49-F238E27FC236}">
                <a16:creationId xmlns:a16="http://schemas.microsoft.com/office/drawing/2014/main" id="{98788BB4-2A82-D143-AC31-68A0D96331B8}"/>
              </a:ext>
            </a:extLst>
          </p:cNvPr>
          <p:cNvSpPr>
            <a:spLocks noGrp="1"/>
          </p:cNvSpPr>
          <p:nvPr>
            <p:ph sz="quarter" idx="12" hasCustomPrompt="1"/>
          </p:nvPr>
        </p:nvSpPr>
        <p:spPr>
          <a:xfrm>
            <a:off x="2221955" y="2381590"/>
            <a:ext cx="1377497" cy="724789"/>
          </a:xfrm>
        </p:spPr>
        <p:txBody>
          <a:bodyPr/>
          <a:lstStyle>
            <a:lvl1pPr marL="0" indent="0">
              <a:buNone/>
              <a:defRPr>
                <a:latin typeface="Century Gothic" panose="020B0502020202020204" pitchFamily="34" charset="0"/>
              </a:defRPr>
            </a:lvl1pPr>
          </a:lstStyle>
          <a:p>
            <a:r>
              <a:rPr lang="es-AR" sz="1400"/>
              <a:t>Explicación 1</a:t>
            </a:r>
          </a:p>
          <a:p>
            <a:endParaRPr lang="es-AR" sz="1400"/>
          </a:p>
        </p:txBody>
      </p:sp>
      <p:sp>
        <p:nvSpPr>
          <p:cNvPr id="32" name="Content Placeholder 3">
            <a:extLst>
              <a:ext uri="{FF2B5EF4-FFF2-40B4-BE49-F238E27FC236}">
                <a16:creationId xmlns:a16="http://schemas.microsoft.com/office/drawing/2014/main" id="{8922F867-0AC5-3D4F-8693-68A0DB152F56}"/>
              </a:ext>
            </a:extLst>
          </p:cNvPr>
          <p:cNvSpPr>
            <a:spLocks noGrp="1"/>
          </p:cNvSpPr>
          <p:nvPr>
            <p:ph sz="quarter" idx="13" hasCustomPrompt="1"/>
          </p:nvPr>
        </p:nvSpPr>
        <p:spPr>
          <a:xfrm>
            <a:off x="5577808" y="2375942"/>
            <a:ext cx="1235556" cy="730437"/>
          </a:xfrm>
        </p:spPr>
        <p:txBody>
          <a:bodyPr/>
          <a:lstStyle>
            <a:lvl1pPr marL="0" indent="0">
              <a:buNone/>
              <a:defRPr>
                <a:latin typeface="Century Gothic" panose="020B0502020202020204" pitchFamily="34" charset="0"/>
              </a:defRPr>
            </a:lvl1pPr>
          </a:lstStyle>
          <a:p>
            <a:pPr algn="r"/>
            <a:r>
              <a:rPr lang="es-AR" sz="1400"/>
              <a:t>Explicación 1</a:t>
            </a:r>
          </a:p>
        </p:txBody>
      </p:sp>
      <p:sp>
        <p:nvSpPr>
          <p:cNvPr id="33" name="Content Placeholder 2">
            <a:extLst>
              <a:ext uri="{FF2B5EF4-FFF2-40B4-BE49-F238E27FC236}">
                <a16:creationId xmlns:a16="http://schemas.microsoft.com/office/drawing/2014/main" id="{41271134-8771-A742-916B-046A6317AB6D}"/>
              </a:ext>
            </a:extLst>
          </p:cNvPr>
          <p:cNvSpPr>
            <a:spLocks noGrp="1"/>
          </p:cNvSpPr>
          <p:nvPr>
            <p:ph sz="quarter" idx="14" hasCustomPrompt="1"/>
          </p:nvPr>
        </p:nvSpPr>
        <p:spPr>
          <a:xfrm>
            <a:off x="2221955" y="3539830"/>
            <a:ext cx="1377497" cy="724789"/>
          </a:xfrm>
        </p:spPr>
        <p:txBody>
          <a:bodyPr/>
          <a:lstStyle>
            <a:lvl1pPr marL="0" indent="0">
              <a:buNone/>
              <a:defRPr>
                <a:latin typeface="Century Gothic" panose="020B0502020202020204" pitchFamily="34" charset="0"/>
              </a:defRPr>
            </a:lvl1pPr>
          </a:lstStyle>
          <a:p>
            <a:r>
              <a:rPr lang="es-AR" sz="1400"/>
              <a:t>Explicación 1</a:t>
            </a:r>
          </a:p>
          <a:p>
            <a:endParaRPr lang="es-AR" sz="1400"/>
          </a:p>
        </p:txBody>
      </p:sp>
      <p:sp>
        <p:nvSpPr>
          <p:cNvPr id="34" name="Content Placeholder 3">
            <a:extLst>
              <a:ext uri="{FF2B5EF4-FFF2-40B4-BE49-F238E27FC236}">
                <a16:creationId xmlns:a16="http://schemas.microsoft.com/office/drawing/2014/main" id="{A69AEE17-2764-CF43-A878-B25FEFBCC194}"/>
              </a:ext>
            </a:extLst>
          </p:cNvPr>
          <p:cNvSpPr>
            <a:spLocks noGrp="1"/>
          </p:cNvSpPr>
          <p:nvPr>
            <p:ph sz="quarter" idx="15" hasCustomPrompt="1"/>
          </p:nvPr>
        </p:nvSpPr>
        <p:spPr>
          <a:xfrm>
            <a:off x="5577808" y="3534182"/>
            <a:ext cx="1235556" cy="730437"/>
          </a:xfrm>
        </p:spPr>
        <p:txBody>
          <a:bodyPr/>
          <a:lstStyle>
            <a:lvl1pPr marL="0" indent="0">
              <a:buNone/>
              <a:defRPr>
                <a:latin typeface="Century Gothic" panose="020B0502020202020204" pitchFamily="34" charset="0"/>
              </a:defRPr>
            </a:lvl1pPr>
          </a:lstStyle>
          <a:p>
            <a:pPr algn="r"/>
            <a:r>
              <a:rPr lang="es-AR" sz="1400"/>
              <a:t>Explicación 1</a:t>
            </a:r>
          </a:p>
        </p:txBody>
      </p:sp>
      <p:pic>
        <p:nvPicPr>
          <p:cNvPr id="2" name="Imagen 1" descr="Logotipo&#10;&#10;Descripción generada automáticamente">
            <a:extLst>
              <a:ext uri="{FF2B5EF4-FFF2-40B4-BE49-F238E27FC236}">
                <a16:creationId xmlns:a16="http://schemas.microsoft.com/office/drawing/2014/main" id="{97534FF0-494C-1B70-35DC-099FF97EB32E}"/>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564069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DF77007-E306-8247-A848-A6E35789C0A8}"/>
              </a:ext>
            </a:extLst>
          </p:cNvPr>
          <p:cNvSpPr/>
          <p:nvPr userDrawn="1"/>
        </p:nvSpPr>
        <p:spPr>
          <a:xfrm>
            <a:off x="2122311" y="-114574"/>
            <a:ext cx="4899378" cy="1035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0" name="Conector recto 9">
            <a:extLst>
              <a:ext uri="{FF2B5EF4-FFF2-40B4-BE49-F238E27FC236}">
                <a16:creationId xmlns:a16="http://schemas.microsoft.com/office/drawing/2014/main" id="{CE191DAD-8431-F54E-9264-7CEB1F90CD5A}"/>
              </a:ext>
            </a:extLst>
          </p:cNvPr>
          <p:cNvCxnSpPr>
            <a:cxnSpLocks/>
          </p:cNvCxnSpPr>
          <p:nvPr userDrawn="1"/>
        </p:nvCxnSpPr>
        <p:spPr>
          <a:xfrm flipV="1">
            <a:off x="1205214" y="1607881"/>
            <a:ext cx="0" cy="309992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lipse 10">
            <a:extLst>
              <a:ext uri="{FF2B5EF4-FFF2-40B4-BE49-F238E27FC236}">
                <a16:creationId xmlns:a16="http://schemas.microsoft.com/office/drawing/2014/main" id="{A5ACD87C-4A0B-1A48-B835-F14D452EF753}"/>
              </a:ext>
            </a:extLst>
          </p:cNvPr>
          <p:cNvSpPr/>
          <p:nvPr userDrawn="1"/>
        </p:nvSpPr>
        <p:spPr>
          <a:xfrm>
            <a:off x="1083640" y="1984870"/>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Elipse 11">
            <a:extLst>
              <a:ext uri="{FF2B5EF4-FFF2-40B4-BE49-F238E27FC236}">
                <a16:creationId xmlns:a16="http://schemas.microsoft.com/office/drawing/2014/main" id="{3E3DBF98-B516-344F-8221-F32F26519BAD}"/>
              </a:ext>
            </a:extLst>
          </p:cNvPr>
          <p:cNvSpPr/>
          <p:nvPr userDrawn="1"/>
        </p:nvSpPr>
        <p:spPr>
          <a:xfrm>
            <a:off x="1083640" y="2603048"/>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5" name="Conector recto 14">
            <a:extLst>
              <a:ext uri="{FF2B5EF4-FFF2-40B4-BE49-F238E27FC236}">
                <a16:creationId xmlns:a16="http://schemas.microsoft.com/office/drawing/2014/main" id="{646FF1A2-6E99-F64E-A276-0494B87C03C6}"/>
              </a:ext>
            </a:extLst>
          </p:cNvPr>
          <p:cNvCxnSpPr>
            <a:cxnSpLocks/>
          </p:cNvCxnSpPr>
          <p:nvPr userDrawn="1"/>
        </p:nvCxnSpPr>
        <p:spPr>
          <a:xfrm flipV="1">
            <a:off x="5303077" y="1634873"/>
            <a:ext cx="0" cy="306978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Elipse 15">
            <a:extLst>
              <a:ext uri="{FF2B5EF4-FFF2-40B4-BE49-F238E27FC236}">
                <a16:creationId xmlns:a16="http://schemas.microsoft.com/office/drawing/2014/main" id="{3223CA26-DB53-AF42-9A03-8B0FD4333731}"/>
              </a:ext>
            </a:extLst>
          </p:cNvPr>
          <p:cNvSpPr/>
          <p:nvPr userDrawn="1"/>
        </p:nvSpPr>
        <p:spPr>
          <a:xfrm>
            <a:off x="5181503" y="2034440"/>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7" name="Grupo 16">
            <a:extLst>
              <a:ext uri="{FF2B5EF4-FFF2-40B4-BE49-F238E27FC236}">
                <a16:creationId xmlns:a16="http://schemas.microsoft.com/office/drawing/2014/main" id="{D341B391-3A07-414D-819B-F643B9CFA675}"/>
              </a:ext>
            </a:extLst>
          </p:cNvPr>
          <p:cNvGrpSpPr/>
          <p:nvPr userDrawn="1"/>
        </p:nvGrpSpPr>
        <p:grpSpPr>
          <a:xfrm>
            <a:off x="980227" y="1161464"/>
            <a:ext cx="444569" cy="444569"/>
            <a:chOff x="980227" y="1161464"/>
            <a:chExt cx="444569" cy="444569"/>
          </a:xfrm>
        </p:grpSpPr>
        <p:sp>
          <p:nvSpPr>
            <p:cNvPr id="18" name="Elipse 17">
              <a:extLst>
                <a:ext uri="{FF2B5EF4-FFF2-40B4-BE49-F238E27FC236}">
                  <a16:creationId xmlns:a16="http://schemas.microsoft.com/office/drawing/2014/main" id="{751EEF3F-7BFE-7A41-88ED-93504CCF87C4}"/>
                </a:ext>
              </a:extLst>
            </p:cNvPr>
            <p:cNvSpPr/>
            <p:nvPr/>
          </p:nvSpPr>
          <p:spPr>
            <a:xfrm>
              <a:off x="980227" y="1161464"/>
              <a:ext cx="444569" cy="44456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Elipse 18">
              <a:extLst>
                <a:ext uri="{FF2B5EF4-FFF2-40B4-BE49-F238E27FC236}">
                  <a16:creationId xmlns:a16="http://schemas.microsoft.com/office/drawing/2014/main" id="{59FD05E5-CC05-6340-BD47-A651FF054DA5}"/>
                </a:ext>
              </a:extLst>
            </p:cNvPr>
            <p:cNvSpPr/>
            <p:nvPr/>
          </p:nvSpPr>
          <p:spPr>
            <a:xfrm>
              <a:off x="1106667" y="1253930"/>
              <a:ext cx="98547" cy="985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Elipse 19">
              <a:extLst>
                <a:ext uri="{FF2B5EF4-FFF2-40B4-BE49-F238E27FC236}">
                  <a16:creationId xmlns:a16="http://schemas.microsoft.com/office/drawing/2014/main" id="{B987EAD0-F567-3D41-A42B-5A117D0B4932}"/>
                </a:ext>
              </a:extLst>
            </p:cNvPr>
            <p:cNvSpPr/>
            <p:nvPr/>
          </p:nvSpPr>
          <p:spPr>
            <a:xfrm>
              <a:off x="1259067" y="1428908"/>
              <a:ext cx="98547" cy="985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Elipse 20">
              <a:extLst>
                <a:ext uri="{FF2B5EF4-FFF2-40B4-BE49-F238E27FC236}">
                  <a16:creationId xmlns:a16="http://schemas.microsoft.com/office/drawing/2014/main" id="{25DB53AE-73C7-064A-8545-5C3FAA0D1065}"/>
                </a:ext>
              </a:extLst>
            </p:cNvPr>
            <p:cNvSpPr/>
            <p:nvPr/>
          </p:nvSpPr>
          <p:spPr>
            <a:xfrm>
              <a:off x="1117544" y="1415279"/>
              <a:ext cx="74342" cy="743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Elipse 21">
              <a:extLst>
                <a:ext uri="{FF2B5EF4-FFF2-40B4-BE49-F238E27FC236}">
                  <a16:creationId xmlns:a16="http://schemas.microsoft.com/office/drawing/2014/main" id="{FA4E20D0-E863-8443-9329-8727915F8CAA}"/>
                </a:ext>
              </a:extLst>
            </p:cNvPr>
            <p:cNvSpPr/>
            <p:nvPr/>
          </p:nvSpPr>
          <p:spPr>
            <a:xfrm>
              <a:off x="1253011" y="1289475"/>
              <a:ext cx="60856" cy="608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cxnSp>
        <p:nvCxnSpPr>
          <p:cNvPr id="25" name="Conector recto 24">
            <a:extLst>
              <a:ext uri="{FF2B5EF4-FFF2-40B4-BE49-F238E27FC236}">
                <a16:creationId xmlns:a16="http://schemas.microsoft.com/office/drawing/2014/main" id="{C09FBA5F-42C9-C348-8F87-C3B6933BCFA0}"/>
              </a:ext>
            </a:extLst>
          </p:cNvPr>
          <p:cNvCxnSpPr/>
          <p:nvPr userDrawn="1"/>
        </p:nvCxnSpPr>
        <p:spPr>
          <a:xfrm>
            <a:off x="1106255" y="4014562"/>
            <a:ext cx="1913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19772361-F07E-074F-9A6F-FBBF66BFB114}"/>
              </a:ext>
            </a:extLst>
          </p:cNvPr>
          <p:cNvCxnSpPr/>
          <p:nvPr userDrawn="1"/>
        </p:nvCxnSpPr>
        <p:spPr>
          <a:xfrm>
            <a:off x="1106255" y="4704657"/>
            <a:ext cx="1913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A07307A6-E6A5-7541-80B9-22A3E8116ED0}"/>
              </a:ext>
            </a:extLst>
          </p:cNvPr>
          <p:cNvCxnSpPr/>
          <p:nvPr userDrawn="1"/>
        </p:nvCxnSpPr>
        <p:spPr>
          <a:xfrm>
            <a:off x="5215408" y="3982413"/>
            <a:ext cx="1913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D3552359-A939-5C47-86D1-AC994521BF62}"/>
              </a:ext>
            </a:extLst>
          </p:cNvPr>
          <p:cNvCxnSpPr/>
          <p:nvPr userDrawn="1"/>
        </p:nvCxnSpPr>
        <p:spPr>
          <a:xfrm>
            <a:off x="5215408" y="4715946"/>
            <a:ext cx="1913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9" name="Grupo 28">
            <a:extLst>
              <a:ext uri="{FF2B5EF4-FFF2-40B4-BE49-F238E27FC236}">
                <a16:creationId xmlns:a16="http://schemas.microsoft.com/office/drawing/2014/main" id="{BF883F25-6EF5-6146-9828-F38FBE1A95D5}"/>
              </a:ext>
            </a:extLst>
          </p:cNvPr>
          <p:cNvGrpSpPr/>
          <p:nvPr userDrawn="1"/>
        </p:nvGrpSpPr>
        <p:grpSpPr>
          <a:xfrm>
            <a:off x="5078090" y="1188456"/>
            <a:ext cx="444569" cy="444569"/>
            <a:chOff x="5078090" y="1188456"/>
            <a:chExt cx="444569" cy="444569"/>
          </a:xfrm>
        </p:grpSpPr>
        <p:sp>
          <p:nvSpPr>
            <p:cNvPr id="30" name="Elipse 29">
              <a:extLst>
                <a:ext uri="{FF2B5EF4-FFF2-40B4-BE49-F238E27FC236}">
                  <a16:creationId xmlns:a16="http://schemas.microsoft.com/office/drawing/2014/main" id="{1A154D3D-D14B-1C4E-8EBD-1E9CAF1B32A5}"/>
                </a:ext>
              </a:extLst>
            </p:cNvPr>
            <p:cNvSpPr/>
            <p:nvPr/>
          </p:nvSpPr>
          <p:spPr>
            <a:xfrm>
              <a:off x="5078090" y="1188456"/>
              <a:ext cx="444569" cy="44456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1" name="Conector recto 30">
              <a:extLst>
                <a:ext uri="{FF2B5EF4-FFF2-40B4-BE49-F238E27FC236}">
                  <a16:creationId xmlns:a16="http://schemas.microsoft.com/office/drawing/2014/main" id="{1724A16E-05E3-514E-8060-0CC863457779}"/>
                </a:ext>
              </a:extLst>
            </p:cNvPr>
            <p:cNvCxnSpPr>
              <a:cxnSpLocks/>
            </p:cNvCxnSpPr>
            <p:nvPr/>
          </p:nvCxnSpPr>
          <p:spPr>
            <a:xfrm>
              <a:off x="5170352" y="1314362"/>
              <a:ext cx="253311"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1864C344-2C14-B244-B822-C009E127BD79}"/>
                </a:ext>
              </a:extLst>
            </p:cNvPr>
            <p:cNvCxnSpPr>
              <a:cxnSpLocks/>
            </p:cNvCxnSpPr>
            <p:nvPr/>
          </p:nvCxnSpPr>
          <p:spPr>
            <a:xfrm>
              <a:off x="5100668" y="1370806"/>
              <a:ext cx="379440"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7008A797-8240-BD4C-8229-1F22F1D5E673}"/>
                </a:ext>
              </a:extLst>
            </p:cNvPr>
            <p:cNvCxnSpPr>
              <a:cxnSpLocks/>
            </p:cNvCxnSpPr>
            <p:nvPr/>
          </p:nvCxnSpPr>
          <p:spPr>
            <a:xfrm>
              <a:off x="5100668" y="1427251"/>
              <a:ext cx="379440"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EE48F392-4F2E-614E-BE54-21C061329080}"/>
                </a:ext>
              </a:extLst>
            </p:cNvPr>
            <p:cNvCxnSpPr>
              <a:cxnSpLocks/>
            </p:cNvCxnSpPr>
            <p:nvPr/>
          </p:nvCxnSpPr>
          <p:spPr>
            <a:xfrm>
              <a:off x="5170352" y="1483696"/>
              <a:ext cx="253311"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446C2996-734C-E541-9B5D-D9F7F087D801}"/>
                </a:ext>
              </a:extLst>
            </p:cNvPr>
            <p:cNvCxnSpPr>
              <a:cxnSpLocks/>
            </p:cNvCxnSpPr>
            <p:nvPr/>
          </p:nvCxnSpPr>
          <p:spPr>
            <a:xfrm>
              <a:off x="5170352" y="1540140"/>
              <a:ext cx="253311"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6" name="Elipse 35">
            <a:extLst>
              <a:ext uri="{FF2B5EF4-FFF2-40B4-BE49-F238E27FC236}">
                <a16:creationId xmlns:a16="http://schemas.microsoft.com/office/drawing/2014/main" id="{C3C6A507-0CA1-894C-86A5-0ABBC281CDC2}"/>
              </a:ext>
            </a:extLst>
          </p:cNvPr>
          <p:cNvSpPr/>
          <p:nvPr userDrawn="1"/>
        </p:nvSpPr>
        <p:spPr>
          <a:xfrm>
            <a:off x="1083640" y="3232515"/>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128CA08C-B4B5-524C-8989-F2BA6794F719}"/>
              </a:ext>
            </a:extLst>
          </p:cNvPr>
          <p:cNvSpPr>
            <a:spLocks noGrp="1"/>
          </p:cNvSpPr>
          <p:nvPr>
            <p:ph type="title" hasCustomPrompt="1"/>
          </p:nvPr>
        </p:nvSpPr>
        <p:spPr>
          <a:xfrm>
            <a:off x="2122311" y="579061"/>
            <a:ext cx="4899378" cy="314076"/>
          </a:xfrm>
        </p:spPr>
        <p:txBody>
          <a:bodyPr anchor="ctr">
            <a:normAutofit/>
          </a:bodyPr>
          <a:lstStyle>
            <a:lvl1pPr algn="ctr">
              <a:defRPr sz="2000" b="1" i="0">
                <a:solidFill>
                  <a:schemeClr val="bg1"/>
                </a:solidFill>
                <a:latin typeface="Century Schoolbook" panose="02040604050505020304" pitchFamily="18" charset="0"/>
              </a:defRPr>
            </a:lvl1pPr>
          </a:lstStyle>
          <a:p>
            <a:r>
              <a:rPr lang="es-ES"/>
              <a:t>Título de la página</a:t>
            </a:r>
            <a:endParaRPr lang="es-AR"/>
          </a:p>
        </p:txBody>
      </p:sp>
      <p:sp>
        <p:nvSpPr>
          <p:cNvPr id="37" name="Content Placeholder 2">
            <a:extLst>
              <a:ext uri="{FF2B5EF4-FFF2-40B4-BE49-F238E27FC236}">
                <a16:creationId xmlns:a16="http://schemas.microsoft.com/office/drawing/2014/main" id="{7B2B2E60-271A-5540-BB17-EC779907CA24}"/>
              </a:ext>
            </a:extLst>
          </p:cNvPr>
          <p:cNvSpPr>
            <a:spLocks noGrp="1"/>
          </p:cNvSpPr>
          <p:nvPr>
            <p:ph sz="quarter" idx="10" hasCustomPrompt="1"/>
          </p:nvPr>
        </p:nvSpPr>
        <p:spPr>
          <a:xfrm>
            <a:off x="1540755" y="1899589"/>
            <a:ext cx="1883165" cy="488011"/>
          </a:xfrm>
        </p:spPr>
        <p:txBody>
          <a:bodyPr>
            <a:normAutofit/>
          </a:bodyPr>
          <a:lstStyle>
            <a:lvl1pPr marL="0" indent="0">
              <a:buNone/>
              <a:defRPr sz="1200">
                <a:latin typeface="Century Gothic" panose="020B0502020202020204" pitchFamily="34" charset="0"/>
              </a:defRPr>
            </a:lvl1pPr>
          </a:lstStyle>
          <a:p>
            <a:r>
              <a:rPr lang="es-AR" sz="1400"/>
              <a:t>Explicación 1</a:t>
            </a:r>
          </a:p>
          <a:p>
            <a:endParaRPr lang="es-AR" sz="1400"/>
          </a:p>
        </p:txBody>
      </p:sp>
      <p:sp>
        <p:nvSpPr>
          <p:cNvPr id="39" name="Content Placeholder 2">
            <a:extLst>
              <a:ext uri="{FF2B5EF4-FFF2-40B4-BE49-F238E27FC236}">
                <a16:creationId xmlns:a16="http://schemas.microsoft.com/office/drawing/2014/main" id="{351CBB19-3170-EF4E-95E7-43538EDBF110}"/>
              </a:ext>
            </a:extLst>
          </p:cNvPr>
          <p:cNvSpPr>
            <a:spLocks noGrp="1"/>
          </p:cNvSpPr>
          <p:nvPr>
            <p:ph sz="quarter" idx="11" hasCustomPrompt="1"/>
          </p:nvPr>
        </p:nvSpPr>
        <p:spPr>
          <a:xfrm>
            <a:off x="1530595" y="1230370"/>
            <a:ext cx="1893325" cy="402655"/>
          </a:xfrm>
        </p:spPr>
        <p:txBody>
          <a:bodyPr>
            <a:normAutofit/>
          </a:bodyPr>
          <a:lstStyle>
            <a:lvl1pPr marL="0" indent="0">
              <a:buNone/>
              <a:defRPr sz="1600" b="1">
                <a:latin typeface="Century Schoolbook" panose="02040604050505020304" pitchFamily="18" charset="0"/>
              </a:defRPr>
            </a:lvl1pPr>
          </a:lstStyle>
          <a:p>
            <a:r>
              <a:rPr lang="es-AR" sz="1400"/>
              <a:t>Variable 1</a:t>
            </a:r>
          </a:p>
          <a:p>
            <a:endParaRPr lang="es-AR" sz="1400"/>
          </a:p>
        </p:txBody>
      </p:sp>
      <p:sp>
        <p:nvSpPr>
          <p:cNvPr id="40" name="Content Placeholder 2">
            <a:extLst>
              <a:ext uri="{FF2B5EF4-FFF2-40B4-BE49-F238E27FC236}">
                <a16:creationId xmlns:a16="http://schemas.microsoft.com/office/drawing/2014/main" id="{CF3C8FB2-03F2-E744-902F-212009C218EE}"/>
              </a:ext>
            </a:extLst>
          </p:cNvPr>
          <p:cNvSpPr>
            <a:spLocks noGrp="1"/>
          </p:cNvSpPr>
          <p:nvPr>
            <p:ph sz="quarter" idx="12" hasCustomPrompt="1"/>
          </p:nvPr>
        </p:nvSpPr>
        <p:spPr>
          <a:xfrm>
            <a:off x="1540755" y="2509189"/>
            <a:ext cx="1883165" cy="488011"/>
          </a:xfrm>
        </p:spPr>
        <p:txBody>
          <a:bodyPr>
            <a:normAutofit/>
          </a:bodyPr>
          <a:lstStyle>
            <a:lvl1pPr marL="0" indent="0">
              <a:buNone/>
              <a:defRPr sz="1200">
                <a:latin typeface="Century Gothic" panose="020B0502020202020204" pitchFamily="34" charset="0"/>
              </a:defRPr>
            </a:lvl1pPr>
          </a:lstStyle>
          <a:p>
            <a:r>
              <a:rPr lang="es-AR" sz="1400"/>
              <a:t>Explicación 2</a:t>
            </a:r>
          </a:p>
          <a:p>
            <a:endParaRPr lang="es-AR" sz="1400"/>
          </a:p>
        </p:txBody>
      </p:sp>
      <p:sp>
        <p:nvSpPr>
          <p:cNvPr id="41" name="Content Placeholder 2">
            <a:extLst>
              <a:ext uri="{FF2B5EF4-FFF2-40B4-BE49-F238E27FC236}">
                <a16:creationId xmlns:a16="http://schemas.microsoft.com/office/drawing/2014/main" id="{B2DAD088-2C95-2241-B5A8-BDC59C252952}"/>
              </a:ext>
            </a:extLst>
          </p:cNvPr>
          <p:cNvSpPr>
            <a:spLocks noGrp="1"/>
          </p:cNvSpPr>
          <p:nvPr>
            <p:ph sz="quarter" idx="13" hasCustomPrompt="1"/>
          </p:nvPr>
        </p:nvSpPr>
        <p:spPr>
          <a:xfrm>
            <a:off x="1540755" y="3128949"/>
            <a:ext cx="1883165" cy="488011"/>
          </a:xfrm>
        </p:spPr>
        <p:txBody>
          <a:bodyPr>
            <a:normAutofit/>
          </a:bodyPr>
          <a:lstStyle>
            <a:lvl1pPr marL="0" indent="0">
              <a:buNone/>
              <a:defRPr sz="1200">
                <a:latin typeface="Century Gothic" panose="020B0502020202020204" pitchFamily="34" charset="0"/>
              </a:defRPr>
            </a:lvl1pPr>
          </a:lstStyle>
          <a:p>
            <a:r>
              <a:rPr lang="es-AR" sz="1400"/>
              <a:t>Explicación 3</a:t>
            </a:r>
          </a:p>
          <a:p>
            <a:endParaRPr lang="es-AR" sz="1400"/>
          </a:p>
        </p:txBody>
      </p:sp>
      <p:sp>
        <p:nvSpPr>
          <p:cNvPr id="43" name="Marcador de texto 42">
            <a:extLst>
              <a:ext uri="{FF2B5EF4-FFF2-40B4-BE49-F238E27FC236}">
                <a16:creationId xmlns:a16="http://schemas.microsoft.com/office/drawing/2014/main" id="{98DF00F7-2AB2-BF40-9FB3-0B88E71B7E54}"/>
              </a:ext>
            </a:extLst>
          </p:cNvPr>
          <p:cNvSpPr>
            <a:spLocks noGrp="1"/>
          </p:cNvSpPr>
          <p:nvPr>
            <p:ph type="body" sz="quarter" idx="14" hasCustomPrompt="1"/>
          </p:nvPr>
        </p:nvSpPr>
        <p:spPr>
          <a:xfrm>
            <a:off x="1531303" y="3984308"/>
            <a:ext cx="2970212" cy="701675"/>
          </a:xfrm>
        </p:spPr>
        <p:txBody>
          <a:bodyPr>
            <a:noAutofit/>
          </a:bodyPr>
          <a:lstStyle>
            <a:lvl1pPr marL="0" indent="0">
              <a:lnSpc>
                <a:spcPct val="100000"/>
              </a:lnSpc>
              <a:buNone/>
              <a:defRPr sz="1200" b="0" i="1">
                <a:solidFill>
                  <a:schemeClr val="accent2"/>
                </a:solidFill>
                <a:latin typeface="Century Schoolbook" panose="02040604050505020304" pitchFamily="18" charset="0"/>
              </a:defRPr>
            </a:lvl1pPr>
          </a:lstStyle>
          <a:p>
            <a:r>
              <a:rPr lang="es-ES"/>
              <a:t>Espacio para </a:t>
            </a:r>
            <a:r>
              <a:rPr lang="es-ES" err="1"/>
              <a:t>verbatim</a:t>
            </a:r>
            <a:r>
              <a:rPr lang="es-ES"/>
              <a:t> relevante.</a:t>
            </a:r>
            <a:endParaRPr lang="es-AR"/>
          </a:p>
        </p:txBody>
      </p:sp>
      <p:sp>
        <p:nvSpPr>
          <p:cNvPr id="44" name="Marcador de texto 42">
            <a:extLst>
              <a:ext uri="{FF2B5EF4-FFF2-40B4-BE49-F238E27FC236}">
                <a16:creationId xmlns:a16="http://schemas.microsoft.com/office/drawing/2014/main" id="{286B04E9-5815-5247-9828-2B2FC14B33C7}"/>
              </a:ext>
            </a:extLst>
          </p:cNvPr>
          <p:cNvSpPr>
            <a:spLocks noGrp="1"/>
          </p:cNvSpPr>
          <p:nvPr>
            <p:ph type="body" sz="quarter" idx="15" hasCustomPrompt="1"/>
          </p:nvPr>
        </p:nvSpPr>
        <p:spPr>
          <a:xfrm>
            <a:off x="5635943" y="3984308"/>
            <a:ext cx="2613977" cy="701675"/>
          </a:xfrm>
        </p:spPr>
        <p:txBody>
          <a:bodyPr>
            <a:noAutofit/>
          </a:bodyPr>
          <a:lstStyle>
            <a:lvl1pPr marL="0" indent="0">
              <a:lnSpc>
                <a:spcPct val="100000"/>
              </a:lnSpc>
              <a:buNone/>
              <a:defRPr sz="1200" b="0" i="1">
                <a:solidFill>
                  <a:schemeClr val="accent2"/>
                </a:solidFill>
                <a:latin typeface="Century Schoolbook" panose="02040604050505020304" pitchFamily="18" charset="0"/>
              </a:defRPr>
            </a:lvl1pPr>
          </a:lstStyle>
          <a:p>
            <a:r>
              <a:rPr lang="es-ES"/>
              <a:t>Espacio para </a:t>
            </a:r>
            <a:r>
              <a:rPr lang="es-ES" err="1"/>
              <a:t>verbatim</a:t>
            </a:r>
            <a:r>
              <a:rPr lang="es-ES"/>
              <a:t> relevante.</a:t>
            </a:r>
            <a:endParaRPr lang="es-AR"/>
          </a:p>
        </p:txBody>
      </p:sp>
      <p:sp>
        <p:nvSpPr>
          <p:cNvPr id="45" name="Content Placeholder 2">
            <a:extLst>
              <a:ext uri="{FF2B5EF4-FFF2-40B4-BE49-F238E27FC236}">
                <a16:creationId xmlns:a16="http://schemas.microsoft.com/office/drawing/2014/main" id="{0AD55A5B-11E8-7D4B-A860-E953957352AE}"/>
              </a:ext>
            </a:extLst>
          </p:cNvPr>
          <p:cNvSpPr>
            <a:spLocks noGrp="1"/>
          </p:cNvSpPr>
          <p:nvPr>
            <p:ph sz="quarter" idx="16" hasCustomPrompt="1"/>
          </p:nvPr>
        </p:nvSpPr>
        <p:spPr>
          <a:xfrm>
            <a:off x="5655555" y="1899589"/>
            <a:ext cx="1883165" cy="488011"/>
          </a:xfrm>
        </p:spPr>
        <p:txBody>
          <a:bodyPr>
            <a:normAutofit/>
          </a:bodyPr>
          <a:lstStyle>
            <a:lvl1pPr marL="0" indent="0">
              <a:buNone/>
              <a:defRPr sz="1200">
                <a:latin typeface="Century Gothic" panose="020B0502020202020204" pitchFamily="34" charset="0"/>
              </a:defRPr>
            </a:lvl1pPr>
          </a:lstStyle>
          <a:p>
            <a:r>
              <a:rPr lang="es-AR" sz="1400"/>
              <a:t>Explicación 1</a:t>
            </a:r>
          </a:p>
          <a:p>
            <a:endParaRPr lang="es-AR" sz="1400"/>
          </a:p>
        </p:txBody>
      </p:sp>
      <p:sp>
        <p:nvSpPr>
          <p:cNvPr id="46" name="Content Placeholder 2">
            <a:extLst>
              <a:ext uri="{FF2B5EF4-FFF2-40B4-BE49-F238E27FC236}">
                <a16:creationId xmlns:a16="http://schemas.microsoft.com/office/drawing/2014/main" id="{7AB6D6E8-78EB-2849-B8A3-FCB2E2EC320E}"/>
              </a:ext>
            </a:extLst>
          </p:cNvPr>
          <p:cNvSpPr>
            <a:spLocks noGrp="1"/>
          </p:cNvSpPr>
          <p:nvPr>
            <p:ph sz="quarter" idx="17" hasCustomPrompt="1"/>
          </p:nvPr>
        </p:nvSpPr>
        <p:spPr>
          <a:xfrm>
            <a:off x="5645395" y="1230370"/>
            <a:ext cx="1893325" cy="402655"/>
          </a:xfrm>
        </p:spPr>
        <p:txBody>
          <a:bodyPr>
            <a:normAutofit/>
          </a:bodyPr>
          <a:lstStyle>
            <a:lvl1pPr marL="0" indent="0">
              <a:buNone/>
              <a:defRPr sz="1600" b="1">
                <a:latin typeface="Century Schoolbook" panose="02040604050505020304" pitchFamily="18" charset="0"/>
              </a:defRPr>
            </a:lvl1pPr>
          </a:lstStyle>
          <a:p>
            <a:r>
              <a:rPr lang="es-AR" sz="1400"/>
              <a:t>Variable 2</a:t>
            </a:r>
          </a:p>
          <a:p>
            <a:endParaRPr lang="es-AR" sz="1400"/>
          </a:p>
        </p:txBody>
      </p:sp>
      <p:sp>
        <p:nvSpPr>
          <p:cNvPr id="47" name="Content Placeholder 2">
            <a:extLst>
              <a:ext uri="{FF2B5EF4-FFF2-40B4-BE49-F238E27FC236}">
                <a16:creationId xmlns:a16="http://schemas.microsoft.com/office/drawing/2014/main" id="{E4E88DD0-1EAB-C744-A424-AA8F62C7763A}"/>
              </a:ext>
            </a:extLst>
          </p:cNvPr>
          <p:cNvSpPr>
            <a:spLocks noGrp="1"/>
          </p:cNvSpPr>
          <p:nvPr>
            <p:ph sz="quarter" idx="18" hasCustomPrompt="1"/>
          </p:nvPr>
        </p:nvSpPr>
        <p:spPr>
          <a:xfrm>
            <a:off x="5655555" y="2509189"/>
            <a:ext cx="1883165" cy="488011"/>
          </a:xfrm>
        </p:spPr>
        <p:txBody>
          <a:bodyPr>
            <a:normAutofit/>
          </a:bodyPr>
          <a:lstStyle>
            <a:lvl1pPr marL="0" indent="0">
              <a:buNone/>
              <a:defRPr sz="1200">
                <a:latin typeface="Century Gothic" panose="020B0502020202020204" pitchFamily="34" charset="0"/>
              </a:defRPr>
            </a:lvl1pPr>
          </a:lstStyle>
          <a:p>
            <a:r>
              <a:rPr lang="es-AR" sz="1400"/>
              <a:t>Explicación 2</a:t>
            </a:r>
          </a:p>
          <a:p>
            <a:endParaRPr lang="es-AR" sz="1400"/>
          </a:p>
        </p:txBody>
      </p:sp>
      <p:sp>
        <p:nvSpPr>
          <p:cNvPr id="48" name="Content Placeholder 2">
            <a:extLst>
              <a:ext uri="{FF2B5EF4-FFF2-40B4-BE49-F238E27FC236}">
                <a16:creationId xmlns:a16="http://schemas.microsoft.com/office/drawing/2014/main" id="{FCF45578-9621-394F-B9D4-37C00CFBF9D3}"/>
              </a:ext>
            </a:extLst>
          </p:cNvPr>
          <p:cNvSpPr>
            <a:spLocks noGrp="1"/>
          </p:cNvSpPr>
          <p:nvPr>
            <p:ph sz="quarter" idx="19" hasCustomPrompt="1"/>
          </p:nvPr>
        </p:nvSpPr>
        <p:spPr>
          <a:xfrm>
            <a:off x="5655555" y="3128949"/>
            <a:ext cx="1883165" cy="488011"/>
          </a:xfrm>
        </p:spPr>
        <p:txBody>
          <a:bodyPr>
            <a:normAutofit/>
          </a:bodyPr>
          <a:lstStyle>
            <a:lvl1pPr marL="0" indent="0">
              <a:buNone/>
              <a:defRPr sz="1200">
                <a:latin typeface="Century Gothic" panose="020B0502020202020204" pitchFamily="34" charset="0"/>
              </a:defRPr>
            </a:lvl1pPr>
          </a:lstStyle>
          <a:p>
            <a:r>
              <a:rPr lang="es-AR" sz="1400"/>
              <a:t>Explicación 3</a:t>
            </a:r>
          </a:p>
          <a:p>
            <a:endParaRPr lang="es-AR" sz="1400"/>
          </a:p>
        </p:txBody>
      </p:sp>
      <p:pic>
        <p:nvPicPr>
          <p:cNvPr id="3" name="Imagen 2" descr="Logotipo&#10;&#10;Descripción generada automáticamente">
            <a:extLst>
              <a:ext uri="{FF2B5EF4-FFF2-40B4-BE49-F238E27FC236}">
                <a16:creationId xmlns:a16="http://schemas.microsoft.com/office/drawing/2014/main" id="{16297FA5-8013-8EE0-29A1-D1A7948FAC7F}"/>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1822612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5952D-73B8-994D-B0EE-470F5D3AB14D}"/>
              </a:ext>
            </a:extLst>
          </p:cNvPr>
          <p:cNvSpPr>
            <a:spLocks noGrp="1"/>
          </p:cNvSpPr>
          <p:nvPr>
            <p:ph type="title" hasCustomPrompt="1"/>
          </p:nvPr>
        </p:nvSpPr>
        <p:spPr>
          <a:xfrm>
            <a:off x="2370535" y="681964"/>
            <a:ext cx="1426324" cy="877092"/>
          </a:xfrm>
        </p:spPr>
        <p:txBody>
          <a:bodyPr anchor="t">
            <a:noAutofit/>
          </a:bodyPr>
          <a:lstStyle>
            <a:lvl1pPr algn="ctr">
              <a:lnSpc>
                <a:spcPct val="100000"/>
              </a:lnSpc>
              <a:defRPr sz="1200">
                <a:latin typeface="Century Gothic" panose="020B0502020202020204" pitchFamily="34" charset="0"/>
              </a:defRPr>
            </a:lvl1pPr>
          </a:lstStyle>
          <a:p>
            <a:r>
              <a:rPr lang="es-ES"/>
              <a:t>Breve explicación</a:t>
            </a:r>
            <a:endParaRPr lang="es-AR"/>
          </a:p>
        </p:txBody>
      </p:sp>
      <p:pic>
        <p:nvPicPr>
          <p:cNvPr id="6" name="Imagen 5">
            <a:extLst>
              <a:ext uri="{FF2B5EF4-FFF2-40B4-BE49-F238E27FC236}">
                <a16:creationId xmlns:a16="http://schemas.microsoft.com/office/drawing/2014/main" id="{A63BC387-2141-9944-8A8A-167B749E6D0C}"/>
              </a:ext>
            </a:extLst>
          </p:cNvPr>
          <p:cNvPicPr>
            <a:picLocks noChangeAspect="1"/>
          </p:cNvPicPr>
          <p:nvPr userDrawn="1"/>
        </p:nvPicPr>
        <p:blipFill>
          <a:blip r:embed="rId2"/>
          <a:stretch>
            <a:fillRect/>
          </a:stretch>
        </p:blipFill>
        <p:spPr>
          <a:xfrm>
            <a:off x="361950" y="1631950"/>
            <a:ext cx="8420100" cy="1879600"/>
          </a:xfrm>
          <a:prstGeom prst="rect">
            <a:avLst/>
          </a:prstGeom>
        </p:spPr>
      </p:pic>
      <p:grpSp>
        <p:nvGrpSpPr>
          <p:cNvPr id="7" name="Grupo 6">
            <a:extLst>
              <a:ext uri="{FF2B5EF4-FFF2-40B4-BE49-F238E27FC236}">
                <a16:creationId xmlns:a16="http://schemas.microsoft.com/office/drawing/2014/main" id="{23A9B3BA-415D-8B41-B9B3-E791AF932DD7}"/>
              </a:ext>
            </a:extLst>
          </p:cNvPr>
          <p:cNvGrpSpPr/>
          <p:nvPr userDrawn="1"/>
        </p:nvGrpSpPr>
        <p:grpSpPr>
          <a:xfrm>
            <a:off x="992694" y="1753487"/>
            <a:ext cx="1265016" cy="1265016"/>
            <a:chOff x="992694" y="1753487"/>
            <a:chExt cx="1265016" cy="1265016"/>
          </a:xfrm>
        </p:grpSpPr>
        <p:sp>
          <p:nvSpPr>
            <p:cNvPr id="8" name="Google Shape;374;p34">
              <a:extLst>
                <a:ext uri="{FF2B5EF4-FFF2-40B4-BE49-F238E27FC236}">
                  <a16:creationId xmlns:a16="http://schemas.microsoft.com/office/drawing/2014/main" id="{90FEAC4F-5FC7-4343-B7E0-3C35FD0A6604}"/>
                </a:ext>
              </a:extLst>
            </p:cNvPr>
            <p:cNvSpPr/>
            <p:nvPr/>
          </p:nvSpPr>
          <p:spPr>
            <a:xfrm>
              <a:off x="992694" y="1753487"/>
              <a:ext cx="1265016" cy="1265016"/>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83;p34">
              <a:extLst>
                <a:ext uri="{FF2B5EF4-FFF2-40B4-BE49-F238E27FC236}">
                  <a16:creationId xmlns:a16="http://schemas.microsoft.com/office/drawing/2014/main" id="{790E0A34-E2B4-6649-89AC-34B1BF077417}"/>
                </a:ext>
              </a:extLst>
            </p:cNvPr>
            <p:cNvGrpSpPr/>
            <p:nvPr/>
          </p:nvGrpSpPr>
          <p:grpSpPr>
            <a:xfrm>
              <a:off x="1299734" y="2109196"/>
              <a:ext cx="663829" cy="552566"/>
              <a:chOff x="1247825" y="322750"/>
              <a:chExt cx="443300" cy="369000"/>
            </a:xfrm>
          </p:grpSpPr>
          <p:sp>
            <p:nvSpPr>
              <p:cNvPr id="10" name="Google Shape;384;p34">
                <a:extLst>
                  <a:ext uri="{FF2B5EF4-FFF2-40B4-BE49-F238E27FC236}">
                    <a16:creationId xmlns:a16="http://schemas.microsoft.com/office/drawing/2014/main" id="{7CC9D964-0066-AB44-9988-05108D77988E}"/>
                  </a:ext>
                </a:extLst>
              </p:cNvPr>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11" name="Google Shape;385;p34">
                <a:extLst>
                  <a:ext uri="{FF2B5EF4-FFF2-40B4-BE49-F238E27FC236}">
                    <a16:creationId xmlns:a16="http://schemas.microsoft.com/office/drawing/2014/main" id="{A30358F2-F5AC-574B-902C-A7097AC01082}"/>
                  </a:ext>
                </a:extLst>
              </p:cNvPr>
              <p:cNvSpPr/>
              <p:nvPr/>
            </p:nvSpPr>
            <p:spPr>
              <a:xfrm>
                <a:off x="1398225" y="386675"/>
                <a:ext cx="142500" cy="25"/>
              </a:xfrm>
              <a:custGeom>
                <a:avLst/>
                <a:gdLst/>
                <a:ahLst/>
                <a:cxnLst/>
                <a:rect l="l" t="t" r="r" b="b"/>
                <a:pathLst>
                  <a:path w="5700" h="1" fill="none" extrusionOk="0">
                    <a:moveTo>
                      <a:pt x="5700" y="1"/>
                    </a:moveTo>
                    <a:lnTo>
                      <a:pt x="1"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12" name="Google Shape;386;p34">
                <a:extLst>
                  <a:ext uri="{FF2B5EF4-FFF2-40B4-BE49-F238E27FC236}">
                    <a16:creationId xmlns:a16="http://schemas.microsoft.com/office/drawing/2014/main" id="{E068BD77-1EA9-DE4C-921D-7D93DE7D1141}"/>
                  </a:ext>
                </a:extLst>
              </p:cNvPr>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13" name="Google Shape;387;p34">
                <a:extLst>
                  <a:ext uri="{FF2B5EF4-FFF2-40B4-BE49-F238E27FC236}">
                    <a16:creationId xmlns:a16="http://schemas.microsoft.com/office/drawing/2014/main" id="{A21258B8-EB92-1041-BFE7-2C2B32ED90A3}"/>
                  </a:ext>
                </a:extLst>
              </p:cNvPr>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14" name="Google Shape;388;p34">
                <a:extLst>
                  <a:ext uri="{FF2B5EF4-FFF2-40B4-BE49-F238E27FC236}">
                    <a16:creationId xmlns:a16="http://schemas.microsoft.com/office/drawing/2014/main" id="{6D8997D3-3E5D-4D47-953F-B8AC8871A0C4}"/>
                  </a:ext>
                </a:extLst>
              </p:cNvPr>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grpSp>
      </p:grpSp>
      <p:grpSp>
        <p:nvGrpSpPr>
          <p:cNvPr id="15" name="Grupo 14">
            <a:extLst>
              <a:ext uri="{FF2B5EF4-FFF2-40B4-BE49-F238E27FC236}">
                <a16:creationId xmlns:a16="http://schemas.microsoft.com/office/drawing/2014/main" id="{2231BB3F-768C-C24E-9DB0-79266A7FE5CA}"/>
              </a:ext>
            </a:extLst>
          </p:cNvPr>
          <p:cNvGrpSpPr/>
          <p:nvPr userDrawn="1"/>
        </p:nvGrpSpPr>
        <p:grpSpPr>
          <a:xfrm>
            <a:off x="2457700" y="2107449"/>
            <a:ext cx="1265016" cy="1265016"/>
            <a:chOff x="2457700" y="2107449"/>
            <a:chExt cx="1265016" cy="1265016"/>
          </a:xfrm>
        </p:grpSpPr>
        <p:sp>
          <p:nvSpPr>
            <p:cNvPr id="16" name="Google Shape;374;p34">
              <a:extLst>
                <a:ext uri="{FF2B5EF4-FFF2-40B4-BE49-F238E27FC236}">
                  <a16:creationId xmlns:a16="http://schemas.microsoft.com/office/drawing/2014/main" id="{7E52F910-BCDF-D84E-BC9C-9538D7F61F74}"/>
                </a:ext>
              </a:extLst>
            </p:cNvPr>
            <p:cNvSpPr/>
            <p:nvPr/>
          </p:nvSpPr>
          <p:spPr>
            <a:xfrm>
              <a:off x="2457700" y="2107449"/>
              <a:ext cx="1265016" cy="1265016"/>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390;p34">
              <a:extLst>
                <a:ext uri="{FF2B5EF4-FFF2-40B4-BE49-F238E27FC236}">
                  <a16:creationId xmlns:a16="http://schemas.microsoft.com/office/drawing/2014/main" id="{FB2928A0-D99F-A348-9A50-4E51D68504CD}"/>
                </a:ext>
              </a:extLst>
            </p:cNvPr>
            <p:cNvGrpSpPr/>
            <p:nvPr/>
          </p:nvGrpSpPr>
          <p:grpSpPr>
            <a:xfrm>
              <a:off x="2774978" y="2376055"/>
              <a:ext cx="673763" cy="706431"/>
              <a:chOff x="5961125" y="1623900"/>
              <a:chExt cx="427450" cy="448175"/>
            </a:xfrm>
          </p:grpSpPr>
          <p:sp>
            <p:nvSpPr>
              <p:cNvPr id="18" name="Google Shape;391;p34">
                <a:extLst>
                  <a:ext uri="{FF2B5EF4-FFF2-40B4-BE49-F238E27FC236}">
                    <a16:creationId xmlns:a16="http://schemas.microsoft.com/office/drawing/2014/main" id="{118BA57E-5C3F-5E4A-A1DB-DD7213AF48F0}"/>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19" name="Google Shape;392;p34">
                <a:extLst>
                  <a:ext uri="{FF2B5EF4-FFF2-40B4-BE49-F238E27FC236}">
                    <a16:creationId xmlns:a16="http://schemas.microsoft.com/office/drawing/2014/main" id="{FA2210C3-ABEC-AF47-80C8-25B64E97B8D3}"/>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20" name="Google Shape;393;p34">
                <a:extLst>
                  <a:ext uri="{FF2B5EF4-FFF2-40B4-BE49-F238E27FC236}">
                    <a16:creationId xmlns:a16="http://schemas.microsoft.com/office/drawing/2014/main" id="{F9BEA270-801B-2349-B6C8-1F923CB63347}"/>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21" name="Google Shape;394;p34">
                <a:extLst>
                  <a:ext uri="{FF2B5EF4-FFF2-40B4-BE49-F238E27FC236}">
                    <a16:creationId xmlns:a16="http://schemas.microsoft.com/office/drawing/2014/main" id="{2057B204-A949-0447-99BF-92332E2E65A8}"/>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22" name="Google Shape;395;p34">
                <a:extLst>
                  <a:ext uri="{FF2B5EF4-FFF2-40B4-BE49-F238E27FC236}">
                    <a16:creationId xmlns:a16="http://schemas.microsoft.com/office/drawing/2014/main" id="{B0C9C4F2-563E-F541-916C-9F22F952D7E1}"/>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23" name="Google Shape;396;p34">
                <a:extLst>
                  <a:ext uri="{FF2B5EF4-FFF2-40B4-BE49-F238E27FC236}">
                    <a16:creationId xmlns:a16="http://schemas.microsoft.com/office/drawing/2014/main" id="{DAE8CB45-9F13-D84F-A57F-B2BD8CEEDB7C}"/>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24" name="Google Shape;397;p34">
                <a:extLst>
                  <a:ext uri="{FF2B5EF4-FFF2-40B4-BE49-F238E27FC236}">
                    <a16:creationId xmlns:a16="http://schemas.microsoft.com/office/drawing/2014/main" id="{8B76558E-A814-7241-8ED1-460ED0A69F10}"/>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grpSp>
      </p:grpSp>
      <p:pic>
        <p:nvPicPr>
          <p:cNvPr id="25" name="Imagen 24">
            <a:extLst>
              <a:ext uri="{FF2B5EF4-FFF2-40B4-BE49-F238E27FC236}">
                <a16:creationId xmlns:a16="http://schemas.microsoft.com/office/drawing/2014/main" id="{530E8DCA-E3DB-C144-B119-8FF2C642A80E}"/>
              </a:ext>
            </a:extLst>
          </p:cNvPr>
          <p:cNvPicPr>
            <a:picLocks noChangeAspect="1"/>
          </p:cNvPicPr>
          <p:nvPr userDrawn="1"/>
        </p:nvPicPr>
        <p:blipFill>
          <a:blip r:embed="rId3"/>
          <a:stretch>
            <a:fillRect/>
          </a:stretch>
        </p:blipFill>
        <p:spPr>
          <a:xfrm>
            <a:off x="395947" y="1818174"/>
            <a:ext cx="322458" cy="396163"/>
          </a:xfrm>
          <a:prstGeom prst="rect">
            <a:avLst/>
          </a:prstGeom>
        </p:spPr>
      </p:pic>
      <p:pic>
        <p:nvPicPr>
          <p:cNvPr id="26" name="Imagen 25">
            <a:extLst>
              <a:ext uri="{FF2B5EF4-FFF2-40B4-BE49-F238E27FC236}">
                <a16:creationId xmlns:a16="http://schemas.microsoft.com/office/drawing/2014/main" id="{57424A3F-B0EF-B14A-8AE8-15D3E7DE288F}"/>
              </a:ext>
            </a:extLst>
          </p:cNvPr>
          <p:cNvPicPr>
            <a:picLocks noChangeAspect="1"/>
          </p:cNvPicPr>
          <p:nvPr userDrawn="1"/>
        </p:nvPicPr>
        <p:blipFill>
          <a:blip r:embed="rId4"/>
          <a:stretch>
            <a:fillRect/>
          </a:stretch>
        </p:blipFill>
        <p:spPr>
          <a:xfrm>
            <a:off x="8577525" y="1858999"/>
            <a:ext cx="289844" cy="415443"/>
          </a:xfrm>
          <a:prstGeom prst="rect">
            <a:avLst/>
          </a:prstGeom>
        </p:spPr>
      </p:pic>
      <p:grpSp>
        <p:nvGrpSpPr>
          <p:cNvPr id="27" name="Grupo 26">
            <a:extLst>
              <a:ext uri="{FF2B5EF4-FFF2-40B4-BE49-F238E27FC236}">
                <a16:creationId xmlns:a16="http://schemas.microsoft.com/office/drawing/2014/main" id="{FAFDB5B2-B072-A947-B606-D3EEF9274350}"/>
              </a:ext>
            </a:extLst>
          </p:cNvPr>
          <p:cNvGrpSpPr/>
          <p:nvPr userDrawn="1"/>
        </p:nvGrpSpPr>
        <p:grpSpPr>
          <a:xfrm>
            <a:off x="3935771" y="1769246"/>
            <a:ext cx="1265016" cy="1265016"/>
            <a:chOff x="3935771" y="1769246"/>
            <a:chExt cx="1265016" cy="1265016"/>
          </a:xfrm>
        </p:grpSpPr>
        <p:sp>
          <p:nvSpPr>
            <p:cNvPr id="28" name="Google Shape;374;p34">
              <a:extLst>
                <a:ext uri="{FF2B5EF4-FFF2-40B4-BE49-F238E27FC236}">
                  <a16:creationId xmlns:a16="http://schemas.microsoft.com/office/drawing/2014/main" id="{7A62B4AE-BD69-6649-8D91-5226DCA8BFA7}"/>
                </a:ext>
              </a:extLst>
            </p:cNvPr>
            <p:cNvSpPr/>
            <p:nvPr/>
          </p:nvSpPr>
          <p:spPr>
            <a:xfrm>
              <a:off x="3935771" y="1769246"/>
              <a:ext cx="1265016" cy="1265016"/>
            </a:xfrm>
            <a:prstGeom prst="ellipse">
              <a:avLst/>
            </a:prstGeom>
            <a:solidFill>
              <a:srgbClr val="DE7E20"/>
            </a:solidFill>
            <a:ln w="19050">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398;p34">
              <a:extLst>
                <a:ext uri="{FF2B5EF4-FFF2-40B4-BE49-F238E27FC236}">
                  <a16:creationId xmlns:a16="http://schemas.microsoft.com/office/drawing/2014/main" id="{92D0FCEC-8956-A84C-BC0E-E613F693DB0B}"/>
                </a:ext>
              </a:extLst>
            </p:cNvPr>
            <p:cNvGrpSpPr/>
            <p:nvPr/>
          </p:nvGrpSpPr>
          <p:grpSpPr>
            <a:xfrm>
              <a:off x="4173071" y="2115189"/>
              <a:ext cx="785250" cy="613544"/>
              <a:chOff x="1923075" y="3694075"/>
              <a:chExt cx="437200" cy="341600"/>
            </a:xfrm>
          </p:grpSpPr>
          <p:sp>
            <p:nvSpPr>
              <p:cNvPr id="30" name="Google Shape;399;p34">
                <a:extLst>
                  <a:ext uri="{FF2B5EF4-FFF2-40B4-BE49-F238E27FC236}">
                    <a16:creationId xmlns:a16="http://schemas.microsoft.com/office/drawing/2014/main" id="{A93E4749-5E88-FF41-8D83-506156A6D7EC}"/>
                  </a:ext>
                </a:extLst>
              </p:cNvPr>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31" name="Google Shape;400;p34">
                <a:extLst>
                  <a:ext uri="{FF2B5EF4-FFF2-40B4-BE49-F238E27FC236}">
                    <a16:creationId xmlns:a16="http://schemas.microsoft.com/office/drawing/2014/main" id="{D3C134E1-49DB-FE48-AF21-28757496E326}"/>
                  </a:ext>
                </a:extLst>
              </p:cNvPr>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32" name="Google Shape;401;p34">
                <a:extLst>
                  <a:ext uri="{FF2B5EF4-FFF2-40B4-BE49-F238E27FC236}">
                    <a16:creationId xmlns:a16="http://schemas.microsoft.com/office/drawing/2014/main" id="{0772325F-4C08-2C48-838B-E7E7FE44F1BD}"/>
                  </a:ext>
                </a:extLst>
              </p:cNvPr>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33" name="Google Shape;402;p34">
                <a:extLst>
                  <a:ext uri="{FF2B5EF4-FFF2-40B4-BE49-F238E27FC236}">
                    <a16:creationId xmlns:a16="http://schemas.microsoft.com/office/drawing/2014/main" id="{0E485A86-D94C-6649-813A-749A7DD6D800}"/>
                  </a:ext>
                </a:extLst>
              </p:cNvPr>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34" name="Google Shape;403;p34">
                <a:extLst>
                  <a:ext uri="{FF2B5EF4-FFF2-40B4-BE49-F238E27FC236}">
                    <a16:creationId xmlns:a16="http://schemas.microsoft.com/office/drawing/2014/main" id="{B72C8112-5D89-9B4E-BECC-2C6698C33431}"/>
                  </a:ext>
                </a:extLst>
              </p:cNvPr>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35" name="Google Shape;404;p34">
                <a:extLst>
                  <a:ext uri="{FF2B5EF4-FFF2-40B4-BE49-F238E27FC236}">
                    <a16:creationId xmlns:a16="http://schemas.microsoft.com/office/drawing/2014/main" id="{8D3517DA-54BE-874D-BA96-747D5DBA50C0}"/>
                  </a:ext>
                </a:extLst>
              </p:cNvPr>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36" name="Google Shape;405;p34">
                <a:extLst>
                  <a:ext uri="{FF2B5EF4-FFF2-40B4-BE49-F238E27FC236}">
                    <a16:creationId xmlns:a16="http://schemas.microsoft.com/office/drawing/2014/main" id="{2EA169B3-7A25-1441-8905-2EA4325D0851}"/>
                  </a:ext>
                </a:extLst>
              </p:cNvPr>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37" name="Google Shape;406;p34">
                <a:extLst>
                  <a:ext uri="{FF2B5EF4-FFF2-40B4-BE49-F238E27FC236}">
                    <a16:creationId xmlns:a16="http://schemas.microsoft.com/office/drawing/2014/main" id="{0E2619EA-7C97-444E-86F3-58D39B54869D}"/>
                  </a:ext>
                </a:extLst>
              </p:cNvPr>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38" name="Google Shape;407;p34">
                <a:extLst>
                  <a:ext uri="{FF2B5EF4-FFF2-40B4-BE49-F238E27FC236}">
                    <a16:creationId xmlns:a16="http://schemas.microsoft.com/office/drawing/2014/main" id="{1F50466E-D94F-B543-8382-A076C6B9A4B6}"/>
                  </a:ext>
                </a:extLst>
              </p:cNvPr>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grpSp>
      </p:grpSp>
      <p:grpSp>
        <p:nvGrpSpPr>
          <p:cNvPr id="39" name="Grupo 38">
            <a:extLst>
              <a:ext uri="{FF2B5EF4-FFF2-40B4-BE49-F238E27FC236}">
                <a16:creationId xmlns:a16="http://schemas.microsoft.com/office/drawing/2014/main" id="{D763A677-E64B-7B44-B7F9-D6B0BE295FF6}"/>
              </a:ext>
            </a:extLst>
          </p:cNvPr>
          <p:cNvGrpSpPr/>
          <p:nvPr userDrawn="1"/>
        </p:nvGrpSpPr>
        <p:grpSpPr>
          <a:xfrm>
            <a:off x="5413843" y="2107449"/>
            <a:ext cx="1265016" cy="1265016"/>
            <a:chOff x="5413843" y="2107449"/>
            <a:chExt cx="1265016" cy="1265016"/>
          </a:xfrm>
        </p:grpSpPr>
        <p:sp>
          <p:nvSpPr>
            <p:cNvPr id="40" name="Google Shape;374;p34">
              <a:extLst>
                <a:ext uri="{FF2B5EF4-FFF2-40B4-BE49-F238E27FC236}">
                  <a16:creationId xmlns:a16="http://schemas.microsoft.com/office/drawing/2014/main" id="{91048049-016C-124A-89D1-4721801C671F}"/>
                </a:ext>
              </a:extLst>
            </p:cNvPr>
            <p:cNvSpPr/>
            <p:nvPr/>
          </p:nvSpPr>
          <p:spPr>
            <a:xfrm>
              <a:off x="5413843" y="2107449"/>
              <a:ext cx="1265016" cy="1265016"/>
            </a:xfrm>
            <a:prstGeom prst="ellipse">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9;p34">
              <a:extLst>
                <a:ext uri="{FF2B5EF4-FFF2-40B4-BE49-F238E27FC236}">
                  <a16:creationId xmlns:a16="http://schemas.microsoft.com/office/drawing/2014/main" id="{B207C2D2-5E95-0446-9714-2D45F86BD00E}"/>
                </a:ext>
              </a:extLst>
            </p:cNvPr>
            <p:cNvSpPr/>
            <p:nvPr/>
          </p:nvSpPr>
          <p:spPr>
            <a:xfrm>
              <a:off x="5721079" y="2420039"/>
              <a:ext cx="660899" cy="660899"/>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grpSp>
      <p:grpSp>
        <p:nvGrpSpPr>
          <p:cNvPr id="42" name="Grupo 41">
            <a:extLst>
              <a:ext uri="{FF2B5EF4-FFF2-40B4-BE49-F238E27FC236}">
                <a16:creationId xmlns:a16="http://schemas.microsoft.com/office/drawing/2014/main" id="{0B102725-8953-2540-87F3-2905177475AD}"/>
              </a:ext>
            </a:extLst>
          </p:cNvPr>
          <p:cNvGrpSpPr/>
          <p:nvPr userDrawn="1"/>
        </p:nvGrpSpPr>
        <p:grpSpPr>
          <a:xfrm>
            <a:off x="6891914" y="1756720"/>
            <a:ext cx="1265016" cy="1265016"/>
            <a:chOff x="6891914" y="1756720"/>
            <a:chExt cx="1265016" cy="1265016"/>
          </a:xfrm>
        </p:grpSpPr>
        <p:sp>
          <p:nvSpPr>
            <p:cNvPr id="43" name="Google Shape;374;p34">
              <a:extLst>
                <a:ext uri="{FF2B5EF4-FFF2-40B4-BE49-F238E27FC236}">
                  <a16:creationId xmlns:a16="http://schemas.microsoft.com/office/drawing/2014/main" id="{E4BF3039-BB7E-5C43-9FA5-05A8D887C46C}"/>
                </a:ext>
              </a:extLst>
            </p:cNvPr>
            <p:cNvSpPr/>
            <p:nvPr/>
          </p:nvSpPr>
          <p:spPr>
            <a:xfrm>
              <a:off x="6891914" y="1756720"/>
              <a:ext cx="1265016" cy="1265016"/>
            </a:xfrm>
            <a:prstGeom prst="ellipse">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08;p34">
              <a:extLst>
                <a:ext uri="{FF2B5EF4-FFF2-40B4-BE49-F238E27FC236}">
                  <a16:creationId xmlns:a16="http://schemas.microsoft.com/office/drawing/2014/main" id="{72735886-7D36-2D4E-9BDA-3E36DAE41038}"/>
                </a:ext>
              </a:extLst>
            </p:cNvPr>
            <p:cNvGrpSpPr/>
            <p:nvPr/>
          </p:nvGrpSpPr>
          <p:grpSpPr>
            <a:xfrm>
              <a:off x="7192800" y="2085901"/>
              <a:ext cx="681993" cy="563335"/>
              <a:chOff x="5268225" y="4341925"/>
              <a:chExt cx="468850" cy="387275"/>
            </a:xfrm>
          </p:grpSpPr>
          <p:sp>
            <p:nvSpPr>
              <p:cNvPr id="45" name="Google Shape;409;p34">
                <a:extLst>
                  <a:ext uri="{FF2B5EF4-FFF2-40B4-BE49-F238E27FC236}">
                    <a16:creationId xmlns:a16="http://schemas.microsoft.com/office/drawing/2014/main" id="{7AC135FA-22E2-BD4C-AF58-8FA6107B6CD8}"/>
                  </a:ext>
                </a:extLst>
              </p:cNvPr>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46" name="Google Shape;410;p34">
                <a:extLst>
                  <a:ext uri="{FF2B5EF4-FFF2-40B4-BE49-F238E27FC236}">
                    <a16:creationId xmlns:a16="http://schemas.microsoft.com/office/drawing/2014/main" id="{35D0EAE7-2DA3-2A4D-BA72-8ABCC0A730F5}"/>
                  </a:ext>
                </a:extLst>
              </p:cNvPr>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47" name="Google Shape;411;p34">
                <a:extLst>
                  <a:ext uri="{FF2B5EF4-FFF2-40B4-BE49-F238E27FC236}">
                    <a16:creationId xmlns:a16="http://schemas.microsoft.com/office/drawing/2014/main" id="{9FF87B04-CA70-FA4D-A389-5E88CCC6E0EA}"/>
                  </a:ext>
                </a:extLst>
              </p:cNvPr>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48" name="Google Shape;412;p34">
                <a:extLst>
                  <a:ext uri="{FF2B5EF4-FFF2-40B4-BE49-F238E27FC236}">
                    <a16:creationId xmlns:a16="http://schemas.microsoft.com/office/drawing/2014/main" id="{ECA39DAF-B2DD-5D47-AD48-FB15955164D6}"/>
                  </a:ext>
                </a:extLst>
              </p:cNvPr>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49" name="Google Shape;413;p34">
                <a:extLst>
                  <a:ext uri="{FF2B5EF4-FFF2-40B4-BE49-F238E27FC236}">
                    <a16:creationId xmlns:a16="http://schemas.microsoft.com/office/drawing/2014/main" id="{9EDAE7F4-7FE8-C046-9B97-8CCE1DCD5909}"/>
                  </a:ext>
                </a:extLst>
              </p:cNvPr>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50" name="Google Shape;414;p34">
                <a:extLst>
                  <a:ext uri="{FF2B5EF4-FFF2-40B4-BE49-F238E27FC236}">
                    <a16:creationId xmlns:a16="http://schemas.microsoft.com/office/drawing/2014/main" id="{FE9F3DA6-A333-5444-84D6-D500F23613E7}"/>
                  </a:ext>
                </a:extLst>
              </p:cNvPr>
              <p:cNvSpPr/>
              <p:nvPr/>
            </p:nvSpPr>
            <p:spPr>
              <a:xfrm>
                <a:off x="5447225" y="4615925"/>
                <a:ext cx="110850" cy="25"/>
              </a:xfrm>
              <a:custGeom>
                <a:avLst/>
                <a:gdLst/>
                <a:ahLst/>
                <a:cxnLst/>
                <a:rect l="l" t="t" r="r" b="b"/>
                <a:pathLst>
                  <a:path w="4434" h="1" fill="none" extrusionOk="0">
                    <a:moveTo>
                      <a:pt x="1" y="0"/>
                    </a:moveTo>
                    <a:lnTo>
                      <a:pt x="4434"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51" name="Google Shape;415;p34">
                <a:extLst>
                  <a:ext uri="{FF2B5EF4-FFF2-40B4-BE49-F238E27FC236}">
                    <a16:creationId xmlns:a16="http://schemas.microsoft.com/office/drawing/2014/main" id="{28FEDF3F-B548-1945-BB26-9CBAA829EDB3}"/>
                  </a:ext>
                </a:extLst>
              </p:cNvPr>
              <p:cNvSpPr/>
              <p:nvPr/>
            </p:nvSpPr>
            <p:spPr>
              <a:xfrm>
                <a:off x="5439925" y="4589125"/>
                <a:ext cx="125450" cy="25"/>
              </a:xfrm>
              <a:custGeom>
                <a:avLst/>
                <a:gdLst/>
                <a:ahLst/>
                <a:cxnLst/>
                <a:rect l="l" t="t" r="r" b="b"/>
                <a:pathLst>
                  <a:path w="5018" h="1" fill="none" extrusionOk="0">
                    <a:moveTo>
                      <a:pt x="1" y="0"/>
                    </a:moveTo>
                    <a:lnTo>
                      <a:pt x="5018"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sp>
            <p:nvSpPr>
              <p:cNvPr id="52" name="Google Shape;416;p34">
                <a:extLst>
                  <a:ext uri="{FF2B5EF4-FFF2-40B4-BE49-F238E27FC236}">
                    <a16:creationId xmlns:a16="http://schemas.microsoft.com/office/drawing/2014/main" id="{1A913EC7-41AC-E04A-A38E-ABB31AAB0317}"/>
                  </a:ext>
                </a:extLst>
              </p:cNvPr>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434343"/>
                  </a:highlight>
                </a:endParaRPr>
              </a:p>
            </p:txBody>
          </p:sp>
        </p:grpSp>
      </p:grpSp>
      <p:cxnSp>
        <p:nvCxnSpPr>
          <p:cNvPr id="53" name="Conector recto 52">
            <a:extLst>
              <a:ext uri="{FF2B5EF4-FFF2-40B4-BE49-F238E27FC236}">
                <a16:creationId xmlns:a16="http://schemas.microsoft.com/office/drawing/2014/main" id="{59A80CAB-BAE0-BF4A-B2A4-831B4CA71A58}"/>
              </a:ext>
            </a:extLst>
          </p:cNvPr>
          <p:cNvCxnSpPr/>
          <p:nvPr userDrawn="1"/>
        </p:nvCxnSpPr>
        <p:spPr>
          <a:xfrm flipV="1">
            <a:off x="1625202" y="993058"/>
            <a:ext cx="16785" cy="760429"/>
          </a:xfrm>
          <a:prstGeom prst="line">
            <a:avLst/>
          </a:prstGeom>
          <a:ln w="12700">
            <a:solidFill>
              <a:schemeClr val="accent4"/>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54" name="Grupo 53">
            <a:extLst>
              <a:ext uri="{FF2B5EF4-FFF2-40B4-BE49-F238E27FC236}">
                <a16:creationId xmlns:a16="http://schemas.microsoft.com/office/drawing/2014/main" id="{1FFE57A6-9971-9A45-9EE3-84582EF21EDA}"/>
              </a:ext>
            </a:extLst>
          </p:cNvPr>
          <p:cNvGrpSpPr/>
          <p:nvPr userDrawn="1"/>
        </p:nvGrpSpPr>
        <p:grpSpPr>
          <a:xfrm>
            <a:off x="1346654" y="388675"/>
            <a:ext cx="616909" cy="616909"/>
            <a:chOff x="1346654" y="388675"/>
            <a:chExt cx="616909" cy="616909"/>
          </a:xfrm>
        </p:grpSpPr>
        <p:sp>
          <p:nvSpPr>
            <p:cNvPr id="55" name="Google Shape;374;p34">
              <a:extLst>
                <a:ext uri="{FF2B5EF4-FFF2-40B4-BE49-F238E27FC236}">
                  <a16:creationId xmlns:a16="http://schemas.microsoft.com/office/drawing/2014/main" id="{B12AC93C-EBE3-E249-B0BD-2E3AC3AFD44F}"/>
                </a:ext>
              </a:extLst>
            </p:cNvPr>
            <p:cNvSpPr/>
            <p:nvPr/>
          </p:nvSpPr>
          <p:spPr>
            <a:xfrm>
              <a:off x="1346654" y="388675"/>
              <a:ext cx="616909" cy="616909"/>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CuadroTexto 55">
              <a:extLst>
                <a:ext uri="{FF2B5EF4-FFF2-40B4-BE49-F238E27FC236}">
                  <a16:creationId xmlns:a16="http://schemas.microsoft.com/office/drawing/2014/main" id="{C2D84CC1-208D-A640-9D79-231104CBC143}"/>
                </a:ext>
              </a:extLst>
            </p:cNvPr>
            <p:cNvSpPr txBox="1"/>
            <p:nvPr/>
          </p:nvSpPr>
          <p:spPr>
            <a:xfrm>
              <a:off x="1407596" y="461569"/>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01</a:t>
              </a:r>
            </a:p>
          </p:txBody>
        </p:sp>
      </p:grpSp>
      <p:grpSp>
        <p:nvGrpSpPr>
          <p:cNvPr id="57" name="Grupo 56">
            <a:extLst>
              <a:ext uri="{FF2B5EF4-FFF2-40B4-BE49-F238E27FC236}">
                <a16:creationId xmlns:a16="http://schemas.microsoft.com/office/drawing/2014/main" id="{1A16F449-C4F9-7D44-867A-515A89448DE9}"/>
              </a:ext>
            </a:extLst>
          </p:cNvPr>
          <p:cNvGrpSpPr/>
          <p:nvPr userDrawn="1"/>
        </p:nvGrpSpPr>
        <p:grpSpPr>
          <a:xfrm>
            <a:off x="2799673" y="4259217"/>
            <a:ext cx="616909" cy="616909"/>
            <a:chOff x="2799673" y="4259217"/>
            <a:chExt cx="616909" cy="616909"/>
          </a:xfrm>
        </p:grpSpPr>
        <p:sp>
          <p:nvSpPr>
            <p:cNvPr id="58" name="Google Shape;374;p34">
              <a:extLst>
                <a:ext uri="{FF2B5EF4-FFF2-40B4-BE49-F238E27FC236}">
                  <a16:creationId xmlns:a16="http://schemas.microsoft.com/office/drawing/2014/main" id="{D9C031AF-53E5-2546-A3F5-192EB35F1BAE}"/>
                </a:ext>
              </a:extLst>
            </p:cNvPr>
            <p:cNvSpPr/>
            <p:nvPr/>
          </p:nvSpPr>
          <p:spPr>
            <a:xfrm>
              <a:off x="2799673" y="4259217"/>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CuadroTexto 58">
              <a:extLst>
                <a:ext uri="{FF2B5EF4-FFF2-40B4-BE49-F238E27FC236}">
                  <a16:creationId xmlns:a16="http://schemas.microsoft.com/office/drawing/2014/main" id="{31722F6A-C858-DE45-9F2C-DD3472F11DE5}"/>
                </a:ext>
              </a:extLst>
            </p:cNvPr>
            <p:cNvSpPr txBox="1"/>
            <p:nvPr/>
          </p:nvSpPr>
          <p:spPr>
            <a:xfrm>
              <a:off x="2842670" y="4332111"/>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02</a:t>
              </a:r>
            </a:p>
          </p:txBody>
        </p:sp>
      </p:grpSp>
      <p:cxnSp>
        <p:nvCxnSpPr>
          <p:cNvPr id="60" name="Conector recto 59">
            <a:extLst>
              <a:ext uri="{FF2B5EF4-FFF2-40B4-BE49-F238E27FC236}">
                <a16:creationId xmlns:a16="http://schemas.microsoft.com/office/drawing/2014/main" id="{4362C163-14CE-E84F-A829-1B1185A6B400}"/>
              </a:ext>
            </a:extLst>
          </p:cNvPr>
          <p:cNvCxnSpPr>
            <a:cxnSpLocks/>
            <a:stCxn id="58" idx="0"/>
          </p:cNvCxnSpPr>
          <p:nvPr userDrawn="1"/>
        </p:nvCxnSpPr>
        <p:spPr>
          <a:xfrm flipV="1">
            <a:off x="3108128" y="3372465"/>
            <a:ext cx="0" cy="886752"/>
          </a:xfrm>
          <a:prstGeom prst="line">
            <a:avLst/>
          </a:prstGeom>
          <a:ln w="127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00247F27-AA47-464D-98D2-37A9E9B5138D}"/>
              </a:ext>
            </a:extLst>
          </p:cNvPr>
          <p:cNvCxnSpPr/>
          <p:nvPr userDrawn="1"/>
        </p:nvCxnSpPr>
        <p:spPr>
          <a:xfrm flipV="1">
            <a:off x="4559887" y="1002890"/>
            <a:ext cx="16785" cy="760429"/>
          </a:xfrm>
          <a:prstGeom prst="line">
            <a:avLst/>
          </a:prstGeom>
          <a:ln w="12700">
            <a:solidFill>
              <a:srgbClr val="DE7E20"/>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62" name="Grupo 61">
            <a:extLst>
              <a:ext uri="{FF2B5EF4-FFF2-40B4-BE49-F238E27FC236}">
                <a16:creationId xmlns:a16="http://schemas.microsoft.com/office/drawing/2014/main" id="{966644DE-1CCC-CA49-B4EA-CB2BCD90EDB7}"/>
              </a:ext>
            </a:extLst>
          </p:cNvPr>
          <p:cNvGrpSpPr/>
          <p:nvPr userDrawn="1"/>
        </p:nvGrpSpPr>
        <p:grpSpPr>
          <a:xfrm>
            <a:off x="4259825" y="398507"/>
            <a:ext cx="616909" cy="616909"/>
            <a:chOff x="4259825" y="398507"/>
            <a:chExt cx="616909" cy="616909"/>
          </a:xfrm>
        </p:grpSpPr>
        <p:sp>
          <p:nvSpPr>
            <p:cNvPr id="63" name="Google Shape;374;p34">
              <a:extLst>
                <a:ext uri="{FF2B5EF4-FFF2-40B4-BE49-F238E27FC236}">
                  <a16:creationId xmlns:a16="http://schemas.microsoft.com/office/drawing/2014/main" id="{AFD142E2-C8DF-A74F-A93E-E96FAA068262}"/>
                </a:ext>
              </a:extLst>
            </p:cNvPr>
            <p:cNvSpPr/>
            <p:nvPr/>
          </p:nvSpPr>
          <p:spPr>
            <a:xfrm>
              <a:off x="4259825" y="398507"/>
              <a:ext cx="616909" cy="616909"/>
            </a:xfrm>
            <a:prstGeom prst="ellipse">
              <a:avLst/>
            </a:prstGeom>
            <a:solidFill>
              <a:srgbClr val="DE7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CuadroTexto 63">
              <a:extLst>
                <a:ext uri="{FF2B5EF4-FFF2-40B4-BE49-F238E27FC236}">
                  <a16:creationId xmlns:a16="http://schemas.microsoft.com/office/drawing/2014/main" id="{AA7933E6-BA3A-7740-B257-6FF664D59810}"/>
                </a:ext>
              </a:extLst>
            </p:cNvPr>
            <p:cNvSpPr txBox="1"/>
            <p:nvPr/>
          </p:nvSpPr>
          <p:spPr>
            <a:xfrm>
              <a:off x="4302822" y="471401"/>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03</a:t>
              </a:r>
            </a:p>
          </p:txBody>
        </p:sp>
      </p:grpSp>
      <p:grpSp>
        <p:nvGrpSpPr>
          <p:cNvPr id="65" name="Grupo 64">
            <a:extLst>
              <a:ext uri="{FF2B5EF4-FFF2-40B4-BE49-F238E27FC236}">
                <a16:creationId xmlns:a16="http://schemas.microsoft.com/office/drawing/2014/main" id="{79B42898-B5D6-464B-9013-53822917F6AB}"/>
              </a:ext>
            </a:extLst>
          </p:cNvPr>
          <p:cNvGrpSpPr/>
          <p:nvPr userDrawn="1"/>
        </p:nvGrpSpPr>
        <p:grpSpPr>
          <a:xfrm>
            <a:off x="5730763" y="4259217"/>
            <a:ext cx="616909" cy="616909"/>
            <a:chOff x="5730763" y="4259217"/>
            <a:chExt cx="616909" cy="616909"/>
          </a:xfrm>
        </p:grpSpPr>
        <p:sp>
          <p:nvSpPr>
            <p:cNvPr id="66" name="Google Shape;374;p34">
              <a:extLst>
                <a:ext uri="{FF2B5EF4-FFF2-40B4-BE49-F238E27FC236}">
                  <a16:creationId xmlns:a16="http://schemas.microsoft.com/office/drawing/2014/main" id="{7B582360-4D1C-554B-A3E6-C4BCA16B114C}"/>
                </a:ext>
              </a:extLst>
            </p:cNvPr>
            <p:cNvSpPr/>
            <p:nvPr/>
          </p:nvSpPr>
          <p:spPr>
            <a:xfrm>
              <a:off x="5730763" y="4259217"/>
              <a:ext cx="616909" cy="616909"/>
            </a:xfrm>
            <a:prstGeom prst="ellipse">
              <a:avLst/>
            </a:prstGeom>
            <a:solidFill>
              <a:srgbClr val="D46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CuadroTexto 66">
              <a:extLst>
                <a:ext uri="{FF2B5EF4-FFF2-40B4-BE49-F238E27FC236}">
                  <a16:creationId xmlns:a16="http://schemas.microsoft.com/office/drawing/2014/main" id="{C96CF2F6-C151-884F-B831-34770D23BDCF}"/>
                </a:ext>
              </a:extLst>
            </p:cNvPr>
            <p:cNvSpPr txBox="1"/>
            <p:nvPr/>
          </p:nvSpPr>
          <p:spPr>
            <a:xfrm>
              <a:off x="5773760" y="4332111"/>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04</a:t>
              </a:r>
            </a:p>
          </p:txBody>
        </p:sp>
      </p:grpSp>
      <p:cxnSp>
        <p:nvCxnSpPr>
          <p:cNvPr id="68" name="Conector recto 67">
            <a:extLst>
              <a:ext uri="{FF2B5EF4-FFF2-40B4-BE49-F238E27FC236}">
                <a16:creationId xmlns:a16="http://schemas.microsoft.com/office/drawing/2014/main" id="{A46EEEF0-3F01-7A45-8795-F85AB5ADDD27}"/>
              </a:ext>
            </a:extLst>
          </p:cNvPr>
          <p:cNvCxnSpPr>
            <a:cxnSpLocks/>
            <a:stCxn id="66" idx="0"/>
          </p:cNvCxnSpPr>
          <p:nvPr userDrawn="1"/>
        </p:nvCxnSpPr>
        <p:spPr>
          <a:xfrm flipV="1">
            <a:off x="6039218" y="3372465"/>
            <a:ext cx="0" cy="886752"/>
          </a:xfrm>
          <a:prstGeom prst="line">
            <a:avLst/>
          </a:prstGeom>
          <a:ln w="12700">
            <a:solidFill>
              <a:srgbClr val="D4631B"/>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C501362F-8AA5-594F-B217-C4E944324891}"/>
              </a:ext>
            </a:extLst>
          </p:cNvPr>
          <p:cNvCxnSpPr/>
          <p:nvPr userDrawn="1"/>
        </p:nvCxnSpPr>
        <p:spPr>
          <a:xfrm flipV="1">
            <a:off x="7516030" y="993058"/>
            <a:ext cx="16785" cy="760429"/>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70" name="Grupo 69">
            <a:extLst>
              <a:ext uri="{FF2B5EF4-FFF2-40B4-BE49-F238E27FC236}">
                <a16:creationId xmlns:a16="http://schemas.microsoft.com/office/drawing/2014/main" id="{DCA0DEB2-FCBB-FF4C-991E-376EF8F98EFF}"/>
              </a:ext>
            </a:extLst>
          </p:cNvPr>
          <p:cNvGrpSpPr/>
          <p:nvPr userDrawn="1"/>
        </p:nvGrpSpPr>
        <p:grpSpPr>
          <a:xfrm>
            <a:off x="7215968" y="388675"/>
            <a:ext cx="616909" cy="616909"/>
            <a:chOff x="7215968" y="388675"/>
            <a:chExt cx="616909" cy="616909"/>
          </a:xfrm>
        </p:grpSpPr>
        <p:sp>
          <p:nvSpPr>
            <p:cNvPr id="71" name="Google Shape;374;p34">
              <a:extLst>
                <a:ext uri="{FF2B5EF4-FFF2-40B4-BE49-F238E27FC236}">
                  <a16:creationId xmlns:a16="http://schemas.microsoft.com/office/drawing/2014/main" id="{C06E4734-3A9E-4841-8214-6B5D5EC029F1}"/>
                </a:ext>
              </a:extLst>
            </p:cNvPr>
            <p:cNvSpPr/>
            <p:nvPr/>
          </p:nvSpPr>
          <p:spPr>
            <a:xfrm>
              <a:off x="7215968" y="388675"/>
              <a:ext cx="616909" cy="616909"/>
            </a:xfrm>
            <a:prstGeom prst="ellipse">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CuadroTexto 71">
              <a:extLst>
                <a:ext uri="{FF2B5EF4-FFF2-40B4-BE49-F238E27FC236}">
                  <a16:creationId xmlns:a16="http://schemas.microsoft.com/office/drawing/2014/main" id="{17BA4B4D-3556-F949-B1EC-74326E50D19E}"/>
                </a:ext>
              </a:extLst>
            </p:cNvPr>
            <p:cNvSpPr txBox="1"/>
            <p:nvPr/>
          </p:nvSpPr>
          <p:spPr>
            <a:xfrm>
              <a:off x="7258965" y="461569"/>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05</a:t>
              </a:r>
            </a:p>
          </p:txBody>
        </p:sp>
      </p:grpSp>
      <p:sp>
        <p:nvSpPr>
          <p:cNvPr id="75" name="Marcador de texto 74">
            <a:extLst>
              <a:ext uri="{FF2B5EF4-FFF2-40B4-BE49-F238E27FC236}">
                <a16:creationId xmlns:a16="http://schemas.microsoft.com/office/drawing/2014/main" id="{250A78CB-5A68-854B-B094-8B40EBC35685}"/>
              </a:ext>
            </a:extLst>
          </p:cNvPr>
          <p:cNvSpPr>
            <a:spLocks noGrp="1"/>
          </p:cNvSpPr>
          <p:nvPr>
            <p:ph type="body" sz="quarter" idx="10" hasCustomPrompt="1"/>
          </p:nvPr>
        </p:nvSpPr>
        <p:spPr>
          <a:xfrm>
            <a:off x="5339700" y="681964"/>
            <a:ext cx="1396517" cy="852487"/>
          </a:xfrm>
        </p:spPr>
        <p:txBody>
          <a:bodyPr anchor="t">
            <a:noAutofit/>
          </a:bodyPr>
          <a:lstStyle>
            <a:lvl1pPr marL="0" indent="0" algn="ctr">
              <a:lnSpc>
                <a:spcPct val="100000"/>
              </a:lnSpc>
              <a:buNone/>
              <a:defRPr sz="1200">
                <a:latin typeface="Century Gothic" panose="020B0502020202020204" pitchFamily="34" charset="0"/>
              </a:defRPr>
            </a:lvl1pPr>
          </a:lstStyle>
          <a:p>
            <a:r>
              <a:rPr lang="es-ES"/>
              <a:t>Breve explicación</a:t>
            </a:r>
            <a:endParaRPr lang="es-AR"/>
          </a:p>
        </p:txBody>
      </p:sp>
      <p:sp>
        <p:nvSpPr>
          <p:cNvPr id="77" name="Marcador de texto 74">
            <a:extLst>
              <a:ext uri="{FF2B5EF4-FFF2-40B4-BE49-F238E27FC236}">
                <a16:creationId xmlns:a16="http://schemas.microsoft.com/office/drawing/2014/main" id="{471CEBA3-E90F-234F-AF91-B71700F37CF5}"/>
              </a:ext>
            </a:extLst>
          </p:cNvPr>
          <p:cNvSpPr>
            <a:spLocks noGrp="1"/>
          </p:cNvSpPr>
          <p:nvPr>
            <p:ph type="body" sz="quarter" idx="11" hasCustomPrompt="1"/>
          </p:nvPr>
        </p:nvSpPr>
        <p:spPr>
          <a:xfrm>
            <a:off x="3863274" y="3435922"/>
            <a:ext cx="1396517" cy="852487"/>
          </a:xfrm>
        </p:spPr>
        <p:txBody>
          <a:bodyPr anchor="t">
            <a:noAutofit/>
          </a:bodyPr>
          <a:lstStyle>
            <a:lvl1pPr marL="0" indent="0" algn="ctr">
              <a:lnSpc>
                <a:spcPct val="100000"/>
              </a:lnSpc>
              <a:buNone/>
              <a:defRPr sz="1200">
                <a:latin typeface="Century Gothic" panose="020B0502020202020204" pitchFamily="34" charset="0"/>
              </a:defRPr>
            </a:lvl1pPr>
          </a:lstStyle>
          <a:p>
            <a:r>
              <a:rPr lang="es-ES"/>
              <a:t>Breve explicación</a:t>
            </a:r>
            <a:endParaRPr lang="es-AR"/>
          </a:p>
        </p:txBody>
      </p:sp>
      <p:sp>
        <p:nvSpPr>
          <p:cNvPr id="78" name="Marcador de texto 74">
            <a:extLst>
              <a:ext uri="{FF2B5EF4-FFF2-40B4-BE49-F238E27FC236}">
                <a16:creationId xmlns:a16="http://schemas.microsoft.com/office/drawing/2014/main" id="{234F69FE-F643-9943-B8DF-BD79FBE95CEC}"/>
              </a:ext>
            </a:extLst>
          </p:cNvPr>
          <p:cNvSpPr>
            <a:spLocks noGrp="1"/>
          </p:cNvSpPr>
          <p:nvPr>
            <p:ph type="body" sz="quarter" idx="12" hasCustomPrompt="1"/>
          </p:nvPr>
        </p:nvSpPr>
        <p:spPr>
          <a:xfrm>
            <a:off x="885298" y="3435922"/>
            <a:ext cx="1396517" cy="852487"/>
          </a:xfrm>
        </p:spPr>
        <p:txBody>
          <a:bodyPr anchor="t">
            <a:noAutofit/>
          </a:bodyPr>
          <a:lstStyle>
            <a:lvl1pPr marL="0" indent="0" algn="ctr">
              <a:lnSpc>
                <a:spcPct val="100000"/>
              </a:lnSpc>
              <a:buNone/>
              <a:defRPr sz="1200">
                <a:latin typeface="Century Gothic" panose="020B0502020202020204" pitchFamily="34" charset="0"/>
              </a:defRPr>
            </a:lvl1pPr>
          </a:lstStyle>
          <a:p>
            <a:r>
              <a:rPr lang="es-ES"/>
              <a:t>Breve explicación</a:t>
            </a:r>
            <a:endParaRPr lang="es-AR"/>
          </a:p>
        </p:txBody>
      </p:sp>
      <p:sp>
        <p:nvSpPr>
          <p:cNvPr id="79" name="Marcador de texto 74">
            <a:extLst>
              <a:ext uri="{FF2B5EF4-FFF2-40B4-BE49-F238E27FC236}">
                <a16:creationId xmlns:a16="http://schemas.microsoft.com/office/drawing/2014/main" id="{E4019AA4-D69A-1D4D-8ADA-A2DBB716EEE3}"/>
              </a:ext>
            </a:extLst>
          </p:cNvPr>
          <p:cNvSpPr>
            <a:spLocks noGrp="1"/>
          </p:cNvSpPr>
          <p:nvPr>
            <p:ph type="body" sz="quarter" idx="13" hasCustomPrompt="1"/>
          </p:nvPr>
        </p:nvSpPr>
        <p:spPr>
          <a:xfrm>
            <a:off x="6903038" y="3435922"/>
            <a:ext cx="1396517" cy="852487"/>
          </a:xfrm>
        </p:spPr>
        <p:txBody>
          <a:bodyPr anchor="t">
            <a:noAutofit/>
          </a:bodyPr>
          <a:lstStyle>
            <a:lvl1pPr marL="0" indent="0" algn="ctr">
              <a:lnSpc>
                <a:spcPct val="100000"/>
              </a:lnSpc>
              <a:buNone/>
              <a:defRPr sz="1200">
                <a:latin typeface="Century Gothic" panose="020B0502020202020204" pitchFamily="34" charset="0"/>
              </a:defRPr>
            </a:lvl1pPr>
          </a:lstStyle>
          <a:p>
            <a:r>
              <a:rPr lang="es-ES"/>
              <a:t>Breve explicación</a:t>
            </a:r>
            <a:endParaRPr lang="es-AR"/>
          </a:p>
        </p:txBody>
      </p:sp>
    </p:spTree>
    <p:extLst>
      <p:ext uri="{BB962C8B-B14F-4D97-AF65-F5344CB8AC3E}">
        <p14:creationId xmlns:p14="http://schemas.microsoft.com/office/powerpoint/2010/main" val="3071281258"/>
      </p:ext>
    </p:extLst>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Rectángulo redondeado 5">
            <a:extLst>
              <a:ext uri="{FF2B5EF4-FFF2-40B4-BE49-F238E27FC236}">
                <a16:creationId xmlns:a16="http://schemas.microsoft.com/office/drawing/2014/main" id="{539B8A8E-D72B-3141-B845-7FEF14A8761C}"/>
              </a:ext>
            </a:extLst>
          </p:cNvPr>
          <p:cNvSpPr/>
          <p:nvPr userDrawn="1"/>
        </p:nvSpPr>
        <p:spPr>
          <a:xfrm>
            <a:off x="451624" y="3704888"/>
            <a:ext cx="1876082" cy="61798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redondeado 6">
            <a:extLst>
              <a:ext uri="{FF2B5EF4-FFF2-40B4-BE49-F238E27FC236}">
                <a16:creationId xmlns:a16="http://schemas.microsoft.com/office/drawing/2014/main" id="{3A3FA7EE-7D1A-4844-A2E7-276EA9F2A236}"/>
              </a:ext>
            </a:extLst>
          </p:cNvPr>
          <p:cNvSpPr/>
          <p:nvPr userDrawn="1"/>
        </p:nvSpPr>
        <p:spPr>
          <a:xfrm>
            <a:off x="451624" y="2250842"/>
            <a:ext cx="1876082" cy="61798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redondeado 7">
            <a:extLst>
              <a:ext uri="{FF2B5EF4-FFF2-40B4-BE49-F238E27FC236}">
                <a16:creationId xmlns:a16="http://schemas.microsoft.com/office/drawing/2014/main" id="{92990395-F2E8-BF45-80BD-E96E41F87F37}"/>
              </a:ext>
            </a:extLst>
          </p:cNvPr>
          <p:cNvSpPr/>
          <p:nvPr userDrawn="1"/>
        </p:nvSpPr>
        <p:spPr>
          <a:xfrm>
            <a:off x="451624" y="781806"/>
            <a:ext cx="1876082" cy="61798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0" name="Conector recto 9">
            <a:extLst>
              <a:ext uri="{FF2B5EF4-FFF2-40B4-BE49-F238E27FC236}">
                <a16:creationId xmlns:a16="http://schemas.microsoft.com/office/drawing/2014/main" id="{FD768DCD-41F4-BC4D-A849-EED01C78C8DD}"/>
              </a:ext>
            </a:extLst>
          </p:cNvPr>
          <p:cNvCxnSpPr>
            <a:cxnSpLocks/>
          </p:cNvCxnSpPr>
          <p:nvPr userDrawn="1"/>
        </p:nvCxnSpPr>
        <p:spPr>
          <a:xfrm>
            <a:off x="2316555" y="1081245"/>
            <a:ext cx="332297" cy="0"/>
          </a:xfrm>
          <a:prstGeom prst="line">
            <a:avLst/>
          </a:prstGeom>
          <a:ln w="12700">
            <a:solidFill>
              <a:schemeClr val="accent4"/>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8A301938-1CD5-7342-8ADE-30F0A04680B1}"/>
              </a:ext>
            </a:extLst>
          </p:cNvPr>
          <p:cNvCxnSpPr>
            <a:cxnSpLocks/>
          </p:cNvCxnSpPr>
          <p:nvPr userDrawn="1"/>
        </p:nvCxnSpPr>
        <p:spPr>
          <a:xfrm>
            <a:off x="2648852" y="678306"/>
            <a:ext cx="0" cy="77574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1DA15573-C195-9641-95FE-D220267A09AB}"/>
              </a:ext>
            </a:extLst>
          </p:cNvPr>
          <p:cNvCxnSpPr>
            <a:cxnSpLocks/>
          </p:cNvCxnSpPr>
          <p:nvPr userDrawn="1"/>
        </p:nvCxnSpPr>
        <p:spPr>
          <a:xfrm>
            <a:off x="6130980" y="1081245"/>
            <a:ext cx="332297" cy="0"/>
          </a:xfrm>
          <a:prstGeom prst="line">
            <a:avLst/>
          </a:prstGeom>
          <a:ln w="12700">
            <a:solidFill>
              <a:schemeClr val="accent4"/>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3DAFE622-B990-A047-90E0-1E9C38A928A2}"/>
              </a:ext>
            </a:extLst>
          </p:cNvPr>
          <p:cNvCxnSpPr>
            <a:cxnSpLocks/>
          </p:cNvCxnSpPr>
          <p:nvPr userDrawn="1"/>
        </p:nvCxnSpPr>
        <p:spPr>
          <a:xfrm>
            <a:off x="6130980" y="678306"/>
            <a:ext cx="0" cy="79073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487AEEBF-C575-AA49-A4DF-C3C53F2E7ABB}"/>
              </a:ext>
            </a:extLst>
          </p:cNvPr>
          <p:cNvCxnSpPr>
            <a:cxnSpLocks/>
          </p:cNvCxnSpPr>
          <p:nvPr userDrawn="1"/>
        </p:nvCxnSpPr>
        <p:spPr>
          <a:xfrm>
            <a:off x="2316555" y="2551742"/>
            <a:ext cx="332297" cy="0"/>
          </a:xfrm>
          <a:prstGeom prst="line">
            <a:avLst/>
          </a:prstGeom>
          <a:ln w="127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6687FFE6-F5E4-6D4D-B96B-6DDBA587357F}"/>
              </a:ext>
            </a:extLst>
          </p:cNvPr>
          <p:cNvCxnSpPr>
            <a:cxnSpLocks/>
          </p:cNvCxnSpPr>
          <p:nvPr userDrawn="1"/>
        </p:nvCxnSpPr>
        <p:spPr>
          <a:xfrm>
            <a:off x="2648852" y="2148803"/>
            <a:ext cx="0" cy="77574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90ED8857-1A73-3845-9186-091CDEEB52B4}"/>
              </a:ext>
            </a:extLst>
          </p:cNvPr>
          <p:cNvCxnSpPr>
            <a:cxnSpLocks/>
          </p:cNvCxnSpPr>
          <p:nvPr userDrawn="1"/>
        </p:nvCxnSpPr>
        <p:spPr>
          <a:xfrm>
            <a:off x="6130980" y="2551742"/>
            <a:ext cx="332297" cy="0"/>
          </a:xfrm>
          <a:prstGeom prst="line">
            <a:avLst/>
          </a:prstGeom>
          <a:ln w="127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0751DD4F-61DC-0241-BBC9-75D21A4D35FE}"/>
              </a:ext>
            </a:extLst>
          </p:cNvPr>
          <p:cNvCxnSpPr>
            <a:cxnSpLocks/>
          </p:cNvCxnSpPr>
          <p:nvPr userDrawn="1"/>
        </p:nvCxnSpPr>
        <p:spPr>
          <a:xfrm>
            <a:off x="6130980" y="2148803"/>
            <a:ext cx="0" cy="7907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41FECE68-C0F2-814A-85F9-FFAE0DEC416D}"/>
              </a:ext>
            </a:extLst>
          </p:cNvPr>
          <p:cNvCxnSpPr>
            <a:cxnSpLocks/>
          </p:cNvCxnSpPr>
          <p:nvPr userDrawn="1"/>
        </p:nvCxnSpPr>
        <p:spPr>
          <a:xfrm>
            <a:off x="2316555" y="3993323"/>
            <a:ext cx="332297"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D33ED399-562A-6345-AB60-FFFF04B68A70}"/>
              </a:ext>
            </a:extLst>
          </p:cNvPr>
          <p:cNvCxnSpPr>
            <a:cxnSpLocks/>
          </p:cNvCxnSpPr>
          <p:nvPr userDrawn="1"/>
        </p:nvCxnSpPr>
        <p:spPr>
          <a:xfrm>
            <a:off x="2648852" y="3590384"/>
            <a:ext cx="0" cy="7757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F1A3BF8-1F94-124B-A68B-C4D26E2B0D40}"/>
              </a:ext>
            </a:extLst>
          </p:cNvPr>
          <p:cNvCxnSpPr>
            <a:cxnSpLocks/>
          </p:cNvCxnSpPr>
          <p:nvPr userDrawn="1"/>
        </p:nvCxnSpPr>
        <p:spPr>
          <a:xfrm>
            <a:off x="6130980" y="3993323"/>
            <a:ext cx="332297"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B95FF1F6-2234-1442-85EF-0FAEEF15DF06}"/>
              </a:ext>
            </a:extLst>
          </p:cNvPr>
          <p:cNvCxnSpPr>
            <a:cxnSpLocks/>
          </p:cNvCxnSpPr>
          <p:nvPr userDrawn="1"/>
        </p:nvCxnSpPr>
        <p:spPr>
          <a:xfrm>
            <a:off x="6130980" y="3590384"/>
            <a:ext cx="0" cy="7907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Marcador de texto 22">
            <a:extLst>
              <a:ext uri="{FF2B5EF4-FFF2-40B4-BE49-F238E27FC236}">
                <a16:creationId xmlns:a16="http://schemas.microsoft.com/office/drawing/2014/main" id="{71E54B35-091E-5A4C-98F4-FED8974A11F6}"/>
              </a:ext>
            </a:extLst>
          </p:cNvPr>
          <p:cNvSpPr>
            <a:spLocks noGrp="1"/>
          </p:cNvSpPr>
          <p:nvPr>
            <p:ph type="body" sz="quarter" idx="10" hasCustomPrompt="1"/>
          </p:nvPr>
        </p:nvSpPr>
        <p:spPr>
          <a:xfrm>
            <a:off x="524777" y="853664"/>
            <a:ext cx="1802929" cy="504825"/>
          </a:xfrm>
        </p:spPr>
        <p:txBody>
          <a:bodyPr anchor="ctr">
            <a:normAutofit/>
          </a:bodyPr>
          <a:lstStyle>
            <a:lvl1pPr marL="0" indent="0">
              <a:buNone/>
              <a:defRPr sz="2200" b="1">
                <a:solidFill>
                  <a:schemeClr val="bg1"/>
                </a:solidFill>
                <a:latin typeface="Century Gothic" panose="020B0502020202020204" pitchFamily="34" charset="0"/>
              </a:defRPr>
            </a:lvl1pPr>
          </a:lstStyle>
          <a:p>
            <a:r>
              <a:rPr lang="es-ES"/>
              <a:t>CONCEPTO</a:t>
            </a:r>
            <a:endParaRPr lang="es-AR"/>
          </a:p>
        </p:txBody>
      </p:sp>
      <p:sp>
        <p:nvSpPr>
          <p:cNvPr id="24" name="Marcador de texto 22">
            <a:extLst>
              <a:ext uri="{FF2B5EF4-FFF2-40B4-BE49-F238E27FC236}">
                <a16:creationId xmlns:a16="http://schemas.microsoft.com/office/drawing/2014/main" id="{291578A5-C9F5-0B45-B5B6-EEE20E8F733B}"/>
              </a:ext>
            </a:extLst>
          </p:cNvPr>
          <p:cNvSpPr>
            <a:spLocks noGrp="1"/>
          </p:cNvSpPr>
          <p:nvPr>
            <p:ph type="body" sz="quarter" idx="11" hasCustomPrompt="1"/>
          </p:nvPr>
        </p:nvSpPr>
        <p:spPr>
          <a:xfrm>
            <a:off x="524777" y="2311761"/>
            <a:ext cx="1802929" cy="504825"/>
          </a:xfrm>
        </p:spPr>
        <p:txBody>
          <a:bodyPr anchor="ctr">
            <a:normAutofit/>
          </a:bodyPr>
          <a:lstStyle>
            <a:lvl1pPr marL="0" indent="0">
              <a:buNone/>
              <a:defRPr sz="2200" b="1">
                <a:solidFill>
                  <a:schemeClr val="bg1"/>
                </a:solidFill>
                <a:latin typeface="Century Gothic" panose="020B0502020202020204" pitchFamily="34" charset="0"/>
              </a:defRPr>
            </a:lvl1pPr>
          </a:lstStyle>
          <a:p>
            <a:r>
              <a:rPr lang="es-ES"/>
              <a:t>CONCEPTO</a:t>
            </a:r>
            <a:endParaRPr lang="es-AR"/>
          </a:p>
        </p:txBody>
      </p:sp>
      <p:sp>
        <p:nvSpPr>
          <p:cNvPr id="25" name="Marcador de texto 22">
            <a:extLst>
              <a:ext uri="{FF2B5EF4-FFF2-40B4-BE49-F238E27FC236}">
                <a16:creationId xmlns:a16="http://schemas.microsoft.com/office/drawing/2014/main" id="{B21699AE-15F7-EB40-9BC8-5B24978DC48A}"/>
              </a:ext>
            </a:extLst>
          </p:cNvPr>
          <p:cNvSpPr>
            <a:spLocks noGrp="1"/>
          </p:cNvSpPr>
          <p:nvPr>
            <p:ph type="body" sz="quarter" idx="12" hasCustomPrompt="1"/>
          </p:nvPr>
        </p:nvSpPr>
        <p:spPr>
          <a:xfrm>
            <a:off x="524777" y="3757502"/>
            <a:ext cx="1802929" cy="504825"/>
          </a:xfrm>
        </p:spPr>
        <p:txBody>
          <a:bodyPr anchor="ctr">
            <a:normAutofit/>
          </a:bodyPr>
          <a:lstStyle>
            <a:lvl1pPr marL="0" indent="0">
              <a:buNone/>
              <a:defRPr sz="2200" b="1">
                <a:solidFill>
                  <a:schemeClr val="bg1"/>
                </a:solidFill>
                <a:latin typeface="Century Gothic" panose="020B0502020202020204" pitchFamily="34" charset="0"/>
              </a:defRPr>
            </a:lvl1pPr>
          </a:lstStyle>
          <a:p>
            <a:r>
              <a:rPr lang="es-ES"/>
              <a:t>CONCEPTO</a:t>
            </a:r>
            <a:endParaRPr lang="es-AR"/>
          </a:p>
        </p:txBody>
      </p:sp>
      <p:sp>
        <p:nvSpPr>
          <p:cNvPr id="26" name="Marcador de texto 74">
            <a:extLst>
              <a:ext uri="{FF2B5EF4-FFF2-40B4-BE49-F238E27FC236}">
                <a16:creationId xmlns:a16="http://schemas.microsoft.com/office/drawing/2014/main" id="{27840A8D-9A0F-B549-8D44-B3CA7FAE3FF2}"/>
              </a:ext>
            </a:extLst>
          </p:cNvPr>
          <p:cNvSpPr>
            <a:spLocks noGrp="1"/>
          </p:cNvSpPr>
          <p:nvPr>
            <p:ph type="body" sz="quarter" idx="13" hasCustomPrompt="1"/>
          </p:nvPr>
        </p:nvSpPr>
        <p:spPr>
          <a:xfrm>
            <a:off x="2722967" y="679833"/>
            <a:ext cx="3282417" cy="789204"/>
          </a:xfrm>
        </p:spPr>
        <p:txBody>
          <a:bodyPr anchor="t">
            <a:noAutofit/>
          </a:bodyPr>
          <a:lstStyle>
            <a:lvl1pPr marL="0" indent="0" algn="ctr">
              <a:lnSpc>
                <a:spcPct val="100000"/>
              </a:lnSpc>
              <a:buNone/>
              <a:defRPr sz="1400">
                <a:latin typeface="Century Gothic" panose="020B0502020202020204" pitchFamily="34" charset="0"/>
              </a:defRPr>
            </a:lvl1pPr>
          </a:lstStyle>
          <a:p>
            <a:r>
              <a:rPr lang="es-ES"/>
              <a:t>Breve explicación</a:t>
            </a:r>
            <a:endParaRPr lang="es-AR"/>
          </a:p>
        </p:txBody>
      </p:sp>
      <p:sp>
        <p:nvSpPr>
          <p:cNvPr id="27" name="Marcador de texto 74">
            <a:extLst>
              <a:ext uri="{FF2B5EF4-FFF2-40B4-BE49-F238E27FC236}">
                <a16:creationId xmlns:a16="http://schemas.microsoft.com/office/drawing/2014/main" id="{B6E5CFAA-67D0-C448-93B5-A6B64461CA9C}"/>
              </a:ext>
            </a:extLst>
          </p:cNvPr>
          <p:cNvSpPr>
            <a:spLocks noGrp="1"/>
          </p:cNvSpPr>
          <p:nvPr>
            <p:ph type="body" sz="quarter" idx="14" hasCustomPrompt="1"/>
          </p:nvPr>
        </p:nvSpPr>
        <p:spPr>
          <a:xfrm>
            <a:off x="2722967" y="2125573"/>
            <a:ext cx="3282417" cy="789204"/>
          </a:xfrm>
        </p:spPr>
        <p:txBody>
          <a:bodyPr anchor="t">
            <a:noAutofit/>
          </a:bodyPr>
          <a:lstStyle>
            <a:lvl1pPr marL="0" indent="0" algn="ctr">
              <a:lnSpc>
                <a:spcPct val="100000"/>
              </a:lnSpc>
              <a:buNone/>
              <a:defRPr sz="1400">
                <a:latin typeface="Century Gothic" panose="020B0502020202020204" pitchFamily="34" charset="0"/>
              </a:defRPr>
            </a:lvl1pPr>
          </a:lstStyle>
          <a:p>
            <a:r>
              <a:rPr lang="es-ES"/>
              <a:t>Breve explicación</a:t>
            </a:r>
            <a:endParaRPr lang="es-AR"/>
          </a:p>
        </p:txBody>
      </p:sp>
      <p:sp>
        <p:nvSpPr>
          <p:cNvPr id="28" name="Marcador de texto 74">
            <a:extLst>
              <a:ext uri="{FF2B5EF4-FFF2-40B4-BE49-F238E27FC236}">
                <a16:creationId xmlns:a16="http://schemas.microsoft.com/office/drawing/2014/main" id="{6C64A1C9-9A89-4B40-9397-D42E55B123E0}"/>
              </a:ext>
            </a:extLst>
          </p:cNvPr>
          <p:cNvSpPr>
            <a:spLocks noGrp="1"/>
          </p:cNvSpPr>
          <p:nvPr>
            <p:ph type="body" sz="quarter" idx="15" hasCustomPrompt="1"/>
          </p:nvPr>
        </p:nvSpPr>
        <p:spPr>
          <a:xfrm>
            <a:off x="2722967" y="3558957"/>
            <a:ext cx="3282417" cy="789204"/>
          </a:xfrm>
        </p:spPr>
        <p:txBody>
          <a:bodyPr anchor="t">
            <a:noAutofit/>
          </a:bodyPr>
          <a:lstStyle>
            <a:lvl1pPr marL="0" indent="0" algn="ctr">
              <a:lnSpc>
                <a:spcPct val="100000"/>
              </a:lnSpc>
              <a:buNone/>
              <a:defRPr sz="1400">
                <a:latin typeface="Century Gothic" panose="020B0502020202020204" pitchFamily="34" charset="0"/>
              </a:defRPr>
            </a:lvl1pPr>
          </a:lstStyle>
          <a:p>
            <a:r>
              <a:rPr lang="es-ES"/>
              <a:t>Breve explicación</a:t>
            </a:r>
            <a:endParaRPr lang="es-AR"/>
          </a:p>
        </p:txBody>
      </p:sp>
      <p:sp>
        <p:nvSpPr>
          <p:cNvPr id="29" name="Marcador de texto 74">
            <a:extLst>
              <a:ext uri="{FF2B5EF4-FFF2-40B4-BE49-F238E27FC236}">
                <a16:creationId xmlns:a16="http://schemas.microsoft.com/office/drawing/2014/main" id="{19676A80-3EED-5649-B2F7-62708B8D174F}"/>
              </a:ext>
            </a:extLst>
          </p:cNvPr>
          <p:cNvSpPr>
            <a:spLocks noGrp="1"/>
          </p:cNvSpPr>
          <p:nvPr>
            <p:ph type="body" sz="quarter" idx="16" hasCustomPrompt="1"/>
          </p:nvPr>
        </p:nvSpPr>
        <p:spPr>
          <a:xfrm>
            <a:off x="6588873" y="679833"/>
            <a:ext cx="2209138" cy="789204"/>
          </a:xfrm>
        </p:spPr>
        <p:txBody>
          <a:bodyPr anchor="t">
            <a:noAutofit/>
          </a:bodyPr>
          <a:lstStyle>
            <a:lvl1pPr marL="0" indent="0" algn="l">
              <a:lnSpc>
                <a:spcPct val="100000"/>
              </a:lnSpc>
              <a:buNone/>
              <a:defRPr sz="1400" i="1">
                <a:solidFill>
                  <a:schemeClr val="accent4"/>
                </a:solidFill>
                <a:latin typeface="Century Schoolbook" panose="02040604050505020304" pitchFamily="18" charset="0"/>
              </a:defRPr>
            </a:lvl1pPr>
          </a:lstStyle>
          <a:p>
            <a:r>
              <a:rPr lang="es-ES" err="1"/>
              <a:t>Verbatim</a:t>
            </a:r>
            <a:endParaRPr lang="es-AR"/>
          </a:p>
        </p:txBody>
      </p:sp>
      <p:sp>
        <p:nvSpPr>
          <p:cNvPr id="30" name="Marcador de texto 74">
            <a:extLst>
              <a:ext uri="{FF2B5EF4-FFF2-40B4-BE49-F238E27FC236}">
                <a16:creationId xmlns:a16="http://schemas.microsoft.com/office/drawing/2014/main" id="{4F6D4DCE-5D38-594C-9FC6-F8168072DC3C}"/>
              </a:ext>
            </a:extLst>
          </p:cNvPr>
          <p:cNvSpPr>
            <a:spLocks noGrp="1"/>
          </p:cNvSpPr>
          <p:nvPr>
            <p:ph type="body" sz="quarter" idx="17" hasCustomPrompt="1"/>
          </p:nvPr>
        </p:nvSpPr>
        <p:spPr>
          <a:xfrm>
            <a:off x="6588873" y="2125573"/>
            <a:ext cx="2209138" cy="789204"/>
          </a:xfrm>
        </p:spPr>
        <p:txBody>
          <a:bodyPr anchor="t">
            <a:noAutofit/>
          </a:bodyPr>
          <a:lstStyle>
            <a:lvl1pPr marL="0" indent="0" algn="l">
              <a:lnSpc>
                <a:spcPct val="100000"/>
              </a:lnSpc>
              <a:buNone/>
              <a:defRPr sz="1400" i="1">
                <a:solidFill>
                  <a:schemeClr val="accent2"/>
                </a:solidFill>
                <a:latin typeface="Century Schoolbook" panose="02040604050505020304" pitchFamily="18" charset="0"/>
              </a:defRPr>
            </a:lvl1pPr>
          </a:lstStyle>
          <a:p>
            <a:r>
              <a:rPr lang="es-ES" err="1"/>
              <a:t>Verbatim</a:t>
            </a:r>
            <a:endParaRPr lang="es-AR"/>
          </a:p>
        </p:txBody>
      </p:sp>
      <p:sp>
        <p:nvSpPr>
          <p:cNvPr id="31" name="Marcador de texto 74">
            <a:extLst>
              <a:ext uri="{FF2B5EF4-FFF2-40B4-BE49-F238E27FC236}">
                <a16:creationId xmlns:a16="http://schemas.microsoft.com/office/drawing/2014/main" id="{979E674C-1AB7-6E48-8253-643B398D29CB}"/>
              </a:ext>
            </a:extLst>
          </p:cNvPr>
          <p:cNvSpPr>
            <a:spLocks noGrp="1"/>
          </p:cNvSpPr>
          <p:nvPr>
            <p:ph type="body" sz="quarter" idx="18" hasCustomPrompt="1"/>
          </p:nvPr>
        </p:nvSpPr>
        <p:spPr>
          <a:xfrm>
            <a:off x="6588873" y="3558957"/>
            <a:ext cx="2209138" cy="789204"/>
          </a:xfrm>
        </p:spPr>
        <p:txBody>
          <a:bodyPr anchor="t">
            <a:noAutofit/>
          </a:bodyPr>
          <a:lstStyle>
            <a:lvl1pPr marL="0" indent="0" algn="l">
              <a:lnSpc>
                <a:spcPct val="100000"/>
              </a:lnSpc>
              <a:buNone/>
              <a:defRPr sz="1400" i="1">
                <a:solidFill>
                  <a:srgbClr val="C00000"/>
                </a:solidFill>
                <a:latin typeface="Century Schoolbook" panose="02040604050505020304" pitchFamily="18" charset="0"/>
              </a:defRPr>
            </a:lvl1pPr>
          </a:lstStyle>
          <a:p>
            <a:r>
              <a:rPr lang="es-ES" err="1"/>
              <a:t>Verbatim</a:t>
            </a:r>
            <a:endParaRPr lang="es-AR"/>
          </a:p>
        </p:txBody>
      </p:sp>
      <p:pic>
        <p:nvPicPr>
          <p:cNvPr id="2" name="Imagen 1" descr="Logotipo&#10;&#10;Descripción generada automáticamente">
            <a:extLst>
              <a:ext uri="{FF2B5EF4-FFF2-40B4-BE49-F238E27FC236}">
                <a16:creationId xmlns:a16="http://schemas.microsoft.com/office/drawing/2014/main" id="{9C3E90F7-5BE9-B10E-5937-AFF8BF09D797}"/>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037378626"/>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9C3114-8E33-A34E-A777-CD1746DEFD44}"/>
              </a:ext>
            </a:extLst>
          </p:cNvPr>
          <p:cNvSpPr/>
          <p:nvPr userDrawn="1"/>
        </p:nvSpPr>
        <p:spPr>
          <a:xfrm>
            <a:off x="2648850" y="303938"/>
            <a:ext cx="3482130" cy="13982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CuadroTexto 2">
            <a:extLst>
              <a:ext uri="{FF2B5EF4-FFF2-40B4-BE49-F238E27FC236}">
                <a16:creationId xmlns:a16="http://schemas.microsoft.com/office/drawing/2014/main" id="{F4FDFC09-BD57-C844-93D6-B191C72E8C87}"/>
              </a:ext>
            </a:extLst>
          </p:cNvPr>
          <p:cNvSpPr txBox="1"/>
          <p:nvPr userDrawn="1"/>
        </p:nvSpPr>
        <p:spPr>
          <a:xfrm>
            <a:off x="3583458" y="781806"/>
            <a:ext cx="1668163" cy="300082"/>
          </a:xfrm>
          <a:prstGeom prst="rect">
            <a:avLst/>
          </a:prstGeom>
          <a:noFill/>
        </p:spPr>
        <p:txBody>
          <a:bodyPr wrap="square" rtlCol="0">
            <a:spAutoFit/>
          </a:bodyPr>
          <a:lstStyle/>
          <a:p>
            <a:pPr algn="ctr"/>
            <a:r>
              <a:rPr lang="es-AR">
                <a:latin typeface="Century Gothic" panose="020B0502020202020204" pitchFamily="34" charset="0"/>
              </a:rPr>
              <a:t>IMAGEN</a:t>
            </a:r>
          </a:p>
        </p:txBody>
      </p:sp>
      <p:sp>
        <p:nvSpPr>
          <p:cNvPr id="35" name="Rectángulo 34">
            <a:extLst>
              <a:ext uri="{FF2B5EF4-FFF2-40B4-BE49-F238E27FC236}">
                <a16:creationId xmlns:a16="http://schemas.microsoft.com/office/drawing/2014/main" id="{C576C876-A961-6744-875C-ACC34701923D}"/>
              </a:ext>
            </a:extLst>
          </p:cNvPr>
          <p:cNvSpPr/>
          <p:nvPr userDrawn="1"/>
        </p:nvSpPr>
        <p:spPr>
          <a:xfrm>
            <a:off x="2648850" y="3467268"/>
            <a:ext cx="3482130" cy="13982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CuadroTexto 35">
            <a:extLst>
              <a:ext uri="{FF2B5EF4-FFF2-40B4-BE49-F238E27FC236}">
                <a16:creationId xmlns:a16="http://schemas.microsoft.com/office/drawing/2014/main" id="{602E3898-811D-1C4A-9859-4E47544F9DAF}"/>
              </a:ext>
            </a:extLst>
          </p:cNvPr>
          <p:cNvSpPr txBox="1"/>
          <p:nvPr userDrawn="1"/>
        </p:nvSpPr>
        <p:spPr>
          <a:xfrm>
            <a:off x="3583458" y="3945136"/>
            <a:ext cx="1668163" cy="300082"/>
          </a:xfrm>
          <a:prstGeom prst="rect">
            <a:avLst/>
          </a:prstGeom>
          <a:noFill/>
        </p:spPr>
        <p:txBody>
          <a:bodyPr wrap="square" rtlCol="0">
            <a:spAutoFit/>
          </a:bodyPr>
          <a:lstStyle/>
          <a:p>
            <a:pPr algn="ctr"/>
            <a:r>
              <a:rPr lang="es-AR">
                <a:latin typeface="Century Gothic" panose="020B0502020202020204" pitchFamily="34" charset="0"/>
              </a:rPr>
              <a:t>IMAGEN</a:t>
            </a:r>
          </a:p>
        </p:txBody>
      </p:sp>
      <p:sp>
        <p:nvSpPr>
          <p:cNvPr id="33" name="Rectángulo 32">
            <a:extLst>
              <a:ext uri="{FF2B5EF4-FFF2-40B4-BE49-F238E27FC236}">
                <a16:creationId xmlns:a16="http://schemas.microsoft.com/office/drawing/2014/main" id="{D10CCD8B-1756-8D49-AD0D-E42CDE9B4FB2}"/>
              </a:ext>
            </a:extLst>
          </p:cNvPr>
          <p:cNvSpPr/>
          <p:nvPr userDrawn="1"/>
        </p:nvSpPr>
        <p:spPr>
          <a:xfrm>
            <a:off x="2648850" y="1885603"/>
            <a:ext cx="3482130" cy="13982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CuadroTexto 33">
            <a:extLst>
              <a:ext uri="{FF2B5EF4-FFF2-40B4-BE49-F238E27FC236}">
                <a16:creationId xmlns:a16="http://schemas.microsoft.com/office/drawing/2014/main" id="{C6C5BA4F-017C-8443-852E-412E94351A5B}"/>
              </a:ext>
            </a:extLst>
          </p:cNvPr>
          <p:cNvSpPr txBox="1"/>
          <p:nvPr userDrawn="1"/>
        </p:nvSpPr>
        <p:spPr>
          <a:xfrm>
            <a:off x="3583458" y="2363471"/>
            <a:ext cx="1668163" cy="300082"/>
          </a:xfrm>
          <a:prstGeom prst="rect">
            <a:avLst/>
          </a:prstGeom>
          <a:noFill/>
        </p:spPr>
        <p:txBody>
          <a:bodyPr wrap="square" rtlCol="0">
            <a:spAutoFit/>
          </a:bodyPr>
          <a:lstStyle/>
          <a:p>
            <a:pPr algn="ctr"/>
            <a:r>
              <a:rPr lang="es-AR">
                <a:latin typeface="Century Gothic" panose="020B0502020202020204" pitchFamily="34" charset="0"/>
              </a:rPr>
              <a:t>IMAGEN</a:t>
            </a:r>
          </a:p>
        </p:txBody>
      </p:sp>
      <p:sp>
        <p:nvSpPr>
          <p:cNvPr id="6" name="Rectángulo redondeado 5">
            <a:extLst>
              <a:ext uri="{FF2B5EF4-FFF2-40B4-BE49-F238E27FC236}">
                <a16:creationId xmlns:a16="http://schemas.microsoft.com/office/drawing/2014/main" id="{539B8A8E-D72B-3141-B845-7FEF14A8761C}"/>
              </a:ext>
            </a:extLst>
          </p:cNvPr>
          <p:cNvSpPr/>
          <p:nvPr userDrawn="1"/>
        </p:nvSpPr>
        <p:spPr>
          <a:xfrm>
            <a:off x="451624" y="3704888"/>
            <a:ext cx="1876082" cy="617981"/>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redondeado 6">
            <a:extLst>
              <a:ext uri="{FF2B5EF4-FFF2-40B4-BE49-F238E27FC236}">
                <a16:creationId xmlns:a16="http://schemas.microsoft.com/office/drawing/2014/main" id="{3A3FA7EE-7D1A-4844-A2E7-276EA9F2A236}"/>
              </a:ext>
            </a:extLst>
          </p:cNvPr>
          <p:cNvSpPr/>
          <p:nvPr userDrawn="1"/>
        </p:nvSpPr>
        <p:spPr>
          <a:xfrm>
            <a:off x="451624" y="2250842"/>
            <a:ext cx="1876082" cy="61798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redondeado 7">
            <a:extLst>
              <a:ext uri="{FF2B5EF4-FFF2-40B4-BE49-F238E27FC236}">
                <a16:creationId xmlns:a16="http://schemas.microsoft.com/office/drawing/2014/main" id="{92990395-F2E8-BF45-80BD-E96E41F87F37}"/>
              </a:ext>
            </a:extLst>
          </p:cNvPr>
          <p:cNvSpPr/>
          <p:nvPr userDrawn="1"/>
        </p:nvSpPr>
        <p:spPr>
          <a:xfrm>
            <a:off x="451624" y="781806"/>
            <a:ext cx="1876082" cy="61798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0" name="Conector recto 9">
            <a:extLst>
              <a:ext uri="{FF2B5EF4-FFF2-40B4-BE49-F238E27FC236}">
                <a16:creationId xmlns:a16="http://schemas.microsoft.com/office/drawing/2014/main" id="{FD768DCD-41F4-BC4D-A849-EED01C78C8DD}"/>
              </a:ext>
            </a:extLst>
          </p:cNvPr>
          <p:cNvCxnSpPr>
            <a:cxnSpLocks/>
          </p:cNvCxnSpPr>
          <p:nvPr userDrawn="1"/>
        </p:nvCxnSpPr>
        <p:spPr>
          <a:xfrm>
            <a:off x="2316555" y="1081245"/>
            <a:ext cx="332297" cy="0"/>
          </a:xfrm>
          <a:prstGeom prst="line">
            <a:avLst/>
          </a:prstGeom>
          <a:ln w="12700">
            <a:solidFill>
              <a:schemeClr val="accent4"/>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8A301938-1CD5-7342-8ADE-30F0A04680B1}"/>
              </a:ext>
            </a:extLst>
          </p:cNvPr>
          <p:cNvCxnSpPr>
            <a:cxnSpLocks/>
          </p:cNvCxnSpPr>
          <p:nvPr userDrawn="1"/>
        </p:nvCxnSpPr>
        <p:spPr>
          <a:xfrm>
            <a:off x="2648852" y="678306"/>
            <a:ext cx="0" cy="77574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1DA15573-C195-9641-95FE-D220267A09AB}"/>
              </a:ext>
            </a:extLst>
          </p:cNvPr>
          <p:cNvCxnSpPr>
            <a:cxnSpLocks/>
          </p:cNvCxnSpPr>
          <p:nvPr userDrawn="1"/>
        </p:nvCxnSpPr>
        <p:spPr>
          <a:xfrm>
            <a:off x="6130980" y="1081245"/>
            <a:ext cx="332297" cy="0"/>
          </a:xfrm>
          <a:prstGeom prst="line">
            <a:avLst/>
          </a:prstGeom>
          <a:ln w="12700">
            <a:solidFill>
              <a:schemeClr val="accent4"/>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3DAFE622-B990-A047-90E0-1E9C38A928A2}"/>
              </a:ext>
            </a:extLst>
          </p:cNvPr>
          <p:cNvCxnSpPr>
            <a:cxnSpLocks/>
          </p:cNvCxnSpPr>
          <p:nvPr userDrawn="1"/>
        </p:nvCxnSpPr>
        <p:spPr>
          <a:xfrm>
            <a:off x="6130980" y="678306"/>
            <a:ext cx="0" cy="79073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487AEEBF-C575-AA49-A4DF-C3C53F2E7ABB}"/>
              </a:ext>
            </a:extLst>
          </p:cNvPr>
          <p:cNvCxnSpPr>
            <a:cxnSpLocks/>
          </p:cNvCxnSpPr>
          <p:nvPr userDrawn="1"/>
        </p:nvCxnSpPr>
        <p:spPr>
          <a:xfrm>
            <a:off x="2316555" y="2551742"/>
            <a:ext cx="332297" cy="0"/>
          </a:xfrm>
          <a:prstGeom prst="line">
            <a:avLst/>
          </a:prstGeom>
          <a:ln w="127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6687FFE6-F5E4-6D4D-B96B-6DDBA587357F}"/>
              </a:ext>
            </a:extLst>
          </p:cNvPr>
          <p:cNvCxnSpPr>
            <a:cxnSpLocks/>
          </p:cNvCxnSpPr>
          <p:nvPr userDrawn="1"/>
        </p:nvCxnSpPr>
        <p:spPr>
          <a:xfrm>
            <a:off x="2648852" y="2148803"/>
            <a:ext cx="0" cy="77574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90ED8857-1A73-3845-9186-091CDEEB52B4}"/>
              </a:ext>
            </a:extLst>
          </p:cNvPr>
          <p:cNvCxnSpPr>
            <a:cxnSpLocks/>
          </p:cNvCxnSpPr>
          <p:nvPr userDrawn="1"/>
        </p:nvCxnSpPr>
        <p:spPr>
          <a:xfrm>
            <a:off x="6130980" y="2551742"/>
            <a:ext cx="332297" cy="0"/>
          </a:xfrm>
          <a:prstGeom prst="line">
            <a:avLst/>
          </a:prstGeom>
          <a:ln w="127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0751DD4F-61DC-0241-BBC9-75D21A4D35FE}"/>
              </a:ext>
            </a:extLst>
          </p:cNvPr>
          <p:cNvCxnSpPr>
            <a:cxnSpLocks/>
          </p:cNvCxnSpPr>
          <p:nvPr userDrawn="1"/>
        </p:nvCxnSpPr>
        <p:spPr>
          <a:xfrm>
            <a:off x="6130980" y="2148803"/>
            <a:ext cx="0" cy="7907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41FECE68-C0F2-814A-85F9-FFAE0DEC416D}"/>
              </a:ext>
            </a:extLst>
          </p:cNvPr>
          <p:cNvCxnSpPr>
            <a:cxnSpLocks/>
          </p:cNvCxnSpPr>
          <p:nvPr userDrawn="1"/>
        </p:nvCxnSpPr>
        <p:spPr>
          <a:xfrm>
            <a:off x="2316555" y="3993323"/>
            <a:ext cx="332297"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D33ED399-562A-6345-AB60-FFFF04B68A70}"/>
              </a:ext>
            </a:extLst>
          </p:cNvPr>
          <p:cNvCxnSpPr>
            <a:cxnSpLocks/>
          </p:cNvCxnSpPr>
          <p:nvPr userDrawn="1"/>
        </p:nvCxnSpPr>
        <p:spPr>
          <a:xfrm>
            <a:off x="2648852" y="3590384"/>
            <a:ext cx="0" cy="7757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F1A3BF8-1F94-124B-A68B-C4D26E2B0D40}"/>
              </a:ext>
            </a:extLst>
          </p:cNvPr>
          <p:cNvCxnSpPr>
            <a:cxnSpLocks/>
          </p:cNvCxnSpPr>
          <p:nvPr userDrawn="1"/>
        </p:nvCxnSpPr>
        <p:spPr>
          <a:xfrm>
            <a:off x="6130980" y="3993323"/>
            <a:ext cx="332297" cy="0"/>
          </a:xfrm>
          <a:prstGeom prst="line">
            <a:avLst/>
          </a:prstGeom>
          <a:ln w="127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B95FF1F6-2234-1442-85EF-0FAEEF15DF06}"/>
              </a:ext>
            </a:extLst>
          </p:cNvPr>
          <p:cNvCxnSpPr>
            <a:cxnSpLocks/>
          </p:cNvCxnSpPr>
          <p:nvPr userDrawn="1"/>
        </p:nvCxnSpPr>
        <p:spPr>
          <a:xfrm>
            <a:off x="6130980" y="3590384"/>
            <a:ext cx="0" cy="7907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Marcador de texto 22">
            <a:extLst>
              <a:ext uri="{FF2B5EF4-FFF2-40B4-BE49-F238E27FC236}">
                <a16:creationId xmlns:a16="http://schemas.microsoft.com/office/drawing/2014/main" id="{71E54B35-091E-5A4C-98F4-FED8974A11F6}"/>
              </a:ext>
            </a:extLst>
          </p:cNvPr>
          <p:cNvSpPr>
            <a:spLocks noGrp="1"/>
          </p:cNvSpPr>
          <p:nvPr>
            <p:ph type="body" sz="quarter" idx="10" hasCustomPrompt="1"/>
          </p:nvPr>
        </p:nvSpPr>
        <p:spPr>
          <a:xfrm>
            <a:off x="524777" y="853664"/>
            <a:ext cx="1802929" cy="504825"/>
          </a:xfrm>
        </p:spPr>
        <p:txBody>
          <a:bodyPr anchor="ctr">
            <a:normAutofit/>
          </a:bodyPr>
          <a:lstStyle>
            <a:lvl1pPr marL="0" indent="0">
              <a:buNone/>
              <a:defRPr sz="2200" b="1">
                <a:solidFill>
                  <a:schemeClr val="bg1"/>
                </a:solidFill>
                <a:latin typeface="Century Gothic" panose="020B0502020202020204" pitchFamily="34" charset="0"/>
              </a:defRPr>
            </a:lvl1pPr>
          </a:lstStyle>
          <a:p>
            <a:r>
              <a:rPr lang="es-ES"/>
              <a:t>CONCEPTO</a:t>
            </a:r>
            <a:endParaRPr lang="es-AR"/>
          </a:p>
        </p:txBody>
      </p:sp>
      <p:sp>
        <p:nvSpPr>
          <p:cNvPr id="24" name="Marcador de texto 22">
            <a:extLst>
              <a:ext uri="{FF2B5EF4-FFF2-40B4-BE49-F238E27FC236}">
                <a16:creationId xmlns:a16="http://schemas.microsoft.com/office/drawing/2014/main" id="{291578A5-C9F5-0B45-B5B6-EEE20E8F733B}"/>
              </a:ext>
            </a:extLst>
          </p:cNvPr>
          <p:cNvSpPr>
            <a:spLocks noGrp="1"/>
          </p:cNvSpPr>
          <p:nvPr>
            <p:ph type="body" sz="quarter" idx="11" hasCustomPrompt="1"/>
          </p:nvPr>
        </p:nvSpPr>
        <p:spPr>
          <a:xfrm>
            <a:off x="524777" y="2311761"/>
            <a:ext cx="1802929" cy="504825"/>
          </a:xfrm>
        </p:spPr>
        <p:txBody>
          <a:bodyPr anchor="ctr">
            <a:normAutofit/>
          </a:bodyPr>
          <a:lstStyle>
            <a:lvl1pPr marL="0" indent="0">
              <a:buNone/>
              <a:defRPr sz="2200" b="1">
                <a:solidFill>
                  <a:schemeClr val="bg1"/>
                </a:solidFill>
                <a:latin typeface="Century Gothic" panose="020B0502020202020204" pitchFamily="34" charset="0"/>
              </a:defRPr>
            </a:lvl1pPr>
          </a:lstStyle>
          <a:p>
            <a:r>
              <a:rPr lang="es-ES"/>
              <a:t>CONCEPTO</a:t>
            </a:r>
            <a:endParaRPr lang="es-AR"/>
          </a:p>
        </p:txBody>
      </p:sp>
      <p:sp>
        <p:nvSpPr>
          <p:cNvPr id="25" name="Marcador de texto 22">
            <a:extLst>
              <a:ext uri="{FF2B5EF4-FFF2-40B4-BE49-F238E27FC236}">
                <a16:creationId xmlns:a16="http://schemas.microsoft.com/office/drawing/2014/main" id="{B21699AE-15F7-EB40-9BC8-5B24978DC48A}"/>
              </a:ext>
            </a:extLst>
          </p:cNvPr>
          <p:cNvSpPr>
            <a:spLocks noGrp="1"/>
          </p:cNvSpPr>
          <p:nvPr>
            <p:ph type="body" sz="quarter" idx="12" hasCustomPrompt="1"/>
          </p:nvPr>
        </p:nvSpPr>
        <p:spPr>
          <a:xfrm>
            <a:off x="524777" y="3757502"/>
            <a:ext cx="1802929" cy="504825"/>
          </a:xfrm>
        </p:spPr>
        <p:txBody>
          <a:bodyPr anchor="ctr">
            <a:normAutofit/>
          </a:bodyPr>
          <a:lstStyle>
            <a:lvl1pPr marL="0" indent="0">
              <a:buNone/>
              <a:defRPr sz="2200" b="1">
                <a:solidFill>
                  <a:schemeClr val="bg1"/>
                </a:solidFill>
                <a:latin typeface="Century Gothic" panose="020B0502020202020204" pitchFamily="34" charset="0"/>
              </a:defRPr>
            </a:lvl1pPr>
          </a:lstStyle>
          <a:p>
            <a:r>
              <a:rPr lang="es-ES"/>
              <a:t>CONCEPTO</a:t>
            </a:r>
            <a:endParaRPr lang="es-AR"/>
          </a:p>
        </p:txBody>
      </p:sp>
      <p:sp>
        <p:nvSpPr>
          <p:cNvPr id="29" name="Marcador de texto 74">
            <a:extLst>
              <a:ext uri="{FF2B5EF4-FFF2-40B4-BE49-F238E27FC236}">
                <a16:creationId xmlns:a16="http://schemas.microsoft.com/office/drawing/2014/main" id="{19676A80-3EED-5649-B2F7-62708B8D174F}"/>
              </a:ext>
            </a:extLst>
          </p:cNvPr>
          <p:cNvSpPr>
            <a:spLocks noGrp="1"/>
          </p:cNvSpPr>
          <p:nvPr>
            <p:ph type="body" sz="quarter" idx="16" hasCustomPrompt="1"/>
          </p:nvPr>
        </p:nvSpPr>
        <p:spPr>
          <a:xfrm>
            <a:off x="6588873" y="679833"/>
            <a:ext cx="2209138" cy="789204"/>
          </a:xfrm>
        </p:spPr>
        <p:txBody>
          <a:bodyPr anchor="t">
            <a:noAutofit/>
          </a:bodyPr>
          <a:lstStyle>
            <a:lvl1pPr marL="0" indent="0" algn="l">
              <a:lnSpc>
                <a:spcPct val="100000"/>
              </a:lnSpc>
              <a:buNone/>
              <a:defRPr sz="1400" i="1">
                <a:solidFill>
                  <a:schemeClr val="accent4"/>
                </a:solidFill>
                <a:latin typeface="Century Schoolbook" panose="02040604050505020304" pitchFamily="18" charset="0"/>
              </a:defRPr>
            </a:lvl1pPr>
          </a:lstStyle>
          <a:p>
            <a:r>
              <a:rPr lang="es-ES" err="1"/>
              <a:t>Verbatim</a:t>
            </a:r>
            <a:endParaRPr lang="es-AR"/>
          </a:p>
        </p:txBody>
      </p:sp>
      <p:sp>
        <p:nvSpPr>
          <p:cNvPr id="30" name="Marcador de texto 74">
            <a:extLst>
              <a:ext uri="{FF2B5EF4-FFF2-40B4-BE49-F238E27FC236}">
                <a16:creationId xmlns:a16="http://schemas.microsoft.com/office/drawing/2014/main" id="{4F6D4DCE-5D38-594C-9FC6-F8168072DC3C}"/>
              </a:ext>
            </a:extLst>
          </p:cNvPr>
          <p:cNvSpPr>
            <a:spLocks noGrp="1"/>
          </p:cNvSpPr>
          <p:nvPr>
            <p:ph type="body" sz="quarter" idx="17" hasCustomPrompt="1"/>
          </p:nvPr>
        </p:nvSpPr>
        <p:spPr>
          <a:xfrm>
            <a:off x="6588873" y="2125573"/>
            <a:ext cx="2209138" cy="789204"/>
          </a:xfrm>
        </p:spPr>
        <p:txBody>
          <a:bodyPr anchor="t">
            <a:noAutofit/>
          </a:bodyPr>
          <a:lstStyle>
            <a:lvl1pPr marL="0" indent="0" algn="l">
              <a:lnSpc>
                <a:spcPct val="100000"/>
              </a:lnSpc>
              <a:buNone/>
              <a:defRPr sz="1400" i="1">
                <a:solidFill>
                  <a:schemeClr val="accent2"/>
                </a:solidFill>
                <a:latin typeface="Century Schoolbook" panose="02040604050505020304" pitchFamily="18" charset="0"/>
              </a:defRPr>
            </a:lvl1pPr>
          </a:lstStyle>
          <a:p>
            <a:r>
              <a:rPr lang="es-ES" err="1"/>
              <a:t>Verbatim</a:t>
            </a:r>
            <a:endParaRPr lang="es-AR"/>
          </a:p>
        </p:txBody>
      </p:sp>
      <p:sp>
        <p:nvSpPr>
          <p:cNvPr id="31" name="Marcador de texto 74">
            <a:extLst>
              <a:ext uri="{FF2B5EF4-FFF2-40B4-BE49-F238E27FC236}">
                <a16:creationId xmlns:a16="http://schemas.microsoft.com/office/drawing/2014/main" id="{979E674C-1AB7-6E48-8253-643B398D29CB}"/>
              </a:ext>
            </a:extLst>
          </p:cNvPr>
          <p:cNvSpPr>
            <a:spLocks noGrp="1"/>
          </p:cNvSpPr>
          <p:nvPr>
            <p:ph type="body" sz="quarter" idx="18" hasCustomPrompt="1"/>
          </p:nvPr>
        </p:nvSpPr>
        <p:spPr>
          <a:xfrm>
            <a:off x="6588873" y="3558957"/>
            <a:ext cx="2209138" cy="789204"/>
          </a:xfrm>
        </p:spPr>
        <p:txBody>
          <a:bodyPr anchor="t">
            <a:noAutofit/>
          </a:bodyPr>
          <a:lstStyle>
            <a:lvl1pPr marL="0" indent="0" algn="l">
              <a:lnSpc>
                <a:spcPct val="100000"/>
              </a:lnSpc>
              <a:buNone/>
              <a:defRPr sz="1400" i="1">
                <a:solidFill>
                  <a:srgbClr val="C00000"/>
                </a:solidFill>
                <a:latin typeface="Century Schoolbook" panose="02040604050505020304" pitchFamily="18" charset="0"/>
              </a:defRPr>
            </a:lvl1pPr>
          </a:lstStyle>
          <a:p>
            <a:r>
              <a:rPr lang="es-ES" err="1"/>
              <a:t>Verbatim</a:t>
            </a:r>
            <a:endParaRPr lang="es-AR"/>
          </a:p>
        </p:txBody>
      </p:sp>
      <p:pic>
        <p:nvPicPr>
          <p:cNvPr id="4" name="Imagen 3" descr="Logotipo&#10;&#10;Descripción generada automáticamente">
            <a:extLst>
              <a:ext uri="{FF2B5EF4-FFF2-40B4-BE49-F238E27FC236}">
                <a16:creationId xmlns:a16="http://schemas.microsoft.com/office/drawing/2014/main" id="{46298609-79C2-7B96-0566-3745D82BB872}"/>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6938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6CC64029-004D-474C-ADCB-CC0502EE8D1E}"/>
              </a:ext>
            </a:extLst>
          </p:cNvPr>
          <p:cNvSpPr/>
          <p:nvPr userDrawn="1"/>
        </p:nvSpPr>
        <p:spPr>
          <a:xfrm>
            <a:off x="0" y="0"/>
            <a:ext cx="9143999" cy="51435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Google Shape;374;p34">
            <a:extLst>
              <a:ext uri="{FF2B5EF4-FFF2-40B4-BE49-F238E27FC236}">
                <a16:creationId xmlns:a16="http://schemas.microsoft.com/office/drawing/2014/main" id="{8E394C77-73C2-8342-A722-4657B096D746}"/>
              </a:ext>
            </a:extLst>
          </p:cNvPr>
          <p:cNvSpPr/>
          <p:nvPr userDrawn="1"/>
        </p:nvSpPr>
        <p:spPr>
          <a:xfrm>
            <a:off x="3033944" y="794746"/>
            <a:ext cx="1023639" cy="1023639"/>
          </a:xfrm>
          <a:prstGeom prst="ellipse">
            <a:avLst/>
          </a:prstGeom>
          <a:solidFill>
            <a:schemeClr val="accent2">
              <a:alpha val="46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upo 7">
            <a:extLst>
              <a:ext uri="{FF2B5EF4-FFF2-40B4-BE49-F238E27FC236}">
                <a16:creationId xmlns:a16="http://schemas.microsoft.com/office/drawing/2014/main" id="{E4C1E2E0-E240-7548-A74E-54EC0BD512AD}"/>
              </a:ext>
            </a:extLst>
          </p:cNvPr>
          <p:cNvGrpSpPr/>
          <p:nvPr userDrawn="1"/>
        </p:nvGrpSpPr>
        <p:grpSpPr>
          <a:xfrm>
            <a:off x="207402" y="192827"/>
            <a:ext cx="616909" cy="616909"/>
            <a:chOff x="1346654" y="388675"/>
            <a:chExt cx="616909" cy="616909"/>
          </a:xfrm>
        </p:grpSpPr>
        <p:sp>
          <p:nvSpPr>
            <p:cNvPr id="9" name="Google Shape;374;p34">
              <a:extLst>
                <a:ext uri="{FF2B5EF4-FFF2-40B4-BE49-F238E27FC236}">
                  <a16:creationId xmlns:a16="http://schemas.microsoft.com/office/drawing/2014/main" id="{58DAA88F-3E8D-1245-9FCF-2630BC8D7C32}"/>
                </a:ext>
              </a:extLst>
            </p:cNvPr>
            <p:cNvSpPr/>
            <p:nvPr/>
          </p:nvSpPr>
          <p:spPr>
            <a:xfrm>
              <a:off x="1346654" y="388675"/>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CuadroTexto 9">
              <a:extLst>
                <a:ext uri="{FF2B5EF4-FFF2-40B4-BE49-F238E27FC236}">
                  <a16:creationId xmlns:a16="http://schemas.microsoft.com/office/drawing/2014/main" id="{CDA799DF-EE52-A24E-B0C1-54FA941E592F}"/>
                </a:ext>
              </a:extLst>
            </p:cNvPr>
            <p:cNvSpPr txBox="1"/>
            <p:nvPr/>
          </p:nvSpPr>
          <p:spPr>
            <a:xfrm>
              <a:off x="1407596" y="461569"/>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01</a:t>
              </a:r>
            </a:p>
          </p:txBody>
        </p:sp>
      </p:grpSp>
      <p:sp>
        <p:nvSpPr>
          <p:cNvPr id="11" name="Google Shape;374;p34">
            <a:extLst>
              <a:ext uri="{FF2B5EF4-FFF2-40B4-BE49-F238E27FC236}">
                <a16:creationId xmlns:a16="http://schemas.microsoft.com/office/drawing/2014/main" id="{60FBF025-894D-D34F-BD88-E20C913DB6ED}"/>
              </a:ext>
            </a:extLst>
          </p:cNvPr>
          <p:cNvSpPr/>
          <p:nvPr userDrawn="1"/>
        </p:nvSpPr>
        <p:spPr>
          <a:xfrm>
            <a:off x="7695885" y="914668"/>
            <a:ext cx="1023639" cy="1023639"/>
          </a:xfrm>
          <a:prstGeom prst="ellipse">
            <a:avLst/>
          </a:prstGeom>
          <a:solidFill>
            <a:schemeClr val="accent2">
              <a:alpha val="46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rupo 12">
            <a:extLst>
              <a:ext uri="{FF2B5EF4-FFF2-40B4-BE49-F238E27FC236}">
                <a16:creationId xmlns:a16="http://schemas.microsoft.com/office/drawing/2014/main" id="{AE98A409-7159-7342-8DFC-57A76ECF296C}"/>
              </a:ext>
            </a:extLst>
          </p:cNvPr>
          <p:cNvGrpSpPr/>
          <p:nvPr userDrawn="1"/>
        </p:nvGrpSpPr>
        <p:grpSpPr>
          <a:xfrm>
            <a:off x="4779402" y="192827"/>
            <a:ext cx="616909" cy="616909"/>
            <a:chOff x="1346654" y="388675"/>
            <a:chExt cx="616909" cy="616909"/>
          </a:xfrm>
        </p:grpSpPr>
        <p:sp>
          <p:nvSpPr>
            <p:cNvPr id="14" name="Google Shape;374;p34">
              <a:extLst>
                <a:ext uri="{FF2B5EF4-FFF2-40B4-BE49-F238E27FC236}">
                  <a16:creationId xmlns:a16="http://schemas.microsoft.com/office/drawing/2014/main" id="{87513B98-C9E2-E346-8B84-D42C7D0A5A07}"/>
                </a:ext>
              </a:extLst>
            </p:cNvPr>
            <p:cNvSpPr/>
            <p:nvPr/>
          </p:nvSpPr>
          <p:spPr>
            <a:xfrm>
              <a:off x="1346654" y="388675"/>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CuadroTexto 14">
              <a:extLst>
                <a:ext uri="{FF2B5EF4-FFF2-40B4-BE49-F238E27FC236}">
                  <a16:creationId xmlns:a16="http://schemas.microsoft.com/office/drawing/2014/main" id="{E2989112-80D1-B844-B34C-72BE6BB34B63}"/>
                </a:ext>
              </a:extLst>
            </p:cNvPr>
            <p:cNvSpPr txBox="1"/>
            <p:nvPr/>
          </p:nvSpPr>
          <p:spPr>
            <a:xfrm>
              <a:off x="1407596" y="461569"/>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02</a:t>
              </a:r>
            </a:p>
          </p:txBody>
        </p:sp>
      </p:grpSp>
      <p:sp>
        <p:nvSpPr>
          <p:cNvPr id="16" name="Google Shape;374;p34">
            <a:extLst>
              <a:ext uri="{FF2B5EF4-FFF2-40B4-BE49-F238E27FC236}">
                <a16:creationId xmlns:a16="http://schemas.microsoft.com/office/drawing/2014/main" id="{908C9E2A-BE31-954F-8CF7-0CF91A36100F}"/>
              </a:ext>
            </a:extLst>
          </p:cNvPr>
          <p:cNvSpPr/>
          <p:nvPr userDrawn="1"/>
        </p:nvSpPr>
        <p:spPr>
          <a:xfrm>
            <a:off x="1581911" y="3403034"/>
            <a:ext cx="1023639" cy="1023639"/>
          </a:xfrm>
          <a:prstGeom prst="ellipse">
            <a:avLst/>
          </a:prstGeom>
          <a:solidFill>
            <a:schemeClr val="accent2">
              <a:alpha val="46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rupo 17">
            <a:extLst>
              <a:ext uri="{FF2B5EF4-FFF2-40B4-BE49-F238E27FC236}">
                <a16:creationId xmlns:a16="http://schemas.microsoft.com/office/drawing/2014/main" id="{EEF5B2CC-749B-A34A-B968-FAFFEB6DF916}"/>
              </a:ext>
            </a:extLst>
          </p:cNvPr>
          <p:cNvGrpSpPr/>
          <p:nvPr userDrawn="1"/>
        </p:nvGrpSpPr>
        <p:grpSpPr>
          <a:xfrm>
            <a:off x="207402" y="2801115"/>
            <a:ext cx="616909" cy="616909"/>
            <a:chOff x="1346654" y="388675"/>
            <a:chExt cx="616909" cy="616909"/>
          </a:xfrm>
        </p:grpSpPr>
        <p:sp>
          <p:nvSpPr>
            <p:cNvPr id="19" name="Google Shape;374;p34">
              <a:extLst>
                <a:ext uri="{FF2B5EF4-FFF2-40B4-BE49-F238E27FC236}">
                  <a16:creationId xmlns:a16="http://schemas.microsoft.com/office/drawing/2014/main" id="{3F5F42AB-7E41-7F45-B0DC-39D9D80CA472}"/>
                </a:ext>
              </a:extLst>
            </p:cNvPr>
            <p:cNvSpPr/>
            <p:nvPr/>
          </p:nvSpPr>
          <p:spPr>
            <a:xfrm>
              <a:off x="1346654" y="388675"/>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CuadroTexto 19">
              <a:extLst>
                <a:ext uri="{FF2B5EF4-FFF2-40B4-BE49-F238E27FC236}">
                  <a16:creationId xmlns:a16="http://schemas.microsoft.com/office/drawing/2014/main" id="{81557328-929E-6547-BC4F-3ADFE91EBDD0}"/>
                </a:ext>
              </a:extLst>
            </p:cNvPr>
            <p:cNvSpPr txBox="1"/>
            <p:nvPr/>
          </p:nvSpPr>
          <p:spPr>
            <a:xfrm>
              <a:off x="1407596" y="461569"/>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03</a:t>
              </a:r>
            </a:p>
          </p:txBody>
        </p:sp>
      </p:grpSp>
      <p:sp>
        <p:nvSpPr>
          <p:cNvPr id="21" name="Google Shape;374;p34">
            <a:extLst>
              <a:ext uri="{FF2B5EF4-FFF2-40B4-BE49-F238E27FC236}">
                <a16:creationId xmlns:a16="http://schemas.microsoft.com/office/drawing/2014/main" id="{3F4B4D85-AD2D-ED46-B1A3-8E1EB1FB9C5E}"/>
              </a:ext>
            </a:extLst>
          </p:cNvPr>
          <p:cNvSpPr/>
          <p:nvPr userDrawn="1"/>
        </p:nvSpPr>
        <p:spPr>
          <a:xfrm>
            <a:off x="5640071" y="3174713"/>
            <a:ext cx="1023639" cy="1023639"/>
          </a:xfrm>
          <a:prstGeom prst="ellipse">
            <a:avLst/>
          </a:prstGeom>
          <a:solidFill>
            <a:schemeClr val="accent2">
              <a:alpha val="46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rupo 22">
            <a:extLst>
              <a:ext uri="{FF2B5EF4-FFF2-40B4-BE49-F238E27FC236}">
                <a16:creationId xmlns:a16="http://schemas.microsoft.com/office/drawing/2014/main" id="{96DE70C9-66EE-0949-8908-DB45642F76F0}"/>
              </a:ext>
            </a:extLst>
          </p:cNvPr>
          <p:cNvGrpSpPr/>
          <p:nvPr userDrawn="1"/>
        </p:nvGrpSpPr>
        <p:grpSpPr>
          <a:xfrm>
            <a:off x="4779402" y="2801115"/>
            <a:ext cx="616909" cy="616909"/>
            <a:chOff x="1346654" y="388675"/>
            <a:chExt cx="616909" cy="616909"/>
          </a:xfrm>
        </p:grpSpPr>
        <p:sp>
          <p:nvSpPr>
            <p:cNvPr id="24" name="Google Shape;374;p34">
              <a:extLst>
                <a:ext uri="{FF2B5EF4-FFF2-40B4-BE49-F238E27FC236}">
                  <a16:creationId xmlns:a16="http://schemas.microsoft.com/office/drawing/2014/main" id="{9A2C8AE8-6109-9C49-994B-351C1A4B906B}"/>
                </a:ext>
              </a:extLst>
            </p:cNvPr>
            <p:cNvSpPr/>
            <p:nvPr/>
          </p:nvSpPr>
          <p:spPr>
            <a:xfrm>
              <a:off x="1346654" y="388675"/>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CuadroTexto 24">
              <a:extLst>
                <a:ext uri="{FF2B5EF4-FFF2-40B4-BE49-F238E27FC236}">
                  <a16:creationId xmlns:a16="http://schemas.microsoft.com/office/drawing/2014/main" id="{8607A819-7C79-6548-8489-EBB730A476F3}"/>
                </a:ext>
              </a:extLst>
            </p:cNvPr>
            <p:cNvSpPr txBox="1"/>
            <p:nvPr/>
          </p:nvSpPr>
          <p:spPr>
            <a:xfrm>
              <a:off x="1407596" y="461569"/>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04</a:t>
              </a:r>
            </a:p>
          </p:txBody>
        </p:sp>
      </p:grpSp>
      <p:sp>
        <p:nvSpPr>
          <p:cNvPr id="28" name="CuadroTexto 27">
            <a:extLst>
              <a:ext uri="{FF2B5EF4-FFF2-40B4-BE49-F238E27FC236}">
                <a16:creationId xmlns:a16="http://schemas.microsoft.com/office/drawing/2014/main" id="{3DB81251-BD62-5B49-8F91-7B90A5A7F8AD}"/>
              </a:ext>
            </a:extLst>
          </p:cNvPr>
          <p:cNvSpPr txBox="1"/>
          <p:nvPr userDrawn="1"/>
        </p:nvSpPr>
        <p:spPr>
          <a:xfrm>
            <a:off x="164932" y="1342807"/>
            <a:ext cx="1668163" cy="300082"/>
          </a:xfrm>
          <a:prstGeom prst="rect">
            <a:avLst/>
          </a:prstGeom>
          <a:noFill/>
        </p:spPr>
        <p:txBody>
          <a:bodyPr wrap="square" rtlCol="0">
            <a:spAutoFit/>
          </a:bodyPr>
          <a:lstStyle/>
          <a:p>
            <a:pPr algn="ctr"/>
            <a:r>
              <a:rPr lang="es-AR">
                <a:latin typeface="Century Gothic" panose="020B0502020202020204" pitchFamily="34" charset="0"/>
              </a:rPr>
              <a:t>IMAGEN</a:t>
            </a:r>
          </a:p>
        </p:txBody>
      </p:sp>
      <p:cxnSp>
        <p:nvCxnSpPr>
          <p:cNvPr id="30" name="Conector recto 29">
            <a:extLst>
              <a:ext uri="{FF2B5EF4-FFF2-40B4-BE49-F238E27FC236}">
                <a16:creationId xmlns:a16="http://schemas.microsoft.com/office/drawing/2014/main" id="{629DAF67-5D9C-C040-86C3-46E8EC03E547}"/>
              </a:ext>
            </a:extLst>
          </p:cNvPr>
          <p:cNvCxnSpPr>
            <a:stCxn id="27" idx="0"/>
          </p:cNvCxnSpPr>
          <p:nvPr userDrawn="1"/>
        </p:nvCxnSpPr>
        <p:spPr>
          <a:xfrm flipH="1">
            <a:off x="4566805" y="0"/>
            <a:ext cx="5195" cy="51435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EDA7CE-2124-E545-8354-EECA348510E7}"/>
              </a:ext>
            </a:extLst>
          </p:cNvPr>
          <p:cNvCxnSpPr>
            <a:cxnSpLocks/>
          </p:cNvCxnSpPr>
          <p:nvPr userDrawn="1"/>
        </p:nvCxnSpPr>
        <p:spPr>
          <a:xfrm flipH="1">
            <a:off x="0" y="2596464"/>
            <a:ext cx="914399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7507A33-EB86-CF45-BF9B-46F199B431AF}"/>
              </a:ext>
            </a:extLst>
          </p:cNvPr>
          <p:cNvSpPr txBox="1"/>
          <p:nvPr userDrawn="1"/>
        </p:nvSpPr>
        <p:spPr>
          <a:xfrm>
            <a:off x="5184756" y="1463229"/>
            <a:ext cx="1668163" cy="300082"/>
          </a:xfrm>
          <a:prstGeom prst="rect">
            <a:avLst/>
          </a:prstGeom>
          <a:noFill/>
        </p:spPr>
        <p:txBody>
          <a:bodyPr wrap="square" rtlCol="0">
            <a:spAutoFit/>
          </a:bodyPr>
          <a:lstStyle/>
          <a:p>
            <a:pPr algn="ctr"/>
            <a:r>
              <a:rPr lang="es-AR">
                <a:latin typeface="Century Gothic" panose="020B0502020202020204" pitchFamily="34" charset="0"/>
              </a:rPr>
              <a:t>IMAGEN</a:t>
            </a:r>
          </a:p>
        </p:txBody>
      </p:sp>
      <p:sp>
        <p:nvSpPr>
          <p:cNvPr id="35" name="CuadroTexto 34">
            <a:extLst>
              <a:ext uri="{FF2B5EF4-FFF2-40B4-BE49-F238E27FC236}">
                <a16:creationId xmlns:a16="http://schemas.microsoft.com/office/drawing/2014/main" id="{E33D263E-F9C1-E34A-9110-AAF99B6071B2}"/>
              </a:ext>
            </a:extLst>
          </p:cNvPr>
          <p:cNvSpPr txBox="1"/>
          <p:nvPr userDrawn="1"/>
        </p:nvSpPr>
        <p:spPr>
          <a:xfrm>
            <a:off x="6740969" y="4326806"/>
            <a:ext cx="1668163" cy="300082"/>
          </a:xfrm>
          <a:prstGeom prst="rect">
            <a:avLst/>
          </a:prstGeom>
          <a:noFill/>
        </p:spPr>
        <p:txBody>
          <a:bodyPr wrap="square" rtlCol="0">
            <a:spAutoFit/>
          </a:bodyPr>
          <a:lstStyle/>
          <a:p>
            <a:pPr algn="ctr"/>
            <a:r>
              <a:rPr lang="es-AR">
                <a:latin typeface="Century Gothic" panose="020B0502020202020204" pitchFamily="34" charset="0"/>
              </a:rPr>
              <a:t>IMAGEN</a:t>
            </a:r>
          </a:p>
        </p:txBody>
      </p:sp>
      <p:sp>
        <p:nvSpPr>
          <p:cNvPr id="36" name="CuadroTexto 35">
            <a:extLst>
              <a:ext uri="{FF2B5EF4-FFF2-40B4-BE49-F238E27FC236}">
                <a16:creationId xmlns:a16="http://schemas.microsoft.com/office/drawing/2014/main" id="{3A9304DE-B4C0-AC4D-A86F-90C6277EE4B1}"/>
              </a:ext>
            </a:extLst>
          </p:cNvPr>
          <p:cNvSpPr txBox="1"/>
          <p:nvPr userDrawn="1"/>
        </p:nvSpPr>
        <p:spPr>
          <a:xfrm>
            <a:off x="6536" y="4289736"/>
            <a:ext cx="1668163" cy="300082"/>
          </a:xfrm>
          <a:prstGeom prst="rect">
            <a:avLst/>
          </a:prstGeom>
          <a:noFill/>
        </p:spPr>
        <p:txBody>
          <a:bodyPr wrap="square" rtlCol="0">
            <a:spAutoFit/>
          </a:bodyPr>
          <a:lstStyle/>
          <a:p>
            <a:pPr algn="ctr"/>
            <a:r>
              <a:rPr lang="es-AR">
                <a:latin typeface="Century Gothic" panose="020B0502020202020204" pitchFamily="34" charset="0"/>
              </a:rPr>
              <a:t>IMAGEN</a:t>
            </a:r>
          </a:p>
        </p:txBody>
      </p:sp>
      <p:sp>
        <p:nvSpPr>
          <p:cNvPr id="37" name="Google Shape;77;p12">
            <a:extLst>
              <a:ext uri="{FF2B5EF4-FFF2-40B4-BE49-F238E27FC236}">
                <a16:creationId xmlns:a16="http://schemas.microsoft.com/office/drawing/2014/main" id="{A90BE6A3-DF75-1A4E-8D5E-7C2147521749}"/>
              </a:ext>
            </a:extLst>
          </p:cNvPr>
          <p:cNvSpPr txBox="1">
            <a:spLocks noGrp="1"/>
          </p:cNvSpPr>
          <p:nvPr>
            <p:ph type="body" idx="14" hasCustomPrompt="1"/>
          </p:nvPr>
        </p:nvSpPr>
        <p:spPr>
          <a:xfrm>
            <a:off x="2233378" y="1062439"/>
            <a:ext cx="1686597" cy="448030"/>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0"/>
              </a:spcAft>
              <a:buClr>
                <a:schemeClr val="accent4"/>
              </a:buClr>
              <a:buSzPct val="100000"/>
              <a:buFont typeface="Arial" panose="020B0604020202020204" pitchFamily="34" charset="0"/>
              <a:buNone/>
              <a:defRPr sz="2000" b="1" i="1">
                <a:solidFill>
                  <a:schemeClr val="bg1"/>
                </a:solidFill>
                <a:latin typeface="Century Schoolbook" panose="02040604050505020304" pitchFamily="18" charset="0"/>
              </a:defRPr>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r>
              <a:rPr lang="en-US" err="1"/>
              <a:t>Concepto</a:t>
            </a:r>
            <a:endParaRPr/>
          </a:p>
        </p:txBody>
      </p:sp>
      <p:sp>
        <p:nvSpPr>
          <p:cNvPr id="38" name="Google Shape;77;p12">
            <a:extLst>
              <a:ext uri="{FF2B5EF4-FFF2-40B4-BE49-F238E27FC236}">
                <a16:creationId xmlns:a16="http://schemas.microsoft.com/office/drawing/2014/main" id="{E705D37D-ACEB-F943-98B7-4821E46D3EFE}"/>
              </a:ext>
            </a:extLst>
          </p:cNvPr>
          <p:cNvSpPr txBox="1">
            <a:spLocks noGrp="1"/>
          </p:cNvSpPr>
          <p:nvPr>
            <p:ph type="body" idx="15" hasCustomPrompt="1"/>
          </p:nvPr>
        </p:nvSpPr>
        <p:spPr>
          <a:xfrm>
            <a:off x="6666137" y="1242387"/>
            <a:ext cx="1686597" cy="448030"/>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0"/>
              </a:spcAft>
              <a:buClr>
                <a:schemeClr val="accent4"/>
              </a:buClr>
              <a:buSzPct val="100000"/>
              <a:buFont typeface="Arial" panose="020B0604020202020204" pitchFamily="34" charset="0"/>
              <a:buNone/>
              <a:defRPr sz="2000" b="1" i="1">
                <a:solidFill>
                  <a:schemeClr val="bg1"/>
                </a:solidFill>
                <a:latin typeface="Century Schoolbook" panose="02040604050505020304" pitchFamily="18" charset="0"/>
              </a:defRPr>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r>
              <a:rPr lang="en-US" err="1"/>
              <a:t>Concepto</a:t>
            </a:r>
            <a:endParaRPr/>
          </a:p>
        </p:txBody>
      </p:sp>
      <p:sp>
        <p:nvSpPr>
          <p:cNvPr id="39" name="Google Shape;77;p12">
            <a:extLst>
              <a:ext uri="{FF2B5EF4-FFF2-40B4-BE49-F238E27FC236}">
                <a16:creationId xmlns:a16="http://schemas.microsoft.com/office/drawing/2014/main" id="{4C3E4D6E-A139-0546-B0A5-3AD47DBBD0CF}"/>
              </a:ext>
            </a:extLst>
          </p:cNvPr>
          <p:cNvSpPr txBox="1">
            <a:spLocks noGrp="1"/>
          </p:cNvSpPr>
          <p:nvPr>
            <p:ph type="body" idx="16" hasCustomPrompt="1"/>
          </p:nvPr>
        </p:nvSpPr>
        <p:spPr>
          <a:xfrm>
            <a:off x="5996382" y="3435269"/>
            <a:ext cx="1686597" cy="448030"/>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0"/>
              </a:spcAft>
              <a:buClr>
                <a:schemeClr val="accent4"/>
              </a:buClr>
              <a:buSzPct val="100000"/>
              <a:buFont typeface="Arial" panose="020B0604020202020204" pitchFamily="34" charset="0"/>
              <a:buNone/>
              <a:defRPr sz="2000" b="1" i="1">
                <a:solidFill>
                  <a:schemeClr val="bg1"/>
                </a:solidFill>
                <a:latin typeface="Century Schoolbook" panose="02040604050505020304" pitchFamily="18" charset="0"/>
              </a:defRPr>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r>
              <a:rPr lang="en-US" err="1"/>
              <a:t>Concepto</a:t>
            </a:r>
            <a:endParaRPr/>
          </a:p>
        </p:txBody>
      </p:sp>
      <p:sp>
        <p:nvSpPr>
          <p:cNvPr id="40" name="Google Shape;77;p12">
            <a:extLst>
              <a:ext uri="{FF2B5EF4-FFF2-40B4-BE49-F238E27FC236}">
                <a16:creationId xmlns:a16="http://schemas.microsoft.com/office/drawing/2014/main" id="{648778FD-58DF-1C42-B2E8-485C395533B8}"/>
              </a:ext>
            </a:extLst>
          </p:cNvPr>
          <p:cNvSpPr txBox="1">
            <a:spLocks noGrp="1"/>
          </p:cNvSpPr>
          <p:nvPr>
            <p:ph type="body" idx="17" hasCustomPrompt="1"/>
          </p:nvPr>
        </p:nvSpPr>
        <p:spPr>
          <a:xfrm>
            <a:off x="1966021" y="3682460"/>
            <a:ext cx="1686597" cy="448030"/>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0"/>
              </a:spcAft>
              <a:buClr>
                <a:schemeClr val="accent4"/>
              </a:buClr>
              <a:buSzPct val="100000"/>
              <a:buFont typeface="Arial" panose="020B0604020202020204" pitchFamily="34" charset="0"/>
              <a:buNone/>
              <a:defRPr sz="2000" b="1" i="1">
                <a:solidFill>
                  <a:schemeClr val="bg1"/>
                </a:solidFill>
                <a:latin typeface="Century Schoolbook" panose="02040604050505020304" pitchFamily="18" charset="0"/>
              </a:defRPr>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r>
              <a:rPr lang="en-US" err="1"/>
              <a:t>Concepto</a:t>
            </a:r>
            <a:endParaRPr/>
          </a:p>
        </p:txBody>
      </p:sp>
    </p:spTree>
    <p:extLst>
      <p:ext uri="{BB962C8B-B14F-4D97-AF65-F5344CB8AC3E}">
        <p14:creationId xmlns:p14="http://schemas.microsoft.com/office/powerpoint/2010/main" val="113824970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090ED6B-47A8-F148-9438-36E583F3645A}" type="datetimeFigureOut">
              <a:rPr lang="es-AR" smtClean="0"/>
              <a:t>16/1/2024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E7EF343-8F80-FD4C-BDD3-88CDBDB405C4}" type="slidenum">
              <a:rPr lang="es-AR" smtClean="0"/>
              <a:t>‹Nº›</a:t>
            </a:fld>
            <a:endParaRPr lang="es-AR"/>
          </a:p>
        </p:txBody>
      </p:sp>
    </p:spTree>
    <p:extLst>
      <p:ext uri="{BB962C8B-B14F-4D97-AF65-F5344CB8AC3E}">
        <p14:creationId xmlns:p14="http://schemas.microsoft.com/office/powerpoint/2010/main" val="2479107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35FC718E-7ADE-A244-A44C-BA42A78146BB}"/>
              </a:ext>
            </a:extLst>
          </p:cNvPr>
          <p:cNvSpPr/>
          <p:nvPr userDrawn="1"/>
        </p:nvSpPr>
        <p:spPr>
          <a:xfrm>
            <a:off x="1" y="0"/>
            <a:ext cx="4566804" cy="51435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Google Shape;374;p34">
            <a:extLst>
              <a:ext uri="{FF2B5EF4-FFF2-40B4-BE49-F238E27FC236}">
                <a16:creationId xmlns:a16="http://schemas.microsoft.com/office/drawing/2014/main" id="{C78F7D67-414D-9F40-8966-0BA4E21223D0}"/>
              </a:ext>
            </a:extLst>
          </p:cNvPr>
          <p:cNvSpPr/>
          <p:nvPr userDrawn="1"/>
        </p:nvSpPr>
        <p:spPr>
          <a:xfrm>
            <a:off x="2647961" y="2462251"/>
            <a:ext cx="1023639" cy="1023639"/>
          </a:xfrm>
          <a:prstGeom prst="ellipse">
            <a:avLst/>
          </a:prstGeom>
          <a:solidFill>
            <a:schemeClr val="accent2">
              <a:alpha val="46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upo 8">
            <a:extLst>
              <a:ext uri="{FF2B5EF4-FFF2-40B4-BE49-F238E27FC236}">
                <a16:creationId xmlns:a16="http://schemas.microsoft.com/office/drawing/2014/main" id="{40112D03-4FC2-1C40-AE9A-A44295C2262B}"/>
              </a:ext>
            </a:extLst>
          </p:cNvPr>
          <p:cNvGrpSpPr/>
          <p:nvPr userDrawn="1"/>
        </p:nvGrpSpPr>
        <p:grpSpPr>
          <a:xfrm>
            <a:off x="207402" y="192827"/>
            <a:ext cx="616909" cy="616909"/>
            <a:chOff x="1346654" y="388675"/>
            <a:chExt cx="616909" cy="616909"/>
          </a:xfrm>
        </p:grpSpPr>
        <p:sp>
          <p:nvSpPr>
            <p:cNvPr id="10" name="Google Shape;374;p34">
              <a:extLst>
                <a:ext uri="{FF2B5EF4-FFF2-40B4-BE49-F238E27FC236}">
                  <a16:creationId xmlns:a16="http://schemas.microsoft.com/office/drawing/2014/main" id="{57B6DCED-06E5-B34D-89FC-6CFE2A4C7FD9}"/>
                </a:ext>
              </a:extLst>
            </p:cNvPr>
            <p:cNvSpPr/>
            <p:nvPr/>
          </p:nvSpPr>
          <p:spPr>
            <a:xfrm>
              <a:off x="1346654" y="388675"/>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uadroTexto 10">
              <a:extLst>
                <a:ext uri="{FF2B5EF4-FFF2-40B4-BE49-F238E27FC236}">
                  <a16:creationId xmlns:a16="http://schemas.microsoft.com/office/drawing/2014/main" id="{D5B0C7DD-0A21-DA4E-AD8A-95C67523B435}"/>
                </a:ext>
              </a:extLst>
            </p:cNvPr>
            <p:cNvSpPr txBox="1"/>
            <p:nvPr/>
          </p:nvSpPr>
          <p:spPr>
            <a:xfrm>
              <a:off x="1407596" y="461569"/>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01</a:t>
              </a:r>
            </a:p>
          </p:txBody>
        </p:sp>
      </p:grpSp>
      <p:sp>
        <p:nvSpPr>
          <p:cNvPr id="12" name="Title 1">
            <a:extLst>
              <a:ext uri="{FF2B5EF4-FFF2-40B4-BE49-F238E27FC236}">
                <a16:creationId xmlns:a16="http://schemas.microsoft.com/office/drawing/2014/main" id="{9115495C-8D98-3244-8FDD-D34899D8A8D2}"/>
              </a:ext>
            </a:extLst>
          </p:cNvPr>
          <p:cNvSpPr>
            <a:spLocks noGrp="1"/>
          </p:cNvSpPr>
          <p:nvPr>
            <p:ph type="title" hasCustomPrompt="1"/>
          </p:nvPr>
        </p:nvSpPr>
        <p:spPr>
          <a:xfrm>
            <a:off x="4859636" y="523152"/>
            <a:ext cx="3673433" cy="1355334"/>
          </a:xfrm>
        </p:spPr>
        <p:txBody>
          <a:bodyPr anchor="t">
            <a:noAutofit/>
          </a:bodyPr>
          <a:lstStyle>
            <a:lvl1pPr>
              <a:lnSpc>
                <a:spcPct val="100000"/>
              </a:lnSpc>
              <a:defRPr sz="2400" b="0" i="1">
                <a:solidFill>
                  <a:schemeClr val="accent2"/>
                </a:solidFill>
                <a:latin typeface="Century Schoolbook" panose="02040604050505020304" pitchFamily="18" charset="0"/>
              </a:defRPr>
            </a:lvl1pPr>
          </a:lstStyle>
          <a:p>
            <a:r>
              <a:rPr lang="es-ES"/>
              <a:t>Destacado del texto</a:t>
            </a:r>
            <a:endParaRPr lang="en-US"/>
          </a:p>
        </p:txBody>
      </p:sp>
      <p:sp>
        <p:nvSpPr>
          <p:cNvPr id="13" name="Content Placeholder 2">
            <a:extLst>
              <a:ext uri="{FF2B5EF4-FFF2-40B4-BE49-F238E27FC236}">
                <a16:creationId xmlns:a16="http://schemas.microsoft.com/office/drawing/2014/main" id="{57AB1C18-1052-1F43-83C6-2C196CC03D12}"/>
              </a:ext>
            </a:extLst>
          </p:cNvPr>
          <p:cNvSpPr>
            <a:spLocks noGrp="1"/>
          </p:cNvSpPr>
          <p:nvPr>
            <p:ph sz="half" idx="1" hasCustomPrompt="1"/>
          </p:nvPr>
        </p:nvSpPr>
        <p:spPr>
          <a:xfrm>
            <a:off x="4859636" y="2109873"/>
            <a:ext cx="3673433" cy="2566638"/>
          </a:xfrm>
        </p:spPr>
        <p:txBody>
          <a:bodyPr>
            <a:normAutofit/>
          </a:bodyPr>
          <a:lstStyle>
            <a:lvl1pPr marL="0" indent="0">
              <a:buNone/>
              <a:defRPr sz="1200">
                <a:latin typeface="Century Gothic" panose="020B0502020202020204" pitchFamily="34" charset="0"/>
              </a:defRPr>
            </a:lvl1pPr>
          </a:lstStyle>
          <a:p>
            <a:pPr lvl="0"/>
            <a:r>
              <a:rPr lang="es-ES"/>
              <a:t>Texto de desarrollo</a:t>
            </a:r>
            <a:endParaRPr lang="en-US"/>
          </a:p>
        </p:txBody>
      </p:sp>
      <p:sp>
        <p:nvSpPr>
          <p:cNvPr id="14" name="Google Shape;77;p12">
            <a:extLst>
              <a:ext uri="{FF2B5EF4-FFF2-40B4-BE49-F238E27FC236}">
                <a16:creationId xmlns:a16="http://schemas.microsoft.com/office/drawing/2014/main" id="{538BC9AF-74AE-1645-8954-F6B6FBF49930}"/>
              </a:ext>
            </a:extLst>
          </p:cNvPr>
          <p:cNvSpPr txBox="1">
            <a:spLocks noGrp="1"/>
          </p:cNvSpPr>
          <p:nvPr>
            <p:ph type="body" idx="14" hasCustomPrompt="1"/>
          </p:nvPr>
        </p:nvSpPr>
        <p:spPr>
          <a:xfrm>
            <a:off x="1658247" y="2750055"/>
            <a:ext cx="1686597" cy="448030"/>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0"/>
              </a:spcAft>
              <a:buClr>
                <a:schemeClr val="accent4"/>
              </a:buClr>
              <a:buSzPct val="100000"/>
              <a:buFont typeface="Arial" panose="020B0604020202020204" pitchFamily="34" charset="0"/>
              <a:buNone/>
              <a:defRPr sz="2000" b="1" i="1">
                <a:solidFill>
                  <a:schemeClr val="bg1"/>
                </a:solidFill>
                <a:latin typeface="Century Schoolbook" panose="02040604050505020304" pitchFamily="18" charset="0"/>
              </a:defRPr>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r>
              <a:rPr lang="en-US" err="1"/>
              <a:t>Concepto</a:t>
            </a:r>
            <a:endParaRPr/>
          </a:p>
        </p:txBody>
      </p:sp>
      <p:sp>
        <p:nvSpPr>
          <p:cNvPr id="16" name="CuadroTexto 15">
            <a:extLst>
              <a:ext uri="{FF2B5EF4-FFF2-40B4-BE49-F238E27FC236}">
                <a16:creationId xmlns:a16="http://schemas.microsoft.com/office/drawing/2014/main" id="{73D0D198-24EA-1F4E-8B3B-48800A3340DB}"/>
              </a:ext>
            </a:extLst>
          </p:cNvPr>
          <p:cNvSpPr txBox="1"/>
          <p:nvPr userDrawn="1"/>
        </p:nvSpPr>
        <p:spPr>
          <a:xfrm>
            <a:off x="1365780" y="1126405"/>
            <a:ext cx="1668163" cy="300082"/>
          </a:xfrm>
          <a:prstGeom prst="rect">
            <a:avLst/>
          </a:prstGeom>
          <a:noFill/>
        </p:spPr>
        <p:txBody>
          <a:bodyPr wrap="square" rtlCol="0">
            <a:spAutoFit/>
          </a:bodyPr>
          <a:lstStyle/>
          <a:p>
            <a:pPr algn="ctr"/>
            <a:r>
              <a:rPr lang="es-AR">
                <a:latin typeface="Century Gothic" panose="020B0502020202020204" pitchFamily="34" charset="0"/>
              </a:rPr>
              <a:t>IMAGEN</a:t>
            </a:r>
          </a:p>
        </p:txBody>
      </p:sp>
    </p:spTree>
    <p:extLst>
      <p:ext uri="{BB962C8B-B14F-4D97-AF65-F5344CB8AC3E}">
        <p14:creationId xmlns:p14="http://schemas.microsoft.com/office/powerpoint/2010/main" val="3064460621"/>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35FC718E-7ADE-A244-A44C-BA42A78146BB}"/>
              </a:ext>
            </a:extLst>
          </p:cNvPr>
          <p:cNvSpPr/>
          <p:nvPr userDrawn="1"/>
        </p:nvSpPr>
        <p:spPr>
          <a:xfrm>
            <a:off x="0" y="2481738"/>
            <a:ext cx="9143999" cy="266176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Google Shape;374;p34">
            <a:extLst>
              <a:ext uri="{FF2B5EF4-FFF2-40B4-BE49-F238E27FC236}">
                <a16:creationId xmlns:a16="http://schemas.microsoft.com/office/drawing/2014/main" id="{C78F7D67-414D-9F40-8966-0BA4E21223D0}"/>
              </a:ext>
            </a:extLst>
          </p:cNvPr>
          <p:cNvSpPr/>
          <p:nvPr userDrawn="1"/>
        </p:nvSpPr>
        <p:spPr>
          <a:xfrm>
            <a:off x="5039213" y="2907094"/>
            <a:ext cx="1023639" cy="1023639"/>
          </a:xfrm>
          <a:prstGeom prst="ellipse">
            <a:avLst/>
          </a:prstGeom>
          <a:solidFill>
            <a:schemeClr val="accent2">
              <a:alpha val="46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upo 8">
            <a:extLst>
              <a:ext uri="{FF2B5EF4-FFF2-40B4-BE49-F238E27FC236}">
                <a16:creationId xmlns:a16="http://schemas.microsoft.com/office/drawing/2014/main" id="{40112D03-4FC2-1C40-AE9A-A44295C2262B}"/>
              </a:ext>
            </a:extLst>
          </p:cNvPr>
          <p:cNvGrpSpPr/>
          <p:nvPr userDrawn="1"/>
        </p:nvGrpSpPr>
        <p:grpSpPr>
          <a:xfrm>
            <a:off x="207402" y="2729551"/>
            <a:ext cx="616909" cy="616909"/>
            <a:chOff x="1346654" y="388675"/>
            <a:chExt cx="616909" cy="616909"/>
          </a:xfrm>
        </p:grpSpPr>
        <p:sp>
          <p:nvSpPr>
            <p:cNvPr id="10" name="Google Shape;374;p34">
              <a:extLst>
                <a:ext uri="{FF2B5EF4-FFF2-40B4-BE49-F238E27FC236}">
                  <a16:creationId xmlns:a16="http://schemas.microsoft.com/office/drawing/2014/main" id="{57B6DCED-06E5-B34D-89FC-6CFE2A4C7FD9}"/>
                </a:ext>
              </a:extLst>
            </p:cNvPr>
            <p:cNvSpPr/>
            <p:nvPr/>
          </p:nvSpPr>
          <p:spPr>
            <a:xfrm>
              <a:off x="1346654" y="388675"/>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uadroTexto 10">
              <a:extLst>
                <a:ext uri="{FF2B5EF4-FFF2-40B4-BE49-F238E27FC236}">
                  <a16:creationId xmlns:a16="http://schemas.microsoft.com/office/drawing/2014/main" id="{D5B0C7DD-0A21-DA4E-AD8A-95C67523B435}"/>
                </a:ext>
              </a:extLst>
            </p:cNvPr>
            <p:cNvSpPr txBox="1"/>
            <p:nvPr/>
          </p:nvSpPr>
          <p:spPr>
            <a:xfrm>
              <a:off x="1407596" y="461569"/>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03</a:t>
              </a:r>
            </a:p>
          </p:txBody>
        </p:sp>
      </p:grpSp>
      <p:sp>
        <p:nvSpPr>
          <p:cNvPr id="12" name="Title 1">
            <a:extLst>
              <a:ext uri="{FF2B5EF4-FFF2-40B4-BE49-F238E27FC236}">
                <a16:creationId xmlns:a16="http://schemas.microsoft.com/office/drawing/2014/main" id="{9115495C-8D98-3244-8FDD-D34899D8A8D2}"/>
              </a:ext>
            </a:extLst>
          </p:cNvPr>
          <p:cNvSpPr>
            <a:spLocks noGrp="1"/>
          </p:cNvSpPr>
          <p:nvPr>
            <p:ph type="title" hasCustomPrompt="1"/>
          </p:nvPr>
        </p:nvSpPr>
        <p:spPr>
          <a:xfrm>
            <a:off x="799259" y="523151"/>
            <a:ext cx="3673433" cy="1651637"/>
          </a:xfrm>
        </p:spPr>
        <p:txBody>
          <a:bodyPr anchor="t">
            <a:noAutofit/>
          </a:bodyPr>
          <a:lstStyle>
            <a:lvl1pPr>
              <a:lnSpc>
                <a:spcPct val="100000"/>
              </a:lnSpc>
              <a:defRPr sz="2400" b="0" i="1">
                <a:solidFill>
                  <a:schemeClr val="accent2"/>
                </a:solidFill>
                <a:latin typeface="Century Schoolbook" panose="02040604050505020304" pitchFamily="18" charset="0"/>
              </a:defRPr>
            </a:lvl1pPr>
          </a:lstStyle>
          <a:p>
            <a:r>
              <a:rPr lang="es-ES"/>
              <a:t>Destacado del texto</a:t>
            </a:r>
            <a:endParaRPr lang="en-US"/>
          </a:p>
        </p:txBody>
      </p:sp>
      <p:sp>
        <p:nvSpPr>
          <p:cNvPr id="13" name="Content Placeholder 2">
            <a:extLst>
              <a:ext uri="{FF2B5EF4-FFF2-40B4-BE49-F238E27FC236}">
                <a16:creationId xmlns:a16="http://schemas.microsoft.com/office/drawing/2014/main" id="{57AB1C18-1052-1F43-83C6-2C196CC03D12}"/>
              </a:ext>
            </a:extLst>
          </p:cNvPr>
          <p:cNvSpPr>
            <a:spLocks noGrp="1"/>
          </p:cNvSpPr>
          <p:nvPr>
            <p:ph sz="half" idx="1" hasCustomPrompt="1"/>
          </p:nvPr>
        </p:nvSpPr>
        <p:spPr>
          <a:xfrm>
            <a:off x="4739425" y="481064"/>
            <a:ext cx="3673433" cy="1693724"/>
          </a:xfrm>
        </p:spPr>
        <p:txBody>
          <a:bodyPr>
            <a:normAutofit/>
          </a:bodyPr>
          <a:lstStyle>
            <a:lvl1pPr marL="0" indent="0">
              <a:buNone/>
              <a:defRPr sz="1200">
                <a:latin typeface="Century Gothic" panose="020B0502020202020204" pitchFamily="34" charset="0"/>
              </a:defRPr>
            </a:lvl1pPr>
          </a:lstStyle>
          <a:p>
            <a:pPr lvl="0"/>
            <a:r>
              <a:rPr lang="es-ES"/>
              <a:t>Texto de desarrollo</a:t>
            </a:r>
            <a:endParaRPr lang="en-US"/>
          </a:p>
        </p:txBody>
      </p:sp>
      <p:sp>
        <p:nvSpPr>
          <p:cNvPr id="14" name="Google Shape;77;p12">
            <a:extLst>
              <a:ext uri="{FF2B5EF4-FFF2-40B4-BE49-F238E27FC236}">
                <a16:creationId xmlns:a16="http://schemas.microsoft.com/office/drawing/2014/main" id="{538BC9AF-74AE-1645-8954-F6B6FBF49930}"/>
              </a:ext>
            </a:extLst>
          </p:cNvPr>
          <p:cNvSpPr txBox="1">
            <a:spLocks noGrp="1"/>
          </p:cNvSpPr>
          <p:nvPr>
            <p:ph type="body" idx="14" hasCustomPrompt="1"/>
          </p:nvPr>
        </p:nvSpPr>
        <p:spPr>
          <a:xfrm>
            <a:off x="5551032" y="3194898"/>
            <a:ext cx="1686597" cy="448030"/>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0"/>
              </a:spcAft>
              <a:buClr>
                <a:schemeClr val="accent4"/>
              </a:buClr>
              <a:buSzPct val="100000"/>
              <a:buFont typeface="Arial" panose="020B0604020202020204" pitchFamily="34" charset="0"/>
              <a:buNone/>
              <a:defRPr sz="2000" b="1" i="1">
                <a:solidFill>
                  <a:schemeClr val="bg1"/>
                </a:solidFill>
                <a:latin typeface="Century Schoolbook" panose="02040604050505020304" pitchFamily="18" charset="0"/>
              </a:defRPr>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r>
              <a:rPr lang="en-US" err="1"/>
              <a:t>Concepto</a:t>
            </a:r>
            <a:endParaRPr/>
          </a:p>
        </p:txBody>
      </p:sp>
      <p:sp>
        <p:nvSpPr>
          <p:cNvPr id="16" name="CuadroTexto 15">
            <a:extLst>
              <a:ext uri="{FF2B5EF4-FFF2-40B4-BE49-F238E27FC236}">
                <a16:creationId xmlns:a16="http://schemas.microsoft.com/office/drawing/2014/main" id="{73D0D198-24EA-1F4E-8B3B-48800A3340DB}"/>
              </a:ext>
            </a:extLst>
          </p:cNvPr>
          <p:cNvSpPr txBox="1"/>
          <p:nvPr userDrawn="1"/>
        </p:nvSpPr>
        <p:spPr>
          <a:xfrm>
            <a:off x="3071262" y="3780692"/>
            <a:ext cx="1668163" cy="300082"/>
          </a:xfrm>
          <a:prstGeom prst="rect">
            <a:avLst/>
          </a:prstGeom>
          <a:noFill/>
        </p:spPr>
        <p:txBody>
          <a:bodyPr wrap="square" rtlCol="0">
            <a:spAutoFit/>
          </a:bodyPr>
          <a:lstStyle/>
          <a:p>
            <a:pPr algn="ctr"/>
            <a:r>
              <a:rPr lang="es-AR">
                <a:latin typeface="Century Gothic" panose="020B0502020202020204" pitchFamily="34" charset="0"/>
              </a:rPr>
              <a:t>IMAGEN</a:t>
            </a:r>
          </a:p>
        </p:txBody>
      </p:sp>
    </p:spTree>
    <p:extLst>
      <p:ext uri="{BB962C8B-B14F-4D97-AF65-F5344CB8AC3E}">
        <p14:creationId xmlns:p14="http://schemas.microsoft.com/office/powerpoint/2010/main" val="1438517365"/>
      </p:ext>
    </p:extLst>
  </p:cSld>
  <p:clrMapOvr>
    <a:masterClrMapping/>
  </p:clrMapOvr>
  <p:transition spd="slow">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235B2CDE-0C4B-BF4C-A7F5-FFAE6A3ECE7D}"/>
              </a:ext>
            </a:extLst>
          </p:cNvPr>
          <p:cNvSpPr/>
          <p:nvPr userDrawn="1"/>
        </p:nvSpPr>
        <p:spPr>
          <a:xfrm>
            <a:off x="1" y="0"/>
            <a:ext cx="2584174" cy="514349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ED9BA8FC-A7F4-8B48-8AC9-EF0F043748FA}"/>
              </a:ext>
            </a:extLst>
          </p:cNvPr>
          <p:cNvSpPr>
            <a:spLocks noGrp="1"/>
          </p:cNvSpPr>
          <p:nvPr>
            <p:ph type="title" hasCustomPrompt="1"/>
          </p:nvPr>
        </p:nvSpPr>
        <p:spPr>
          <a:xfrm>
            <a:off x="3982720" y="434748"/>
            <a:ext cx="3627120" cy="994172"/>
          </a:xfrm>
        </p:spPr>
        <p:txBody>
          <a:bodyPr anchor="t">
            <a:noAutofit/>
          </a:bodyPr>
          <a:lstStyle>
            <a:lvl1pPr>
              <a:lnSpc>
                <a:spcPct val="100000"/>
              </a:lnSpc>
              <a:defRPr sz="1800" b="0" i="1">
                <a:latin typeface="Century Schoolbook" panose="02040604050505020304" pitchFamily="18" charset="0"/>
              </a:defRPr>
            </a:lvl1pPr>
          </a:lstStyle>
          <a:p>
            <a:r>
              <a:rPr lang="es-ES"/>
              <a:t>Breve explicación de la temática a desarrollar en la página</a:t>
            </a:r>
            <a:endParaRPr lang="es-AR"/>
          </a:p>
        </p:txBody>
      </p:sp>
      <p:sp>
        <p:nvSpPr>
          <p:cNvPr id="6" name="Elipse 5">
            <a:extLst>
              <a:ext uri="{FF2B5EF4-FFF2-40B4-BE49-F238E27FC236}">
                <a16:creationId xmlns:a16="http://schemas.microsoft.com/office/drawing/2014/main" id="{F7BED60D-4C1D-FE40-A116-61BE52137952}"/>
              </a:ext>
            </a:extLst>
          </p:cNvPr>
          <p:cNvSpPr/>
          <p:nvPr userDrawn="1"/>
        </p:nvSpPr>
        <p:spPr>
          <a:xfrm>
            <a:off x="2089007" y="1659005"/>
            <a:ext cx="865674" cy="865674"/>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9" name="Conector recto 8">
            <a:extLst>
              <a:ext uri="{FF2B5EF4-FFF2-40B4-BE49-F238E27FC236}">
                <a16:creationId xmlns:a16="http://schemas.microsoft.com/office/drawing/2014/main" id="{71E9B0A6-529E-004B-9931-DF225933EBF2}"/>
              </a:ext>
            </a:extLst>
          </p:cNvPr>
          <p:cNvCxnSpPr>
            <a:cxnSpLocks/>
            <a:stCxn id="10" idx="2"/>
          </p:cNvCxnSpPr>
          <p:nvPr userDrawn="1"/>
        </p:nvCxnSpPr>
        <p:spPr>
          <a:xfrm flipH="1">
            <a:off x="2584174" y="2121879"/>
            <a:ext cx="1152446" cy="0"/>
          </a:xfrm>
          <a:prstGeom prst="line">
            <a:avLst/>
          </a:prstGeom>
          <a:ln w="127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Google Shape;374;p34">
            <a:extLst>
              <a:ext uri="{FF2B5EF4-FFF2-40B4-BE49-F238E27FC236}">
                <a16:creationId xmlns:a16="http://schemas.microsoft.com/office/drawing/2014/main" id="{11DF4525-5EF7-1746-95E4-62F096E4BDE3}"/>
              </a:ext>
            </a:extLst>
          </p:cNvPr>
          <p:cNvSpPr/>
          <p:nvPr userDrawn="1"/>
        </p:nvSpPr>
        <p:spPr>
          <a:xfrm>
            <a:off x="3736620" y="1813424"/>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uadroTexto 10">
            <a:extLst>
              <a:ext uri="{FF2B5EF4-FFF2-40B4-BE49-F238E27FC236}">
                <a16:creationId xmlns:a16="http://schemas.microsoft.com/office/drawing/2014/main" id="{E2207E33-FB47-9F40-A18F-04DDE277F713}"/>
              </a:ext>
            </a:extLst>
          </p:cNvPr>
          <p:cNvSpPr txBox="1"/>
          <p:nvPr userDrawn="1"/>
        </p:nvSpPr>
        <p:spPr>
          <a:xfrm>
            <a:off x="3797562" y="1886318"/>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01</a:t>
            </a:r>
          </a:p>
        </p:txBody>
      </p:sp>
      <p:sp>
        <p:nvSpPr>
          <p:cNvPr id="13" name="Elipse 12">
            <a:extLst>
              <a:ext uri="{FF2B5EF4-FFF2-40B4-BE49-F238E27FC236}">
                <a16:creationId xmlns:a16="http://schemas.microsoft.com/office/drawing/2014/main" id="{16DDBCB9-484E-2342-86F4-24870CFACCB3}"/>
              </a:ext>
            </a:extLst>
          </p:cNvPr>
          <p:cNvSpPr/>
          <p:nvPr userDrawn="1"/>
        </p:nvSpPr>
        <p:spPr>
          <a:xfrm>
            <a:off x="2050178" y="2652919"/>
            <a:ext cx="699726" cy="699726"/>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4" name="Conector recto 13">
            <a:extLst>
              <a:ext uri="{FF2B5EF4-FFF2-40B4-BE49-F238E27FC236}">
                <a16:creationId xmlns:a16="http://schemas.microsoft.com/office/drawing/2014/main" id="{A71286C5-F872-B447-8D82-3ADB391C83C1}"/>
              </a:ext>
            </a:extLst>
          </p:cNvPr>
          <p:cNvCxnSpPr>
            <a:cxnSpLocks/>
            <a:stCxn id="15" idx="2"/>
          </p:cNvCxnSpPr>
          <p:nvPr userDrawn="1"/>
        </p:nvCxnSpPr>
        <p:spPr>
          <a:xfrm flipH="1">
            <a:off x="2400041" y="2997721"/>
            <a:ext cx="1336579" cy="0"/>
          </a:xfrm>
          <a:prstGeom prst="line">
            <a:avLst/>
          </a:prstGeom>
          <a:ln w="127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5" name="Google Shape;374;p34">
            <a:extLst>
              <a:ext uri="{FF2B5EF4-FFF2-40B4-BE49-F238E27FC236}">
                <a16:creationId xmlns:a16="http://schemas.microsoft.com/office/drawing/2014/main" id="{41E2B2DA-DA0E-354E-BC38-CCC54DB4C182}"/>
              </a:ext>
            </a:extLst>
          </p:cNvPr>
          <p:cNvSpPr/>
          <p:nvPr userDrawn="1"/>
        </p:nvSpPr>
        <p:spPr>
          <a:xfrm>
            <a:off x="3736620" y="2689266"/>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CuadroTexto 15">
            <a:extLst>
              <a:ext uri="{FF2B5EF4-FFF2-40B4-BE49-F238E27FC236}">
                <a16:creationId xmlns:a16="http://schemas.microsoft.com/office/drawing/2014/main" id="{9CDE9581-3499-BD45-8330-C472C0AC650B}"/>
              </a:ext>
            </a:extLst>
          </p:cNvPr>
          <p:cNvSpPr txBox="1"/>
          <p:nvPr userDrawn="1"/>
        </p:nvSpPr>
        <p:spPr>
          <a:xfrm>
            <a:off x="3797562" y="2762160"/>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02</a:t>
            </a:r>
          </a:p>
        </p:txBody>
      </p:sp>
      <p:sp>
        <p:nvSpPr>
          <p:cNvPr id="18" name="Elipse 17">
            <a:extLst>
              <a:ext uri="{FF2B5EF4-FFF2-40B4-BE49-F238E27FC236}">
                <a16:creationId xmlns:a16="http://schemas.microsoft.com/office/drawing/2014/main" id="{DB27FDA2-06B3-4248-9E27-CAD32321AB55}"/>
              </a:ext>
            </a:extLst>
          </p:cNvPr>
          <p:cNvSpPr/>
          <p:nvPr userDrawn="1"/>
        </p:nvSpPr>
        <p:spPr>
          <a:xfrm>
            <a:off x="2129690" y="3678847"/>
            <a:ext cx="570906" cy="570906"/>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9" name="Conector recto 18">
            <a:extLst>
              <a:ext uri="{FF2B5EF4-FFF2-40B4-BE49-F238E27FC236}">
                <a16:creationId xmlns:a16="http://schemas.microsoft.com/office/drawing/2014/main" id="{23E97710-7A2F-A342-92B4-E3A549D98401}"/>
              </a:ext>
            </a:extLst>
          </p:cNvPr>
          <p:cNvCxnSpPr>
            <a:cxnSpLocks/>
            <a:stCxn id="20" idx="2"/>
          </p:cNvCxnSpPr>
          <p:nvPr userDrawn="1"/>
        </p:nvCxnSpPr>
        <p:spPr>
          <a:xfrm flipH="1">
            <a:off x="2400041" y="3944137"/>
            <a:ext cx="1336579" cy="0"/>
          </a:xfrm>
          <a:prstGeom prst="line">
            <a:avLst/>
          </a:prstGeom>
          <a:ln w="12700">
            <a:solidFill>
              <a:schemeClr val="accent2"/>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Google Shape;374;p34">
            <a:extLst>
              <a:ext uri="{FF2B5EF4-FFF2-40B4-BE49-F238E27FC236}">
                <a16:creationId xmlns:a16="http://schemas.microsoft.com/office/drawing/2014/main" id="{5D9931C8-4203-F446-81D4-C18C2BA6AC1E}"/>
              </a:ext>
            </a:extLst>
          </p:cNvPr>
          <p:cNvSpPr/>
          <p:nvPr userDrawn="1"/>
        </p:nvSpPr>
        <p:spPr>
          <a:xfrm>
            <a:off x="3736620" y="3635682"/>
            <a:ext cx="616909" cy="61690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CuadroTexto 20">
            <a:extLst>
              <a:ext uri="{FF2B5EF4-FFF2-40B4-BE49-F238E27FC236}">
                <a16:creationId xmlns:a16="http://schemas.microsoft.com/office/drawing/2014/main" id="{C4C8344B-AC79-FA42-9B1B-C6C9DB1324BE}"/>
              </a:ext>
            </a:extLst>
          </p:cNvPr>
          <p:cNvSpPr txBox="1"/>
          <p:nvPr userDrawn="1"/>
        </p:nvSpPr>
        <p:spPr>
          <a:xfrm>
            <a:off x="3797562" y="3708576"/>
            <a:ext cx="530915" cy="461665"/>
          </a:xfrm>
          <a:prstGeom prst="rect">
            <a:avLst/>
          </a:prstGeom>
          <a:noFill/>
        </p:spPr>
        <p:txBody>
          <a:bodyPr wrap="none" rtlCol="0">
            <a:spAutoFit/>
          </a:bodyPr>
          <a:lstStyle/>
          <a:p>
            <a:r>
              <a:rPr lang="es-AR" sz="2400" b="1">
                <a:solidFill>
                  <a:schemeClr val="bg1"/>
                </a:solidFill>
                <a:latin typeface="Century Gothic" panose="020B0502020202020204" pitchFamily="34" charset="0"/>
              </a:rPr>
              <a:t>03</a:t>
            </a:r>
          </a:p>
        </p:txBody>
      </p:sp>
      <p:cxnSp>
        <p:nvCxnSpPr>
          <p:cNvPr id="23" name="Conector recto 22">
            <a:extLst>
              <a:ext uri="{FF2B5EF4-FFF2-40B4-BE49-F238E27FC236}">
                <a16:creationId xmlns:a16="http://schemas.microsoft.com/office/drawing/2014/main" id="{B0CB8AA6-C2ED-5E43-9E21-216F39D9D9F6}"/>
              </a:ext>
            </a:extLst>
          </p:cNvPr>
          <p:cNvCxnSpPr>
            <a:cxnSpLocks/>
          </p:cNvCxnSpPr>
          <p:nvPr userDrawn="1"/>
        </p:nvCxnSpPr>
        <p:spPr>
          <a:xfrm>
            <a:off x="3815141" y="-135924"/>
            <a:ext cx="0" cy="15601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2BD807A8-869F-B54E-89BE-E7C89B2303E7}"/>
              </a:ext>
            </a:extLst>
          </p:cNvPr>
          <p:cNvSpPr txBox="1"/>
          <p:nvPr userDrawn="1"/>
        </p:nvSpPr>
        <p:spPr>
          <a:xfrm>
            <a:off x="267184" y="1124122"/>
            <a:ext cx="1668163" cy="1338828"/>
          </a:xfrm>
          <a:prstGeom prst="rect">
            <a:avLst/>
          </a:prstGeom>
          <a:noFill/>
        </p:spPr>
        <p:txBody>
          <a:bodyPr wrap="square" rtlCol="0">
            <a:spAutoFit/>
          </a:bodyPr>
          <a:lstStyle/>
          <a:p>
            <a:pPr algn="ctr"/>
            <a:r>
              <a:rPr lang="es-AR">
                <a:latin typeface="Century Gothic" panose="020B0502020202020204" pitchFamily="34" charset="0"/>
              </a:rPr>
              <a:t>IMAGEN CON FONDO TRANSPARENTE </a:t>
            </a:r>
          </a:p>
          <a:p>
            <a:pPr algn="ctr"/>
            <a:r>
              <a:rPr lang="es-AR">
                <a:latin typeface="Century Gothic" panose="020B0502020202020204" pitchFamily="34" charset="0"/>
              </a:rPr>
              <a:t>O BLANCO (PACK, PERSONA, ELEMENTO)</a:t>
            </a:r>
          </a:p>
        </p:txBody>
      </p:sp>
      <p:sp>
        <p:nvSpPr>
          <p:cNvPr id="26" name="Content Placeholder 2">
            <a:extLst>
              <a:ext uri="{FF2B5EF4-FFF2-40B4-BE49-F238E27FC236}">
                <a16:creationId xmlns:a16="http://schemas.microsoft.com/office/drawing/2014/main" id="{293E5408-2636-FD43-A521-823D4CA7A702}"/>
              </a:ext>
            </a:extLst>
          </p:cNvPr>
          <p:cNvSpPr>
            <a:spLocks noGrp="1"/>
          </p:cNvSpPr>
          <p:nvPr>
            <p:ph sz="half" idx="1" hasCustomPrompt="1"/>
          </p:nvPr>
        </p:nvSpPr>
        <p:spPr>
          <a:xfrm>
            <a:off x="4452147" y="1842404"/>
            <a:ext cx="3330413" cy="587929"/>
          </a:xfrm>
        </p:spPr>
        <p:txBody>
          <a:bodyPr>
            <a:normAutofit/>
          </a:bodyPr>
          <a:lstStyle>
            <a:lvl1pPr marL="0" indent="0">
              <a:buNone/>
              <a:defRPr sz="1200">
                <a:latin typeface="Century Gothic" panose="020B0502020202020204" pitchFamily="34" charset="0"/>
              </a:defRPr>
            </a:lvl1pPr>
          </a:lstStyle>
          <a:p>
            <a:pPr lvl="0"/>
            <a:r>
              <a:rPr lang="es-ES"/>
              <a:t>Texto de desarrollo ítem 1</a:t>
            </a:r>
            <a:endParaRPr lang="en-US"/>
          </a:p>
        </p:txBody>
      </p:sp>
      <p:sp>
        <p:nvSpPr>
          <p:cNvPr id="27" name="Content Placeholder 2">
            <a:extLst>
              <a:ext uri="{FF2B5EF4-FFF2-40B4-BE49-F238E27FC236}">
                <a16:creationId xmlns:a16="http://schemas.microsoft.com/office/drawing/2014/main" id="{8C3CC2CF-6FF7-024F-AD2E-59A5CD18EA49}"/>
              </a:ext>
            </a:extLst>
          </p:cNvPr>
          <p:cNvSpPr>
            <a:spLocks noGrp="1"/>
          </p:cNvSpPr>
          <p:nvPr>
            <p:ph sz="half" idx="10" hasCustomPrompt="1"/>
          </p:nvPr>
        </p:nvSpPr>
        <p:spPr>
          <a:xfrm>
            <a:off x="4452147" y="2695844"/>
            <a:ext cx="3330413" cy="587929"/>
          </a:xfrm>
        </p:spPr>
        <p:txBody>
          <a:bodyPr>
            <a:normAutofit/>
          </a:bodyPr>
          <a:lstStyle>
            <a:lvl1pPr marL="0" indent="0">
              <a:buNone/>
              <a:defRPr sz="1200">
                <a:latin typeface="Century Gothic" panose="020B0502020202020204" pitchFamily="34" charset="0"/>
              </a:defRPr>
            </a:lvl1pPr>
          </a:lstStyle>
          <a:p>
            <a:pPr lvl="0"/>
            <a:r>
              <a:rPr lang="es-ES"/>
              <a:t>Texto de desarrollo ítem 2</a:t>
            </a:r>
            <a:endParaRPr lang="en-US"/>
          </a:p>
        </p:txBody>
      </p:sp>
      <p:sp>
        <p:nvSpPr>
          <p:cNvPr id="28" name="Content Placeholder 2">
            <a:extLst>
              <a:ext uri="{FF2B5EF4-FFF2-40B4-BE49-F238E27FC236}">
                <a16:creationId xmlns:a16="http://schemas.microsoft.com/office/drawing/2014/main" id="{83BA547F-54EC-DC48-B3DD-6733791B29ED}"/>
              </a:ext>
            </a:extLst>
          </p:cNvPr>
          <p:cNvSpPr>
            <a:spLocks noGrp="1"/>
          </p:cNvSpPr>
          <p:nvPr>
            <p:ph sz="half" idx="11" hasCustomPrompt="1"/>
          </p:nvPr>
        </p:nvSpPr>
        <p:spPr>
          <a:xfrm>
            <a:off x="4452147" y="3650884"/>
            <a:ext cx="3330413" cy="587929"/>
          </a:xfrm>
        </p:spPr>
        <p:txBody>
          <a:bodyPr>
            <a:normAutofit/>
          </a:bodyPr>
          <a:lstStyle>
            <a:lvl1pPr marL="0" indent="0">
              <a:buNone/>
              <a:defRPr sz="1200">
                <a:latin typeface="Century Gothic" panose="020B0502020202020204" pitchFamily="34" charset="0"/>
              </a:defRPr>
            </a:lvl1pPr>
          </a:lstStyle>
          <a:p>
            <a:pPr lvl="0"/>
            <a:r>
              <a:rPr lang="es-ES"/>
              <a:t>Texto de desarrollo ítem 2</a:t>
            </a:r>
            <a:endParaRPr lang="en-US"/>
          </a:p>
        </p:txBody>
      </p:sp>
      <p:pic>
        <p:nvPicPr>
          <p:cNvPr id="3" name="Imagen 2" descr="Logotipo&#10;&#10;Descripción generada automáticamente">
            <a:extLst>
              <a:ext uri="{FF2B5EF4-FFF2-40B4-BE49-F238E27FC236}">
                <a16:creationId xmlns:a16="http://schemas.microsoft.com/office/drawing/2014/main" id="{C4D1A1DC-6F55-99E8-B4D0-95FED4012BFD}"/>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488376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
        <p:nvSpPr>
          <p:cNvPr id="22" name="Lágrima 21">
            <a:extLst>
              <a:ext uri="{FF2B5EF4-FFF2-40B4-BE49-F238E27FC236}">
                <a16:creationId xmlns:a16="http://schemas.microsoft.com/office/drawing/2014/main" id="{E8B44FE1-3584-AE45-9CAA-C414185C65AB}"/>
              </a:ext>
            </a:extLst>
          </p:cNvPr>
          <p:cNvSpPr/>
          <p:nvPr userDrawn="1"/>
        </p:nvSpPr>
        <p:spPr>
          <a:xfrm flipH="1">
            <a:off x="-339509" y="-4682"/>
            <a:ext cx="5717754" cy="5717754"/>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ext Placeholder 3"/>
          <p:cNvSpPr>
            <a:spLocks noGrp="1"/>
          </p:cNvSpPr>
          <p:nvPr>
            <p:ph type="body" sz="half" idx="2"/>
          </p:nvPr>
        </p:nvSpPr>
        <p:spPr>
          <a:xfrm>
            <a:off x="5632311" y="2115239"/>
            <a:ext cx="3139026" cy="2617008"/>
          </a:xfrm>
        </p:spPr>
        <p:txBody>
          <a:bodyPr/>
          <a:lstStyle>
            <a:lvl1pPr marL="0" indent="0">
              <a:lnSpc>
                <a:spcPct val="100000"/>
              </a:lnSpc>
              <a:spcBef>
                <a:spcPts val="0"/>
              </a:spcBef>
              <a:buNone/>
              <a:defRPr sz="1200">
                <a:latin typeface="Century Gothic" panose="020B0502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endParaRPr lang="en-US"/>
          </a:p>
        </p:txBody>
      </p:sp>
      <p:sp>
        <p:nvSpPr>
          <p:cNvPr id="9" name="Elipse 8">
            <a:extLst>
              <a:ext uri="{FF2B5EF4-FFF2-40B4-BE49-F238E27FC236}">
                <a16:creationId xmlns:a16="http://schemas.microsoft.com/office/drawing/2014/main" id="{429D2345-DF24-AB40-8623-1142CF1AAEB5}"/>
              </a:ext>
            </a:extLst>
          </p:cNvPr>
          <p:cNvSpPr/>
          <p:nvPr userDrawn="1"/>
        </p:nvSpPr>
        <p:spPr>
          <a:xfrm flipV="1">
            <a:off x="-2367077" y="3435087"/>
            <a:ext cx="5550309" cy="5466735"/>
          </a:xfrm>
          <a:prstGeom prst="ellipse">
            <a:avLst/>
          </a:prstGeom>
          <a:solidFill>
            <a:schemeClr val="accent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Elipse 9">
            <a:extLst>
              <a:ext uri="{FF2B5EF4-FFF2-40B4-BE49-F238E27FC236}">
                <a16:creationId xmlns:a16="http://schemas.microsoft.com/office/drawing/2014/main" id="{6F0CBEF9-3AF9-A942-A856-7F2ACEC91D6E}"/>
              </a:ext>
            </a:extLst>
          </p:cNvPr>
          <p:cNvSpPr/>
          <p:nvPr userDrawn="1"/>
        </p:nvSpPr>
        <p:spPr>
          <a:xfrm flipV="1">
            <a:off x="-2272464" y="3594334"/>
            <a:ext cx="5466735" cy="54667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Elipse 11">
            <a:extLst>
              <a:ext uri="{FF2B5EF4-FFF2-40B4-BE49-F238E27FC236}">
                <a16:creationId xmlns:a16="http://schemas.microsoft.com/office/drawing/2014/main" id="{3C9EF343-66A3-6B46-B854-8360C2BB5C1A}"/>
              </a:ext>
            </a:extLst>
          </p:cNvPr>
          <p:cNvSpPr/>
          <p:nvPr userDrawn="1"/>
        </p:nvSpPr>
        <p:spPr>
          <a:xfrm>
            <a:off x="274939" y="3211603"/>
            <a:ext cx="606216" cy="606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3" name="Google Shape;862;p43">
            <a:extLst>
              <a:ext uri="{FF2B5EF4-FFF2-40B4-BE49-F238E27FC236}">
                <a16:creationId xmlns:a16="http://schemas.microsoft.com/office/drawing/2014/main" id="{2815FD65-1587-7E4E-9355-A6BF7D0E4690}"/>
              </a:ext>
            </a:extLst>
          </p:cNvPr>
          <p:cNvGrpSpPr/>
          <p:nvPr userDrawn="1"/>
        </p:nvGrpSpPr>
        <p:grpSpPr>
          <a:xfrm>
            <a:off x="459487" y="3331780"/>
            <a:ext cx="231007" cy="366246"/>
            <a:chOff x="6718575" y="2318625"/>
            <a:chExt cx="256950" cy="407375"/>
          </a:xfrm>
        </p:grpSpPr>
        <p:sp>
          <p:nvSpPr>
            <p:cNvPr id="14" name="Google Shape;863;p43">
              <a:extLst>
                <a:ext uri="{FF2B5EF4-FFF2-40B4-BE49-F238E27FC236}">
                  <a16:creationId xmlns:a16="http://schemas.microsoft.com/office/drawing/2014/main" id="{93732009-23FE-0F40-9EDE-C64F9B64688B}"/>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4;p43">
              <a:extLst>
                <a:ext uri="{FF2B5EF4-FFF2-40B4-BE49-F238E27FC236}">
                  <a16:creationId xmlns:a16="http://schemas.microsoft.com/office/drawing/2014/main" id="{E5A76DE0-EDA3-6C40-9AB5-2F2D243A11A6}"/>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5;p43">
              <a:extLst>
                <a:ext uri="{FF2B5EF4-FFF2-40B4-BE49-F238E27FC236}">
                  <a16:creationId xmlns:a16="http://schemas.microsoft.com/office/drawing/2014/main" id="{2A20C971-D781-7648-8825-0F0C331C7FBC}"/>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6;p43">
              <a:extLst>
                <a:ext uri="{FF2B5EF4-FFF2-40B4-BE49-F238E27FC236}">
                  <a16:creationId xmlns:a16="http://schemas.microsoft.com/office/drawing/2014/main" id="{37787315-F0C3-3C47-AD29-F2B71F2FAE6F}"/>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7;p43">
              <a:extLst>
                <a:ext uri="{FF2B5EF4-FFF2-40B4-BE49-F238E27FC236}">
                  <a16:creationId xmlns:a16="http://schemas.microsoft.com/office/drawing/2014/main" id="{94836DD6-178E-6046-B883-9051B849D723}"/>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8;p43">
              <a:extLst>
                <a:ext uri="{FF2B5EF4-FFF2-40B4-BE49-F238E27FC236}">
                  <a16:creationId xmlns:a16="http://schemas.microsoft.com/office/drawing/2014/main" id="{86CD419B-794F-CB4C-AF01-ED1F396C1945}"/>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9;p43">
              <a:extLst>
                <a:ext uri="{FF2B5EF4-FFF2-40B4-BE49-F238E27FC236}">
                  <a16:creationId xmlns:a16="http://schemas.microsoft.com/office/drawing/2014/main" id="{7DD1B184-EB25-5440-AF04-88ECCD620BD8}"/>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0;p43">
              <a:extLst>
                <a:ext uri="{FF2B5EF4-FFF2-40B4-BE49-F238E27FC236}">
                  <a16:creationId xmlns:a16="http://schemas.microsoft.com/office/drawing/2014/main" id="{A13B896A-6CED-6E41-868E-5280294DF2C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Subtítulo 2">
            <a:extLst>
              <a:ext uri="{FF2B5EF4-FFF2-40B4-BE49-F238E27FC236}">
                <a16:creationId xmlns:a16="http://schemas.microsoft.com/office/drawing/2014/main" id="{227BE4DD-1823-E349-8B67-054408FD53A8}"/>
              </a:ext>
            </a:extLst>
          </p:cNvPr>
          <p:cNvSpPr txBox="1">
            <a:spLocks/>
          </p:cNvSpPr>
          <p:nvPr userDrawn="1"/>
        </p:nvSpPr>
        <p:spPr>
          <a:xfrm>
            <a:off x="2237022" y="2210468"/>
            <a:ext cx="1036944" cy="352422"/>
          </a:xfrm>
          <a:prstGeom prst="rect">
            <a:avLst/>
          </a:prstGeom>
        </p:spPr>
        <p:txBody>
          <a:bodyPr vert="horz" lIns="9000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AR" sz="1200" i="0">
                <a:solidFill>
                  <a:schemeClr val="tx1"/>
                </a:solidFill>
                <a:latin typeface="Century Gothic" panose="020B0502020202020204" pitchFamily="34" charset="0"/>
              </a:rPr>
              <a:t>IMAGEN</a:t>
            </a:r>
          </a:p>
        </p:txBody>
      </p:sp>
      <p:sp>
        <p:nvSpPr>
          <p:cNvPr id="2" name="Title 1"/>
          <p:cNvSpPr>
            <a:spLocks noGrp="1"/>
          </p:cNvSpPr>
          <p:nvPr>
            <p:ph type="title"/>
          </p:nvPr>
        </p:nvSpPr>
        <p:spPr>
          <a:xfrm>
            <a:off x="311245" y="4041304"/>
            <a:ext cx="1726875" cy="807960"/>
          </a:xfrm>
        </p:spPr>
        <p:txBody>
          <a:bodyPr anchor="t">
            <a:normAutofit/>
          </a:bodyPr>
          <a:lstStyle>
            <a:lvl1pPr>
              <a:lnSpc>
                <a:spcPct val="100000"/>
              </a:lnSpc>
              <a:defRPr sz="1100" b="0" i="1">
                <a:solidFill>
                  <a:schemeClr val="tx1"/>
                </a:solidFill>
                <a:latin typeface="Century Schoolbook" panose="02040604050505020304" pitchFamily="18" charset="0"/>
              </a:defRPr>
            </a:lvl1pPr>
          </a:lstStyle>
          <a:p>
            <a:r>
              <a:rPr lang="es-ES"/>
              <a:t>Haga clic para modificar el estilo de título del patrón</a:t>
            </a:r>
            <a:endParaRPr lang="en-US"/>
          </a:p>
        </p:txBody>
      </p:sp>
      <p:sp>
        <p:nvSpPr>
          <p:cNvPr id="26" name="Text Placeholder 3">
            <a:extLst>
              <a:ext uri="{FF2B5EF4-FFF2-40B4-BE49-F238E27FC236}">
                <a16:creationId xmlns:a16="http://schemas.microsoft.com/office/drawing/2014/main" id="{F2483AFF-5C27-074D-B8B8-1FC790F64AE9}"/>
              </a:ext>
            </a:extLst>
          </p:cNvPr>
          <p:cNvSpPr>
            <a:spLocks noGrp="1"/>
          </p:cNvSpPr>
          <p:nvPr>
            <p:ph type="body" sz="half" idx="10" hasCustomPrompt="1"/>
          </p:nvPr>
        </p:nvSpPr>
        <p:spPr>
          <a:xfrm>
            <a:off x="5632311" y="1277957"/>
            <a:ext cx="3139026" cy="683045"/>
          </a:xfrm>
        </p:spPr>
        <p:txBody>
          <a:bodyPr>
            <a:normAutofit/>
          </a:bodyPr>
          <a:lstStyle>
            <a:lvl1pPr marL="0" indent="0">
              <a:lnSpc>
                <a:spcPct val="100000"/>
              </a:lnSpc>
              <a:spcBef>
                <a:spcPts val="0"/>
              </a:spcBef>
              <a:buNone/>
              <a:defRPr sz="1800" b="0" i="1">
                <a:latin typeface="Century Schoolbook" panose="0204060405050502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Destacado</a:t>
            </a:r>
            <a:endParaRPr lang="en-US"/>
          </a:p>
        </p:txBody>
      </p:sp>
      <p:sp>
        <p:nvSpPr>
          <p:cNvPr id="25" name="Text Placeholder 3">
            <a:extLst>
              <a:ext uri="{FF2B5EF4-FFF2-40B4-BE49-F238E27FC236}">
                <a16:creationId xmlns:a16="http://schemas.microsoft.com/office/drawing/2014/main" id="{4EAE451B-028A-344D-AABF-9E5580394E4F}"/>
              </a:ext>
            </a:extLst>
          </p:cNvPr>
          <p:cNvSpPr>
            <a:spLocks noGrp="1"/>
          </p:cNvSpPr>
          <p:nvPr>
            <p:ph type="body" sz="half" idx="11" hasCustomPrompt="1"/>
          </p:nvPr>
        </p:nvSpPr>
        <p:spPr>
          <a:xfrm>
            <a:off x="5607597" y="351201"/>
            <a:ext cx="3252198" cy="683045"/>
          </a:xfrm>
        </p:spPr>
        <p:txBody>
          <a:bodyPr>
            <a:noAutofit/>
          </a:bodyPr>
          <a:lstStyle>
            <a:lvl1pPr marL="0" indent="0">
              <a:lnSpc>
                <a:spcPct val="100000"/>
              </a:lnSpc>
              <a:spcBef>
                <a:spcPts val="0"/>
              </a:spcBef>
              <a:buNone/>
              <a:defRPr sz="2800" b="0" i="0">
                <a:latin typeface="Century Gothic" panose="020B0502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TITULO PRINCIPAL</a:t>
            </a:r>
            <a:endParaRPr lang="en-US"/>
          </a:p>
        </p:txBody>
      </p:sp>
      <p:pic>
        <p:nvPicPr>
          <p:cNvPr id="24" name="Imagen 23">
            <a:extLst>
              <a:ext uri="{FF2B5EF4-FFF2-40B4-BE49-F238E27FC236}">
                <a16:creationId xmlns:a16="http://schemas.microsoft.com/office/drawing/2014/main" id="{45552C16-DE73-E44F-A30F-BE5D8F178F58}"/>
              </a:ext>
            </a:extLst>
          </p:cNvPr>
          <p:cNvPicPr>
            <a:picLocks noChangeAspect="1"/>
          </p:cNvPicPr>
          <p:nvPr userDrawn="1"/>
        </p:nvPicPr>
        <p:blipFill>
          <a:blip r:embed="rId2"/>
          <a:stretch>
            <a:fillRect/>
          </a:stretch>
        </p:blipFill>
        <p:spPr>
          <a:xfrm>
            <a:off x="379815" y="4785360"/>
            <a:ext cx="794867" cy="149312"/>
          </a:xfrm>
          <a:prstGeom prst="rect">
            <a:avLst/>
          </a:prstGeom>
        </p:spPr>
      </p:pic>
    </p:spTree>
    <p:extLst>
      <p:ext uri="{BB962C8B-B14F-4D97-AF65-F5344CB8AC3E}">
        <p14:creationId xmlns:p14="http://schemas.microsoft.com/office/powerpoint/2010/main" val="61220209"/>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3 columns" preserve="1" userDrawn="1">
  <p:cSld name="Title + 3 columns">
    <p:spTree>
      <p:nvGrpSpPr>
        <p:cNvPr id="1" name="Shape 72"/>
        <p:cNvGrpSpPr/>
        <p:nvPr/>
      </p:nvGrpSpPr>
      <p:grpSpPr>
        <a:xfrm>
          <a:off x="0" y="0"/>
          <a:ext cx="0" cy="0"/>
          <a:chOff x="0" y="0"/>
          <a:chExt cx="0" cy="0"/>
        </a:xfrm>
      </p:grpSpPr>
      <p:sp>
        <p:nvSpPr>
          <p:cNvPr id="12" name="Rectángulo 11">
            <a:extLst>
              <a:ext uri="{FF2B5EF4-FFF2-40B4-BE49-F238E27FC236}">
                <a16:creationId xmlns:a16="http://schemas.microsoft.com/office/drawing/2014/main" id="{87C3EBCB-989E-8D44-86B4-A04504D43B7E}"/>
              </a:ext>
            </a:extLst>
          </p:cNvPr>
          <p:cNvSpPr/>
          <p:nvPr userDrawn="1"/>
        </p:nvSpPr>
        <p:spPr>
          <a:xfrm>
            <a:off x="5702709" y="0"/>
            <a:ext cx="344129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7" name="Google Shape;77;p12"/>
          <p:cNvSpPr txBox="1">
            <a:spLocks noGrp="1"/>
          </p:cNvSpPr>
          <p:nvPr>
            <p:ph type="body" idx="2"/>
          </p:nvPr>
        </p:nvSpPr>
        <p:spPr>
          <a:xfrm>
            <a:off x="2677130" y="1344057"/>
            <a:ext cx="2633000" cy="3254705"/>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0"/>
              </a:spcAft>
              <a:buClr>
                <a:schemeClr val="accent2"/>
              </a:buClr>
              <a:buSzPct val="100000"/>
              <a:buFont typeface="Arial" panose="020B0604020202020204" pitchFamily="34" charset="0"/>
              <a:buChar char="•"/>
              <a:defRPr sz="1200">
                <a:latin typeface="Century Gothic" panose="020B0502020202020204" pitchFamily="34" charset="0"/>
              </a:defRPr>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7" name="Google Shape;374;p34">
            <a:extLst>
              <a:ext uri="{FF2B5EF4-FFF2-40B4-BE49-F238E27FC236}">
                <a16:creationId xmlns:a16="http://schemas.microsoft.com/office/drawing/2014/main" id="{CD191EA0-CB30-5949-B552-F3474F24DAD6}"/>
              </a:ext>
            </a:extLst>
          </p:cNvPr>
          <p:cNvSpPr/>
          <p:nvPr userDrawn="1"/>
        </p:nvSpPr>
        <p:spPr>
          <a:xfrm>
            <a:off x="1641622" y="307955"/>
            <a:ext cx="472800" cy="472800"/>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46;p43">
            <a:extLst>
              <a:ext uri="{FF2B5EF4-FFF2-40B4-BE49-F238E27FC236}">
                <a16:creationId xmlns:a16="http://schemas.microsoft.com/office/drawing/2014/main" id="{C8370AE9-605C-FB45-B745-DC7572505D2F}"/>
              </a:ext>
            </a:extLst>
          </p:cNvPr>
          <p:cNvSpPr/>
          <p:nvPr userDrawn="1"/>
        </p:nvSpPr>
        <p:spPr>
          <a:xfrm>
            <a:off x="1486535" y="499880"/>
            <a:ext cx="489748" cy="439627"/>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90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CuadroTexto 9">
            <a:extLst>
              <a:ext uri="{FF2B5EF4-FFF2-40B4-BE49-F238E27FC236}">
                <a16:creationId xmlns:a16="http://schemas.microsoft.com/office/drawing/2014/main" id="{4874B531-9EC1-3847-B7A4-EDC7A223FD1B}"/>
              </a:ext>
            </a:extLst>
          </p:cNvPr>
          <p:cNvSpPr txBox="1"/>
          <p:nvPr userDrawn="1"/>
        </p:nvSpPr>
        <p:spPr>
          <a:xfrm rot="16200000">
            <a:off x="-245942" y="2442576"/>
            <a:ext cx="4129657" cy="1569660"/>
          </a:xfrm>
          <a:prstGeom prst="rect">
            <a:avLst/>
          </a:prstGeom>
          <a:noFill/>
        </p:spPr>
        <p:txBody>
          <a:bodyPr wrap="none" rtlCol="0">
            <a:spAutoFit/>
          </a:bodyPr>
          <a:lstStyle/>
          <a:p>
            <a:r>
              <a:rPr lang="es-AR" sz="9600">
                <a:latin typeface="Century Schoolbook" panose="02040604050505020304" pitchFamily="18" charset="0"/>
              </a:rPr>
              <a:t>LIKES</a:t>
            </a:r>
          </a:p>
        </p:txBody>
      </p:sp>
      <p:sp>
        <p:nvSpPr>
          <p:cNvPr id="11" name="Google Shape;374;p34">
            <a:extLst>
              <a:ext uri="{FF2B5EF4-FFF2-40B4-BE49-F238E27FC236}">
                <a16:creationId xmlns:a16="http://schemas.microsoft.com/office/drawing/2014/main" id="{BE40537F-1BC6-A040-85B7-F4809B7027C6}"/>
              </a:ext>
            </a:extLst>
          </p:cNvPr>
          <p:cNvSpPr/>
          <p:nvPr userDrawn="1"/>
        </p:nvSpPr>
        <p:spPr>
          <a:xfrm>
            <a:off x="6784025" y="2608263"/>
            <a:ext cx="974909" cy="974909"/>
          </a:xfrm>
          <a:prstGeom prst="ellipse">
            <a:avLst/>
          </a:prstGeom>
          <a:solidFill>
            <a:schemeClr val="accent2">
              <a:lumMod val="60000"/>
              <a:lumOff val="40000"/>
              <a:alpha val="69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Subtítulo 2">
            <a:extLst>
              <a:ext uri="{FF2B5EF4-FFF2-40B4-BE49-F238E27FC236}">
                <a16:creationId xmlns:a16="http://schemas.microsoft.com/office/drawing/2014/main" id="{02F0D28F-4A16-3D49-8265-CDA574285B5F}"/>
              </a:ext>
            </a:extLst>
          </p:cNvPr>
          <p:cNvSpPr txBox="1">
            <a:spLocks/>
          </p:cNvSpPr>
          <p:nvPr userDrawn="1"/>
        </p:nvSpPr>
        <p:spPr>
          <a:xfrm>
            <a:off x="6519447" y="1915894"/>
            <a:ext cx="2416277" cy="105369"/>
          </a:xfrm>
          <a:prstGeom prst="rect">
            <a:avLst/>
          </a:prstGeom>
        </p:spPr>
        <p:txBody>
          <a:bodyPr vert="horz" lIns="9000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AR" sz="1600" i="0">
                <a:solidFill>
                  <a:schemeClr val="tx1"/>
                </a:solidFill>
                <a:latin typeface="Century Gothic" panose="020B0502020202020204" pitchFamily="34" charset="0"/>
              </a:rPr>
              <a:t>IMAGEN</a:t>
            </a:r>
          </a:p>
        </p:txBody>
      </p:sp>
      <p:cxnSp>
        <p:nvCxnSpPr>
          <p:cNvPr id="14" name="Conector recto 13">
            <a:extLst>
              <a:ext uri="{FF2B5EF4-FFF2-40B4-BE49-F238E27FC236}">
                <a16:creationId xmlns:a16="http://schemas.microsoft.com/office/drawing/2014/main" id="{F43B368F-4FD3-5449-8791-08D8A8A27FAF}"/>
              </a:ext>
            </a:extLst>
          </p:cNvPr>
          <p:cNvCxnSpPr>
            <a:cxnSpLocks/>
          </p:cNvCxnSpPr>
          <p:nvPr userDrawn="1"/>
        </p:nvCxnSpPr>
        <p:spPr>
          <a:xfrm>
            <a:off x="2802194" y="1828800"/>
            <a:ext cx="11995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713360"/>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72"/>
        <p:cNvGrpSpPr/>
        <p:nvPr/>
      </p:nvGrpSpPr>
      <p:grpSpPr>
        <a:xfrm>
          <a:off x="0" y="0"/>
          <a:ext cx="0" cy="0"/>
          <a:chOff x="0" y="0"/>
          <a:chExt cx="0" cy="0"/>
        </a:xfrm>
      </p:grpSpPr>
      <p:sp>
        <p:nvSpPr>
          <p:cNvPr id="12" name="Rectángulo 11">
            <a:extLst>
              <a:ext uri="{FF2B5EF4-FFF2-40B4-BE49-F238E27FC236}">
                <a16:creationId xmlns:a16="http://schemas.microsoft.com/office/drawing/2014/main" id="{87C3EBCB-989E-8D44-86B4-A04504D43B7E}"/>
              </a:ext>
            </a:extLst>
          </p:cNvPr>
          <p:cNvSpPr/>
          <p:nvPr userDrawn="1"/>
        </p:nvSpPr>
        <p:spPr>
          <a:xfrm>
            <a:off x="5702709" y="0"/>
            <a:ext cx="344129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7" name="Google Shape;77;p12"/>
          <p:cNvSpPr txBox="1">
            <a:spLocks noGrp="1"/>
          </p:cNvSpPr>
          <p:nvPr>
            <p:ph type="body" idx="2"/>
          </p:nvPr>
        </p:nvSpPr>
        <p:spPr>
          <a:xfrm>
            <a:off x="2677130" y="1344057"/>
            <a:ext cx="2633000" cy="3254705"/>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0"/>
              </a:spcAft>
              <a:buClr>
                <a:schemeClr val="accent2"/>
              </a:buClr>
              <a:buSzPct val="100000"/>
              <a:buFont typeface="Arial" panose="020B0604020202020204" pitchFamily="34" charset="0"/>
              <a:buChar char="•"/>
              <a:defRPr sz="1200">
                <a:latin typeface="Century Gothic" panose="020B0502020202020204" pitchFamily="34" charset="0"/>
              </a:defRPr>
            </a:lvl1pPr>
            <a:lvl2pPr marL="914400" lvl="1" indent="-285750" rtl="0">
              <a:spcBef>
                <a:spcPts val="0"/>
              </a:spcBef>
              <a:spcAft>
                <a:spcPts val="0"/>
              </a:spcAft>
              <a:buSzPts val="900"/>
              <a:buChar char="-"/>
              <a:defRPr sz="900"/>
            </a:lvl2pPr>
            <a:lvl3pPr marL="1371600" lvl="2" indent="-285750" rtl="0">
              <a:spcBef>
                <a:spcPts val="0"/>
              </a:spcBef>
              <a:spcAft>
                <a:spcPts val="0"/>
              </a:spcAft>
              <a:buSzPts val="900"/>
              <a:buChar char="-"/>
              <a:defRPr sz="900"/>
            </a:lvl3pPr>
            <a:lvl4pPr marL="1828800" lvl="3" indent="-285750" rtl="0">
              <a:spcBef>
                <a:spcPts val="0"/>
              </a:spcBef>
              <a:spcAft>
                <a:spcPts val="0"/>
              </a:spcAft>
              <a:buSzPts val="900"/>
              <a:buChar char="-"/>
              <a:defRPr sz="900"/>
            </a:lvl4pPr>
            <a:lvl5pPr marL="2286000" lvl="4" indent="-285750" rtl="0">
              <a:spcBef>
                <a:spcPts val="0"/>
              </a:spcBef>
              <a:spcAft>
                <a:spcPts val="0"/>
              </a:spcAft>
              <a:buSzPts val="900"/>
              <a:buChar char="-"/>
              <a:defRPr sz="900"/>
            </a:lvl5pPr>
            <a:lvl6pPr marL="2743200" lvl="5" indent="-285750" rtl="0">
              <a:spcBef>
                <a:spcPts val="0"/>
              </a:spcBef>
              <a:spcAft>
                <a:spcPts val="0"/>
              </a:spcAft>
              <a:buSzPts val="900"/>
              <a:buChar char="-"/>
              <a:defRPr sz="900"/>
            </a:lvl6pPr>
            <a:lvl7pPr marL="3200400" lvl="6" indent="-285750" rtl="0">
              <a:spcBef>
                <a:spcPts val="0"/>
              </a:spcBef>
              <a:spcAft>
                <a:spcPts val="0"/>
              </a:spcAft>
              <a:buSzPts val="900"/>
              <a:buChar char="-"/>
              <a:defRPr sz="900"/>
            </a:lvl7pPr>
            <a:lvl8pPr marL="3657600" lvl="7" indent="-285750" rtl="0">
              <a:spcBef>
                <a:spcPts val="0"/>
              </a:spcBef>
              <a:spcAft>
                <a:spcPts val="0"/>
              </a:spcAft>
              <a:buSzPts val="900"/>
              <a:buChar char="-"/>
              <a:defRPr sz="900"/>
            </a:lvl8pPr>
            <a:lvl9pPr marL="4114800" lvl="8" indent="-285750" rtl="0">
              <a:spcBef>
                <a:spcPts val="0"/>
              </a:spcBef>
              <a:spcAft>
                <a:spcPts val="0"/>
              </a:spcAft>
              <a:buSzPts val="900"/>
              <a:buChar char="-"/>
              <a:defRPr sz="900"/>
            </a:lvl9pPr>
          </a:lstStyle>
          <a:p>
            <a:endParaRPr/>
          </a:p>
        </p:txBody>
      </p:sp>
      <p:sp>
        <p:nvSpPr>
          <p:cNvPr id="11" name="Google Shape;374;p34">
            <a:extLst>
              <a:ext uri="{FF2B5EF4-FFF2-40B4-BE49-F238E27FC236}">
                <a16:creationId xmlns:a16="http://schemas.microsoft.com/office/drawing/2014/main" id="{BE40537F-1BC6-A040-85B7-F4809B7027C6}"/>
              </a:ext>
            </a:extLst>
          </p:cNvPr>
          <p:cNvSpPr/>
          <p:nvPr userDrawn="1"/>
        </p:nvSpPr>
        <p:spPr>
          <a:xfrm>
            <a:off x="6784025" y="2608263"/>
            <a:ext cx="974909" cy="974909"/>
          </a:xfrm>
          <a:prstGeom prst="ellipse">
            <a:avLst/>
          </a:prstGeom>
          <a:solidFill>
            <a:schemeClr val="accent2">
              <a:lumMod val="60000"/>
              <a:lumOff val="40000"/>
              <a:alpha val="69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Subtítulo 2">
            <a:extLst>
              <a:ext uri="{FF2B5EF4-FFF2-40B4-BE49-F238E27FC236}">
                <a16:creationId xmlns:a16="http://schemas.microsoft.com/office/drawing/2014/main" id="{02F0D28F-4A16-3D49-8265-CDA574285B5F}"/>
              </a:ext>
            </a:extLst>
          </p:cNvPr>
          <p:cNvSpPr txBox="1">
            <a:spLocks/>
          </p:cNvSpPr>
          <p:nvPr userDrawn="1"/>
        </p:nvSpPr>
        <p:spPr>
          <a:xfrm>
            <a:off x="6519447" y="1915894"/>
            <a:ext cx="2416277" cy="105369"/>
          </a:xfrm>
          <a:prstGeom prst="rect">
            <a:avLst/>
          </a:prstGeom>
        </p:spPr>
        <p:txBody>
          <a:bodyPr vert="horz" lIns="9000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AR" sz="1600" i="0">
                <a:solidFill>
                  <a:schemeClr val="tx1"/>
                </a:solidFill>
                <a:latin typeface="Century Gothic" panose="020B0502020202020204" pitchFamily="34" charset="0"/>
              </a:rPr>
              <a:t>IMAGEN</a:t>
            </a:r>
          </a:p>
        </p:txBody>
      </p:sp>
      <p:cxnSp>
        <p:nvCxnSpPr>
          <p:cNvPr id="14" name="Conector recto 13">
            <a:extLst>
              <a:ext uri="{FF2B5EF4-FFF2-40B4-BE49-F238E27FC236}">
                <a16:creationId xmlns:a16="http://schemas.microsoft.com/office/drawing/2014/main" id="{F43B368F-4FD3-5449-8791-08D8A8A27FAF}"/>
              </a:ext>
            </a:extLst>
          </p:cNvPr>
          <p:cNvCxnSpPr>
            <a:cxnSpLocks/>
          </p:cNvCxnSpPr>
          <p:nvPr userDrawn="1"/>
        </p:nvCxnSpPr>
        <p:spPr>
          <a:xfrm>
            <a:off x="2802194" y="1828800"/>
            <a:ext cx="11995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F92EA243-A199-9340-914F-FDDBA269AC0C}"/>
              </a:ext>
            </a:extLst>
          </p:cNvPr>
          <p:cNvSpPr txBox="1"/>
          <p:nvPr userDrawn="1"/>
        </p:nvSpPr>
        <p:spPr>
          <a:xfrm rot="16200000">
            <a:off x="-682234" y="2001429"/>
            <a:ext cx="4129657" cy="2451953"/>
          </a:xfrm>
          <a:prstGeom prst="rect">
            <a:avLst/>
          </a:prstGeom>
          <a:noFill/>
        </p:spPr>
        <p:txBody>
          <a:bodyPr wrap="none" rtlCol="0">
            <a:spAutoFit/>
          </a:bodyPr>
          <a:lstStyle/>
          <a:p>
            <a:pPr>
              <a:lnSpc>
                <a:spcPts val="9220"/>
              </a:lnSpc>
            </a:pPr>
            <a:r>
              <a:rPr lang="es-AR" sz="9600">
                <a:latin typeface="Century Schoolbook" panose="02040604050505020304" pitchFamily="18" charset="0"/>
              </a:rPr>
              <a:t>DIS-</a:t>
            </a:r>
          </a:p>
          <a:p>
            <a:pPr>
              <a:lnSpc>
                <a:spcPts val="9220"/>
              </a:lnSpc>
            </a:pPr>
            <a:r>
              <a:rPr lang="es-AR" sz="9600">
                <a:latin typeface="Century Schoolbook" panose="02040604050505020304" pitchFamily="18" charset="0"/>
              </a:rPr>
              <a:t>LIKES</a:t>
            </a:r>
          </a:p>
        </p:txBody>
      </p:sp>
      <p:sp>
        <p:nvSpPr>
          <p:cNvPr id="16" name="Google Shape;374;p34">
            <a:extLst>
              <a:ext uri="{FF2B5EF4-FFF2-40B4-BE49-F238E27FC236}">
                <a16:creationId xmlns:a16="http://schemas.microsoft.com/office/drawing/2014/main" id="{8F365122-4258-9940-97AC-67DDA1FE8700}"/>
              </a:ext>
            </a:extLst>
          </p:cNvPr>
          <p:cNvSpPr/>
          <p:nvPr userDrawn="1"/>
        </p:nvSpPr>
        <p:spPr>
          <a:xfrm>
            <a:off x="1641622" y="307955"/>
            <a:ext cx="472800" cy="472800"/>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640;p43">
            <a:extLst>
              <a:ext uri="{FF2B5EF4-FFF2-40B4-BE49-F238E27FC236}">
                <a16:creationId xmlns:a16="http://schemas.microsoft.com/office/drawing/2014/main" id="{6F649B31-296F-6245-8150-213CA2C30B4F}"/>
              </a:ext>
            </a:extLst>
          </p:cNvPr>
          <p:cNvGrpSpPr/>
          <p:nvPr userDrawn="1"/>
        </p:nvGrpSpPr>
        <p:grpSpPr>
          <a:xfrm rot="10800000">
            <a:off x="1460409" y="529485"/>
            <a:ext cx="542000" cy="509938"/>
            <a:chOff x="5972700" y="2330200"/>
            <a:chExt cx="411625" cy="387275"/>
          </a:xfrm>
        </p:grpSpPr>
        <p:sp>
          <p:nvSpPr>
            <p:cNvPr id="18" name="Google Shape;641;p43">
              <a:extLst>
                <a:ext uri="{FF2B5EF4-FFF2-40B4-BE49-F238E27FC236}">
                  <a16:creationId xmlns:a16="http://schemas.microsoft.com/office/drawing/2014/main" id="{ACCD3EFE-67D4-DA4A-A69E-E8E8A243619B}"/>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42;p43">
              <a:extLst>
                <a:ext uri="{FF2B5EF4-FFF2-40B4-BE49-F238E27FC236}">
                  <a16:creationId xmlns:a16="http://schemas.microsoft.com/office/drawing/2014/main" id="{BEBB3591-30EF-0344-A86B-60C6FE4DB11A}"/>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42767606"/>
      </p:ext>
    </p:extLst>
  </p:cSld>
  <p:clrMapOvr>
    <a:masterClrMapping/>
  </p:clrMapOvr>
  <p:transition spd="slow">
    <p:push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En blanco">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051261FC-62CC-304E-A53F-0954A1EB6B4A}"/>
              </a:ext>
            </a:extLst>
          </p:cNvPr>
          <p:cNvSpPr/>
          <p:nvPr userDrawn="1"/>
        </p:nvSpPr>
        <p:spPr>
          <a:xfrm>
            <a:off x="-614515" y="-83612"/>
            <a:ext cx="5550309" cy="5466735"/>
          </a:xfrm>
          <a:prstGeom prst="ellipse">
            <a:avLst/>
          </a:prstGeom>
          <a:solidFill>
            <a:schemeClr val="accent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85B83A0B-6C3F-7647-9EA0-BB31E0986D0C}"/>
              </a:ext>
            </a:extLst>
          </p:cNvPr>
          <p:cNvSpPr/>
          <p:nvPr userDrawn="1"/>
        </p:nvSpPr>
        <p:spPr>
          <a:xfrm>
            <a:off x="-698090" y="-88528"/>
            <a:ext cx="5466735" cy="54667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Elipse 9">
            <a:extLst>
              <a:ext uri="{FF2B5EF4-FFF2-40B4-BE49-F238E27FC236}">
                <a16:creationId xmlns:a16="http://schemas.microsoft.com/office/drawing/2014/main" id="{80230B8F-8212-894D-A2DA-151A8D08B416}"/>
              </a:ext>
            </a:extLst>
          </p:cNvPr>
          <p:cNvSpPr/>
          <p:nvPr userDrawn="1"/>
        </p:nvSpPr>
        <p:spPr>
          <a:xfrm>
            <a:off x="5388078" y="433253"/>
            <a:ext cx="1972594" cy="1972594"/>
          </a:xfrm>
          <a:prstGeom prst="ellipse">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ítulo 1">
            <a:extLst>
              <a:ext uri="{FF2B5EF4-FFF2-40B4-BE49-F238E27FC236}">
                <a16:creationId xmlns:a16="http://schemas.microsoft.com/office/drawing/2014/main" id="{1FA7EDE7-ABA0-2B4B-8E21-C978FF31E833}"/>
              </a:ext>
            </a:extLst>
          </p:cNvPr>
          <p:cNvSpPr txBox="1">
            <a:spLocks/>
          </p:cNvSpPr>
          <p:nvPr userDrawn="1"/>
        </p:nvSpPr>
        <p:spPr>
          <a:xfrm rot="10800000">
            <a:off x="793181" y="2492960"/>
            <a:ext cx="1802102" cy="635594"/>
          </a:xfrm>
          <a:prstGeom prst="rect">
            <a:avLst/>
          </a:prstGeom>
        </p:spPr>
        <p:txBody>
          <a:bodyPr vert="horz" lIns="9000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AR" sz="4400" b="1">
                <a:solidFill>
                  <a:schemeClr val="bg2">
                    <a:lumMod val="25000"/>
                  </a:schemeClr>
                </a:solidFill>
                <a:latin typeface="Century Gothic" panose="020B0502020202020204" pitchFamily="34" charset="0"/>
              </a:rPr>
              <a:t>FINAL</a:t>
            </a:r>
          </a:p>
        </p:txBody>
      </p:sp>
      <p:sp>
        <p:nvSpPr>
          <p:cNvPr id="21" name="Elipse 20">
            <a:extLst>
              <a:ext uri="{FF2B5EF4-FFF2-40B4-BE49-F238E27FC236}">
                <a16:creationId xmlns:a16="http://schemas.microsoft.com/office/drawing/2014/main" id="{765AADC5-FAF9-7F43-91D0-04F625BABDA3}"/>
              </a:ext>
            </a:extLst>
          </p:cNvPr>
          <p:cNvSpPr/>
          <p:nvPr userDrawn="1"/>
        </p:nvSpPr>
        <p:spPr>
          <a:xfrm>
            <a:off x="4855746" y="-317071"/>
            <a:ext cx="1487109" cy="1487109"/>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Elipse 21">
            <a:extLst>
              <a:ext uri="{FF2B5EF4-FFF2-40B4-BE49-F238E27FC236}">
                <a16:creationId xmlns:a16="http://schemas.microsoft.com/office/drawing/2014/main" id="{B9A3A47C-246B-CB4C-B9A8-D20FD00F7C9F}"/>
              </a:ext>
            </a:extLst>
          </p:cNvPr>
          <p:cNvSpPr/>
          <p:nvPr userDrawn="1"/>
        </p:nvSpPr>
        <p:spPr>
          <a:xfrm>
            <a:off x="6200957" y="351083"/>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Título 1">
            <a:extLst>
              <a:ext uri="{FF2B5EF4-FFF2-40B4-BE49-F238E27FC236}">
                <a16:creationId xmlns:a16="http://schemas.microsoft.com/office/drawing/2014/main" id="{A902AD6F-05CA-1A4E-ADE7-39918E967C74}"/>
              </a:ext>
            </a:extLst>
          </p:cNvPr>
          <p:cNvSpPr txBox="1">
            <a:spLocks/>
          </p:cNvSpPr>
          <p:nvPr userDrawn="1"/>
        </p:nvSpPr>
        <p:spPr>
          <a:xfrm>
            <a:off x="922955" y="1997202"/>
            <a:ext cx="2965638" cy="635594"/>
          </a:xfrm>
          <a:prstGeom prst="rect">
            <a:avLst/>
          </a:prstGeom>
        </p:spPr>
        <p:txBody>
          <a:bodyPr vert="horz" lIns="9000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AR" sz="3200" b="0">
                <a:solidFill>
                  <a:schemeClr val="bg2">
                    <a:lumMod val="25000"/>
                  </a:schemeClr>
                </a:solidFill>
                <a:latin typeface="Century Gothic" panose="020B0502020202020204" pitchFamily="34" charset="0"/>
              </a:rPr>
              <a:t>SÍNTESIS</a:t>
            </a:r>
          </a:p>
        </p:txBody>
      </p:sp>
      <p:sp>
        <p:nvSpPr>
          <p:cNvPr id="25" name="CuadroTexto 24">
            <a:extLst>
              <a:ext uri="{FF2B5EF4-FFF2-40B4-BE49-F238E27FC236}">
                <a16:creationId xmlns:a16="http://schemas.microsoft.com/office/drawing/2014/main" id="{115FD460-0508-0341-96CD-4DB9FF877AFF}"/>
              </a:ext>
            </a:extLst>
          </p:cNvPr>
          <p:cNvSpPr txBox="1"/>
          <p:nvPr userDrawn="1"/>
        </p:nvSpPr>
        <p:spPr>
          <a:xfrm>
            <a:off x="460673" y="1892389"/>
            <a:ext cx="472280" cy="1477328"/>
          </a:xfrm>
          <a:prstGeom prst="rect">
            <a:avLst/>
          </a:prstGeom>
          <a:noFill/>
        </p:spPr>
        <p:txBody>
          <a:bodyPr wrap="square" rtlCol="0">
            <a:spAutoFit/>
          </a:bodyPr>
          <a:lstStyle/>
          <a:p>
            <a:r>
              <a:rPr lang="es-AR" sz="9000" b="1" i="0">
                <a:solidFill>
                  <a:schemeClr val="accent2"/>
                </a:solidFill>
                <a:latin typeface="Century Schoolbook" panose="02040604050505020304" pitchFamily="18" charset="0"/>
              </a:rPr>
              <a:t>!</a:t>
            </a:r>
          </a:p>
        </p:txBody>
      </p:sp>
      <p:sp>
        <p:nvSpPr>
          <p:cNvPr id="31" name="Elipse 30">
            <a:extLst>
              <a:ext uri="{FF2B5EF4-FFF2-40B4-BE49-F238E27FC236}">
                <a16:creationId xmlns:a16="http://schemas.microsoft.com/office/drawing/2014/main" id="{AF3085EF-B153-6646-90D1-A4DC4E5A596B}"/>
              </a:ext>
            </a:extLst>
          </p:cNvPr>
          <p:cNvSpPr/>
          <p:nvPr userDrawn="1"/>
        </p:nvSpPr>
        <p:spPr>
          <a:xfrm>
            <a:off x="3936490" y="3731795"/>
            <a:ext cx="875705" cy="8757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2" name="Google Shape;661;p43">
            <a:extLst>
              <a:ext uri="{FF2B5EF4-FFF2-40B4-BE49-F238E27FC236}">
                <a16:creationId xmlns:a16="http://schemas.microsoft.com/office/drawing/2014/main" id="{924CD94A-5B2D-FA4D-B947-DB1B0A3DEFCB}"/>
              </a:ext>
            </a:extLst>
          </p:cNvPr>
          <p:cNvGrpSpPr/>
          <p:nvPr userDrawn="1"/>
        </p:nvGrpSpPr>
        <p:grpSpPr>
          <a:xfrm>
            <a:off x="4103361" y="3889614"/>
            <a:ext cx="504542" cy="515116"/>
            <a:chOff x="3951850" y="2985350"/>
            <a:chExt cx="407950" cy="416500"/>
          </a:xfrm>
        </p:grpSpPr>
        <p:sp>
          <p:nvSpPr>
            <p:cNvPr id="33" name="Google Shape;662;p43">
              <a:extLst>
                <a:ext uri="{FF2B5EF4-FFF2-40B4-BE49-F238E27FC236}">
                  <a16:creationId xmlns:a16="http://schemas.microsoft.com/office/drawing/2014/main" id="{2D2C3F5C-1064-AE47-A65D-22681CAEE32B}"/>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63;p43">
              <a:extLst>
                <a:ext uri="{FF2B5EF4-FFF2-40B4-BE49-F238E27FC236}">
                  <a16:creationId xmlns:a16="http://schemas.microsoft.com/office/drawing/2014/main" id="{94E4B900-7A54-AD4A-A1E1-34AA8C158C31}"/>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64;p43">
              <a:extLst>
                <a:ext uri="{FF2B5EF4-FFF2-40B4-BE49-F238E27FC236}">
                  <a16:creationId xmlns:a16="http://schemas.microsoft.com/office/drawing/2014/main" id="{303B76D5-4868-B445-B489-0820ED4BEF03}"/>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65;p43">
              <a:extLst>
                <a:ext uri="{FF2B5EF4-FFF2-40B4-BE49-F238E27FC236}">
                  <a16:creationId xmlns:a16="http://schemas.microsoft.com/office/drawing/2014/main" id="{19F66243-F0A6-1544-ABD2-CB0611EE9072}"/>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93730217"/>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80EF1DFA-0543-4F45-88CC-DF34E2746A66}"/>
              </a:ext>
            </a:extLst>
          </p:cNvPr>
          <p:cNvCxnSpPr>
            <a:cxnSpLocks/>
          </p:cNvCxnSpPr>
          <p:nvPr userDrawn="1"/>
        </p:nvCxnSpPr>
        <p:spPr>
          <a:xfrm flipH="1">
            <a:off x="4320991" y="894004"/>
            <a:ext cx="789682"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AA2D24EB-236C-0C44-80C9-74B59C9CA4BC}"/>
              </a:ext>
            </a:extLst>
          </p:cNvPr>
          <p:cNvCxnSpPr>
            <a:cxnSpLocks/>
          </p:cNvCxnSpPr>
          <p:nvPr userDrawn="1"/>
        </p:nvCxnSpPr>
        <p:spPr>
          <a:xfrm>
            <a:off x="4711500" y="1541539"/>
            <a:ext cx="650429"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35276D90-D71D-A44F-8816-E0DA5C676903}"/>
              </a:ext>
            </a:extLst>
          </p:cNvPr>
          <p:cNvCxnSpPr>
            <a:cxnSpLocks/>
          </p:cNvCxnSpPr>
          <p:nvPr userDrawn="1"/>
        </p:nvCxnSpPr>
        <p:spPr>
          <a:xfrm>
            <a:off x="4711500" y="2903604"/>
            <a:ext cx="650429"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9" name="Google Shape;374;p34">
            <a:extLst>
              <a:ext uri="{FF2B5EF4-FFF2-40B4-BE49-F238E27FC236}">
                <a16:creationId xmlns:a16="http://schemas.microsoft.com/office/drawing/2014/main" id="{D3F449F2-3167-A24E-90C5-4362D0DB5780}"/>
              </a:ext>
            </a:extLst>
          </p:cNvPr>
          <p:cNvSpPr/>
          <p:nvPr userDrawn="1"/>
        </p:nvSpPr>
        <p:spPr>
          <a:xfrm>
            <a:off x="4972887" y="3103175"/>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4;p34">
            <a:extLst>
              <a:ext uri="{FF2B5EF4-FFF2-40B4-BE49-F238E27FC236}">
                <a16:creationId xmlns:a16="http://schemas.microsoft.com/office/drawing/2014/main" id="{E66D2B67-1A1F-7B44-8477-59C4ABB280A8}"/>
              </a:ext>
            </a:extLst>
          </p:cNvPr>
          <p:cNvSpPr/>
          <p:nvPr userDrawn="1"/>
        </p:nvSpPr>
        <p:spPr>
          <a:xfrm>
            <a:off x="3757862" y="2439295"/>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4;p34">
            <a:extLst>
              <a:ext uri="{FF2B5EF4-FFF2-40B4-BE49-F238E27FC236}">
                <a16:creationId xmlns:a16="http://schemas.microsoft.com/office/drawing/2014/main" id="{D1A8387C-C54D-F742-9E02-D1310A1D2AFF}"/>
              </a:ext>
            </a:extLst>
          </p:cNvPr>
          <p:cNvSpPr/>
          <p:nvPr userDrawn="1"/>
        </p:nvSpPr>
        <p:spPr>
          <a:xfrm>
            <a:off x="5110673" y="1750364"/>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4;p34">
            <a:extLst>
              <a:ext uri="{FF2B5EF4-FFF2-40B4-BE49-F238E27FC236}">
                <a16:creationId xmlns:a16="http://schemas.microsoft.com/office/drawing/2014/main" id="{D39ED2CF-C69D-8140-820F-E5451AB3BF48}"/>
              </a:ext>
            </a:extLst>
          </p:cNvPr>
          <p:cNvSpPr/>
          <p:nvPr userDrawn="1"/>
        </p:nvSpPr>
        <p:spPr>
          <a:xfrm>
            <a:off x="3720284" y="1048906"/>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4;p34">
            <a:extLst>
              <a:ext uri="{FF2B5EF4-FFF2-40B4-BE49-F238E27FC236}">
                <a16:creationId xmlns:a16="http://schemas.microsoft.com/office/drawing/2014/main" id="{AB474B61-F23A-4749-AA49-0A1EFBCC9957}"/>
              </a:ext>
            </a:extLst>
          </p:cNvPr>
          <p:cNvSpPr/>
          <p:nvPr userDrawn="1"/>
        </p:nvSpPr>
        <p:spPr>
          <a:xfrm>
            <a:off x="5160777" y="397553"/>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CuadroTexto 15">
            <a:extLst>
              <a:ext uri="{FF2B5EF4-FFF2-40B4-BE49-F238E27FC236}">
                <a16:creationId xmlns:a16="http://schemas.microsoft.com/office/drawing/2014/main" id="{E3666AD6-A8A0-D641-B7F3-4A54FEEB3D19}"/>
              </a:ext>
            </a:extLst>
          </p:cNvPr>
          <p:cNvSpPr txBox="1"/>
          <p:nvPr userDrawn="1"/>
        </p:nvSpPr>
        <p:spPr>
          <a:xfrm>
            <a:off x="4798592" y="202803"/>
            <a:ext cx="715260" cy="1200329"/>
          </a:xfrm>
          <a:prstGeom prst="rect">
            <a:avLst/>
          </a:prstGeom>
          <a:noFill/>
        </p:spPr>
        <p:txBody>
          <a:bodyPr wrap="none" rtlCol="0">
            <a:spAutoFit/>
          </a:bodyPr>
          <a:lstStyle/>
          <a:p>
            <a:r>
              <a:rPr lang="es-AR" sz="7200" b="1">
                <a:latin typeface="Century Schoolbook" panose="02040604050505020304" pitchFamily="18" charset="0"/>
              </a:rPr>
              <a:t>1</a:t>
            </a:r>
          </a:p>
        </p:txBody>
      </p:sp>
      <p:sp>
        <p:nvSpPr>
          <p:cNvPr id="17" name="CuadroTexto 16">
            <a:extLst>
              <a:ext uri="{FF2B5EF4-FFF2-40B4-BE49-F238E27FC236}">
                <a16:creationId xmlns:a16="http://schemas.microsoft.com/office/drawing/2014/main" id="{58C45913-F517-3840-BACF-4B19EF601360}"/>
              </a:ext>
            </a:extLst>
          </p:cNvPr>
          <p:cNvSpPr txBox="1"/>
          <p:nvPr userDrawn="1"/>
        </p:nvSpPr>
        <p:spPr>
          <a:xfrm>
            <a:off x="4283414" y="904261"/>
            <a:ext cx="715260" cy="1200329"/>
          </a:xfrm>
          <a:prstGeom prst="rect">
            <a:avLst/>
          </a:prstGeom>
          <a:noFill/>
        </p:spPr>
        <p:txBody>
          <a:bodyPr wrap="none" rtlCol="0">
            <a:spAutoFit/>
          </a:bodyPr>
          <a:lstStyle/>
          <a:p>
            <a:r>
              <a:rPr lang="es-AR" sz="7200" b="1">
                <a:latin typeface="Century Schoolbook" panose="02040604050505020304" pitchFamily="18" charset="0"/>
              </a:rPr>
              <a:t>2</a:t>
            </a:r>
          </a:p>
        </p:txBody>
      </p:sp>
      <p:sp>
        <p:nvSpPr>
          <p:cNvPr id="18" name="CuadroTexto 17">
            <a:extLst>
              <a:ext uri="{FF2B5EF4-FFF2-40B4-BE49-F238E27FC236}">
                <a16:creationId xmlns:a16="http://schemas.microsoft.com/office/drawing/2014/main" id="{FA16A237-B82D-EA47-B116-E662C120CE19}"/>
              </a:ext>
            </a:extLst>
          </p:cNvPr>
          <p:cNvSpPr txBox="1"/>
          <p:nvPr userDrawn="1"/>
        </p:nvSpPr>
        <p:spPr>
          <a:xfrm>
            <a:off x="4694625" y="1593192"/>
            <a:ext cx="715260" cy="1200329"/>
          </a:xfrm>
          <a:prstGeom prst="rect">
            <a:avLst/>
          </a:prstGeom>
          <a:noFill/>
        </p:spPr>
        <p:txBody>
          <a:bodyPr wrap="none" rtlCol="0">
            <a:spAutoFit/>
          </a:bodyPr>
          <a:lstStyle/>
          <a:p>
            <a:r>
              <a:rPr lang="es-AR" sz="7200" b="1">
                <a:latin typeface="Century Schoolbook" panose="02040604050505020304" pitchFamily="18" charset="0"/>
              </a:rPr>
              <a:t>3</a:t>
            </a:r>
          </a:p>
        </p:txBody>
      </p:sp>
      <p:sp>
        <p:nvSpPr>
          <p:cNvPr id="19" name="CuadroTexto 18">
            <a:extLst>
              <a:ext uri="{FF2B5EF4-FFF2-40B4-BE49-F238E27FC236}">
                <a16:creationId xmlns:a16="http://schemas.microsoft.com/office/drawing/2014/main" id="{531D48E0-3469-4A40-A229-D1374DA198C3}"/>
              </a:ext>
            </a:extLst>
          </p:cNvPr>
          <p:cNvSpPr txBox="1"/>
          <p:nvPr userDrawn="1"/>
        </p:nvSpPr>
        <p:spPr>
          <a:xfrm>
            <a:off x="4258362" y="2282123"/>
            <a:ext cx="715260" cy="1200329"/>
          </a:xfrm>
          <a:prstGeom prst="rect">
            <a:avLst/>
          </a:prstGeom>
          <a:noFill/>
        </p:spPr>
        <p:txBody>
          <a:bodyPr wrap="none" rtlCol="0">
            <a:spAutoFit/>
          </a:bodyPr>
          <a:lstStyle/>
          <a:p>
            <a:r>
              <a:rPr lang="es-AR" sz="7200" b="1">
                <a:latin typeface="Century Schoolbook" panose="02040604050505020304" pitchFamily="18" charset="0"/>
              </a:rPr>
              <a:t>4</a:t>
            </a:r>
          </a:p>
        </p:txBody>
      </p:sp>
      <p:cxnSp>
        <p:nvCxnSpPr>
          <p:cNvPr id="21" name="Conector recto 20">
            <a:extLst>
              <a:ext uri="{FF2B5EF4-FFF2-40B4-BE49-F238E27FC236}">
                <a16:creationId xmlns:a16="http://schemas.microsoft.com/office/drawing/2014/main" id="{6697C76A-3064-F54E-8FD9-1FA4C078C6A8}"/>
              </a:ext>
            </a:extLst>
          </p:cNvPr>
          <p:cNvCxnSpPr>
            <a:cxnSpLocks/>
          </p:cNvCxnSpPr>
          <p:nvPr userDrawn="1"/>
        </p:nvCxnSpPr>
        <p:spPr>
          <a:xfrm flipH="1">
            <a:off x="4320991" y="2207626"/>
            <a:ext cx="615053"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9AF0F3BB-7413-D148-A3ED-5F0F4EFA46C0}"/>
              </a:ext>
            </a:extLst>
          </p:cNvPr>
          <p:cNvSpPr txBox="1"/>
          <p:nvPr userDrawn="1"/>
        </p:nvSpPr>
        <p:spPr>
          <a:xfrm rot="16200000">
            <a:off x="-1844763" y="2297924"/>
            <a:ext cx="4649030" cy="584775"/>
          </a:xfrm>
          <a:prstGeom prst="rect">
            <a:avLst/>
          </a:prstGeom>
          <a:noFill/>
        </p:spPr>
        <p:txBody>
          <a:bodyPr wrap="none" rtlCol="0">
            <a:spAutoFit/>
          </a:bodyPr>
          <a:lstStyle/>
          <a:p>
            <a:r>
              <a:rPr lang="es-AR" sz="3200">
                <a:latin typeface="Century Gothic" panose="020B0502020202020204" pitchFamily="34" charset="0"/>
              </a:rPr>
              <a:t>APRENDIZAJES FINALES</a:t>
            </a:r>
          </a:p>
        </p:txBody>
      </p:sp>
      <p:sp>
        <p:nvSpPr>
          <p:cNvPr id="23" name="Elipse 22">
            <a:extLst>
              <a:ext uri="{FF2B5EF4-FFF2-40B4-BE49-F238E27FC236}">
                <a16:creationId xmlns:a16="http://schemas.microsoft.com/office/drawing/2014/main" id="{1B8301E2-E96F-024C-93D4-9FB13742E3A8}"/>
              </a:ext>
            </a:extLst>
          </p:cNvPr>
          <p:cNvSpPr/>
          <p:nvPr userDrawn="1"/>
        </p:nvSpPr>
        <p:spPr>
          <a:xfrm>
            <a:off x="346843" y="4981375"/>
            <a:ext cx="286356" cy="2820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4" name="Conector recto 23">
            <a:extLst>
              <a:ext uri="{FF2B5EF4-FFF2-40B4-BE49-F238E27FC236}">
                <a16:creationId xmlns:a16="http://schemas.microsoft.com/office/drawing/2014/main" id="{60A26E0C-59D3-CA4B-BC3C-26476244A25E}"/>
              </a:ext>
            </a:extLst>
          </p:cNvPr>
          <p:cNvCxnSpPr>
            <a:cxnSpLocks/>
          </p:cNvCxnSpPr>
          <p:nvPr userDrawn="1"/>
        </p:nvCxnSpPr>
        <p:spPr>
          <a:xfrm flipH="1">
            <a:off x="4320991" y="3603004"/>
            <a:ext cx="615053"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4CC3FDF4-851A-F44A-837E-E34BC2F3E2BB}"/>
              </a:ext>
            </a:extLst>
          </p:cNvPr>
          <p:cNvSpPr txBox="1"/>
          <p:nvPr userDrawn="1"/>
        </p:nvSpPr>
        <p:spPr>
          <a:xfrm>
            <a:off x="4751173" y="2993445"/>
            <a:ext cx="715260" cy="1200329"/>
          </a:xfrm>
          <a:prstGeom prst="rect">
            <a:avLst/>
          </a:prstGeom>
          <a:noFill/>
        </p:spPr>
        <p:txBody>
          <a:bodyPr wrap="none" rtlCol="0">
            <a:spAutoFit/>
          </a:bodyPr>
          <a:lstStyle/>
          <a:p>
            <a:r>
              <a:rPr lang="es-AR" sz="7200" b="1">
                <a:latin typeface="Century Schoolbook" panose="02040604050505020304" pitchFamily="18" charset="0"/>
              </a:rPr>
              <a:t>5</a:t>
            </a:r>
          </a:p>
        </p:txBody>
      </p:sp>
      <p:sp>
        <p:nvSpPr>
          <p:cNvPr id="29" name="Marcador de texto 21">
            <a:extLst>
              <a:ext uri="{FF2B5EF4-FFF2-40B4-BE49-F238E27FC236}">
                <a16:creationId xmlns:a16="http://schemas.microsoft.com/office/drawing/2014/main" id="{E42208E5-31BE-CE4C-991E-B47694544FAB}"/>
              </a:ext>
            </a:extLst>
          </p:cNvPr>
          <p:cNvSpPr>
            <a:spLocks noGrp="1"/>
          </p:cNvSpPr>
          <p:nvPr>
            <p:ph type="body" sz="quarter" idx="11" hasCustomPrompt="1"/>
          </p:nvPr>
        </p:nvSpPr>
        <p:spPr>
          <a:xfrm>
            <a:off x="1173514" y="736247"/>
            <a:ext cx="2995075" cy="360553"/>
          </a:xfrm>
        </p:spPr>
        <p:txBody>
          <a:bodyPr anchor="t">
            <a:noAutofit/>
          </a:bodyPr>
          <a:lstStyle>
            <a:lvl1pPr marL="0" indent="0" algn="r">
              <a:lnSpc>
                <a:spcPct val="100000"/>
              </a:lnSpc>
              <a:buNone/>
              <a:defRPr sz="1400" b="0" i="1" spc="0">
                <a:solidFill>
                  <a:schemeClr val="accent2"/>
                </a:solidFill>
                <a:latin typeface="Century Schoolbook" panose="02040604050505020304" pitchFamily="18" charset="0"/>
              </a:defRPr>
            </a:lvl1pPr>
          </a:lstStyle>
          <a:p>
            <a:r>
              <a:rPr lang="es-ES"/>
              <a:t>Concepto síntesis del aprendizaje</a:t>
            </a:r>
            <a:endParaRPr lang="es-AR"/>
          </a:p>
        </p:txBody>
      </p:sp>
      <p:sp>
        <p:nvSpPr>
          <p:cNvPr id="30" name="Marcador de texto 21">
            <a:extLst>
              <a:ext uri="{FF2B5EF4-FFF2-40B4-BE49-F238E27FC236}">
                <a16:creationId xmlns:a16="http://schemas.microsoft.com/office/drawing/2014/main" id="{E6DB7832-F035-D84D-B8C0-BC9029B62AC2}"/>
              </a:ext>
            </a:extLst>
          </p:cNvPr>
          <p:cNvSpPr>
            <a:spLocks noGrp="1"/>
          </p:cNvSpPr>
          <p:nvPr>
            <p:ph type="body" sz="quarter" idx="12" hasCustomPrompt="1"/>
          </p:nvPr>
        </p:nvSpPr>
        <p:spPr>
          <a:xfrm>
            <a:off x="5512770" y="1368258"/>
            <a:ext cx="3012665" cy="360553"/>
          </a:xfrm>
        </p:spPr>
        <p:txBody>
          <a:bodyPr anchor="t">
            <a:noAutofit/>
          </a:bodyPr>
          <a:lstStyle>
            <a:lvl1pPr marL="0" indent="0" algn="l">
              <a:lnSpc>
                <a:spcPct val="100000"/>
              </a:lnSpc>
              <a:buNone/>
              <a:defRPr sz="1400" b="0" i="1" spc="0">
                <a:solidFill>
                  <a:schemeClr val="accent2"/>
                </a:solidFill>
                <a:latin typeface="Century Schoolbook" panose="02040604050505020304" pitchFamily="18" charset="0"/>
              </a:defRPr>
            </a:lvl1pPr>
          </a:lstStyle>
          <a:p>
            <a:r>
              <a:rPr lang="es-ES"/>
              <a:t>Concepto síntesis del aprendizaje</a:t>
            </a:r>
            <a:endParaRPr lang="es-AR"/>
          </a:p>
        </p:txBody>
      </p:sp>
      <p:sp>
        <p:nvSpPr>
          <p:cNvPr id="31" name="Marcador de texto 21">
            <a:extLst>
              <a:ext uri="{FF2B5EF4-FFF2-40B4-BE49-F238E27FC236}">
                <a16:creationId xmlns:a16="http://schemas.microsoft.com/office/drawing/2014/main" id="{121CC654-1A9C-2F4F-A9BF-24567C4227D7}"/>
              </a:ext>
            </a:extLst>
          </p:cNvPr>
          <p:cNvSpPr>
            <a:spLocks noGrp="1"/>
          </p:cNvSpPr>
          <p:nvPr>
            <p:ph type="body" sz="quarter" idx="13" hasCustomPrompt="1"/>
          </p:nvPr>
        </p:nvSpPr>
        <p:spPr>
          <a:xfrm>
            <a:off x="1173514" y="2054059"/>
            <a:ext cx="2995075" cy="360553"/>
          </a:xfrm>
        </p:spPr>
        <p:txBody>
          <a:bodyPr anchor="t">
            <a:noAutofit/>
          </a:bodyPr>
          <a:lstStyle>
            <a:lvl1pPr marL="0" indent="0" algn="r">
              <a:lnSpc>
                <a:spcPct val="100000"/>
              </a:lnSpc>
              <a:buNone/>
              <a:defRPr sz="1400" b="0" i="1" spc="0">
                <a:solidFill>
                  <a:schemeClr val="accent2"/>
                </a:solidFill>
                <a:latin typeface="Century Schoolbook" panose="02040604050505020304" pitchFamily="18" charset="0"/>
              </a:defRPr>
            </a:lvl1pPr>
          </a:lstStyle>
          <a:p>
            <a:r>
              <a:rPr lang="es-ES"/>
              <a:t>Concepto síntesis del aprendizaje</a:t>
            </a:r>
            <a:endParaRPr lang="es-AR"/>
          </a:p>
        </p:txBody>
      </p:sp>
      <p:sp>
        <p:nvSpPr>
          <p:cNvPr id="32" name="Marcador de texto 21">
            <a:extLst>
              <a:ext uri="{FF2B5EF4-FFF2-40B4-BE49-F238E27FC236}">
                <a16:creationId xmlns:a16="http://schemas.microsoft.com/office/drawing/2014/main" id="{D719FD3C-79E7-2A45-9965-003CD09A5B4E}"/>
              </a:ext>
            </a:extLst>
          </p:cNvPr>
          <p:cNvSpPr>
            <a:spLocks noGrp="1"/>
          </p:cNvSpPr>
          <p:nvPr>
            <p:ph type="body" sz="quarter" idx="14" hasCustomPrompt="1"/>
          </p:nvPr>
        </p:nvSpPr>
        <p:spPr>
          <a:xfrm>
            <a:off x="1173514" y="3452553"/>
            <a:ext cx="2995075" cy="360553"/>
          </a:xfrm>
        </p:spPr>
        <p:txBody>
          <a:bodyPr anchor="t">
            <a:noAutofit/>
          </a:bodyPr>
          <a:lstStyle>
            <a:lvl1pPr marL="0" indent="0" algn="r">
              <a:lnSpc>
                <a:spcPct val="100000"/>
              </a:lnSpc>
              <a:buNone/>
              <a:defRPr sz="1400" b="0" i="1" spc="0">
                <a:solidFill>
                  <a:schemeClr val="accent2"/>
                </a:solidFill>
                <a:latin typeface="Century Schoolbook" panose="02040604050505020304" pitchFamily="18" charset="0"/>
              </a:defRPr>
            </a:lvl1pPr>
          </a:lstStyle>
          <a:p>
            <a:r>
              <a:rPr lang="es-ES"/>
              <a:t>Concepto síntesis del aprendizaje</a:t>
            </a:r>
            <a:endParaRPr lang="es-AR"/>
          </a:p>
        </p:txBody>
      </p:sp>
      <p:sp>
        <p:nvSpPr>
          <p:cNvPr id="33" name="Marcador de texto 21">
            <a:extLst>
              <a:ext uri="{FF2B5EF4-FFF2-40B4-BE49-F238E27FC236}">
                <a16:creationId xmlns:a16="http://schemas.microsoft.com/office/drawing/2014/main" id="{A3563F7D-9C1B-624B-8206-833D4FA83126}"/>
              </a:ext>
            </a:extLst>
          </p:cNvPr>
          <p:cNvSpPr>
            <a:spLocks noGrp="1"/>
          </p:cNvSpPr>
          <p:nvPr>
            <p:ph type="body" sz="quarter" idx="15" hasCustomPrompt="1"/>
          </p:nvPr>
        </p:nvSpPr>
        <p:spPr>
          <a:xfrm>
            <a:off x="5512770" y="2712964"/>
            <a:ext cx="3012665" cy="360553"/>
          </a:xfrm>
        </p:spPr>
        <p:txBody>
          <a:bodyPr anchor="t">
            <a:noAutofit/>
          </a:bodyPr>
          <a:lstStyle>
            <a:lvl1pPr marL="0" indent="0" algn="l">
              <a:lnSpc>
                <a:spcPct val="100000"/>
              </a:lnSpc>
              <a:buNone/>
              <a:defRPr sz="1400" b="0" i="1" spc="0">
                <a:solidFill>
                  <a:schemeClr val="accent2"/>
                </a:solidFill>
                <a:latin typeface="Century Schoolbook" panose="02040604050505020304" pitchFamily="18" charset="0"/>
              </a:defRPr>
            </a:lvl1pPr>
          </a:lstStyle>
          <a:p>
            <a:r>
              <a:rPr lang="es-ES"/>
              <a:t>Concepto síntesis del aprendizaje</a:t>
            </a:r>
            <a:endParaRPr lang="es-AR"/>
          </a:p>
        </p:txBody>
      </p:sp>
      <p:sp>
        <p:nvSpPr>
          <p:cNvPr id="35" name="Marcador de texto 34">
            <a:extLst>
              <a:ext uri="{FF2B5EF4-FFF2-40B4-BE49-F238E27FC236}">
                <a16:creationId xmlns:a16="http://schemas.microsoft.com/office/drawing/2014/main" id="{D1496DEB-C683-D844-B190-2E34C34176A8}"/>
              </a:ext>
            </a:extLst>
          </p:cNvPr>
          <p:cNvSpPr>
            <a:spLocks noGrp="1"/>
          </p:cNvSpPr>
          <p:nvPr>
            <p:ph type="body" sz="quarter" idx="16" hasCustomPrompt="1"/>
          </p:nvPr>
        </p:nvSpPr>
        <p:spPr>
          <a:xfrm>
            <a:off x="1173163" y="1227998"/>
            <a:ext cx="2971800" cy="614777"/>
          </a:xfrm>
        </p:spPr>
        <p:txBody>
          <a:bodyPr anchor="t">
            <a:noAutofit/>
          </a:bodyPr>
          <a:lstStyle>
            <a:lvl1pPr marL="0" indent="0" algn="r">
              <a:lnSpc>
                <a:spcPct val="100000"/>
              </a:lnSpc>
              <a:buNone/>
              <a:defRPr sz="1200">
                <a:latin typeface="Century Gothic" panose="020B0502020202020204" pitchFamily="34" charset="0"/>
              </a:defRPr>
            </a:lvl1pPr>
          </a:lstStyle>
          <a:p>
            <a:r>
              <a:rPr lang="es-ES"/>
              <a:t>Breve explicación del aprendizaje</a:t>
            </a:r>
            <a:endParaRPr lang="es-AR"/>
          </a:p>
        </p:txBody>
      </p:sp>
      <p:sp>
        <p:nvSpPr>
          <p:cNvPr id="36" name="Marcador de texto 34">
            <a:extLst>
              <a:ext uri="{FF2B5EF4-FFF2-40B4-BE49-F238E27FC236}">
                <a16:creationId xmlns:a16="http://schemas.microsoft.com/office/drawing/2014/main" id="{4956196D-86FB-1244-B737-C55270E2E175}"/>
              </a:ext>
            </a:extLst>
          </p:cNvPr>
          <p:cNvSpPr>
            <a:spLocks noGrp="1"/>
          </p:cNvSpPr>
          <p:nvPr>
            <p:ph type="body" sz="quarter" idx="17" hasCustomPrompt="1"/>
          </p:nvPr>
        </p:nvSpPr>
        <p:spPr>
          <a:xfrm>
            <a:off x="1173163" y="2599598"/>
            <a:ext cx="2971800" cy="614777"/>
          </a:xfrm>
        </p:spPr>
        <p:txBody>
          <a:bodyPr anchor="t">
            <a:noAutofit/>
          </a:bodyPr>
          <a:lstStyle>
            <a:lvl1pPr marL="0" indent="0" algn="r">
              <a:lnSpc>
                <a:spcPct val="100000"/>
              </a:lnSpc>
              <a:buNone/>
              <a:defRPr sz="1200">
                <a:latin typeface="Century Gothic" panose="020B0502020202020204" pitchFamily="34" charset="0"/>
              </a:defRPr>
            </a:lvl1pPr>
          </a:lstStyle>
          <a:p>
            <a:r>
              <a:rPr lang="es-ES"/>
              <a:t>Breve explicación del aprendizaje</a:t>
            </a:r>
            <a:endParaRPr lang="es-AR"/>
          </a:p>
        </p:txBody>
      </p:sp>
      <p:sp>
        <p:nvSpPr>
          <p:cNvPr id="37" name="Marcador de texto 34">
            <a:extLst>
              <a:ext uri="{FF2B5EF4-FFF2-40B4-BE49-F238E27FC236}">
                <a16:creationId xmlns:a16="http://schemas.microsoft.com/office/drawing/2014/main" id="{6F4ED2AA-DE3B-9145-8A50-3B5C76606B27}"/>
              </a:ext>
            </a:extLst>
          </p:cNvPr>
          <p:cNvSpPr>
            <a:spLocks noGrp="1"/>
          </p:cNvSpPr>
          <p:nvPr>
            <p:ph type="body" sz="quarter" idx="18" hasCustomPrompt="1"/>
          </p:nvPr>
        </p:nvSpPr>
        <p:spPr>
          <a:xfrm>
            <a:off x="5489669" y="555646"/>
            <a:ext cx="2971800" cy="614777"/>
          </a:xfrm>
        </p:spPr>
        <p:txBody>
          <a:bodyPr anchor="t">
            <a:noAutofit/>
          </a:bodyPr>
          <a:lstStyle>
            <a:lvl1pPr marL="0" indent="0" algn="l">
              <a:lnSpc>
                <a:spcPct val="100000"/>
              </a:lnSpc>
              <a:buNone/>
              <a:defRPr sz="1200">
                <a:latin typeface="Century Gothic" panose="020B0502020202020204" pitchFamily="34" charset="0"/>
              </a:defRPr>
            </a:lvl1pPr>
          </a:lstStyle>
          <a:p>
            <a:r>
              <a:rPr lang="es-ES"/>
              <a:t>Breve explicación del aprendizaje</a:t>
            </a:r>
            <a:endParaRPr lang="es-AR"/>
          </a:p>
        </p:txBody>
      </p:sp>
      <p:sp>
        <p:nvSpPr>
          <p:cNvPr id="38" name="Marcador de texto 34">
            <a:extLst>
              <a:ext uri="{FF2B5EF4-FFF2-40B4-BE49-F238E27FC236}">
                <a16:creationId xmlns:a16="http://schemas.microsoft.com/office/drawing/2014/main" id="{F512D28B-A797-9143-A850-33AD87378F94}"/>
              </a:ext>
            </a:extLst>
          </p:cNvPr>
          <p:cNvSpPr>
            <a:spLocks noGrp="1"/>
          </p:cNvSpPr>
          <p:nvPr>
            <p:ph type="body" sz="quarter" idx="19" hasCustomPrompt="1"/>
          </p:nvPr>
        </p:nvSpPr>
        <p:spPr>
          <a:xfrm>
            <a:off x="5489669" y="1886905"/>
            <a:ext cx="2971800" cy="614777"/>
          </a:xfrm>
        </p:spPr>
        <p:txBody>
          <a:bodyPr anchor="t">
            <a:noAutofit/>
          </a:bodyPr>
          <a:lstStyle>
            <a:lvl1pPr marL="0" indent="0" algn="l">
              <a:lnSpc>
                <a:spcPct val="100000"/>
              </a:lnSpc>
              <a:buNone/>
              <a:defRPr sz="1200">
                <a:latin typeface="Century Gothic" panose="020B0502020202020204" pitchFamily="34" charset="0"/>
              </a:defRPr>
            </a:lvl1pPr>
          </a:lstStyle>
          <a:p>
            <a:r>
              <a:rPr lang="es-ES"/>
              <a:t>Breve explicación del aprendizaje</a:t>
            </a:r>
            <a:endParaRPr lang="es-AR"/>
          </a:p>
        </p:txBody>
      </p:sp>
      <p:sp>
        <p:nvSpPr>
          <p:cNvPr id="39" name="Marcador de texto 34">
            <a:extLst>
              <a:ext uri="{FF2B5EF4-FFF2-40B4-BE49-F238E27FC236}">
                <a16:creationId xmlns:a16="http://schemas.microsoft.com/office/drawing/2014/main" id="{859AED80-D2BB-514C-AF9B-CD9E06DBFF77}"/>
              </a:ext>
            </a:extLst>
          </p:cNvPr>
          <p:cNvSpPr>
            <a:spLocks noGrp="1"/>
          </p:cNvSpPr>
          <p:nvPr>
            <p:ph type="body" sz="quarter" idx="20" hasCustomPrompt="1"/>
          </p:nvPr>
        </p:nvSpPr>
        <p:spPr>
          <a:xfrm>
            <a:off x="5489669" y="3245058"/>
            <a:ext cx="2971800" cy="614777"/>
          </a:xfrm>
        </p:spPr>
        <p:txBody>
          <a:bodyPr anchor="t">
            <a:noAutofit/>
          </a:bodyPr>
          <a:lstStyle>
            <a:lvl1pPr marL="0" indent="0" algn="l">
              <a:lnSpc>
                <a:spcPct val="100000"/>
              </a:lnSpc>
              <a:buNone/>
              <a:defRPr sz="1200">
                <a:latin typeface="Century Gothic" panose="020B0502020202020204" pitchFamily="34" charset="0"/>
              </a:defRPr>
            </a:lvl1pPr>
          </a:lstStyle>
          <a:p>
            <a:r>
              <a:rPr lang="es-ES"/>
              <a:t>Breve explicación del aprendizaje</a:t>
            </a:r>
            <a:endParaRPr lang="es-AR"/>
          </a:p>
        </p:txBody>
      </p:sp>
      <p:cxnSp>
        <p:nvCxnSpPr>
          <p:cNvPr id="41" name="Conector recto 40">
            <a:extLst>
              <a:ext uri="{FF2B5EF4-FFF2-40B4-BE49-F238E27FC236}">
                <a16:creationId xmlns:a16="http://schemas.microsoft.com/office/drawing/2014/main" id="{80D80E8E-8559-6D40-BE4F-3428AC26AE98}"/>
              </a:ext>
            </a:extLst>
          </p:cNvPr>
          <p:cNvCxnSpPr>
            <a:cxnSpLocks/>
          </p:cNvCxnSpPr>
          <p:nvPr userDrawn="1"/>
        </p:nvCxnSpPr>
        <p:spPr>
          <a:xfrm>
            <a:off x="4711500" y="4353581"/>
            <a:ext cx="650429"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2" name="Google Shape;374;p34">
            <a:extLst>
              <a:ext uri="{FF2B5EF4-FFF2-40B4-BE49-F238E27FC236}">
                <a16:creationId xmlns:a16="http://schemas.microsoft.com/office/drawing/2014/main" id="{DCBFA544-E79E-3941-B03E-70E7B89E0181}"/>
              </a:ext>
            </a:extLst>
          </p:cNvPr>
          <p:cNvSpPr/>
          <p:nvPr userDrawn="1"/>
        </p:nvSpPr>
        <p:spPr>
          <a:xfrm>
            <a:off x="3757862" y="3889272"/>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CuadroTexto 42">
            <a:extLst>
              <a:ext uri="{FF2B5EF4-FFF2-40B4-BE49-F238E27FC236}">
                <a16:creationId xmlns:a16="http://schemas.microsoft.com/office/drawing/2014/main" id="{ADE99C4D-2342-FF4F-88B5-02F121BC85CB}"/>
              </a:ext>
            </a:extLst>
          </p:cNvPr>
          <p:cNvSpPr txBox="1"/>
          <p:nvPr userDrawn="1"/>
        </p:nvSpPr>
        <p:spPr>
          <a:xfrm>
            <a:off x="4258362" y="3732100"/>
            <a:ext cx="715260" cy="1200329"/>
          </a:xfrm>
          <a:prstGeom prst="rect">
            <a:avLst/>
          </a:prstGeom>
          <a:noFill/>
        </p:spPr>
        <p:txBody>
          <a:bodyPr wrap="none" rtlCol="0">
            <a:spAutoFit/>
          </a:bodyPr>
          <a:lstStyle/>
          <a:p>
            <a:r>
              <a:rPr lang="es-AR" sz="7200" b="1">
                <a:latin typeface="Century Schoolbook" panose="02040604050505020304" pitchFamily="18" charset="0"/>
              </a:rPr>
              <a:t>6</a:t>
            </a:r>
          </a:p>
        </p:txBody>
      </p:sp>
      <p:sp>
        <p:nvSpPr>
          <p:cNvPr id="44" name="Marcador de texto 21">
            <a:extLst>
              <a:ext uri="{FF2B5EF4-FFF2-40B4-BE49-F238E27FC236}">
                <a16:creationId xmlns:a16="http://schemas.microsoft.com/office/drawing/2014/main" id="{31E35929-3538-1D45-A6E6-26318C01BC6B}"/>
              </a:ext>
            </a:extLst>
          </p:cNvPr>
          <p:cNvSpPr>
            <a:spLocks noGrp="1"/>
          </p:cNvSpPr>
          <p:nvPr>
            <p:ph type="body" sz="quarter" idx="21" hasCustomPrompt="1"/>
          </p:nvPr>
        </p:nvSpPr>
        <p:spPr>
          <a:xfrm>
            <a:off x="5512770" y="4162941"/>
            <a:ext cx="3012665" cy="360553"/>
          </a:xfrm>
        </p:spPr>
        <p:txBody>
          <a:bodyPr anchor="t">
            <a:noAutofit/>
          </a:bodyPr>
          <a:lstStyle>
            <a:lvl1pPr marL="0" indent="0" algn="l">
              <a:lnSpc>
                <a:spcPct val="100000"/>
              </a:lnSpc>
              <a:buNone/>
              <a:defRPr sz="1400" b="0" i="1" spc="0">
                <a:solidFill>
                  <a:schemeClr val="accent2"/>
                </a:solidFill>
                <a:latin typeface="Century Schoolbook" panose="02040604050505020304" pitchFamily="18" charset="0"/>
              </a:defRPr>
            </a:lvl1pPr>
          </a:lstStyle>
          <a:p>
            <a:r>
              <a:rPr lang="es-ES"/>
              <a:t>Concepto síntesis del aprendizaje</a:t>
            </a:r>
            <a:endParaRPr lang="es-AR"/>
          </a:p>
        </p:txBody>
      </p:sp>
      <p:sp>
        <p:nvSpPr>
          <p:cNvPr id="45" name="Marcador de texto 34">
            <a:extLst>
              <a:ext uri="{FF2B5EF4-FFF2-40B4-BE49-F238E27FC236}">
                <a16:creationId xmlns:a16="http://schemas.microsoft.com/office/drawing/2014/main" id="{A6DDEDEB-D8DF-F040-A6C7-14CA6FF137D8}"/>
              </a:ext>
            </a:extLst>
          </p:cNvPr>
          <p:cNvSpPr>
            <a:spLocks noGrp="1"/>
          </p:cNvSpPr>
          <p:nvPr>
            <p:ph type="body" sz="quarter" idx="22" hasCustomPrompt="1"/>
          </p:nvPr>
        </p:nvSpPr>
        <p:spPr>
          <a:xfrm>
            <a:off x="1173163" y="4049575"/>
            <a:ext cx="2971800" cy="614777"/>
          </a:xfrm>
        </p:spPr>
        <p:txBody>
          <a:bodyPr anchor="t">
            <a:noAutofit/>
          </a:bodyPr>
          <a:lstStyle>
            <a:lvl1pPr marL="0" indent="0" algn="r">
              <a:lnSpc>
                <a:spcPct val="100000"/>
              </a:lnSpc>
              <a:buNone/>
              <a:defRPr sz="1200">
                <a:latin typeface="Century Gothic" panose="020B0502020202020204" pitchFamily="34" charset="0"/>
              </a:defRPr>
            </a:lvl1pPr>
          </a:lstStyle>
          <a:p>
            <a:r>
              <a:rPr lang="es-ES"/>
              <a:t>Breve explicación del aprendizaje</a:t>
            </a:r>
            <a:endParaRPr lang="es-AR"/>
          </a:p>
        </p:txBody>
      </p:sp>
      <p:pic>
        <p:nvPicPr>
          <p:cNvPr id="2" name="Imagen 1" descr="Logotipo&#10;&#10;Descripción generada automáticamente">
            <a:extLst>
              <a:ext uri="{FF2B5EF4-FFF2-40B4-BE49-F238E27FC236}">
                <a16:creationId xmlns:a16="http://schemas.microsoft.com/office/drawing/2014/main" id="{3BC801C7-3CA5-E83F-8943-2EDF902FA338}"/>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29741367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sp>
        <p:nvSpPr>
          <p:cNvPr id="14" name="Google Shape;374;p34">
            <a:extLst>
              <a:ext uri="{FF2B5EF4-FFF2-40B4-BE49-F238E27FC236}">
                <a16:creationId xmlns:a16="http://schemas.microsoft.com/office/drawing/2014/main" id="{A6186AA6-D291-BC4E-93D9-3ABBD19DE0A8}"/>
              </a:ext>
            </a:extLst>
          </p:cNvPr>
          <p:cNvSpPr/>
          <p:nvPr userDrawn="1"/>
        </p:nvSpPr>
        <p:spPr>
          <a:xfrm>
            <a:off x="1071361" y="2143781"/>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CuadroTexto 14">
            <a:extLst>
              <a:ext uri="{FF2B5EF4-FFF2-40B4-BE49-F238E27FC236}">
                <a16:creationId xmlns:a16="http://schemas.microsoft.com/office/drawing/2014/main" id="{8892D43C-34DA-154A-900A-1C8347BFB99B}"/>
              </a:ext>
            </a:extLst>
          </p:cNvPr>
          <p:cNvSpPr txBox="1"/>
          <p:nvPr userDrawn="1"/>
        </p:nvSpPr>
        <p:spPr>
          <a:xfrm>
            <a:off x="1382694" y="2299967"/>
            <a:ext cx="715260" cy="1200329"/>
          </a:xfrm>
          <a:prstGeom prst="rect">
            <a:avLst/>
          </a:prstGeom>
          <a:noFill/>
        </p:spPr>
        <p:txBody>
          <a:bodyPr wrap="none" rtlCol="0">
            <a:spAutoFit/>
          </a:bodyPr>
          <a:lstStyle/>
          <a:p>
            <a:r>
              <a:rPr lang="es-AR" sz="7200" b="1">
                <a:latin typeface="Century Schoolbook" panose="02040604050505020304" pitchFamily="18" charset="0"/>
              </a:rPr>
              <a:t>1</a:t>
            </a:r>
          </a:p>
        </p:txBody>
      </p:sp>
      <p:cxnSp>
        <p:nvCxnSpPr>
          <p:cNvPr id="20" name="Conector recto 19">
            <a:extLst>
              <a:ext uri="{FF2B5EF4-FFF2-40B4-BE49-F238E27FC236}">
                <a16:creationId xmlns:a16="http://schemas.microsoft.com/office/drawing/2014/main" id="{4FB951E9-8BBD-ED43-827E-B49A393BCA39}"/>
              </a:ext>
            </a:extLst>
          </p:cNvPr>
          <p:cNvCxnSpPr>
            <a:cxnSpLocks/>
          </p:cNvCxnSpPr>
          <p:nvPr userDrawn="1"/>
        </p:nvCxnSpPr>
        <p:spPr>
          <a:xfrm rot="16200000" flipV="1">
            <a:off x="1130342" y="1782120"/>
            <a:ext cx="720828"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9AF0F3BB-7413-D148-A3ED-5F0F4EFA46C0}"/>
              </a:ext>
            </a:extLst>
          </p:cNvPr>
          <p:cNvSpPr txBox="1"/>
          <p:nvPr userDrawn="1"/>
        </p:nvSpPr>
        <p:spPr>
          <a:xfrm rot="16200000">
            <a:off x="-1946548" y="2296983"/>
            <a:ext cx="4852610" cy="553998"/>
          </a:xfrm>
          <a:prstGeom prst="rect">
            <a:avLst/>
          </a:prstGeom>
          <a:noFill/>
        </p:spPr>
        <p:txBody>
          <a:bodyPr wrap="none" rtlCol="0">
            <a:spAutoFit/>
          </a:bodyPr>
          <a:lstStyle/>
          <a:p>
            <a:r>
              <a:rPr lang="es-AR" sz="3000">
                <a:latin typeface="Century Gothic" panose="020B0502020202020204" pitchFamily="34" charset="0"/>
              </a:rPr>
              <a:t>OPTIMIZACIONES FINALES</a:t>
            </a:r>
          </a:p>
        </p:txBody>
      </p:sp>
      <p:sp>
        <p:nvSpPr>
          <p:cNvPr id="23" name="Elipse 22">
            <a:extLst>
              <a:ext uri="{FF2B5EF4-FFF2-40B4-BE49-F238E27FC236}">
                <a16:creationId xmlns:a16="http://schemas.microsoft.com/office/drawing/2014/main" id="{1B8301E2-E96F-024C-93D4-9FB13742E3A8}"/>
              </a:ext>
            </a:extLst>
          </p:cNvPr>
          <p:cNvSpPr/>
          <p:nvPr userDrawn="1"/>
        </p:nvSpPr>
        <p:spPr>
          <a:xfrm>
            <a:off x="346843" y="4981375"/>
            <a:ext cx="286356" cy="2820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40B3DC62-C494-564E-A712-3FD2D700429B}"/>
              </a:ext>
            </a:extLst>
          </p:cNvPr>
          <p:cNvSpPr>
            <a:spLocks noGrp="1"/>
          </p:cNvSpPr>
          <p:nvPr>
            <p:ph type="title" hasCustomPrompt="1"/>
          </p:nvPr>
        </p:nvSpPr>
        <p:spPr>
          <a:xfrm>
            <a:off x="889560" y="3330483"/>
            <a:ext cx="1214166" cy="651997"/>
          </a:xfrm>
        </p:spPr>
        <p:txBody>
          <a:bodyPr anchor="t">
            <a:noAutofit/>
          </a:bodyPr>
          <a:lstStyle>
            <a:lvl1pPr algn="ctr">
              <a:lnSpc>
                <a:spcPct val="100000"/>
              </a:lnSpc>
              <a:defRPr sz="1200">
                <a:latin typeface="Century Gothic" panose="020B0502020202020204" pitchFamily="34" charset="0"/>
              </a:defRPr>
            </a:lvl1pPr>
          </a:lstStyle>
          <a:p>
            <a:r>
              <a:rPr lang="es-ES"/>
              <a:t>Breve explicación de la optimización</a:t>
            </a:r>
            <a:endParaRPr lang="es-AR"/>
          </a:p>
        </p:txBody>
      </p:sp>
      <p:sp>
        <p:nvSpPr>
          <p:cNvPr id="29" name="Marcador de texto 21">
            <a:extLst>
              <a:ext uri="{FF2B5EF4-FFF2-40B4-BE49-F238E27FC236}">
                <a16:creationId xmlns:a16="http://schemas.microsoft.com/office/drawing/2014/main" id="{E42208E5-31BE-CE4C-991E-B47694544FAB}"/>
              </a:ext>
            </a:extLst>
          </p:cNvPr>
          <p:cNvSpPr>
            <a:spLocks noGrp="1"/>
          </p:cNvSpPr>
          <p:nvPr>
            <p:ph type="body" sz="quarter" idx="11" hasCustomPrompt="1"/>
          </p:nvPr>
        </p:nvSpPr>
        <p:spPr>
          <a:xfrm>
            <a:off x="960013" y="414629"/>
            <a:ext cx="1148262" cy="616151"/>
          </a:xfrm>
        </p:spPr>
        <p:txBody>
          <a:bodyPr anchor="t">
            <a:noAutofit/>
          </a:bodyPr>
          <a:lstStyle>
            <a:lvl1pPr marL="0" indent="0" algn="ctr">
              <a:lnSpc>
                <a:spcPct val="100000"/>
              </a:lnSpc>
              <a:buNone/>
              <a:defRPr sz="1400" b="0" i="1" spc="0">
                <a:solidFill>
                  <a:schemeClr val="accent2"/>
                </a:solidFill>
                <a:latin typeface="Century Schoolbook" panose="02040604050505020304" pitchFamily="18" charset="0"/>
              </a:defRPr>
            </a:lvl1pPr>
          </a:lstStyle>
          <a:p>
            <a:r>
              <a:rPr lang="es-ES"/>
              <a:t>Síntesis</a:t>
            </a:r>
            <a:br>
              <a:rPr lang="es-ES"/>
            </a:br>
            <a:r>
              <a:rPr lang="es-ES"/>
              <a:t>de la optimiza-</a:t>
            </a:r>
            <a:r>
              <a:rPr lang="es-ES" err="1"/>
              <a:t>ción</a:t>
            </a:r>
            <a:endParaRPr lang="es-AR"/>
          </a:p>
        </p:txBody>
      </p:sp>
      <p:sp>
        <p:nvSpPr>
          <p:cNvPr id="37" name="Marcador de texto 34">
            <a:extLst>
              <a:ext uri="{FF2B5EF4-FFF2-40B4-BE49-F238E27FC236}">
                <a16:creationId xmlns:a16="http://schemas.microsoft.com/office/drawing/2014/main" id="{6F4ED2AA-DE3B-9145-8A50-3B5C76606B27}"/>
              </a:ext>
            </a:extLst>
          </p:cNvPr>
          <p:cNvSpPr>
            <a:spLocks noGrp="1"/>
          </p:cNvSpPr>
          <p:nvPr>
            <p:ph type="body" sz="quarter" idx="18" hasCustomPrompt="1"/>
          </p:nvPr>
        </p:nvSpPr>
        <p:spPr>
          <a:xfrm>
            <a:off x="2172916" y="691662"/>
            <a:ext cx="1176351" cy="875761"/>
          </a:xfrm>
        </p:spPr>
        <p:txBody>
          <a:bodyPr anchor="t">
            <a:noAutofit/>
          </a:bodyPr>
          <a:lstStyle>
            <a:lvl1pPr marL="0" indent="0" algn="ctr">
              <a:lnSpc>
                <a:spcPct val="100000"/>
              </a:lnSpc>
              <a:buNone/>
              <a:defRPr sz="1200">
                <a:latin typeface="Century Gothic" panose="020B0502020202020204" pitchFamily="34" charset="0"/>
              </a:defRPr>
            </a:lvl1pPr>
          </a:lstStyle>
          <a:p>
            <a:r>
              <a:rPr lang="es-ES"/>
              <a:t>Breve explicación del aprendizaje</a:t>
            </a:r>
            <a:endParaRPr lang="es-AR"/>
          </a:p>
        </p:txBody>
      </p:sp>
      <p:sp>
        <p:nvSpPr>
          <p:cNvPr id="41" name="Google Shape;374;p34">
            <a:extLst>
              <a:ext uri="{FF2B5EF4-FFF2-40B4-BE49-F238E27FC236}">
                <a16:creationId xmlns:a16="http://schemas.microsoft.com/office/drawing/2014/main" id="{A14B1EFE-5F96-414D-A447-AD7DF95C323B}"/>
              </a:ext>
            </a:extLst>
          </p:cNvPr>
          <p:cNvSpPr/>
          <p:nvPr userDrawn="1"/>
        </p:nvSpPr>
        <p:spPr>
          <a:xfrm>
            <a:off x="2322294" y="1770982"/>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CuadroTexto 41">
            <a:extLst>
              <a:ext uri="{FF2B5EF4-FFF2-40B4-BE49-F238E27FC236}">
                <a16:creationId xmlns:a16="http://schemas.microsoft.com/office/drawing/2014/main" id="{771F7B24-8BD0-5844-97DE-7225B8FE2EFA}"/>
              </a:ext>
            </a:extLst>
          </p:cNvPr>
          <p:cNvSpPr txBox="1"/>
          <p:nvPr userDrawn="1"/>
        </p:nvSpPr>
        <p:spPr>
          <a:xfrm>
            <a:off x="2638643" y="1373653"/>
            <a:ext cx="715260" cy="1200329"/>
          </a:xfrm>
          <a:prstGeom prst="rect">
            <a:avLst/>
          </a:prstGeom>
          <a:noFill/>
        </p:spPr>
        <p:txBody>
          <a:bodyPr wrap="none" rtlCol="0">
            <a:spAutoFit/>
          </a:bodyPr>
          <a:lstStyle/>
          <a:p>
            <a:r>
              <a:rPr lang="es-AR" sz="7200" b="1">
                <a:latin typeface="Century Schoolbook" panose="02040604050505020304" pitchFamily="18" charset="0"/>
              </a:rPr>
              <a:t>2</a:t>
            </a:r>
          </a:p>
        </p:txBody>
      </p:sp>
      <p:cxnSp>
        <p:nvCxnSpPr>
          <p:cNvPr id="43" name="Conector recto 42">
            <a:extLst>
              <a:ext uri="{FF2B5EF4-FFF2-40B4-BE49-F238E27FC236}">
                <a16:creationId xmlns:a16="http://schemas.microsoft.com/office/drawing/2014/main" id="{5BC6959B-33F8-D242-A5A0-1C96FC21F81B}"/>
              </a:ext>
            </a:extLst>
          </p:cNvPr>
          <p:cNvCxnSpPr>
            <a:cxnSpLocks/>
          </p:cNvCxnSpPr>
          <p:nvPr userDrawn="1"/>
        </p:nvCxnSpPr>
        <p:spPr>
          <a:xfrm rot="5400000">
            <a:off x="2426189" y="3043685"/>
            <a:ext cx="720828"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7" name="Marcador de texto 21">
            <a:extLst>
              <a:ext uri="{FF2B5EF4-FFF2-40B4-BE49-F238E27FC236}">
                <a16:creationId xmlns:a16="http://schemas.microsoft.com/office/drawing/2014/main" id="{317BB597-9066-E440-9EC8-4ADD3F2707CA}"/>
              </a:ext>
            </a:extLst>
          </p:cNvPr>
          <p:cNvSpPr>
            <a:spLocks noGrp="1"/>
          </p:cNvSpPr>
          <p:nvPr>
            <p:ph type="body" sz="quarter" idx="19" hasCustomPrompt="1"/>
          </p:nvPr>
        </p:nvSpPr>
        <p:spPr>
          <a:xfrm>
            <a:off x="2262852" y="3591518"/>
            <a:ext cx="1047502" cy="616151"/>
          </a:xfrm>
        </p:spPr>
        <p:txBody>
          <a:bodyPr anchor="t">
            <a:noAutofit/>
          </a:bodyPr>
          <a:lstStyle>
            <a:lvl1pPr marL="0" indent="0" algn="ctr">
              <a:lnSpc>
                <a:spcPct val="100000"/>
              </a:lnSpc>
              <a:buNone/>
              <a:defRPr sz="1400" b="0" i="1" spc="0">
                <a:solidFill>
                  <a:schemeClr val="accent2"/>
                </a:solidFill>
                <a:latin typeface="Century Schoolbook" panose="02040604050505020304" pitchFamily="18" charset="0"/>
              </a:defRPr>
            </a:lvl1pPr>
          </a:lstStyle>
          <a:p>
            <a:r>
              <a:rPr lang="es-ES"/>
              <a:t>Síntesis </a:t>
            </a:r>
            <a:br>
              <a:rPr lang="es-ES"/>
            </a:br>
            <a:r>
              <a:rPr lang="es-ES"/>
              <a:t>de la optimiza</a:t>
            </a:r>
            <a:br>
              <a:rPr lang="es-ES"/>
            </a:br>
            <a:r>
              <a:rPr lang="es-ES" err="1"/>
              <a:t>ción</a:t>
            </a:r>
            <a:endParaRPr lang="es-AR"/>
          </a:p>
        </p:txBody>
      </p:sp>
      <p:sp>
        <p:nvSpPr>
          <p:cNvPr id="49" name="Google Shape;374;p34">
            <a:extLst>
              <a:ext uri="{FF2B5EF4-FFF2-40B4-BE49-F238E27FC236}">
                <a16:creationId xmlns:a16="http://schemas.microsoft.com/office/drawing/2014/main" id="{03C9ACBC-FC52-7A41-8273-EBF840FBF110}"/>
              </a:ext>
            </a:extLst>
          </p:cNvPr>
          <p:cNvSpPr/>
          <p:nvPr userDrawn="1"/>
        </p:nvSpPr>
        <p:spPr>
          <a:xfrm>
            <a:off x="3585961" y="2143781"/>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CuadroTexto 49">
            <a:extLst>
              <a:ext uri="{FF2B5EF4-FFF2-40B4-BE49-F238E27FC236}">
                <a16:creationId xmlns:a16="http://schemas.microsoft.com/office/drawing/2014/main" id="{38EEA1C5-1E12-6E4B-B47D-44D9CA228EFA}"/>
              </a:ext>
            </a:extLst>
          </p:cNvPr>
          <p:cNvSpPr txBox="1"/>
          <p:nvPr userDrawn="1"/>
        </p:nvSpPr>
        <p:spPr>
          <a:xfrm>
            <a:off x="3897294" y="2299967"/>
            <a:ext cx="715260" cy="1200329"/>
          </a:xfrm>
          <a:prstGeom prst="rect">
            <a:avLst/>
          </a:prstGeom>
          <a:noFill/>
        </p:spPr>
        <p:txBody>
          <a:bodyPr wrap="none" rtlCol="0">
            <a:spAutoFit/>
          </a:bodyPr>
          <a:lstStyle/>
          <a:p>
            <a:r>
              <a:rPr lang="es-AR" sz="7200" b="1">
                <a:latin typeface="Century Schoolbook" panose="02040604050505020304" pitchFamily="18" charset="0"/>
              </a:rPr>
              <a:t>3</a:t>
            </a:r>
          </a:p>
        </p:txBody>
      </p:sp>
      <p:cxnSp>
        <p:nvCxnSpPr>
          <p:cNvPr id="51" name="Conector recto 50">
            <a:extLst>
              <a:ext uri="{FF2B5EF4-FFF2-40B4-BE49-F238E27FC236}">
                <a16:creationId xmlns:a16="http://schemas.microsoft.com/office/drawing/2014/main" id="{DE3BA28E-52F6-EC40-B5B9-4F756DA3F2CF}"/>
              </a:ext>
            </a:extLst>
          </p:cNvPr>
          <p:cNvCxnSpPr>
            <a:cxnSpLocks/>
          </p:cNvCxnSpPr>
          <p:nvPr userDrawn="1"/>
        </p:nvCxnSpPr>
        <p:spPr>
          <a:xfrm rot="16200000" flipV="1">
            <a:off x="3644942" y="1782120"/>
            <a:ext cx="720828"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3" name="Marcador de texto 21">
            <a:extLst>
              <a:ext uri="{FF2B5EF4-FFF2-40B4-BE49-F238E27FC236}">
                <a16:creationId xmlns:a16="http://schemas.microsoft.com/office/drawing/2014/main" id="{C3C27320-E040-764E-9029-BF9338ACDA51}"/>
              </a:ext>
            </a:extLst>
          </p:cNvPr>
          <p:cNvSpPr>
            <a:spLocks noGrp="1"/>
          </p:cNvSpPr>
          <p:nvPr>
            <p:ph type="body" sz="quarter" idx="20" hasCustomPrompt="1"/>
          </p:nvPr>
        </p:nvSpPr>
        <p:spPr>
          <a:xfrm>
            <a:off x="3474613" y="414628"/>
            <a:ext cx="1148262" cy="616151"/>
          </a:xfrm>
        </p:spPr>
        <p:txBody>
          <a:bodyPr anchor="t">
            <a:noAutofit/>
          </a:bodyPr>
          <a:lstStyle>
            <a:lvl1pPr marL="0" indent="0" algn="ctr">
              <a:lnSpc>
                <a:spcPct val="100000"/>
              </a:lnSpc>
              <a:buNone/>
              <a:defRPr sz="1400" b="0" i="1" spc="0">
                <a:solidFill>
                  <a:schemeClr val="accent2"/>
                </a:solidFill>
                <a:latin typeface="Century Schoolbook" panose="02040604050505020304" pitchFamily="18" charset="0"/>
              </a:defRPr>
            </a:lvl1pPr>
          </a:lstStyle>
          <a:p>
            <a:r>
              <a:rPr lang="es-ES"/>
              <a:t>Síntesis</a:t>
            </a:r>
            <a:br>
              <a:rPr lang="es-ES"/>
            </a:br>
            <a:r>
              <a:rPr lang="es-ES"/>
              <a:t>de la optimiza-</a:t>
            </a:r>
            <a:r>
              <a:rPr lang="es-ES" err="1"/>
              <a:t>ción</a:t>
            </a:r>
            <a:endParaRPr lang="es-AR"/>
          </a:p>
        </p:txBody>
      </p:sp>
      <p:sp>
        <p:nvSpPr>
          <p:cNvPr id="4" name="Marcador de texto 3">
            <a:extLst>
              <a:ext uri="{FF2B5EF4-FFF2-40B4-BE49-F238E27FC236}">
                <a16:creationId xmlns:a16="http://schemas.microsoft.com/office/drawing/2014/main" id="{D5AB08D4-F7E9-1544-A90C-87D5C6BC9A7B}"/>
              </a:ext>
            </a:extLst>
          </p:cNvPr>
          <p:cNvSpPr>
            <a:spLocks noGrp="1"/>
          </p:cNvSpPr>
          <p:nvPr>
            <p:ph type="body" sz="quarter" idx="21" hasCustomPrompt="1"/>
          </p:nvPr>
        </p:nvSpPr>
        <p:spPr>
          <a:xfrm>
            <a:off x="3389313" y="3330483"/>
            <a:ext cx="1233487" cy="850900"/>
          </a:xfrm>
        </p:spPr>
        <p:txBody>
          <a:bodyPr>
            <a:noAutofit/>
          </a:bodyPr>
          <a:lstStyle>
            <a:lvl1pPr marL="0" indent="0" algn="ctr">
              <a:lnSpc>
                <a:spcPct val="100000"/>
              </a:lnSpc>
              <a:buNone/>
              <a:defRPr sz="1200">
                <a:latin typeface="Century Gothic" panose="020B0502020202020204" pitchFamily="34" charset="0"/>
              </a:defRPr>
            </a:lvl1pPr>
          </a:lstStyle>
          <a:p>
            <a:r>
              <a:rPr lang="es-ES"/>
              <a:t>Breve explicación de la optimización</a:t>
            </a:r>
            <a:endParaRPr lang="es-AR"/>
          </a:p>
        </p:txBody>
      </p:sp>
      <p:sp>
        <p:nvSpPr>
          <p:cNvPr id="55" name="Marcador de texto 34">
            <a:extLst>
              <a:ext uri="{FF2B5EF4-FFF2-40B4-BE49-F238E27FC236}">
                <a16:creationId xmlns:a16="http://schemas.microsoft.com/office/drawing/2014/main" id="{59BA7F17-28B4-874F-903A-5B2C349FD068}"/>
              </a:ext>
            </a:extLst>
          </p:cNvPr>
          <p:cNvSpPr>
            <a:spLocks noGrp="1"/>
          </p:cNvSpPr>
          <p:nvPr>
            <p:ph type="body" sz="quarter" idx="22" hasCustomPrompt="1"/>
          </p:nvPr>
        </p:nvSpPr>
        <p:spPr>
          <a:xfrm>
            <a:off x="4760813" y="685439"/>
            <a:ext cx="1176351" cy="875761"/>
          </a:xfrm>
        </p:spPr>
        <p:txBody>
          <a:bodyPr anchor="t">
            <a:noAutofit/>
          </a:bodyPr>
          <a:lstStyle>
            <a:lvl1pPr marL="0" indent="0" algn="ctr">
              <a:lnSpc>
                <a:spcPct val="100000"/>
              </a:lnSpc>
              <a:buNone/>
              <a:defRPr sz="1200">
                <a:latin typeface="Century Gothic" panose="020B0502020202020204" pitchFamily="34" charset="0"/>
              </a:defRPr>
            </a:lvl1pPr>
          </a:lstStyle>
          <a:p>
            <a:r>
              <a:rPr lang="es-ES"/>
              <a:t>Breve explicación del aprendizaje</a:t>
            </a:r>
            <a:endParaRPr lang="es-AR"/>
          </a:p>
        </p:txBody>
      </p:sp>
      <p:sp>
        <p:nvSpPr>
          <p:cNvPr id="56" name="Google Shape;374;p34">
            <a:extLst>
              <a:ext uri="{FF2B5EF4-FFF2-40B4-BE49-F238E27FC236}">
                <a16:creationId xmlns:a16="http://schemas.microsoft.com/office/drawing/2014/main" id="{349F5798-6699-A54C-B955-7C59198FA548}"/>
              </a:ext>
            </a:extLst>
          </p:cNvPr>
          <p:cNvSpPr/>
          <p:nvPr userDrawn="1"/>
        </p:nvSpPr>
        <p:spPr>
          <a:xfrm>
            <a:off x="4869551" y="1770982"/>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CuadroTexto 56">
            <a:extLst>
              <a:ext uri="{FF2B5EF4-FFF2-40B4-BE49-F238E27FC236}">
                <a16:creationId xmlns:a16="http://schemas.microsoft.com/office/drawing/2014/main" id="{6D24406F-A87D-D246-A37D-3F45E1F3A961}"/>
              </a:ext>
            </a:extLst>
          </p:cNvPr>
          <p:cNvSpPr txBox="1"/>
          <p:nvPr userDrawn="1"/>
        </p:nvSpPr>
        <p:spPr>
          <a:xfrm>
            <a:off x="5185900" y="1373653"/>
            <a:ext cx="715260" cy="1200329"/>
          </a:xfrm>
          <a:prstGeom prst="rect">
            <a:avLst/>
          </a:prstGeom>
          <a:noFill/>
        </p:spPr>
        <p:txBody>
          <a:bodyPr wrap="none" rtlCol="0">
            <a:spAutoFit/>
          </a:bodyPr>
          <a:lstStyle/>
          <a:p>
            <a:r>
              <a:rPr lang="es-AR" sz="7200" b="1">
                <a:latin typeface="Century Schoolbook" panose="02040604050505020304" pitchFamily="18" charset="0"/>
              </a:rPr>
              <a:t>4</a:t>
            </a:r>
          </a:p>
        </p:txBody>
      </p:sp>
      <p:cxnSp>
        <p:nvCxnSpPr>
          <p:cNvPr id="58" name="Conector recto 57">
            <a:extLst>
              <a:ext uri="{FF2B5EF4-FFF2-40B4-BE49-F238E27FC236}">
                <a16:creationId xmlns:a16="http://schemas.microsoft.com/office/drawing/2014/main" id="{4E0F087A-DECB-5346-B42F-D2C8C6C13D8A}"/>
              </a:ext>
            </a:extLst>
          </p:cNvPr>
          <p:cNvCxnSpPr>
            <a:cxnSpLocks/>
          </p:cNvCxnSpPr>
          <p:nvPr userDrawn="1"/>
        </p:nvCxnSpPr>
        <p:spPr>
          <a:xfrm rot="5400000">
            <a:off x="4973446" y="3043685"/>
            <a:ext cx="720828"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9" name="Marcador de texto 21">
            <a:extLst>
              <a:ext uri="{FF2B5EF4-FFF2-40B4-BE49-F238E27FC236}">
                <a16:creationId xmlns:a16="http://schemas.microsoft.com/office/drawing/2014/main" id="{C0FDE763-47B6-7F4D-BE0B-D93C648F101B}"/>
              </a:ext>
            </a:extLst>
          </p:cNvPr>
          <p:cNvSpPr>
            <a:spLocks noGrp="1"/>
          </p:cNvSpPr>
          <p:nvPr>
            <p:ph type="body" sz="quarter" idx="23" hasCustomPrompt="1"/>
          </p:nvPr>
        </p:nvSpPr>
        <p:spPr>
          <a:xfrm>
            <a:off x="4810109" y="3591518"/>
            <a:ext cx="1047502" cy="616151"/>
          </a:xfrm>
        </p:spPr>
        <p:txBody>
          <a:bodyPr anchor="t">
            <a:noAutofit/>
          </a:bodyPr>
          <a:lstStyle>
            <a:lvl1pPr marL="0" indent="0" algn="ctr">
              <a:lnSpc>
                <a:spcPct val="100000"/>
              </a:lnSpc>
              <a:buNone/>
              <a:defRPr sz="1400" b="0" i="1" spc="0">
                <a:solidFill>
                  <a:schemeClr val="accent2"/>
                </a:solidFill>
                <a:latin typeface="Century Schoolbook" panose="02040604050505020304" pitchFamily="18" charset="0"/>
              </a:defRPr>
            </a:lvl1pPr>
          </a:lstStyle>
          <a:p>
            <a:r>
              <a:rPr lang="es-ES"/>
              <a:t>Síntesis </a:t>
            </a:r>
            <a:br>
              <a:rPr lang="es-ES"/>
            </a:br>
            <a:r>
              <a:rPr lang="es-ES"/>
              <a:t>de la optimiza</a:t>
            </a:r>
            <a:br>
              <a:rPr lang="es-ES"/>
            </a:br>
            <a:r>
              <a:rPr lang="es-ES" err="1"/>
              <a:t>ción</a:t>
            </a:r>
            <a:endParaRPr lang="es-AR"/>
          </a:p>
        </p:txBody>
      </p:sp>
      <p:sp>
        <p:nvSpPr>
          <p:cNvPr id="60" name="Google Shape;374;p34">
            <a:extLst>
              <a:ext uri="{FF2B5EF4-FFF2-40B4-BE49-F238E27FC236}">
                <a16:creationId xmlns:a16="http://schemas.microsoft.com/office/drawing/2014/main" id="{C555ACBD-35FE-074F-83CD-FE209310BA1E}"/>
              </a:ext>
            </a:extLst>
          </p:cNvPr>
          <p:cNvSpPr/>
          <p:nvPr userDrawn="1"/>
        </p:nvSpPr>
        <p:spPr>
          <a:xfrm>
            <a:off x="6198533" y="2143781"/>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CuadroTexto 60">
            <a:extLst>
              <a:ext uri="{FF2B5EF4-FFF2-40B4-BE49-F238E27FC236}">
                <a16:creationId xmlns:a16="http://schemas.microsoft.com/office/drawing/2014/main" id="{721BFF94-5280-4D4C-A0C3-66055C3CD89F}"/>
              </a:ext>
            </a:extLst>
          </p:cNvPr>
          <p:cNvSpPr txBox="1"/>
          <p:nvPr userDrawn="1"/>
        </p:nvSpPr>
        <p:spPr>
          <a:xfrm>
            <a:off x="6509866" y="2299967"/>
            <a:ext cx="715260" cy="1200329"/>
          </a:xfrm>
          <a:prstGeom prst="rect">
            <a:avLst/>
          </a:prstGeom>
          <a:noFill/>
        </p:spPr>
        <p:txBody>
          <a:bodyPr wrap="none" rtlCol="0">
            <a:spAutoFit/>
          </a:bodyPr>
          <a:lstStyle/>
          <a:p>
            <a:r>
              <a:rPr lang="es-AR" sz="7200" b="1">
                <a:latin typeface="Century Schoolbook" panose="02040604050505020304" pitchFamily="18" charset="0"/>
              </a:rPr>
              <a:t>5</a:t>
            </a:r>
          </a:p>
        </p:txBody>
      </p:sp>
      <p:cxnSp>
        <p:nvCxnSpPr>
          <p:cNvPr id="62" name="Conector recto 61">
            <a:extLst>
              <a:ext uri="{FF2B5EF4-FFF2-40B4-BE49-F238E27FC236}">
                <a16:creationId xmlns:a16="http://schemas.microsoft.com/office/drawing/2014/main" id="{9B78DD2F-AB80-114F-8A0F-992D8EC1B670}"/>
              </a:ext>
            </a:extLst>
          </p:cNvPr>
          <p:cNvCxnSpPr>
            <a:cxnSpLocks/>
          </p:cNvCxnSpPr>
          <p:nvPr userDrawn="1"/>
        </p:nvCxnSpPr>
        <p:spPr>
          <a:xfrm rot="16200000" flipV="1">
            <a:off x="6257514" y="1782120"/>
            <a:ext cx="720828"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3" name="Marcador de texto 21">
            <a:extLst>
              <a:ext uri="{FF2B5EF4-FFF2-40B4-BE49-F238E27FC236}">
                <a16:creationId xmlns:a16="http://schemas.microsoft.com/office/drawing/2014/main" id="{62685830-E32A-C04C-8374-B72812242A06}"/>
              </a:ext>
            </a:extLst>
          </p:cNvPr>
          <p:cNvSpPr>
            <a:spLocks noGrp="1"/>
          </p:cNvSpPr>
          <p:nvPr>
            <p:ph type="body" sz="quarter" idx="24" hasCustomPrompt="1"/>
          </p:nvPr>
        </p:nvSpPr>
        <p:spPr>
          <a:xfrm>
            <a:off x="6087185" y="416262"/>
            <a:ext cx="1148262" cy="616151"/>
          </a:xfrm>
        </p:spPr>
        <p:txBody>
          <a:bodyPr anchor="t">
            <a:noAutofit/>
          </a:bodyPr>
          <a:lstStyle>
            <a:lvl1pPr marL="0" indent="0" algn="ctr">
              <a:lnSpc>
                <a:spcPct val="100000"/>
              </a:lnSpc>
              <a:buNone/>
              <a:defRPr sz="1400" b="0" i="1" spc="0">
                <a:solidFill>
                  <a:schemeClr val="accent2"/>
                </a:solidFill>
                <a:latin typeface="Century Schoolbook" panose="02040604050505020304" pitchFamily="18" charset="0"/>
              </a:defRPr>
            </a:lvl1pPr>
          </a:lstStyle>
          <a:p>
            <a:r>
              <a:rPr lang="es-ES"/>
              <a:t>Síntesis</a:t>
            </a:r>
            <a:br>
              <a:rPr lang="es-ES"/>
            </a:br>
            <a:r>
              <a:rPr lang="es-ES"/>
              <a:t>de la optimiza-</a:t>
            </a:r>
            <a:r>
              <a:rPr lang="es-ES" err="1"/>
              <a:t>ción</a:t>
            </a:r>
            <a:endParaRPr lang="es-AR"/>
          </a:p>
        </p:txBody>
      </p:sp>
      <p:sp>
        <p:nvSpPr>
          <p:cNvPr id="64" name="Marcador de texto 3">
            <a:extLst>
              <a:ext uri="{FF2B5EF4-FFF2-40B4-BE49-F238E27FC236}">
                <a16:creationId xmlns:a16="http://schemas.microsoft.com/office/drawing/2014/main" id="{03A719FE-7E0A-D242-804D-05BCA570C9DD}"/>
              </a:ext>
            </a:extLst>
          </p:cNvPr>
          <p:cNvSpPr>
            <a:spLocks noGrp="1"/>
          </p:cNvSpPr>
          <p:nvPr>
            <p:ph type="body" sz="quarter" idx="25" hasCustomPrompt="1"/>
          </p:nvPr>
        </p:nvSpPr>
        <p:spPr>
          <a:xfrm>
            <a:off x="6001885" y="3330483"/>
            <a:ext cx="1233487" cy="850900"/>
          </a:xfrm>
        </p:spPr>
        <p:txBody>
          <a:bodyPr>
            <a:noAutofit/>
          </a:bodyPr>
          <a:lstStyle>
            <a:lvl1pPr marL="0" indent="0" algn="ctr">
              <a:lnSpc>
                <a:spcPct val="100000"/>
              </a:lnSpc>
              <a:buNone/>
              <a:defRPr sz="1200">
                <a:latin typeface="Century Gothic" panose="020B0502020202020204" pitchFamily="34" charset="0"/>
              </a:defRPr>
            </a:lvl1pPr>
          </a:lstStyle>
          <a:p>
            <a:r>
              <a:rPr lang="es-ES"/>
              <a:t>Breve explicación de la optimización</a:t>
            </a:r>
            <a:endParaRPr lang="es-AR"/>
          </a:p>
        </p:txBody>
      </p:sp>
      <p:sp>
        <p:nvSpPr>
          <p:cNvPr id="65" name="Marcador de texto 34">
            <a:extLst>
              <a:ext uri="{FF2B5EF4-FFF2-40B4-BE49-F238E27FC236}">
                <a16:creationId xmlns:a16="http://schemas.microsoft.com/office/drawing/2014/main" id="{16C4BAD7-948F-2D42-A28F-1D94E714682D}"/>
              </a:ext>
            </a:extLst>
          </p:cNvPr>
          <p:cNvSpPr>
            <a:spLocks noGrp="1"/>
          </p:cNvSpPr>
          <p:nvPr>
            <p:ph type="body" sz="quarter" idx="26" hasCustomPrompt="1"/>
          </p:nvPr>
        </p:nvSpPr>
        <p:spPr>
          <a:xfrm>
            <a:off x="7389713" y="685439"/>
            <a:ext cx="1176351" cy="875761"/>
          </a:xfrm>
        </p:spPr>
        <p:txBody>
          <a:bodyPr anchor="t">
            <a:noAutofit/>
          </a:bodyPr>
          <a:lstStyle>
            <a:lvl1pPr marL="0" indent="0" algn="ctr">
              <a:lnSpc>
                <a:spcPct val="100000"/>
              </a:lnSpc>
              <a:buNone/>
              <a:defRPr sz="1200">
                <a:latin typeface="Century Gothic" panose="020B0502020202020204" pitchFamily="34" charset="0"/>
              </a:defRPr>
            </a:lvl1pPr>
          </a:lstStyle>
          <a:p>
            <a:r>
              <a:rPr lang="es-ES"/>
              <a:t>Breve explicación del aprendizaje</a:t>
            </a:r>
            <a:endParaRPr lang="es-AR"/>
          </a:p>
        </p:txBody>
      </p:sp>
      <p:sp>
        <p:nvSpPr>
          <p:cNvPr id="66" name="Google Shape;374;p34">
            <a:extLst>
              <a:ext uri="{FF2B5EF4-FFF2-40B4-BE49-F238E27FC236}">
                <a16:creationId xmlns:a16="http://schemas.microsoft.com/office/drawing/2014/main" id="{26CDFAF0-851E-4940-B781-DD0C871F8372}"/>
              </a:ext>
            </a:extLst>
          </p:cNvPr>
          <p:cNvSpPr/>
          <p:nvPr userDrawn="1"/>
        </p:nvSpPr>
        <p:spPr>
          <a:xfrm>
            <a:off x="7498451" y="1770982"/>
            <a:ext cx="928618" cy="928618"/>
          </a:xfrm>
          <a:prstGeom prst="ellipse">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CuadroTexto 66">
            <a:extLst>
              <a:ext uri="{FF2B5EF4-FFF2-40B4-BE49-F238E27FC236}">
                <a16:creationId xmlns:a16="http://schemas.microsoft.com/office/drawing/2014/main" id="{2D2235D3-29A9-0448-9E4B-CF12E259F44E}"/>
              </a:ext>
            </a:extLst>
          </p:cNvPr>
          <p:cNvSpPr txBox="1"/>
          <p:nvPr userDrawn="1"/>
        </p:nvSpPr>
        <p:spPr>
          <a:xfrm>
            <a:off x="7814800" y="1373653"/>
            <a:ext cx="715260" cy="1200329"/>
          </a:xfrm>
          <a:prstGeom prst="rect">
            <a:avLst/>
          </a:prstGeom>
          <a:noFill/>
        </p:spPr>
        <p:txBody>
          <a:bodyPr wrap="none" rtlCol="0">
            <a:spAutoFit/>
          </a:bodyPr>
          <a:lstStyle/>
          <a:p>
            <a:r>
              <a:rPr lang="es-AR" sz="7200" b="1">
                <a:latin typeface="Century Schoolbook" panose="02040604050505020304" pitchFamily="18" charset="0"/>
              </a:rPr>
              <a:t>6</a:t>
            </a:r>
          </a:p>
        </p:txBody>
      </p:sp>
      <p:cxnSp>
        <p:nvCxnSpPr>
          <p:cNvPr id="68" name="Conector recto 67">
            <a:extLst>
              <a:ext uri="{FF2B5EF4-FFF2-40B4-BE49-F238E27FC236}">
                <a16:creationId xmlns:a16="http://schemas.microsoft.com/office/drawing/2014/main" id="{0C3E8A64-F476-2041-A2AB-905DC008352C}"/>
              </a:ext>
            </a:extLst>
          </p:cNvPr>
          <p:cNvCxnSpPr>
            <a:cxnSpLocks/>
          </p:cNvCxnSpPr>
          <p:nvPr userDrawn="1"/>
        </p:nvCxnSpPr>
        <p:spPr>
          <a:xfrm rot="5400000">
            <a:off x="7602346" y="3043685"/>
            <a:ext cx="720828"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9" name="Marcador de texto 21">
            <a:extLst>
              <a:ext uri="{FF2B5EF4-FFF2-40B4-BE49-F238E27FC236}">
                <a16:creationId xmlns:a16="http://schemas.microsoft.com/office/drawing/2014/main" id="{C0A70866-D570-2D41-8B46-321BC030C8CC}"/>
              </a:ext>
            </a:extLst>
          </p:cNvPr>
          <p:cNvSpPr>
            <a:spLocks noGrp="1"/>
          </p:cNvSpPr>
          <p:nvPr>
            <p:ph type="body" sz="quarter" idx="27" hasCustomPrompt="1"/>
          </p:nvPr>
        </p:nvSpPr>
        <p:spPr>
          <a:xfrm>
            <a:off x="7439009" y="3591518"/>
            <a:ext cx="1047502" cy="616151"/>
          </a:xfrm>
        </p:spPr>
        <p:txBody>
          <a:bodyPr anchor="t">
            <a:noAutofit/>
          </a:bodyPr>
          <a:lstStyle>
            <a:lvl1pPr marL="0" indent="0" algn="ctr">
              <a:lnSpc>
                <a:spcPct val="100000"/>
              </a:lnSpc>
              <a:buNone/>
              <a:defRPr sz="1400" b="0" i="1" spc="0">
                <a:solidFill>
                  <a:schemeClr val="accent2"/>
                </a:solidFill>
                <a:latin typeface="Century Schoolbook" panose="02040604050505020304" pitchFamily="18" charset="0"/>
              </a:defRPr>
            </a:lvl1pPr>
          </a:lstStyle>
          <a:p>
            <a:r>
              <a:rPr lang="es-ES"/>
              <a:t>Síntesis </a:t>
            </a:r>
            <a:br>
              <a:rPr lang="es-ES"/>
            </a:br>
            <a:r>
              <a:rPr lang="es-ES"/>
              <a:t>de la optimiza</a:t>
            </a:r>
            <a:br>
              <a:rPr lang="es-ES"/>
            </a:br>
            <a:r>
              <a:rPr lang="es-ES" err="1"/>
              <a:t>ción</a:t>
            </a:r>
            <a:endParaRPr lang="es-AR"/>
          </a:p>
        </p:txBody>
      </p:sp>
      <p:pic>
        <p:nvPicPr>
          <p:cNvPr id="3" name="Imagen 2" descr="Logotipo&#10;&#10;Descripción generada automáticamente">
            <a:extLst>
              <a:ext uri="{FF2B5EF4-FFF2-40B4-BE49-F238E27FC236}">
                <a16:creationId xmlns:a16="http://schemas.microsoft.com/office/drawing/2014/main" id="{5F8E44EF-71AC-BE50-6A39-ABC74D44A21F}"/>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1101338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En blanco">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051261FC-62CC-304E-A53F-0954A1EB6B4A}"/>
              </a:ext>
            </a:extLst>
          </p:cNvPr>
          <p:cNvSpPr/>
          <p:nvPr userDrawn="1"/>
        </p:nvSpPr>
        <p:spPr>
          <a:xfrm>
            <a:off x="-614515" y="-83612"/>
            <a:ext cx="5550309" cy="5466735"/>
          </a:xfrm>
          <a:prstGeom prst="ellipse">
            <a:avLst/>
          </a:prstGeom>
          <a:solidFill>
            <a:schemeClr val="accent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85B83A0B-6C3F-7647-9EA0-BB31E0986D0C}"/>
              </a:ext>
            </a:extLst>
          </p:cNvPr>
          <p:cNvSpPr/>
          <p:nvPr userDrawn="1"/>
        </p:nvSpPr>
        <p:spPr>
          <a:xfrm>
            <a:off x="-698090" y="-88528"/>
            <a:ext cx="5466735" cy="54667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Elipse 9">
            <a:extLst>
              <a:ext uri="{FF2B5EF4-FFF2-40B4-BE49-F238E27FC236}">
                <a16:creationId xmlns:a16="http://schemas.microsoft.com/office/drawing/2014/main" id="{80230B8F-8212-894D-A2DA-151A8D08B416}"/>
              </a:ext>
            </a:extLst>
          </p:cNvPr>
          <p:cNvSpPr/>
          <p:nvPr userDrawn="1"/>
        </p:nvSpPr>
        <p:spPr>
          <a:xfrm>
            <a:off x="5388078" y="433253"/>
            <a:ext cx="1972594" cy="1972594"/>
          </a:xfrm>
          <a:prstGeom prst="ellipse">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ítulo 1">
            <a:extLst>
              <a:ext uri="{FF2B5EF4-FFF2-40B4-BE49-F238E27FC236}">
                <a16:creationId xmlns:a16="http://schemas.microsoft.com/office/drawing/2014/main" id="{1FA7EDE7-ABA0-2B4B-8E21-C978FF31E833}"/>
              </a:ext>
            </a:extLst>
          </p:cNvPr>
          <p:cNvSpPr txBox="1">
            <a:spLocks/>
          </p:cNvSpPr>
          <p:nvPr userDrawn="1"/>
        </p:nvSpPr>
        <p:spPr>
          <a:xfrm rot="10800000">
            <a:off x="833519" y="2546748"/>
            <a:ext cx="2299645" cy="635594"/>
          </a:xfrm>
          <a:prstGeom prst="rect">
            <a:avLst/>
          </a:prstGeom>
        </p:spPr>
        <p:txBody>
          <a:bodyPr vert="horz" lIns="9000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AR" sz="3600" b="1">
                <a:solidFill>
                  <a:schemeClr val="bg2">
                    <a:lumMod val="25000"/>
                  </a:schemeClr>
                </a:solidFill>
                <a:latin typeface="Century Gothic" panose="020B0502020202020204" pitchFamily="34" charset="0"/>
              </a:rPr>
              <a:t>GRACIAS</a:t>
            </a:r>
          </a:p>
        </p:txBody>
      </p:sp>
      <p:sp>
        <p:nvSpPr>
          <p:cNvPr id="21" name="Elipse 20">
            <a:extLst>
              <a:ext uri="{FF2B5EF4-FFF2-40B4-BE49-F238E27FC236}">
                <a16:creationId xmlns:a16="http://schemas.microsoft.com/office/drawing/2014/main" id="{765AADC5-FAF9-7F43-91D0-04F625BABDA3}"/>
              </a:ext>
            </a:extLst>
          </p:cNvPr>
          <p:cNvSpPr/>
          <p:nvPr userDrawn="1"/>
        </p:nvSpPr>
        <p:spPr>
          <a:xfrm>
            <a:off x="4855746" y="-317071"/>
            <a:ext cx="1487109" cy="1487109"/>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Elipse 21">
            <a:extLst>
              <a:ext uri="{FF2B5EF4-FFF2-40B4-BE49-F238E27FC236}">
                <a16:creationId xmlns:a16="http://schemas.microsoft.com/office/drawing/2014/main" id="{B9A3A47C-246B-CB4C-B9A8-D20FD00F7C9F}"/>
              </a:ext>
            </a:extLst>
          </p:cNvPr>
          <p:cNvSpPr/>
          <p:nvPr userDrawn="1"/>
        </p:nvSpPr>
        <p:spPr>
          <a:xfrm>
            <a:off x="6200957" y="351083"/>
            <a:ext cx="242160" cy="242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Título 1">
            <a:extLst>
              <a:ext uri="{FF2B5EF4-FFF2-40B4-BE49-F238E27FC236}">
                <a16:creationId xmlns:a16="http://schemas.microsoft.com/office/drawing/2014/main" id="{A902AD6F-05CA-1A4E-ADE7-39918E967C74}"/>
              </a:ext>
            </a:extLst>
          </p:cNvPr>
          <p:cNvSpPr txBox="1">
            <a:spLocks/>
          </p:cNvSpPr>
          <p:nvPr userDrawn="1"/>
        </p:nvSpPr>
        <p:spPr>
          <a:xfrm>
            <a:off x="922955" y="2050990"/>
            <a:ext cx="2965638" cy="635594"/>
          </a:xfrm>
          <a:prstGeom prst="rect">
            <a:avLst/>
          </a:prstGeom>
        </p:spPr>
        <p:txBody>
          <a:bodyPr vert="horz" lIns="9000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AR" sz="3600" b="0">
                <a:solidFill>
                  <a:schemeClr val="bg2">
                    <a:lumMod val="25000"/>
                  </a:schemeClr>
                </a:solidFill>
                <a:latin typeface="Century Gothic" panose="020B0502020202020204" pitchFamily="34" charset="0"/>
              </a:rPr>
              <a:t>MUCHAS</a:t>
            </a:r>
          </a:p>
        </p:txBody>
      </p:sp>
      <p:sp>
        <p:nvSpPr>
          <p:cNvPr id="25" name="CuadroTexto 24">
            <a:extLst>
              <a:ext uri="{FF2B5EF4-FFF2-40B4-BE49-F238E27FC236}">
                <a16:creationId xmlns:a16="http://schemas.microsoft.com/office/drawing/2014/main" id="{115FD460-0508-0341-96CD-4DB9FF877AFF}"/>
              </a:ext>
            </a:extLst>
          </p:cNvPr>
          <p:cNvSpPr txBox="1"/>
          <p:nvPr userDrawn="1"/>
        </p:nvSpPr>
        <p:spPr>
          <a:xfrm>
            <a:off x="460673" y="1892389"/>
            <a:ext cx="472280" cy="1477328"/>
          </a:xfrm>
          <a:prstGeom prst="rect">
            <a:avLst/>
          </a:prstGeom>
          <a:noFill/>
        </p:spPr>
        <p:txBody>
          <a:bodyPr wrap="square" rtlCol="0">
            <a:spAutoFit/>
          </a:bodyPr>
          <a:lstStyle/>
          <a:p>
            <a:r>
              <a:rPr lang="es-AR" sz="9000" b="1" i="0">
                <a:solidFill>
                  <a:schemeClr val="accent2"/>
                </a:solidFill>
                <a:latin typeface="Century Schoolbook" panose="02040604050505020304" pitchFamily="18" charset="0"/>
              </a:rPr>
              <a:t>!</a:t>
            </a:r>
          </a:p>
        </p:txBody>
      </p:sp>
      <p:sp>
        <p:nvSpPr>
          <p:cNvPr id="12" name="Elipse 11">
            <a:extLst>
              <a:ext uri="{FF2B5EF4-FFF2-40B4-BE49-F238E27FC236}">
                <a16:creationId xmlns:a16="http://schemas.microsoft.com/office/drawing/2014/main" id="{CE2E4036-6A4C-0E4B-BB75-98635454C179}"/>
              </a:ext>
            </a:extLst>
          </p:cNvPr>
          <p:cNvSpPr/>
          <p:nvPr userDrawn="1"/>
        </p:nvSpPr>
        <p:spPr>
          <a:xfrm>
            <a:off x="3588140" y="3618270"/>
            <a:ext cx="1275137" cy="1275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3" name="Imagen 12">
            <a:extLst>
              <a:ext uri="{FF2B5EF4-FFF2-40B4-BE49-F238E27FC236}">
                <a16:creationId xmlns:a16="http://schemas.microsoft.com/office/drawing/2014/main" id="{120287CA-AE14-4C4D-86B7-C49803D8C31B}"/>
              </a:ext>
            </a:extLst>
          </p:cNvPr>
          <p:cNvPicPr>
            <a:picLocks noChangeAspect="1"/>
          </p:cNvPicPr>
          <p:nvPr userDrawn="1"/>
        </p:nvPicPr>
        <p:blipFill>
          <a:blip r:embed="rId2"/>
          <a:stretch>
            <a:fillRect/>
          </a:stretch>
        </p:blipFill>
        <p:spPr>
          <a:xfrm>
            <a:off x="3714224" y="4043680"/>
            <a:ext cx="996861" cy="358870"/>
          </a:xfrm>
          <a:prstGeom prst="rect">
            <a:avLst/>
          </a:prstGeom>
        </p:spPr>
      </p:pic>
    </p:spTree>
    <p:extLst>
      <p:ext uri="{BB962C8B-B14F-4D97-AF65-F5344CB8AC3E}">
        <p14:creationId xmlns:p14="http://schemas.microsoft.com/office/powerpoint/2010/main" val="217840287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090ED6B-47A8-F148-9438-36E583F3645A}" type="datetimeFigureOut">
              <a:rPr lang="es-AR" smtClean="0"/>
              <a:t>16/1/2024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E7EF343-8F80-FD4C-BDD3-88CDBDB405C4}" type="slidenum">
              <a:rPr lang="es-AR" smtClean="0"/>
              <a:t>‹Nº›</a:t>
            </a:fld>
            <a:endParaRPr lang="es-AR"/>
          </a:p>
        </p:txBody>
      </p:sp>
    </p:spTree>
    <p:extLst>
      <p:ext uri="{BB962C8B-B14F-4D97-AF65-F5344CB8AC3E}">
        <p14:creationId xmlns:p14="http://schemas.microsoft.com/office/powerpoint/2010/main" val="25579673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0_Diseño personalizado">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BACDFDE7-E360-FC4F-818D-15D4FE6E6B84}"/>
              </a:ext>
            </a:extLst>
          </p:cNvPr>
          <p:cNvSpPr/>
          <p:nvPr userDrawn="1"/>
        </p:nvSpPr>
        <p:spPr>
          <a:xfrm>
            <a:off x="3366010" y="0"/>
            <a:ext cx="5777991" cy="51435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800"/>
          </a:p>
        </p:txBody>
      </p:sp>
      <p:sp>
        <p:nvSpPr>
          <p:cNvPr id="19" name="Elipse 18">
            <a:extLst>
              <a:ext uri="{FF2B5EF4-FFF2-40B4-BE49-F238E27FC236}">
                <a16:creationId xmlns:a16="http://schemas.microsoft.com/office/drawing/2014/main" id="{C5C8F112-6C0E-564A-A61B-8337B3889134}"/>
              </a:ext>
            </a:extLst>
          </p:cNvPr>
          <p:cNvSpPr/>
          <p:nvPr userDrawn="1"/>
        </p:nvSpPr>
        <p:spPr>
          <a:xfrm>
            <a:off x="2666123" y="-1426255"/>
            <a:ext cx="8252275" cy="825227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25" name="Elipse 24">
            <a:extLst>
              <a:ext uri="{FF2B5EF4-FFF2-40B4-BE49-F238E27FC236}">
                <a16:creationId xmlns:a16="http://schemas.microsoft.com/office/drawing/2014/main" id="{E81597FE-7242-4D42-A25F-EA53CAE68DE2}"/>
              </a:ext>
            </a:extLst>
          </p:cNvPr>
          <p:cNvSpPr/>
          <p:nvPr userDrawn="1"/>
        </p:nvSpPr>
        <p:spPr>
          <a:xfrm>
            <a:off x="7239967" y="-1426255"/>
            <a:ext cx="8252275" cy="825227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4" name="Elipse 13">
            <a:extLst>
              <a:ext uri="{FF2B5EF4-FFF2-40B4-BE49-F238E27FC236}">
                <a16:creationId xmlns:a16="http://schemas.microsoft.com/office/drawing/2014/main" id="{A7F36316-A7C4-7C4D-AA8F-FCD54479D5BC}"/>
              </a:ext>
            </a:extLst>
          </p:cNvPr>
          <p:cNvSpPr/>
          <p:nvPr userDrawn="1"/>
        </p:nvSpPr>
        <p:spPr>
          <a:xfrm>
            <a:off x="1747146" y="1391908"/>
            <a:ext cx="3345859" cy="334585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5" name="Elipse 14">
            <a:extLst>
              <a:ext uri="{FF2B5EF4-FFF2-40B4-BE49-F238E27FC236}">
                <a16:creationId xmlns:a16="http://schemas.microsoft.com/office/drawing/2014/main" id="{808E1FC4-AE6B-E54F-A1A8-0C2AC0675214}"/>
              </a:ext>
            </a:extLst>
          </p:cNvPr>
          <p:cNvSpPr/>
          <p:nvPr userDrawn="1"/>
        </p:nvSpPr>
        <p:spPr>
          <a:xfrm>
            <a:off x="5284695" y="449488"/>
            <a:ext cx="3642839" cy="3642839"/>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23" name="Elipse 22">
            <a:extLst>
              <a:ext uri="{FF2B5EF4-FFF2-40B4-BE49-F238E27FC236}">
                <a16:creationId xmlns:a16="http://schemas.microsoft.com/office/drawing/2014/main" id="{DCE4B9FC-74DF-E24A-A889-8BAAAAA8E0A5}"/>
              </a:ext>
            </a:extLst>
          </p:cNvPr>
          <p:cNvSpPr/>
          <p:nvPr userDrawn="1"/>
        </p:nvSpPr>
        <p:spPr>
          <a:xfrm>
            <a:off x="3008901" y="556311"/>
            <a:ext cx="411175" cy="411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p>
        </p:txBody>
      </p:sp>
      <p:sp>
        <p:nvSpPr>
          <p:cNvPr id="13" name="Marcador de texto 4">
            <a:extLst>
              <a:ext uri="{FF2B5EF4-FFF2-40B4-BE49-F238E27FC236}">
                <a16:creationId xmlns:a16="http://schemas.microsoft.com/office/drawing/2014/main" id="{B9C2958F-8427-436D-9CBD-857A57342033}"/>
              </a:ext>
            </a:extLst>
          </p:cNvPr>
          <p:cNvSpPr>
            <a:spLocks noGrp="1"/>
          </p:cNvSpPr>
          <p:nvPr>
            <p:ph type="body" sz="quarter" idx="10" hasCustomPrompt="1"/>
          </p:nvPr>
        </p:nvSpPr>
        <p:spPr>
          <a:xfrm rot="16200000">
            <a:off x="-1834737" y="2060887"/>
            <a:ext cx="5143500" cy="1021725"/>
          </a:xfrm>
        </p:spPr>
        <p:txBody>
          <a:bodyPr anchor="ctr">
            <a:noAutofit/>
          </a:bodyPr>
          <a:lstStyle>
            <a:lvl1pPr marL="0" indent="0" algn="ctr">
              <a:buNone/>
              <a:defRPr sz="6000">
                <a:latin typeface="Century Schoolbook" panose="02040604050505020304" pitchFamily="18" charset="0"/>
              </a:defRPr>
            </a:lvl1pPr>
          </a:lstStyle>
          <a:p>
            <a:r>
              <a:rPr lang="es-ES"/>
              <a:t>Aprendizajes</a:t>
            </a:r>
            <a:endParaRPr lang="es-AR"/>
          </a:p>
        </p:txBody>
      </p:sp>
      <p:pic>
        <p:nvPicPr>
          <p:cNvPr id="2" name="Imagen 1" descr="Logotipo&#10;&#10;Descripción generada automáticamente">
            <a:extLst>
              <a:ext uri="{FF2B5EF4-FFF2-40B4-BE49-F238E27FC236}">
                <a16:creationId xmlns:a16="http://schemas.microsoft.com/office/drawing/2014/main" id="{2A065315-E521-9AE7-9847-9B100846B590}"/>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725359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Diapositiva de título">
    <p:bg>
      <p:bgPr>
        <a:solidFill>
          <a:schemeClr val="bg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782BBC5-4386-4D22-9B09-C050ED36E7E7}"/>
              </a:ext>
            </a:extLst>
          </p:cNvPr>
          <p:cNvSpPr/>
          <p:nvPr userDrawn="1"/>
        </p:nvSpPr>
        <p:spPr>
          <a:xfrm>
            <a:off x="1" y="1"/>
            <a:ext cx="9143999" cy="1433015"/>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2" name="Imagen 1" descr="Logotipo&#10;&#10;Descripción generada automáticamente">
            <a:extLst>
              <a:ext uri="{FF2B5EF4-FFF2-40B4-BE49-F238E27FC236}">
                <a16:creationId xmlns:a16="http://schemas.microsoft.com/office/drawing/2014/main" id="{0EB9E797-FF35-2824-D6F2-38B3D5756852}"/>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769159606"/>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Diapositiva de título">
    <p:bg>
      <p:bgPr>
        <a:solidFill>
          <a:schemeClr val="bg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782BBC5-4386-4D22-9B09-C050ED36E7E7}"/>
              </a:ext>
            </a:extLst>
          </p:cNvPr>
          <p:cNvSpPr/>
          <p:nvPr userDrawn="1"/>
        </p:nvSpPr>
        <p:spPr>
          <a:xfrm>
            <a:off x="1" y="0"/>
            <a:ext cx="3484880" cy="51435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8" name="Triángulo rectángulo 7">
            <a:extLst>
              <a:ext uri="{FF2B5EF4-FFF2-40B4-BE49-F238E27FC236}">
                <a16:creationId xmlns:a16="http://schemas.microsoft.com/office/drawing/2014/main" id="{04D1F837-8993-4E8A-874C-A69A69C6F122}"/>
              </a:ext>
            </a:extLst>
          </p:cNvPr>
          <p:cNvSpPr/>
          <p:nvPr userDrawn="1"/>
        </p:nvSpPr>
        <p:spPr>
          <a:xfrm rot="13310963">
            <a:off x="3171088" y="533170"/>
            <a:ext cx="567950" cy="607463"/>
          </a:xfrm>
          <a:prstGeom prst="r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2" name="Imagen 1" descr="Logotipo&#10;&#10;Descripción generada automáticamente">
            <a:extLst>
              <a:ext uri="{FF2B5EF4-FFF2-40B4-BE49-F238E27FC236}">
                <a16:creationId xmlns:a16="http://schemas.microsoft.com/office/drawing/2014/main" id="{691F8068-AC71-15E6-2E86-928137437436}"/>
              </a:ext>
            </a:extLst>
          </p:cNvPr>
          <p:cNvPicPr>
            <a:picLocks noChangeAspect="1"/>
          </p:cNvPicPr>
          <p:nvPr userDrawn="1"/>
        </p:nvPicPr>
        <p:blipFill rotWithShape="1">
          <a:blip r:embed="rId2"/>
          <a:srcRect l="10610" t="27117" r="14757" b="27225"/>
          <a:stretch/>
        </p:blipFill>
        <p:spPr>
          <a:xfrm>
            <a:off x="8015754" y="4719483"/>
            <a:ext cx="1032381" cy="353961"/>
          </a:xfrm>
          <a:prstGeom prst="rect">
            <a:avLst/>
          </a:prstGeom>
        </p:spPr>
      </p:pic>
    </p:spTree>
    <p:extLst>
      <p:ext uri="{BB962C8B-B14F-4D97-AF65-F5344CB8AC3E}">
        <p14:creationId xmlns:p14="http://schemas.microsoft.com/office/powerpoint/2010/main" val="3378902935"/>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Diapositiva de título">
    <p:bg>
      <p:bgPr>
        <a:solidFill>
          <a:schemeClr val="bg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782BBC5-4386-4D22-9B09-C050ED36E7E7}"/>
              </a:ext>
            </a:extLst>
          </p:cNvPr>
          <p:cNvSpPr/>
          <p:nvPr userDrawn="1"/>
        </p:nvSpPr>
        <p:spPr>
          <a:xfrm>
            <a:off x="5659120" y="0"/>
            <a:ext cx="3484880" cy="51435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8" name="Triángulo rectángulo 7">
            <a:extLst>
              <a:ext uri="{FF2B5EF4-FFF2-40B4-BE49-F238E27FC236}">
                <a16:creationId xmlns:a16="http://schemas.microsoft.com/office/drawing/2014/main" id="{04D1F837-8993-4E8A-874C-A69A69C6F122}"/>
              </a:ext>
            </a:extLst>
          </p:cNvPr>
          <p:cNvSpPr/>
          <p:nvPr userDrawn="1"/>
        </p:nvSpPr>
        <p:spPr>
          <a:xfrm rot="2546708">
            <a:off x="5382892" y="456538"/>
            <a:ext cx="567950" cy="607463"/>
          </a:xfrm>
          <a:prstGeom prst="r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 name="Title 1"/>
          <p:cNvSpPr>
            <a:spLocks noGrp="1"/>
          </p:cNvSpPr>
          <p:nvPr>
            <p:ph type="ctrTitle" hasCustomPrompt="1"/>
          </p:nvPr>
        </p:nvSpPr>
        <p:spPr>
          <a:xfrm>
            <a:off x="5800074" y="1833492"/>
            <a:ext cx="3000503" cy="559645"/>
          </a:xfrm>
          <a:prstGeom prst="rect">
            <a:avLst/>
          </a:prstGeom>
        </p:spPr>
        <p:txBody>
          <a:bodyPr anchor="b"/>
          <a:lstStyle>
            <a:lvl1pPr algn="l">
              <a:defRPr sz="4000">
                <a:solidFill>
                  <a:schemeClr val="bg1"/>
                </a:solidFill>
                <a:latin typeface="Century Gothic" panose="020B0502020202020204" pitchFamily="34" charset="0"/>
              </a:defRPr>
            </a:lvl1pPr>
          </a:lstStyle>
          <a:p>
            <a:r>
              <a:rPr lang="en-US"/>
              <a:t>CLIC PARA EDITAR TITULO</a:t>
            </a:r>
          </a:p>
        </p:txBody>
      </p:sp>
      <p:sp>
        <p:nvSpPr>
          <p:cNvPr id="7" name="Marcador de texto 6"/>
          <p:cNvSpPr>
            <a:spLocks noGrp="1"/>
          </p:cNvSpPr>
          <p:nvPr>
            <p:ph type="body" sz="quarter" idx="13" hasCustomPrompt="1"/>
          </p:nvPr>
        </p:nvSpPr>
        <p:spPr>
          <a:xfrm>
            <a:off x="528829" y="188856"/>
            <a:ext cx="4648304" cy="1409700"/>
          </a:xfrm>
          <a:prstGeom prst="rect">
            <a:avLst/>
          </a:prstGeom>
          <a:noFill/>
        </p:spPr>
        <p:txBody>
          <a:bodyPr/>
          <a:lstStyle>
            <a:lvl1pPr marL="0" indent="0">
              <a:lnSpc>
                <a:spcPct val="100000"/>
              </a:lnSpc>
              <a:spcBef>
                <a:spcPts val="0"/>
              </a:spcBef>
              <a:buClr>
                <a:srgbClr val="7F65A0"/>
              </a:buClr>
              <a:defRPr>
                <a:solidFill>
                  <a:schemeClr val="tx1"/>
                </a:solidFill>
                <a:latin typeface="Century Gothic" panose="020B0502020202020204" pitchFamily="34" charset="0"/>
              </a:defRPr>
            </a:lvl1pPr>
          </a:lstStyle>
          <a:p>
            <a:pPr lvl="0"/>
            <a:r>
              <a:rPr lang="en-US"/>
              <a:t> </a:t>
            </a:r>
            <a:r>
              <a:rPr lang="en-US" err="1"/>
              <a:t>Haga</a:t>
            </a:r>
            <a:r>
              <a:rPr lang="en-US"/>
              <a:t> </a:t>
            </a:r>
            <a:r>
              <a:rPr lang="en-US" err="1"/>
              <a:t>clic</a:t>
            </a:r>
            <a:r>
              <a:rPr lang="en-US"/>
              <a:t> para </a:t>
            </a:r>
            <a:r>
              <a:rPr lang="en-US" err="1"/>
              <a:t>modificar</a:t>
            </a:r>
            <a:r>
              <a:rPr lang="en-US"/>
              <a:t> el </a:t>
            </a:r>
            <a:r>
              <a:rPr lang="en-US" err="1"/>
              <a:t>estilo</a:t>
            </a:r>
            <a:r>
              <a:rPr lang="en-US"/>
              <a:t> de </a:t>
            </a:r>
            <a:r>
              <a:rPr lang="en-US" err="1"/>
              <a:t>texto</a:t>
            </a:r>
            <a:r>
              <a:rPr lang="en-US"/>
              <a:t> del </a:t>
            </a:r>
            <a:r>
              <a:rPr lang="en-US" err="1"/>
              <a:t>patrón</a:t>
            </a:r>
            <a:endParaRPr lang="en-US"/>
          </a:p>
        </p:txBody>
      </p:sp>
    </p:spTree>
    <p:extLst>
      <p:ext uri="{BB962C8B-B14F-4D97-AF65-F5344CB8AC3E}">
        <p14:creationId xmlns:p14="http://schemas.microsoft.com/office/powerpoint/2010/main" val="92879447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5_Diapositiva de título">
    <p:bg>
      <p:bgPr>
        <a:solidFill>
          <a:schemeClr val="bg1"/>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C06EB50-1E8E-4F46-96B1-AA8D4374C18C}"/>
              </a:ext>
            </a:extLst>
          </p:cNvPr>
          <p:cNvSpPr/>
          <p:nvPr userDrawn="1"/>
        </p:nvSpPr>
        <p:spPr>
          <a:xfrm>
            <a:off x="0" y="1"/>
            <a:ext cx="9144000" cy="163507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2" name="Title 1"/>
          <p:cNvSpPr>
            <a:spLocks noGrp="1"/>
          </p:cNvSpPr>
          <p:nvPr>
            <p:ph type="ctrTitle" hasCustomPrompt="1"/>
          </p:nvPr>
        </p:nvSpPr>
        <p:spPr>
          <a:xfrm>
            <a:off x="268770" y="358069"/>
            <a:ext cx="8541026" cy="559645"/>
          </a:xfrm>
          <a:prstGeom prst="rect">
            <a:avLst/>
          </a:prstGeom>
        </p:spPr>
        <p:txBody>
          <a:bodyPr anchor="b"/>
          <a:lstStyle>
            <a:lvl1pPr algn="ctr">
              <a:defRPr sz="4000">
                <a:solidFill>
                  <a:schemeClr val="bg1"/>
                </a:solidFill>
              </a:defRPr>
            </a:lvl1pPr>
          </a:lstStyle>
          <a:p>
            <a:r>
              <a:rPr lang="en-US"/>
              <a:t>CLIC PARA EDITAR TÍTULO</a:t>
            </a:r>
          </a:p>
        </p:txBody>
      </p:sp>
      <p:sp>
        <p:nvSpPr>
          <p:cNvPr id="16" name="Elipse 15"/>
          <p:cNvSpPr/>
          <p:nvPr userDrawn="1"/>
        </p:nvSpPr>
        <p:spPr>
          <a:xfrm>
            <a:off x="1035719" y="1520505"/>
            <a:ext cx="237399" cy="229133"/>
          </a:xfrm>
          <a:prstGeom prst="ellipse">
            <a:avLst/>
          </a:prstGeom>
          <a:solidFill>
            <a:schemeClr val="bg1"/>
          </a:solidFill>
          <a:ln w="317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7" name="Elipse 16"/>
          <p:cNvSpPr/>
          <p:nvPr userDrawn="1"/>
        </p:nvSpPr>
        <p:spPr>
          <a:xfrm>
            <a:off x="7546159" y="1508543"/>
            <a:ext cx="237399" cy="229133"/>
          </a:xfrm>
          <a:prstGeom prst="ellipse">
            <a:avLst/>
          </a:prstGeom>
          <a:solidFill>
            <a:schemeClr val="bg1"/>
          </a:solidFill>
          <a:ln w="317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9" name="Elipse 8">
            <a:extLst>
              <a:ext uri="{FF2B5EF4-FFF2-40B4-BE49-F238E27FC236}">
                <a16:creationId xmlns:a16="http://schemas.microsoft.com/office/drawing/2014/main" id="{6686A847-9B36-4D4C-B4F0-ACA058D3CA33}"/>
              </a:ext>
            </a:extLst>
          </p:cNvPr>
          <p:cNvSpPr/>
          <p:nvPr userDrawn="1"/>
        </p:nvSpPr>
        <p:spPr>
          <a:xfrm>
            <a:off x="2962892" y="1497257"/>
            <a:ext cx="237399" cy="229133"/>
          </a:xfrm>
          <a:prstGeom prst="ellipse">
            <a:avLst/>
          </a:prstGeom>
          <a:solidFill>
            <a:schemeClr val="bg1"/>
          </a:solidFill>
          <a:ln w="317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0" name="Elipse 9">
            <a:extLst>
              <a:ext uri="{FF2B5EF4-FFF2-40B4-BE49-F238E27FC236}">
                <a16:creationId xmlns:a16="http://schemas.microsoft.com/office/drawing/2014/main" id="{850EF85B-741C-42F6-B0E6-1D85A667C2B9}"/>
              </a:ext>
            </a:extLst>
          </p:cNvPr>
          <p:cNvSpPr/>
          <p:nvPr userDrawn="1"/>
        </p:nvSpPr>
        <p:spPr>
          <a:xfrm>
            <a:off x="5254526" y="1514556"/>
            <a:ext cx="237399" cy="229133"/>
          </a:xfrm>
          <a:prstGeom prst="ellipse">
            <a:avLst/>
          </a:prstGeom>
          <a:solidFill>
            <a:schemeClr val="bg1"/>
          </a:solidFill>
          <a:ln w="317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11" name="CuadroTexto 10">
            <a:extLst>
              <a:ext uri="{FF2B5EF4-FFF2-40B4-BE49-F238E27FC236}">
                <a16:creationId xmlns:a16="http://schemas.microsoft.com/office/drawing/2014/main" id="{09753A4C-7EFE-4699-A221-3936207929C7}"/>
              </a:ext>
            </a:extLst>
          </p:cNvPr>
          <p:cNvSpPr txBox="1"/>
          <p:nvPr userDrawn="1"/>
        </p:nvSpPr>
        <p:spPr>
          <a:xfrm>
            <a:off x="2329923" y="1134270"/>
            <a:ext cx="1503335" cy="369332"/>
          </a:xfrm>
          <a:prstGeom prst="rect">
            <a:avLst/>
          </a:prstGeom>
          <a:noFill/>
          <a:ln>
            <a:solidFill>
              <a:schemeClr val="accent2">
                <a:lumMod val="60000"/>
                <a:lumOff val="40000"/>
              </a:schemeClr>
            </a:solidFill>
          </a:ln>
        </p:spPr>
        <p:txBody>
          <a:bodyPr wrap="square" rtlCol="0">
            <a:spAutoFit/>
          </a:bodyPr>
          <a:lstStyle/>
          <a:p>
            <a:endParaRPr lang="es-CL" sz="1800"/>
          </a:p>
        </p:txBody>
      </p:sp>
      <p:sp>
        <p:nvSpPr>
          <p:cNvPr id="12" name="CuadroTexto 11">
            <a:extLst>
              <a:ext uri="{FF2B5EF4-FFF2-40B4-BE49-F238E27FC236}">
                <a16:creationId xmlns:a16="http://schemas.microsoft.com/office/drawing/2014/main" id="{745A305C-EF05-4576-AF6D-8D11B45D122B}"/>
              </a:ext>
            </a:extLst>
          </p:cNvPr>
          <p:cNvSpPr txBox="1"/>
          <p:nvPr userDrawn="1"/>
        </p:nvSpPr>
        <p:spPr>
          <a:xfrm>
            <a:off x="6913191" y="1134270"/>
            <a:ext cx="1503335" cy="369332"/>
          </a:xfrm>
          <a:prstGeom prst="rect">
            <a:avLst/>
          </a:prstGeom>
          <a:noFill/>
          <a:ln>
            <a:solidFill>
              <a:schemeClr val="accent2">
                <a:lumMod val="60000"/>
                <a:lumOff val="40000"/>
              </a:schemeClr>
            </a:solidFill>
          </a:ln>
        </p:spPr>
        <p:txBody>
          <a:bodyPr wrap="square" rtlCol="0">
            <a:spAutoFit/>
          </a:bodyPr>
          <a:lstStyle/>
          <a:p>
            <a:endParaRPr lang="es-CL" sz="1800"/>
          </a:p>
        </p:txBody>
      </p:sp>
    </p:spTree>
    <p:extLst>
      <p:ext uri="{BB962C8B-B14F-4D97-AF65-F5344CB8AC3E}">
        <p14:creationId xmlns:p14="http://schemas.microsoft.com/office/powerpoint/2010/main" val="243931828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0ED6B-47A8-F148-9438-36E583F3645A}" type="datetimeFigureOut">
              <a:rPr lang="es-AR" smtClean="0"/>
              <a:t>16/1/2024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E7EF343-8F80-FD4C-BDD3-88CDBDB405C4}" type="slidenum">
              <a:rPr lang="es-AR" smtClean="0"/>
              <a:t>‹Nº›</a:t>
            </a:fld>
            <a:endParaRPr lang="es-AR"/>
          </a:p>
        </p:txBody>
      </p:sp>
    </p:spTree>
    <p:extLst>
      <p:ext uri="{BB962C8B-B14F-4D97-AF65-F5344CB8AC3E}">
        <p14:creationId xmlns:p14="http://schemas.microsoft.com/office/powerpoint/2010/main" val="147896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090ED6B-47A8-F148-9438-36E583F3645A}" type="datetimeFigureOut">
              <a:rPr lang="es-AR" smtClean="0"/>
              <a:t>16/1/2024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E7EF343-8F80-FD4C-BDD3-88CDBDB405C4}" type="slidenum">
              <a:rPr lang="es-AR" smtClean="0"/>
              <a:t>‹Nº›</a:t>
            </a:fld>
            <a:endParaRPr lang="es-AR"/>
          </a:p>
        </p:txBody>
      </p:sp>
    </p:spTree>
    <p:extLst>
      <p:ext uri="{BB962C8B-B14F-4D97-AF65-F5344CB8AC3E}">
        <p14:creationId xmlns:p14="http://schemas.microsoft.com/office/powerpoint/2010/main" val="77454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090ED6B-47A8-F148-9438-36E583F3645A}" type="datetimeFigureOut">
              <a:rPr lang="es-AR" smtClean="0"/>
              <a:t>16/1/2024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E7EF343-8F80-FD4C-BDD3-88CDBDB405C4}" type="slidenum">
              <a:rPr lang="es-AR" smtClean="0"/>
              <a:t>‹Nº›</a:t>
            </a:fld>
            <a:endParaRPr lang="es-AR"/>
          </a:p>
        </p:txBody>
      </p:sp>
    </p:spTree>
    <p:extLst>
      <p:ext uri="{BB962C8B-B14F-4D97-AF65-F5344CB8AC3E}">
        <p14:creationId xmlns:p14="http://schemas.microsoft.com/office/powerpoint/2010/main" val="295309995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090ED6B-47A8-F148-9438-36E583F3645A}" type="datetimeFigureOut">
              <a:rPr lang="es-AR" smtClean="0"/>
              <a:t>16/1/2024</a:t>
            </a:fld>
            <a:endParaRPr lang="es-A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7EF343-8F80-FD4C-BDD3-88CDBDB405C4}" type="slidenum">
              <a:rPr lang="es-AR" smtClean="0"/>
              <a:t>‹Nº›</a:t>
            </a:fld>
            <a:endParaRPr lang="es-AR"/>
          </a:p>
        </p:txBody>
      </p:sp>
      <p:pic>
        <p:nvPicPr>
          <p:cNvPr id="7" name="Imagen 6" descr="Logotipo&#10;&#10;Descripción generada automáticamente">
            <a:extLst>
              <a:ext uri="{FF2B5EF4-FFF2-40B4-BE49-F238E27FC236}">
                <a16:creationId xmlns:a16="http://schemas.microsoft.com/office/drawing/2014/main" id="{50266834-ACF0-383A-78BC-50B55B86C985}"/>
              </a:ext>
            </a:extLst>
          </p:cNvPr>
          <p:cNvPicPr>
            <a:picLocks noChangeAspect="1"/>
          </p:cNvPicPr>
          <p:nvPr userDrawn="1"/>
        </p:nvPicPr>
        <p:blipFill rotWithShape="1">
          <a:blip r:embed="rId66"/>
          <a:srcRect l="10610" t="27117" r="14757" b="27225"/>
          <a:stretch/>
        </p:blipFill>
        <p:spPr>
          <a:xfrm>
            <a:off x="8015754" y="4719483"/>
            <a:ext cx="1032381" cy="353961"/>
          </a:xfrm>
          <a:prstGeom prst="rect">
            <a:avLst/>
          </a:prstGeom>
        </p:spPr>
      </p:pic>
      <p:pic>
        <p:nvPicPr>
          <p:cNvPr id="9" name="Imagen 8" descr="Imagen que contiene Logotipo&#10;&#10;Descripción generada automáticamente">
            <a:extLst>
              <a:ext uri="{FF2B5EF4-FFF2-40B4-BE49-F238E27FC236}">
                <a16:creationId xmlns:a16="http://schemas.microsoft.com/office/drawing/2014/main" id="{9CE4A964-4D5A-BAC8-AA72-9E0E8F88ACE3}"/>
              </a:ext>
            </a:extLst>
          </p:cNvPr>
          <p:cNvPicPr>
            <a:picLocks noChangeAspect="1"/>
          </p:cNvPicPr>
          <p:nvPr userDrawn="1"/>
        </p:nvPicPr>
        <p:blipFill>
          <a:blip r:embed="rId67"/>
          <a:stretch>
            <a:fillRect/>
          </a:stretch>
        </p:blipFill>
        <p:spPr>
          <a:xfrm>
            <a:off x="7585933" y="-305685"/>
            <a:ext cx="1858430" cy="1393822"/>
          </a:xfrm>
          <a:prstGeom prst="rect">
            <a:avLst/>
          </a:prstGeom>
        </p:spPr>
      </p:pic>
    </p:spTree>
    <p:extLst>
      <p:ext uri="{BB962C8B-B14F-4D97-AF65-F5344CB8AC3E}">
        <p14:creationId xmlns:p14="http://schemas.microsoft.com/office/powerpoint/2010/main" val="42418549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661" r:id="rId18"/>
    <p:sldLayoutId id="2147483764" r:id="rId19"/>
    <p:sldLayoutId id="2147483664" r:id="rId20"/>
    <p:sldLayoutId id="2147483674" r:id="rId21"/>
    <p:sldLayoutId id="2147483675" r:id="rId22"/>
    <p:sldLayoutId id="2147483765" r:id="rId23"/>
    <p:sldLayoutId id="2147483792" r:id="rId24"/>
    <p:sldLayoutId id="2147483793" r:id="rId25"/>
    <p:sldLayoutId id="2147483794" r:id="rId26"/>
    <p:sldLayoutId id="2147483732" r:id="rId27"/>
    <p:sldLayoutId id="2147483778" r:id="rId28"/>
    <p:sldLayoutId id="2147483787" r:id="rId29"/>
    <p:sldLayoutId id="2147483782" r:id="rId30"/>
    <p:sldLayoutId id="2147483785" r:id="rId31"/>
    <p:sldLayoutId id="2147483783" r:id="rId32"/>
    <p:sldLayoutId id="2147483784" r:id="rId33"/>
    <p:sldLayoutId id="2147483779" r:id="rId34"/>
    <p:sldLayoutId id="2147483786" r:id="rId35"/>
    <p:sldLayoutId id="2147483772" r:id="rId36"/>
    <p:sldLayoutId id="2147483789" r:id="rId37"/>
    <p:sldLayoutId id="2147483790" r:id="rId38"/>
    <p:sldLayoutId id="2147483791" r:id="rId39"/>
    <p:sldLayoutId id="2147483773" r:id="rId40"/>
    <p:sldLayoutId id="2147483761" r:id="rId41"/>
    <p:sldLayoutId id="2147483762" r:id="rId42"/>
    <p:sldLayoutId id="2147483763" r:id="rId43"/>
    <p:sldLayoutId id="2147483774" r:id="rId44"/>
    <p:sldLayoutId id="2147483777" r:id="rId45"/>
    <p:sldLayoutId id="2147483766" r:id="rId46"/>
    <p:sldLayoutId id="2147483767" r:id="rId47"/>
    <p:sldLayoutId id="2147483768" r:id="rId48"/>
    <p:sldLayoutId id="2147483769" r:id="rId49"/>
    <p:sldLayoutId id="2147483770" r:id="rId50"/>
    <p:sldLayoutId id="2147483771" r:id="rId51"/>
    <p:sldLayoutId id="2147483776" r:id="rId52"/>
    <p:sldLayoutId id="2147483733" r:id="rId53"/>
    <p:sldLayoutId id="2147483734" r:id="rId54"/>
    <p:sldLayoutId id="2147483735" r:id="rId55"/>
    <p:sldLayoutId id="2147483696" r:id="rId56"/>
    <p:sldLayoutId id="2147483781" r:id="rId57"/>
    <p:sldLayoutId id="2147483780" r:id="rId58"/>
    <p:sldLayoutId id="2147483701" r:id="rId59"/>
    <p:sldLayoutId id="2147483858" r:id="rId60"/>
    <p:sldLayoutId id="2147483860" r:id="rId61"/>
    <p:sldLayoutId id="2147483861" r:id="rId62"/>
    <p:sldLayoutId id="2147483862" r:id="rId63"/>
    <p:sldLayoutId id="2147483863" r:id="rId6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slide" Target="slide19.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slide" Target="slide29.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slide" Target="slide28.xml"/><Relationship Id="rId5" Type="http://schemas.openxmlformats.org/officeDocument/2006/relationships/chart" Target="../charts/chart19.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chart" Target="../charts/chart22.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slide" Target="slide31.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slide" Target="slide33.xml"/><Relationship Id="rId4" Type="http://schemas.openxmlformats.org/officeDocument/2006/relationships/chart" Target="../charts/chart26.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chart" Target="../charts/chart28.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chart" Target="../charts/char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31F1D5-9A58-4599-AF6B-FCD706FAD47A}"/>
              </a:ext>
            </a:extLst>
          </p:cNvPr>
          <p:cNvSpPr txBox="1">
            <a:spLocks/>
          </p:cNvSpPr>
          <p:nvPr/>
        </p:nvSpPr>
        <p:spPr>
          <a:xfrm>
            <a:off x="151032" y="1625498"/>
            <a:ext cx="4420968" cy="1305203"/>
          </a:xfrm>
          <a:prstGeom prst="rect">
            <a:avLst/>
          </a:prstGeom>
          <a:noFill/>
        </p:spPr>
        <p:txBody>
          <a:bodyPr>
            <a:noAutofit/>
          </a:bodyPr>
          <a:lstStyle>
            <a:lvl1pPr algn="ctr" defTabSz="6858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r>
              <a:rPr lang="es-MX" sz="2000" dirty="0">
                <a:solidFill>
                  <a:schemeClr val="tx1">
                    <a:lumMod val="75000"/>
                    <a:lumOff val="25000"/>
                  </a:schemeClr>
                </a:solidFill>
                <a:latin typeface="Century Gothic" panose="020F0302020204030204"/>
                <a:ea typeface="ＭＳ Ｐゴシック" charset="-128"/>
              </a:rPr>
              <a:t>Encuesta Nacional sobre el </a:t>
            </a:r>
            <a:r>
              <a:rPr lang="es-MX" sz="2800" dirty="0">
                <a:solidFill>
                  <a:schemeClr val="tx1">
                    <a:lumMod val="75000"/>
                    <a:lumOff val="25000"/>
                  </a:schemeClr>
                </a:solidFill>
                <a:latin typeface="Century Gothic" panose="020F0302020204030204"/>
                <a:ea typeface="ＭＳ Ｐゴシック" charset="-128"/>
              </a:rPr>
              <a:t>Comercio Ilícito y Contrabando en Chile</a:t>
            </a:r>
            <a:endParaRPr lang="es-MX" sz="2400" dirty="0">
              <a:solidFill>
                <a:schemeClr val="tx1">
                  <a:lumMod val="75000"/>
                  <a:lumOff val="25000"/>
                </a:schemeClr>
              </a:solidFill>
              <a:latin typeface="Century Gothic" panose="020F0302020204030204"/>
              <a:ea typeface="ＭＳ Ｐゴシック" charset="-128"/>
            </a:endParaRPr>
          </a:p>
        </p:txBody>
      </p:sp>
      <p:sp>
        <p:nvSpPr>
          <p:cNvPr id="6" name="Marcador de texto 5">
            <a:extLst>
              <a:ext uri="{FF2B5EF4-FFF2-40B4-BE49-F238E27FC236}">
                <a16:creationId xmlns:a16="http://schemas.microsoft.com/office/drawing/2014/main" id="{AEC0E262-76EB-AB4A-60B5-F5A2289E7408}"/>
              </a:ext>
            </a:extLst>
          </p:cNvPr>
          <p:cNvSpPr>
            <a:spLocks noGrp="1"/>
          </p:cNvSpPr>
          <p:nvPr>
            <p:ph type="body" sz="quarter" idx="10"/>
          </p:nvPr>
        </p:nvSpPr>
        <p:spPr>
          <a:xfrm>
            <a:off x="6759313" y="536686"/>
            <a:ext cx="691783" cy="414290"/>
          </a:xfrm>
        </p:spPr>
        <p:txBody>
          <a:bodyPr/>
          <a:lstStyle/>
          <a:p>
            <a:endParaRPr lang="es-CL" dirty="0"/>
          </a:p>
        </p:txBody>
      </p:sp>
      <p:pic>
        <p:nvPicPr>
          <p:cNvPr id="8" name="Imagen 7" descr="Imagen que contiene Logotipo&#10;&#10;Descripción generada automáticamente">
            <a:extLst>
              <a:ext uri="{FF2B5EF4-FFF2-40B4-BE49-F238E27FC236}">
                <a16:creationId xmlns:a16="http://schemas.microsoft.com/office/drawing/2014/main" id="{6ADE523C-CD7B-1963-BEB0-ED94BBA1F9A7}"/>
              </a:ext>
            </a:extLst>
          </p:cNvPr>
          <p:cNvPicPr>
            <a:picLocks noChangeAspect="1"/>
          </p:cNvPicPr>
          <p:nvPr/>
        </p:nvPicPr>
        <p:blipFill>
          <a:blip r:embed="rId2"/>
          <a:stretch>
            <a:fillRect/>
          </a:stretch>
        </p:blipFill>
        <p:spPr>
          <a:xfrm>
            <a:off x="365760" y="2278100"/>
            <a:ext cx="3602736" cy="2702052"/>
          </a:xfrm>
          <a:prstGeom prst="rect">
            <a:avLst/>
          </a:prstGeom>
        </p:spPr>
      </p:pic>
      <p:sp>
        <p:nvSpPr>
          <p:cNvPr id="9" name="Title 1">
            <a:extLst>
              <a:ext uri="{FF2B5EF4-FFF2-40B4-BE49-F238E27FC236}">
                <a16:creationId xmlns:a16="http://schemas.microsoft.com/office/drawing/2014/main" id="{2EA2D154-072C-88F9-DBC7-CED78216D3B5}"/>
              </a:ext>
            </a:extLst>
          </p:cNvPr>
          <p:cNvSpPr txBox="1">
            <a:spLocks/>
          </p:cNvSpPr>
          <p:nvPr/>
        </p:nvSpPr>
        <p:spPr>
          <a:xfrm>
            <a:off x="5059312" y="3276465"/>
            <a:ext cx="4420968" cy="1305203"/>
          </a:xfrm>
          <a:prstGeom prst="rect">
            <a:avLst/>
          </a:prstGeom>
          <a:noFill/>
        </p:spPr>
        <p:txBody>
          <a:bodyPr>
            <a:noAutofit/>
          </a:bodyPr>
          <a:lstStyle>
            <a:lvl1pPr algn="ctr" defTabSz="6858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r>
              <a:rPr lang="es-MX" sz="1800" dirty="0">
                <a:solidFill>
                  <a:schemeClr val="tx1">
                    <a:lumMod val="75000"/>
                    <a:lumOff val="25000"/>
                  </a:schemeClr>
                </a:solidFill>
                <a:latin typeface="Century Gothic" panose="020F0302020204030204"/>
                <a:ea typeface="ＭＳ Ｐゴシック" charset="-128"/>
              </a:rPr>
              <a:t>Bernardita Silva </a:t>
            </a:r>
          </a:p>
          <a:p>
            <a:pPr defTabSz="685783"/>
            <a:r>
              <a:rPr lang="es-MX" sz="1800" dirty="0">
                <a:solidFill>
                  <a:schemeClr val="tx1">
                    <a:lumMod val="75000"/>
                    <a:lumOff val="25000"/>
                  </a:schemeClr>
                </a:solidFill>
                <a:latin typeface="Century Gothic" panose="020F0302020204030204"/>
                <a:ea typeface="ＭＳ Ｐゴシック" charset="-128"/>
              </a:rPr>
              <a:t>Gerente Estudio CNC</a:t>
            </a:r>
          </a:p>
          <a:p>
            <a:pPr defTabSz="685783"/>
            <a:r>
              <a:rPr lang="es-MX" sz="1800" dirty="0">
                <a:solidFill>
                  <a:schemeClr val="tx1">
                    <a:lumMod val="75000"/>
                    <a:lumOff val="25000"/>
                  </a:schemeClr>
                </a:solidFill>
                <a:latin typeface="Century Gothic" panose="020F0302020204030204"/>
                <a:ea typeface="ＭＳ Ｐゴシック" charset="-128"/>
              </a:rPr>
              <a:t>bsilva@cnc.cl</a:t>
            </a:r>
            <a:endParaRPr lang="es-MX" sz="2000" dirty="0">
              <a:solidFill>
                <a:schemeClr val="tx1">
                  <a:lumMod val="75000"/>
                  <a:lumOff val="25000"/>
                </a:schemeClr>
              </a:solidFill>
              <a:latin typeface="Century Gothic" panose="020F0302020204030204"/>
              <a:ea typeface="ＭＳ Ｐゴシック" charset="-128"/>
            </a:endParaRPr>
          </a:p>
        </p:txBody>
      </p:sp>
    </p:spTree>
    <p:extLst>
      <p:ext uri="{BB962C8B-B14F-4D97-AF65-F5344CB8AC3E}">
        <p14:creationId xmlns:p14="http://schemas.microsoft.com/office/powerpoint/2010/main" val="184536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a:xfrm rot="16200000">
            <a:off x="-2212900" y="2378636"/>
            <a:ext cx="4899378" cy="314076"/>
          </a:xfrm>
        </p:spPr>
        <p:txBody>
          <a:bodyPr/>
          <a:lstStyle/>
          <a:p>
            <a:r>
              <a:rPr lang="es-AR"/>
              <a:t>Diferencias por segmento</a:t>
            </a:r>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246446" y="85985"/>
            <a:ext cx="8725507" cy="57551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dirty="0">
                <a:solidFill>
                  <a:schemeClr val="accent2"/>
                </a:solidFill>
              </a:rPr>
              <a:t>La asociación de Comercio Ambulante a “delincuencia” es más alta </a:t>
            </a:r>
          </a:p>
          <a:p>
            <a:r>
              <a:rPr lang="es-MX" sz="1600" dirty="0">
                <a:solidFill>
                  <a:schemeClr val="accent2"/>
                </a:solidFill>
              </a:rPr>
              <a:t>sobre los 50 años y en la Región Metropolitana</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10</a:t>
            </a:fld>
            <a:endParaRPr lang="es-419" sz="1050">
              <a:solidFill>
                <a:prstClr val="black"/>
              </a:solidFill>
              <a:latin typeface="Century Gothic" panose="020B0502020202020204" pitchFamily="34" charset="0"/>
            </a:endParaRPr>
          </a:p>
        </p:txBody>
      </p:sp>
      <p:sp>
        <p:nvSpPr>
          <p:cNvPr id="10" name="Marcador de contenido 4">
            <a:extLst>
              <a:ext uri="{FF2B5EF4-FFF2-40B4-BE49-F238E27FC236}">
                <a16:creationId xmlns:a16="http://schemas.microsoft.com/office/drawing/2014/main" id="{84186023-7785-4EDC-8F67-4379160B2672}"/>
              </a:ext>
            </a:extLst>
          </p:cNvPr>
          <p:cNvSpPr txBox="1">
            <a:spLocks/>
          </p:cNvSpPr>
          <p:nvPr/>
        </p:nvSpPr>
        <p:spPr>
          <a:xfrm>
            <a:off x="3151162" y="4717885"/>
            <a:ext cx="4874331" cy="4256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Cuando piensa en Comercio Ambulante, ¿cuál es la primera palabra que se le viene a la mente? ¿Cuál otra? </a:t>
            </a:r>
            <a:r>
              <a:rPr kumimoji="0" lang="es-MX" sz="900" b="1" i="1" u="none" strike="noStrike" kern="1200" cap="none" spc="0" normalizeH="0" baseline="0" noProof="0" dirty="0">
                <a:ln>
                  <a:noFill/>
                </a:ln>
                <a:solidFill>
                  <a:prstClr val="black"/>
                </a:solidFill>
                <a:effectLst/>
                <a:uLnTx/>
                <a:uFillTx/>
                <a:latin typeface="Calibri" panose="020F0502020204030204"/>
                <a:ea typeface="+mn-ea"/>
                <a:cs typeface="+mn-cs"/>
              </a:rPr>
              <a:t>RESPUESTAS ESPONTANEAS</a:t>
            </a:r>
            <a:endParaRPr lang="es-CL" dirty="0"/>
          </a:p>
        </p:txBody>
      </p:sp>
      <p:graphicFrame>
        <p:nvGraphicFramePr>
          <p:cNvPr id="7" name="Tabla 6">
            <a:extLst>
              <a:ext uri="{FF2B5EF4-FFF2-40B4-BE49-F238E27FC236}">
                <a16:creationId xmlns:a16="http://schemas.microsoft.com/office/drawing/2014/main" id="{B4779672-E693-A826-3C48-5E646B05B536}"/>
              </a:ext>
            </a:extLst>
          </p:cNvPr>
          <p:cNvGraphicFramePr>
            <a:graphicFrameLocks noGrp="1"/>
          </p:cNvGraphicFramePr>
          <p:nvPr>
            <p:extLst>
              <p:ext uri="{D42A27DB-BD31-4B8C-83A1-F6EECF244321}">
                <p14:modId xmlns:p14="http://schemas.microsoft.com/office/powerpoint/2010/main" val="1717267501"/>
              </p:ext>
            </p:extLst>
          </p:nvPr>
        </p:nvGraphicFramePr>
        <p:xfrm>
          <a:off x="607441" y="1305901"/>
          <a:ext cx="6178259" cy="3004440"/>
        </p:xfrm>
        <a:graphic>
          <a:graphicData uri="http://schemas.openxmlformats.org/drawingml/2006/table">
            <a:tbl>
              <a:tblPr/>
              <a:tblGrid>
                <a:gridCol w="1362316">
                  <a:extLst>
                    <a:ext uri="{9D8B030D-6E8A-4147-A177-3AD203B41FA5}">
                      <a16:colId xmlns:a16="http://schemas.microsoft.com/office/drawing/2014/main" val="3031123899"/>
                    </a:ext>
                  </a:extLst>
                </a:gridCol>
                <a:gridCol w="437813">
                  <a:extLst>
                    <a:ext uri="{9D8B030D-6E8A-4147-A177-3AD203B41FA5}">
                      <a16:colId xmlns:a16="http://schemas.microsoft.com/office/drawing/2014/main" val="3740900021"/>
                    </a:ext>
                  </a:extLst>
                </a:gridCol>
                <a:gridCol w="437813">
                  <a:extLst>
                    <a:ext uri="{9D8B030D-6E8A-4147-A177-3AD203B41FA5}">
                      <a16:colId xmlns:a16="http://schemas.microsoft.com/office/drawing/2014/main" val="1296213939"/>
                    </a:ext>
                  </a:extLst>
                </a:gridCol>
                <a:gridCol w="437813">
                  <a:extLst>
                    <a:ext uri="{9D8B030D-6E8A-4147-A177-3AD203B41FA5}">
                      <a16:colId xmlns:a16="http://schemas.microsoft.com/office/drawing/2014/main" val="401143370"/>
                    </a:ext>
                  </a:extLst>
                </a:gridCol>
                <a:gridCol w="437813">
                  <a:extLst>
                    <a:ext uri="{9D8B030D-6E8A-4147-A177-3AD203B41FA5}">
                      <a16:colId xmlns:a16="http://schemas.microsoft.com/office/drawing/2014/main" val="4276697482"/>
                    </a:ext>
                  </a:extLst>
                </a:gridCol>
                <a:gridCol w="437813">
                  <a:extLst>
                    <a:ext uri="{9D8B030D-6E8A-4147-A177-3AD203B41FA5}">
                      <a16:colId xmlns:a16="http://schemas.microsoft.com/office/drawing/2014/main" val="590870956"/>
                    </a:ext>
                  </a:extLst>
                </a:gridCol>
                <a:gridCol w="437813">
                  <a:extLst>
                    <a:ext uri="{9D8B030D-6E8A-4147-A177-3AD203B41FA5}">
                      <a16:colId xmlns:a16="http://schemas.microsoft.com/office/drawing/2014/main" val="430979679"/>
                    </a:ext>
                  </a:extLst>
                </a:gridCol>
                <a:gridCol w="437813">
                  <a:extLst>
                    <a:ext uri="{9D8B030D-6E8A-4147-A177-3AD203B41FA5}">
                      <a16:colId xmlns:a16="http://schemas.microsoft.com/office/drawing/2014/main" val="867049872"/>
                    </a:ext>
                  </a:extLst>
                </a:gridCol>
                <a:gridCol w="437813">
                  <a:extLst>
                    <a:ext uri="{9D8B030D-6E8A-4147-A177-3AD203B41FA5}">
                      <a16:colId xmlns:a16="http://schemas.microsoft.com/office/drawing/2014/main" val="3605652775"/>
                    </a:ext>
                  </a:extLst>
                </a:gridCol>
                <a:gridCol w="437813">
                  <a:extLst>
                    <a:ext uri="{9D8B030D-6E8A-4147-A177-3AD203B41FA5}">
                      <a16:colId xmlns:a16="http://schemas.microsoft.com/office/drawing/2014/main" val="1241856932"/>
                    </a:ext>
                  </a:extLst>
                </a:gridCol>
                <a:gridCol w="437813">
                  <a:extLst>
                    <a:ext uri="{9D8B030D-6E8A-4147-A177-3AD203B41FA5}">
                      <a16:colId xmlns:a16="http://schemas.microsoft.com/office/drawing/2014/main" val="2513285858"/>
                    </a:ext>
                  </a:extLst>
                </a:gridCol>
                <a:gridCol w="437813">
                  <a:extLst>
                    <a:ext uri="{9D8B030D-6E8A-4147-A177-3AD203B41FA5}">
                      <a16:colId xmlns:a16="http://schemas.microsoft.com/office/drawing/2014/main" val="2375505941"/>
                    </a:ext>
                  </a:extLst>
                </a:gridCol>
              </a:tblGrid>
              <a:tr h="293236">
                <a:tc>
                  <a:txBody>
                    <a:bodyPr/>
                    <a:lstStyle/>
                    <a:p>
                      <a:pPr algn="ctr" fontAlgn="b"/>
                      <a:r>
                        <a:rPr lang="es-CL" sz="800" b="0" i="0" u="none" strike="noStrike">
                          <a:solidFill>
                            <a:srgbClr val="000000"/>
                          </a:solidFill>
                          <a:effectLst/>
                          <a:latin typeface="Calibri" panose="020F0502020204030204" pitchFamily="34" charset="0"/>
                        </a:rPr>
                        <a:t> </a:t>
                      </a:r>
                      <a:r>
                        <a:rPr lang="es-CL" sz="800" b="1" i="0" u="none" strike="noStrike">
                          <a:solidFill>
                            <a:srgbClr val="000000"/>
                          </a:solidFill>
                          <a:effectLst/>
                          <a:latin typeface="Calibri" panose="020F0502020204030204" pitchFamily="34" charset="0"/>
                        </a:rPr>
                        <a:t>Asociaciones espontáneas a “Comercio ambulante”</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algn="ctr" fontAlgn="b"/>
                      <a:r>
                        <a:rPr lang="es-CL" sz="800" b="0" i="0" u="none" strike="noStrike">
                          <a:solidFill>
                            <a:srgbClr val="000000"/>
                          </a:solidFill>
                          <a:effectLst/>
                          <a:latin typeface="Calibri" panose="020F0502020204030204" pitchFamily="34" charset="0"/>
                        </a:rPr>
                        <a:t>Hombre</a:t>
                      </a:r>
                    </a:p>
                  </a:txBody>
                  <a:tcPr marL="36000" marR="36000" marT="36000" marB="3600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algn="ctr" fontAlgn="b"/>
                      <a:r>
                        <a:rPr lang="es-CL" sz="800" b="0" i="0" u="none" strike="noStrike">
                          <a:solidFill>
                            <a:srgbClr val="000000"/>
                          </a:solidFill>
                          <a:effectLst/>
                          <a:latin typeface="Calibri" panose="020F0502020204030204" pitchFamily="34" charset="0"/>
                        </a:rPr>
                        <a:t>Mujer</a:t>
                      </a:r>
                    </a:p>
                  </a:txBody>
                  <a:tcPr marL="36000" marR="36000" marT="36000" marB="3600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algn="ctr" fontAlgn="b"/>
                      <a:r>
                        <a:rPr lang="es-CL" sz="800" b="0" i="0" u="none" strike="noStrike">
                          <a:solidFill>
                            <a:srgbClr val="000000"/>
                          </a:solidFill>
                          <a:effectLst/>
                          <a:latin typeface="Calibri" panose="020F0502020204030204" pitchFamily="34" charset="0"/>
                        </a:rPr>
                        <a:t>18 a 29</a:t>
                      </a:r>
                    </a:p>
                  </a:txBody>
                  <a:tcPr marL="36000" marR="36000" marT="36000" marB="3600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algn="ctr" fontAlgn="b"/>
                      <a:r>
                        <a:rPr lang="es-CL" sz="800" b="0" i="0" u="none" strike="noStrike">
                          <a:solidFill>
                            <a:srgbClr val="000000"/>
                          </a:solidFill>
                          <a:effectLst/>
                          <a:latin typeface="Calibri" panose="020F0502020204030204" pitchFamily="34" charset="0"/>
                        </a:rPr>
                        <a:t>30 a 49</a:t>
                      </a:r>
                    </a:p>
                  </a:txBody>
                  <a:tcPr marL="36000" marR="36000" marT="36000" marB="36000" anchor="ctr">
                    <a:lnL>
                      <a:noFill/>
                    </a:lnL>
                    <a:lnR>
                      <a:noFill/>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algn="ctr" fontAlgn="b"/>
                      <a:r>
                        <a:rPr lang="es-CL" sz="800" b="0" i="0" u="none" strike="noStrike">
                          <a:solidFill>
                            <a:srgbClr val="000000"/>
                          </a:solidFill>
                          <a:effectLst/>
                          <a:latin typeface="Calibri" panose="020F0502020204030204" pitchFamily="34" charset="0"/>
                        </a:rPr>
                        <a:t>50 a 75</a:t>
                      </a:r>
                    </a:p>
                  </a:txBody>
                  <a:tcPr marL="36000" marR="36000" marT="36000" marB="3600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algn="ctr" fontAlgn="b"/>
                      <a:r>
                        <a:rPr lang="es-CL" sz="800" b="0" i="0" u="none" strike="noStrike">
                          <a:solidFill>
                            <a:srgbClr val="000000"/>
                          </a:solidFill>
                          <a:effectLst/>
                          <a:latin typeface="Calibri" panose="020F0502020204030204" pitchFamily="34" charset="0"/>
                        </a:rPr>
                        <a:t>ABC1</a:t>
                      </a:r>
                    </a:p>
                  </a:txBody>
                  <a:tcPr marL="36000" marR="36000" marT="36000" marB="3600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algn="ctr" fontAlgn="b"/>
                      <a:r>
                        <a:rPr lang="es-CL" sz="800" b="0" i="0" u="none" strike="noStrike">
                          <a:solidFill>
                            <a:srgbClr val="000000"/>
                          </a:solidFill>
                          <a:effectLst/>
                          <a:latin typeface="Calibri" panose="020F0502020204030204" pitchFamily="34" charset="0"/>
                        </a:rPr>
                        <a:t>C2</a:t>
                      </a:r>
                    </a:p>
                  </a:txBody>
                  <a:tcPr marL="36000" marR="36000" marT="36000" marB="36000" anchor="ctr">
                    <a:lnL>
                      <a:noFill/>
                    </a:lnL>
                    <a:lnR>
                      <a:noFill/>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algn="ctr" fontAlgn="b"/>
                      <a:r>
                        <a:rPr lang="es-CL" sz="800" b="0" i="0" u="none" strike="noStrike">
                          <a:solidFill>
                            <a:srgbClr val="000000"/>
                          </a:solidFill>
                          <a:effectLst/>
                          <a:latin typeface="Calibri" panose="020F0502020204030204" pitchFamily="34" charset="0"/>
                        </a:rPr>
                        <a:t>C3</a:t>
                      </a:r>
                    </a:p>
                  </a:txBody>
                  <a:tcPr marL="36000" marR="36000" marT="36000" marB="36000" anchor="ctr">
                    <a:lnL>
                      <a:noFill/>
                    </a:lnL>
                    <a:lnR>
                      <a:noFill/>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algn="ctr" fontAlgn="b"/>
                      <a:r>
                        <a:rPr lang="es-CL" sz="800" b="0" i="0" u="none" strike="noStrike">
                          <a:solidFill>
                            <a:srgbClr val="000000"/>
                          </a:solidFill>
                          <a:effectLst/>
                          <a:latin typeface="Calibri" panose="020F0502020204030204" pitchFamily="34" charset="0"/>
                        </a:rPr>
                        <a:t>D</a:t>
                      </a:r>
                    </a:p>
                  </a:txBody>
                  <a:tcPr marL="36000" marR="36000" marT="36000" marB="3600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algn="ctr" fontAlgn="b"/>
                      <a:r>
                        <a:rPr lang="es-CL" sz="800" b="0" i="0" u="none" strike="noStrike">
                          <a:solidFill>
                            <a:srgbClr val="000000"/>
                          </a:solidFill>
                          <a:effectLst/>
                          <a:latin typeface="Calibri" panose="020F0502020204030204" pitchFamily="34" charset="0"/>
                        </a:rPr>
                        <a:t>RM</a:t>
                      </a:r>
                    </a:p>
                  </a:txBody>
                  <a:tcPr marL="36000" marR="36000" marT="36000" marB="3600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algn="ctr" fontAlgn="b"/>
                      <a:r>
                        <a:rPr lang="es-CL" sz="800" b="0" i="0" u="none" strike="noStrike">
                          <a:solidFill>
                            <a:srgbClr val="000000"/>
                          </a:solidFill>
                          <a:effectLst/>
                          <a:latin typeface="Calibri" panose="020F0502020204030204" pitchFamily="34" charset="0"/>
                        </a:rPr>
                        <a:t>Otras</a:t>
                      </a:r>
                    </a:p>
                  </a:txBody>
                  <a:tcPr marL="36000" marR="36000" marT="36000" marB="3600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3773920"/>
                  </a:ext>
                </a:extLst>
              </a:tr>
              <a:tr h="165892">
                <a:tc>
                  <a:txBody>
                    <a:bodyPr/>
                    <a:lstStyle/>
                    <a:p>
                      <a:pPr algn="r" fontAlgn="b"/>
                      <a:r>
                        <a:rPr lang="es-MX" sz="700" b="0" i="0" u="none" strike="noStrike">
                          <a:solidFill>
                            <a:srgbClr val="000000"/>
                          </a:solidFill>
                          <a:effectLst/>
                          <a:latin typeface="Calibri" panose="020F0502020204030204" pitchFamily="34" charset="0"/>
                        </a:rPr>
                        <a:t>Bases absolutas</a:t>
                      </a:r>
                      <a:endParaRPr lang="es-MX" sz="700" b="1" i="0" u="none" strike="noStrike">
                        <a:solidFill>
                          <a:srgbClr val="000000"/>
                        </a:solidFill>
                        <a:effectLst/>
                        <a:latin typeface="Calibri" panose="020F0502020204030204" pitchFamily="34" charset="0"/>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279</a:t>
                      </a:r>
                    </a:p>
                  </a:txBody>
                  <a:tcPr marL="7620" marR="7620" marT="7620" marB="0" anchor="ctr">
                    <a:lnL w="6350" cap="flat" cmpd="sng" algn="ctr">
                      <a:solidFill>
                        <a:srgbClr val="000000"/>
                      </a:solid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297</a:t>
                      </a:r>
                    </a:p>
                  </a:txBody>
                  <a:tcPr marL="7620" marR="7620" marT="7620" marB="0" anchor="ctr">
                    <a:lnL>
                      <a:noFill/>
                    </a:lnL>
                    <a:lnR w="6350" cap="flat" cmpd="sng" algn="ctr">
                      <a:solidFill>
                        <a:srgbClr val="000000"/>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186</a:t>
                      </a:r>
                    </a:p>
                  </a:txBody>
                  <a:tcPr marL="7620" marR="7620" marT="7620" marB="0" anchor="ctr">
                    <a:lnL w="6350" cap="flat" cmpd="sng" algn="ctr">
                      <a:solidFill>
                        <a:srgbClr val="000000"/>
                      </a:solid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197</a:t>
                      </a:r>
                    </a:p>
                  </a:txBody>
                  <a:tcPr marL="7620" marR="7620" marT="7620" marB="0" anchor="ctr">
                    <a:lnL>
                      <a:noFill/>
                    </a:lnL>
                    <a:lnR>
                      <a:noFill/>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193</a:t>
                      </a:r>
                    </a:p>
                  </a:txBody>
                  <a:tcPr marL="7620" marR="7620" marT="7620" marB="0" anchor="ctr">
                    <a:lnL>
                      <a:noFill/>
                    </a:lnL>
                    <a:lnR w="6350" cap="flat" cmpd="sng" algn="ctr">
                      <a:solidFill>
                        <a:srgbClr val="000000"/>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141</a:t>
                      </a:r>
                    </a:p>
                  </a:txBody>
                  <a:tcPr marL="7620" marR="7620" marT="7620" marB="0" anchor="ctr">
                    <a:lnL w="6350" cap="flat" cmpd="sng" algn="ctr">
                      <a:solidFill>
                        <a:srgbClr val="000000"/>
                      </a:solid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145</a:t>
                      </a:r>
                    </a:p>
                  </a:txBody>
                  <a:tcPr marL="7620" marR="7620" marT="7620" marB="0" anchor="ctr">
                    <a:lnL>
                      <a:noFill/>
                    </a:lnL>
                    <a:lnR>
                      <a:noFill/>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147</a:t>
                      </a:r>
                    </a:p>
                  </a:txBody>
                  <a:tcPr marL="7620" marR="7620" marT="7620" marB="0" anchor="ctr">
                    <a:lnL>
                      <a:noFill/>
                    </a:lnL>
                    <a:lnR>
                      <a:noFill/>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143</a:t>
                      </a:r>
                    </a:p>
                  </a:txBody>
                  <a:tcPr marL="7620" marR="7620" marT="7620" marB="0" anchor="ctr">
                    <a:lnL>
                      <a:noFill/>
                    </a:lnL>
                    <a:lnR w="6350" cap="flat" cmpd="sng" algn="ctr">
                      <a:solidFill>
                        <a:srgbClr val="000000"/>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245</a:t>
                      </a:r>
                    </a:p>
                  </a:txBody>
                  <a:tcPr marL="7620" marR="7620" marT="7620" marB="0" anchor="ctr">
                    <a:lnL w="6350" cap="flat" cmpd="sng" algn="ctr">
                      <a:solidFill>
                        <a:srgbClr val="000000"/>
                      </a:solid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331</a:t>
                      </a:r>
                    </a:p>
                  </a:txBody>
                  <a:tcPr marL="7620" marR="7620" marT="7620" marB="0" anchor="ctr">
                    <a:lnL>
                      <a:noFill/>
                    </a:lnL>
                    <a:lnR w="6350" cap="flat" cmpd="sng" algn="ctr">
                      <a:solidFill>
                        <a:srgbClr val="000000"/>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361150"/>
                  </a:ext>
                </a:extLst>
              </a:tr>
              <a:tr h="209160">
                <a:tc>
                  <a:txBody>
                    <a:bodyPr/>
                    <a:lstStyle/>
                    <a:p>
                      <a:pPr algn="r" fontAlgn="b"/>
                      <a:r>
                        <a:rPr lang="es-CL" sz="900" b="0" i="0" u="none" strike="noStrike">
                          <a:solidFill>
                            <a:srgbClr val="000000"/>
                          </a:solidFill>
                          <a:effectLst/>
                          <a:latin typeface="Calibri" panose="020F0502020204030204" pitchFamily="34" charset="0"/>
                        </a:rPr>
                        <a:t>Delincuencia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37%</a:t>
                      </a:r>
                    </a:p>
                  </a:txBody>
                  <a:tcPr marL="36000" marR="36000" marT="36000" marB="3600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36%</a:t>
                      </a:r>
                    </a:p>
                  </a:txBody>
                  <a:tcPr marL="36000" marR="36000" marT="36000" marB="3600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20%</a:t>
                      </a:r>
                    </a:p>
                  </a:txBody>
                  <a:tcPr marL="36000" marR="36000" marT="36000" marB="3600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30%</a:t>
                      </a:r>
                    </a:p>
                  </a:txBody>
                  <a:tcPr marL="36000" marR="36000" marT="36000" marB="3600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53%</a:t>
                      </a:r>
                    </a:p>
                  </a:txBody>
                  <a:tcPr marL="36000" marR="36000" marT="36000" marB="3600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37%</a:t>
                      </a:r>
                    </a:p>
                  </a:txBody>
                  <a:tcPr marL="36000" marR="36000" marT="36000" marB="3600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39%</a:t>
                      </a:r>
                    </a:p>
                  </a:txBody>
                  <a:tcPr marL="36000" marR="36000" marT="36000" marB="3600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36%</a:t>
                      </a:r>
                    </a:p>
                  </a:txBody>
                  <a:tcPr marL="36000" marR="36000" marT="36000" marB="3600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36%</a:t>
                      </a:r>
                    </a:p>
                  </a:txBody>
                  <a:tcPr marL="36000" marR="36000" marT="36000" marB="3600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46%</a:t>
                      </a:r>
                    </a:p>
                  </a:txBody>
                  <a:tcPr marL="36000" marR="36000" marT="36000" marB="3600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28%</a:t>
                      </a:r>
                    </a:p>
                  </a:txBody>
                  <a:tcPr marL="36000" marR="36000" marT="36000" marB="3600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630873914"/>
                  </a:ext>
                </a:extLst>
              </a:tr>
              <a:tr h="209160">
                <a:tc>
                  <a:txBody>
                    <a:bodyPr/>
                    <a:lstStyle/>
                    <a:p>
                      <a:pPr algn="r" fontAlgn="b"/>
                      <a:r>
                        <a:rPr lang="es-CL" sz="900" b="0" i="0" u="none" strike="noStrike">
                          <a:solidFill>
                            <a:srgbClr val="000000"/>
                          </a:solidFill>
                          <a:effectLst/>
                          <a:latin typeface="Calibri" panose="020F0502020204030204" pitchFamily="34" charset="0"/>
                        </a:rPr>
                        <a:t>Venta de cosas ilegales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27%</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29%</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30%</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32%</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25%</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35%</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34%</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25%</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26%</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27%</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29%</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5237095"/>
                  </a:ext>
                </a:extLst>
              </a:tr>
              <a:tr h="209160">
                <a:tc>
                  <a:txBody>
                    <a:bodyPr/>
                    <a:lstStyle/>
                    <a:p>
                      <a:pPr algn="r" fontAlgn="b"/>
                      <a:r>
                        <a:rPr lang="es-CL" sz="900" b="0" i="0" u="none" strike="noStrike">
                          <a:solidFill>
                            <a:srgbClr val="000000"/>
                          </a:solidFill>
                          <a:effectLst/>
                          <a:latin typeface="Calibri" panose="020F0502020204030204" pitchFamily="34" charset="0"/>
                        </a:rPr>
                        <a:t>Económico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26%</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24%</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29%</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30%</a:t>
                      </a:r>
                    </a:p>
                  </a:txBody>
                  <a:tcPr marL="36000" marR="36000" marT="36000" marB="36000" anchor="ctr">
                    <a:lnL>
                      <a:noFill/>
                    </a:lnL>
                    <a:lnR>
                      <a:noFill/>
                    </a:lnR>
                    <a:lnT>
                      <a:noFill/>
                    </a:lnT>
                    <a:lnB>
                      <a:noFill/>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18%</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22%</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20%</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24%</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28%</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19%</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29%</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7566439"/>
                  </a:ext>
                </a:extLst>
              </a:tr>
              <a:tr h="209160">
                <a:tc>
                  <a:txBody>
                    <a:bodyPr/>
                    <a:lstStyle/>
                    <a:p>
                      <a:pPr algn="r" fontAlgn="b"/>
                      <a:r>
                        <a:rPr lang="es-CL" sz="900" b="0" i="0" u="none" strike="noStrike">
                          <a:solidFill>
                            <a:srgbClr val="000000"/>
                          </a:solidFill>
                          <a:effectLst/>
                          <a:latin typeface="Calibri" panose="020F0502020204030204" pitchFamily="34" charset="0"/>
                        </a:rPr>
                        <a:t>Desorden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19%</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18%</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15%</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33%</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18%</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19%</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17%</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13%</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7057057"/>
                  </a:ext>
                </a:extLst>
              </a:tr>
              <a:tr h="209160">
                <a:tc>
                  <a:txBody>
                    <a:bodyPr/>
                    <a:lstStyle/>
                    <a:p>
                      <a:pPr algn="r" fontAlgn="b"/>
                      <a:r>
                        <a:rPr lang="es-CL" sz="900" b="0" i="0" u="none" strike="noStrike">
                          <a:solidFill>
                            <a:srgbClr val="000000"/>
                          </a:solidFill>
                          <a:effectLst/>
                          <a:latin typeface="Calibri" panose="020F0502020204030204" pitchFamily="34" charset="0"/>
                        </a:rPr>
                        <a:t>Evasión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12%</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19%</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13%</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17%</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15%</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12%</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4235593"/>
                  </a:ext>
                </a:extLst>
              </a:tr>
              <a:tr h="209160">
                <a:tc>
                  <a:txBody>
                    <a:bodyPr/>
                    <a:lstStyle/>
                    <a:p>
                      <a:pPr algn="r" fontAlgn="b"/>
                      <a:r>
                        <a:rPr lang="es-CL" sz="900" b="0" i="0" u="none" strike="noStrike">
                          <a:solidFill>
                            <a:srgbClr val="000000"/>
                          </a:solidFill>
                          <a:effectLst/>
                          <a:latin typeface="Calibri" panose="020F0502020204030204" pitchFamily="34" charset="0"/>
                        </a:rPr>
                        <a:t>Suciedad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12%</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19%</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1112083"/>
                  </a:ext>
                </a:extLst>
              </a:tr>
              <a:tr h="209160">
                <a:tc>
                  <a:txBody>
                    <a:bodyPr/>
                    <a:lstStyle/>
                    <a:p>
                      <a:pPr algn="r" fontAlgn="b"/>
                      <a:r>
                        <a:rPr lang="es-CL" sz="900" b="0" i="0" u="none" strike="noStrike">
                          <a:solidFill>
                            <a:srgbClr val="000000"/>
                          </a:solidFill>
                          <a:effectLst/>
                          <a:latin typeface="Calibri" panose="020F0502020204030204" pitchFamily="34" charset="0"/>
                        </a:rPr>
                        <a:t>Precariedad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11%</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12%</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14%</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13%</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a:noFill/>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41837206"/>
                  </a:ext>
                </a:extLst>
              </a:tr>
              <a:tr h="209160">
                <a:tc>
                  <a:txBody>
                    <a:bodyPr/>
                    <a:lstStyle/>
                    <a:p>
                      <a:pPr algn="r" fontAlgn="b"/>
                      <a:r>
                        <a:rPr lang="es-CL" sz="900" b="0" i="0" u="none" strike="noStrike">
                          <a:solidFill>
                            <a:srgbClr val="000000"/>
                          </a:solidFill>
                          <a:effectLst/>
                          <a:latin typeface="Calibri" panose="020F0502020204030204" pitchFamily="34" charset="0"/>
                        </a:rPr>
                        <a:t>Aglomeración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12%</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0048308"/>
                  </a:ext>
                </a:extLst>
              </a:tr>
              <a:tr h="209160">
                <a:tc>
                  <a:txBody>
                    <a:bodyPr/>
                    <a:lstStyle/>
                    <a:p>
                      <a:pPr algn="r" fontAlgn="b"/>
                      <a:r>
                        <a:rPr lang="es-CL" sz="900" b="0" i="0" u="none" strike="noStrike">
                          <a:solidFill>
                            <a:srgbClr val="000000"/>
                          </a:solidFill>
                          <a:effectLst/>
                          <a:latin typeface="Calibri" panose="020F0502020204030204" pitchFamily="34" charset="0"/>
                        </a:rPr>
                        <a:t>Variedad</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6%</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11%</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a:t>
                      </a:r>
                    </a:p>
                  </a:txBody>
                  <a:tcPr marL="36000" marR="36000" marT="36000" marB="36000" anchor="ctr">
                    <a:lnL>
                      <a:noFill/>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12%</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11%</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A9D08E"/>
                    </a:solidFill>
                  </a:tcPr>
                </a:tc>
                <a:extLst>
                  <a:ext uri="{0D108BD9-81ED-4DB2-BD59-A6C34878D82A}">
                    <a16:rowId xmlns:a16="http://schemas.microsoft.com/office/drawing/2014/main" val="3512238809"/>
                  </a:ext>
                </a:extLst>
              </a:tr>
              <a:tr h="209160">
                <a:tc>
                  <a:txBody>
                    <a:bodyPr/>
                    <a:lstStyle/>
                    <a:p>
                      <a:pPr algn="r" fontAlgn="b"/>
                      <a:r>
                        <a:rPr lang="es-CL" sz="900" b="0" i="0" u="none" strike="noStrike">
                          <a:solidFill>
                            <a:srgbClr val="000000"/>
                          </a:solidFill>
                          <a:effectLst/>
                          <a:latin typeface="Calibri" panose="020F0502020204030204" pitchFamily="34" charset="0"/>
                        </a:rPr>
                        <a:t>Pirata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3%</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0362972"/>
                  </a:ext>
                </a:extLst>
              </a:tr>
              <a:tr h="209160">
                <a:tc>
                  <a:txBody>
                    <a:bodyPr/>
                    <a:lstStyle/>
                    <a:p>
                      <a:pPr algn="r" fontAlgn="b"/>
                      <a:r>
                        <a:rPr lang="es-CL" sz="900" b="0" i="0" u="none" strike="noStrike">
                          <a:solidFill>
                            <a:srgbClr val="000000"/>
                          </a:solidFill>
                          <a:effectLst/>
                          <a:latin typeface="Calibri" panose="020F0502020204030204" pitchFamily="34" charset="0"/>
                        </a:rPr>
                        <a:t>Esfuerzo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a:noFill/>
                    </a:lnL>
                    <a:lnR>
                      <a:noFill/>
                    </a:lnR>
                    <a:lnT>
                      <a:noFill/>
                    </a:lnT>
                    <a:lnB>
                      <a:noFill/>
                    </a:lnB>
                    <a:solidFill>
                      <a:schemeClr val="accent5">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0%</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a:noFill/>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7014370"/>
                  </a:ext>
                </a:extLst>
              </a:tr>
              <a:tr h="209160">
                <a:tc>
                  <a:txBody>
                    <a:bodyPr/>
                    <a:lstStyle/>
                    <a:p>
                      <a:pPr algn="r" fontAlgn="b"/>
                      <a:r>
                        <a:rPr lang="es-CL" sz="900" b="0" i="0" u="none" strike="noStrike">
                          <a:solidFill>
                            <a:srgbClr val="000000"/>
                          </a:solidFill>
                          <a:effectLst/>
                          <a:latin typeface="Calibri" panose="020F0502020204030204" pitchFamily="34" charset="0"/>
                        </a:rPr>
                        <a:t>Mala calidad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dirty="0">
                          <a:solidFill>
                            <a:srgbClr val="000000"/>
                          </a:solidFill>
                          <a:effectLst/>
                          <a:latin typeface="Calibri" panose="020F0502020204030204" pitchFamily="34" charset="0"/>
                        </a:rPr>
                        <a:t>8%</a:t>
                      </a:r>
                    </a:p>
                  </a:txBody>
                  <a:tcPr marL="36000" marR="36000" marT="36000" marB="3600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773337"/>
                  </a:ext>
                </a:extLst>
              </a:tr>
            </a:tbl>
          </a:graphicData>
        </a:graphic>
      </p:graphicFrame>
      <p:sp>
        <p:nvSpPr>
          <p:cNvPr id="11" name="Marcador de contenido 4">
            <a:extLst>
              <a:ext uri="{FF2B5EF4-FFF2-40B4-BE49-F238E27FC236}">
                <a16:creationId xmlns:a16="http://schemas.microsoft.com/office/drawing/2014/main" id="{79AF99B3-52CD-83D1-0CE7-19B10FC0AAFD}"/>
              </a:ext>
            </a:extLst>
          </p:cNvPr>
          <p:cNvSpPr txBox="1">
            <a:spLocks/>
          </p:cNvSpPr>
          <p:nvPr/>
        </p:nvSpPr>
        <p:spPr>
          <a:xfrm>
            <a:off x="6957392" y="1399652"/>
            <a:ext cx="2124779" cy="270088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s-MX" sz="1100">
                <a:solidFill>
                  <a:schemeClr val="tx1">
                    <a:lumMod val="85000"/>
                    <a:lumOff val="15000"/>
                  </a:schemeClr>
                </a:solidFill>
              </a:rPr>
              <a:t>Bajo los 30 años, el bajo precio es la mayor asociación, superando a la delincuencia.</a:t>
            </a:r>
          </a:p>
          <a:p>
            <a:pPr marL="171450" indent="-171450">
              <a:spcBef>
                <a:spcPts val="1200"/>
              </a:spcBef>
              <a:buFont typeface="Arial" panose="020B0604020202020204" pitchFamily="34" charset="0"/>
              <a:buChar char="•"/>
            </a:pPr>
            <a:r>
              <a:rPr lang="es-MX" sz="1100">
                <a:solidFill>
                  <a:schemeClr val="tx1">
                    <a:lumMod val="85000"/>
                    <a:lumOff val="15000"/>
                  </a:schemeClr>
                </a:solidFill>
              </a:rPr>
              <a:t>Desorden y precariedad son asociaciones más femeninas.</a:t>
            </a:r>
          </a:p>
          <a:p>
            <a:pPr marL="171450" indent="-171450">
              <a:spcBef>
                <a:spcPts val="1200"/>
              </a:spcBef>
              <a:buFont typeface="Arial" panose="020B0604020202020204" pitchFamily="34" charset="0"/>
              <a:buChar char="•"/>
            </a:pPr>
            <a:r>
              <a:rPr lang="es-MX" sz="1100">
                <a:solidFill>
                  <a:schemeClr val="tx1">
                    <a:lumMod val="85000"/>
                    <a:lumOff val="15000"/>
                  </a:schemeClr>
                </a:solidFill>
              </a:rPr>
              <a:t>Desorden y suciedad son asociaciones más ABC1.</a:t>
            </a:r>
          </a:p>
        </p:txBody>
      </p:sp>
      <p:graphicFrame>
        <p:nvGraphicFramePr>
          <p:cNvPr id="17" name="Tabla 16">
            <a:extLst>
              <a:ext uri="{FF2B5EF4-FFF2-40B4-BE49-F238E27FC236}">
                <a16:creationId xmlns:a16="http://schemas.microsoft.com/office/drawing/2014/main" id="{18164268-01DB-18B9-1178-8BDED1B6D01C}"/>
              </a:ext>
            </a:extLst>
          </p:cNvPr>
          <p:cNvGraphicFramePr>
            <a:graphicFrameLocks noGrp="1"/>
          </p:cNvGraphicFramePr>
          <p:nvPr>
            <p:extLst>
              <p:ext uri="{D42A27DB-BD31-4B8C-83A1-F6EECF244321}">
                <p14:modId xmlns:p14="http://schemas.microsoft.com/office/powerpoint/2010/main" val="691811539"/>
              </p:ext>
            </p:extLst>
          </p:nvPr>
        </p:nvGraphicFramePr>
        <p:xfrm>
          <a:off x="589623" y="4360852"/>
          <a:ext cx="1979389" cy="418320"/>
        </p:xfrm>
        <a:graphic>
          <a:graphicData uri="http://schemas.openxmlformats.org/drawingml/2006/table">
            <a:tbl>
              <a:tblPr/>
              <a:tblGrid>
                <a:gridCol w="1979389">
                  <a:extLst>
                    <a:ext uri="{9D8B030D-6E8A-4147-A177-3AD203B41FA5}">
                      <a16:colId xmlns:a16="http://schemas.microsoft.com/office/drawing/2014/main" val="2947794126"/>
                    </a:ext>
                  </a:extLst>
                </a:gridCol>
              </a:tblGrid>
              <a:tr h="0">
                <a:tc>
                  <a:txBody>
                    <a:bodyPr/>
                    <a:lstStyle/>
                    <a:p>
                      <a:pPr algn="ctr" fontAlgn="b"/>
                      <a:r>
                        <a:rPr lang="es-CL" sz="900" b="0" i="0" u="none" strike="noStrike">
                          <a:solidFill>
                            <a:srgbClr val="000000"/>
                          </a:solidFill>
                          <a:effectLst/>
                          <a:latin typeface="Calibri" panose="020F0502020204030204" pitchFamily="34" charset="0"/>
                        </a:rPr>
                        <a:t>Valores estadísticamente superiores</a:t>
                      </a:r>
                    </a:p>
                  </a:txBody>
                  <a:tcPr marL="36000" marR="36000" marT="36000" marB="3600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2864453688"/>
                  </a:ext>
                </a:extLst>
              </a:tr>
              <a:tr h="0">
                <a:tc>
                  <a:txBody>
                    <a:bodyPr/>
                    <a:lstStyle/>
                    <a:p>
                      <a:pPr algn="ctr" fontAlgn="b"/>
                      <a:r>
                        <a:rPr lang="es-CL" sz="900" b="0" i="0" u="none" strike="noStrike">
                          <a:solidFill>
                            <a:srgbClr val="000000"/>
                          </a:solidFill>
                          <a:effectLst/>
                          <a:latin typeface="Calibri" panose="020F0502020204030204" pitchFamily="34" charset="0"/>
                        </a:rPr>
                        <a:t>Valores estadísticamente inferiores</a:t>
                      </a:r>
                    </a:p>
                  </a:txBody>
                  <a:tcPr marL="36000" marR="36000" marT="36000" marB="3600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367008207"/>
                  </a:ext>
                </a:extLst>
              </a:tr>
            </a:tbl>
          </a:graphicData>
        </a:graphic>
      </p:graphicFrame>
      <p:sp>
        <p:nvSpPr>
          <p:cNvPr id="6" name="CuadroTexto 5">
            <a:extLst>
              <a:ext uri="{FF2B5EF4-FFF2-40B4-BE49-F238E27FC236}">
                <a16:creationId xmlns:a16="http://schemas.microsoft.com/office/drawing/2014/main" id="{731C673C-7C61-F12A-5567-F9B711633D55}"/>
              </a:ext>
            </a:extLst>
          </p:cNvPr>
          <p:cNvSpPr txBox="1"/>
          <p:nvPr/>
        </p:nvSpPr>
        <p:spPr>
          <a:xfrm>
            <a:off x="476293" y="580327"/>
            <a:ext cx="8667708" cy="784830"/>
          </a:xfrm>
          <a:prstGeom prst="rect">
            <a:avLst/>
          </a:prstGeom>
          <a:noFill/>
        </p:spPr>
        <p:txBody>
          <a:bodyPr wrap="square" rtlCol="0">
            <a:spAutoFit/>
          </a:bodyPr>
          <a:lstStyle/>
          <a:p>
            <a:r>
              <a:rPr lang="es-CL" sz="1200" b="1">
                <a:solidFill>
                  <a:schemeClr val="tx1">
                    <a:lumMod val="85000"/>
                    <a:lumOff val="15000"/>
                  </a:schemeClr>
                </a:solidFill>
              </a:rPr>
              <a:t>Cómo leer este cuadro: </a:t>
            </a:r>
            <a:r>
              <a:rPr lang="es-CL" sz="1100">
                <a:solidFill>
                  <a:schemeClr val="tx1">
                    <a:lumMod val="85000"/>
                    <a:lumOff val="15000"/>
                  </a:schemeClr>
                </a:solidFill>
              </a:rPr>
              <a:t>los % están calculados sobre cada columna (comportamiento intra segmento). Observando los % de  cada columna, se pueden identificar las principales asociaciones intra segmento. Por otro lado, mirando los % de cada fila, se puede ver/comparar cómo varía la proporción de menciones de un concepto entre segmentos, por lo tanto, identificar en qué segmentos hay – proporcionalmente- una mayor asociación.</a:t>
            </a:r>
            <a:endParaRPr lang="es-CL" sz="1200" b="1">
              <a:solidFill>
                <a:schemeClr val="tx1">
                  <a:lumMod val="85000"/>
                  <a:lumOff val="15000"/>
                </a:schemeClr>
              </a:solidFill>
            </a:endParaRPr>
          </a:p>
        </p:txBody>
      </p:sp>
      <p:sp>
        <p:nvSpPr>
          <p:cNvPr id="8" name="Rectángulo 7">
            <a:extLst>
              <a:ext uri="{FF2B5EF4-FFF2-40B4-BE49-F238E27FC236}">
                <a16:creationId xmlns:a16="http://schemas.microsoft.com/office/drawing/2014/main" id="{2AF7C3DD-6CA5-83CF-6E21-CDCD5A9028BA}"/>
              </a:ext>
            </a:extLst>
          </p:cNvPr>
          <p:cNvSpPr/>
          <p:nvPr/>
        </p:nvSpPr>
        <p:spPr>
          <a:xfrm>
            <a:off x="2870200" y="2175933"/>
            <a:ext cx="405737" cy="2794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8">
            <a:extLst>
              <a:ext uri="{FF2B5EF4-FFF2-40B4-BE49-F238E27FC236}">
                <a16:creationId xmlns:a16="http://schemas.microsoft.com/office/drawing/2014/main" id="{05D3BBF6-9F97-8B3C-D4E4-3688E8F53866}"/>
              </a:ext>
            </a:extLst>
          </p:cNvPr>
          <p:cNvSpPr/>
          <p:nvPr/>
        </p:nvSpPr>
        <p:spPr>
          <a:xfrm>
            <a:off x="6957392" y="1394429"/>
            <a:ext cx="2106858" cy="67990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orma libre: forma 11">
            <a:extLst>
              <a:ext uri="{FF2B5EF4-FFF2-40B4-BE49-F238E27FC236}">
                <a16:creationId xmlns:a16="http://schemas.microsoft.com/office/drawing/2014/main" id="{208A5037-5454-BC63-4938-02C06E95C414}"/>
              </a:ext>
            </a:extLst>
          </p:cNvPr>
          <p:cNvSpPr/>
          <p:nvPr/>
        </p:nvSpPr>
        <p:spPr>
          <a:xfrm>
            <a:off x="3283889" y="1653871"/>
            <a:ext cx="3641697" cy="623860"/>
          </a:xfrm>
          <a:custGeom>
            <a:avLst/>
            <a:gdLst>
              <a:gd name="connsiteX0" fmla="*/ 0 w 3641697"/>
              <a:gd name="connsiteY0" fmla="*/ 620202 h 623860"/>
              <a:gd name="connsiteX1" fmla="*/ 461175 w 3641697"/>
              <a:gd name="connsiteY1" fmla="*/ 604299 h 623860"/>
              <a:gd name="connsiteX2" fmla="*/ 1733384 w 3641697"/>
              <a:gd name="connsiteY2" fmla="*/ 469127 h 623860"/>
              <a:gd name="connsiteX3" fmla="*/ 2544417 w 3641697"/>
              <a:gd name="connsiteY3" fmla="*/ 206734 h 623860"/>
              <a:gd name="connsiteX4" fmla="*/ 2926080 w 3641697"/>
              <a:gd name="connsiteY4" fmla="*/ 79513 h 623860"/>
              <a:gd name="connsiteX5" fmla="*/ 3641697 w 3641697"/>
              <a:gd name="connsiteY5" fmla="*/ 0 h 6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697" h="623860">
                <a:moveTo>
                  <a:pt x="0" y="620202"/>
                </a:moveTo>
                <a:cubicBezTo>
                  <a:pt x="86139" y="624840"/>
                  <a:pt x="172278" y="629478"/>
                  <a:pt x="461175" y="604299"/>
                </a:cubicBezTo>
                <a:cubicBezTo>
                  <a:pt x="750072" y="579120"/>
                  <a:pt x="1386177" y="535388"/>
                  <a:pt x="1733384" y="469127"/>
                </a:cubicBezTo>
                <a:cubicBezTo>
                  <a:pt x="2080591" y="402866"/>
                  <a:pt x="2544417" y="206734"/>
                  <a:pt x="2544417" y="206734"/>
                </a:cubicBezTo>
                <a:cubicBezTo>
                  <a:pt x="2743200" y="141798"/>
                  <a:pt x="2743200" y="113969"/>
                  <a:pt x="2926080" y="79513"/>
                </a:cubicBezTo>
                <a:cubicBezTo>
                  <a:pt x="3108960" y="45057"/>
                  <a:pt x="3375328" y="22528"/>
                  <a:pt x="3641697" y="0"/>
                </a:cubicBez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4" name="Rectángulo 13">
            <a:extLst>
              <a:ext uri="{FF2B5EF4-FFF2-40B4-BE49-F238E27FC236}">
                <a16:creationId xmlns:a16="http://schemas.microsoft.com/office/drawing/2014/main" id="{E79614B7-48C4-D1E4-9736-5E5887239EAC}"/>
              </a:ext>
            </a:extLst>
          </p:cNvPr>
          <p:cNvSpPr/>
          <p:nvPr/>
        </p:nvSpPr>
        <p:spPr>
          <a:xfrm>
            <a:off x="6966352" y="2157845"/>
            <a:ext cx="2106858" cy="5338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ángulo 15">
            <a:extLst>
              <a:ext uri="{FF2B5EF4-FFF2-40B4-BE49-F238E27FC236}">
                <a16:creationId xmlns:a16="http://schemas.microsoft.com/office/drawing/2014/main" id="{DB02D91E-C3E9-582E-4248-420BEB0B73F2}"/>
              </a:ext>
            </a:extLst>
          </p:cNvPr>
          <p:cNvSpPr/>
          <p:nvPr/>
        </p:nvSpPr>
        <p:spPr>
          <a:xfrm>
            <a:off x="2427481" y="2397400"/>
            <a:ext cx="405737" cy="27042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ángulo 17">
            <a:extLst>
              <a:ext uri="{FF2B5EF4-FFF2-40B4-BE49-F238E27FC236}">
                <a16:creationId xmlns:a16="http://schemas.microsoft.com/office/drawing/2014/main" id="{DB05D11F-737C-6709-9AB0-246D26EBF983}"/>
              </a:ext>
            </a:extLst>
          </p:cNvPr>
          <p:cNvSpPr/>
          <p:nvPr/>
        </p:nvSpPr>
        <p:spPr>
          <a:xfrm>
            <a:off x="2427481" y="3042950"/>
            <a:ext cx="405737" cy="27042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Forma libre: forma 18">
            <a:extLst>
              <a:ext uri="{FF2B5EF4-FFF2-40B4-BE49-F238E27FC236}">
                <a16:creationId xmlns:a16="http://schemas.microsoft.com/office/drawing/2014/main" id="{A1DAFC69-C10E-1970-BF50-3EF4728B0C7E}"/>
              </a:ext>
            </a:extLst>
          </p:cNvPr>
          <p:cNvSpPr/>
          <p:nvPr/>
        </p:nvSpPr>
        <p:spPr>
          <a:xfrm>
            <a:off x="2822713" y="2361537"/>
            <a:ext cx="4094922" cy="222637"/>
          </a:xfrm>
          <a:custGeom>
            <a:avLst/>
            <a:gdLst>
              <a:gd name="connsiteX0" fmla="*/ 0 w 4094922"/>
              <a:gd name="connsiteY0" fmla="*/ 222637 h 222637"/>
              <a:gd name="connsiteX1" fmla="*/ 2266122 w 4094922"/>
              <a:gd name="connsiteY1" fmla="*/ 206734 h 222637"/>
              <a:gd name="connsiteX2" fmla="*/ 4094922 w 4094922"/>
              <a:gd name="connsiteY2" fmla="*/ 0 h 222637"/>
            </a:gdLst>
            <a:ahLst/>
            <a:cxnLst>
              <a:cxn ang="0">
                <a:pos x="connsiteX0" y="connsiteY0"/>
              </a:cxn>
              <a:cxn ang="0">
                <a:pos x="connsiteX1" y="connsiteY1"/>
              </a:cxn>
              <a:cxn ang="0">
                <a:pos x="connsiteX2" y="connsiteY2"/>
              </a:cxn>
            </a:cxnLst>
            <a:rect l="l" t="t" r="r" b="b"/>
            <a:pathLst>
              <a:path w="4094922" h="222637">
                <a:moveTo>
                  <a:pt x="0" y="222637"/>
                </a:moveTo>
                <a:lnTo>
                  <a:pt x="2266122" y="206734"/>
                </a:lnTo>
                <a:cubicBezTo>
                  <a:pt x="2948609" y="169628"/>
                  <a:pt x="3521765" y="84814"/>
                  <a:pt x="4094922" y="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Forma libre: forma 19">
            <a:extLst>
              <a:ext uri="{FF2B5EF4-FFF2-40B4-BE49-F238E27FC236}">
                <a16:creationId xmlns:a16="http://schemas.microsoft.com/office/drawing/2014/main" id="{F29959AA-66C9-AED5-9368-29F2B30E6123}"/>
              </a:ext>
            </a:extLst>
          </p:cNvPr>
          <p:cNvSpPr/>
          <p:nvPr/>
        </p:nvSpPr>
        <p:spPr>
          <a:xfrm>
            <a:off x="2838616" y="2520563"/>
            <a:ext cx="4086970" cy="663592"/>
          </a:xfrm>
          <a:custGeom>
            <a:avLst/>
            <a:gdLst>
              <a:gd name="connsiteX0" fmla="*/ 0 w 4007457"/>
              <a:gd name="connsiteY0" fmla="*/ 659959 h 663592"/>
              <a:gd name="connsiteX1" fmla="*/ 1558455 w 4007457"/>
              <a:gd name="connsiteY1" fmla="*/ 564543 h 663592"/>
              <a:gd name="connsiteX2" fmla="*/ 4007457 w 4007457"/>
              <a:gd name="connsiteY2" fmla="*/ 0 h 663592"/>
            </a:gdLst>
            <a:ahLst/>
            <a:cxnLst>
              <a:cxn ang="0">
                <a:pos x="connsiteX0" y="connsiteY0"/>
              </a:cxn>
              <a:cxn ang="0">
                <a:pos x="connsiteX1" y="connsiteY1"/>
              </a:cxn>
              <a:cxn ang="0">
                <a:pos x="connsiteX2" y="connsiteY2"/>
              </a:cxn>
            </a:cxnLst>
            <a:rect l="l" t="t" r="r" b="b"/>
            <a:pathLst>
              <a:path w="4007457" h="663592">
                <a:moveTo>
                  <a:pt x="0" y="659959"/>
                </a:moveTo>
                <a:cubicBezTo>
                  <a:pt x="445273" y="667247"/>
                  <a:pt x="890546" y="674536"/>
                  <a:pt x="1558455" y="564543"/>
                </a:cubicBezTo>
                <a:cubicBezTo>
                  <a:pt x="2226364" y="454550"/>
                  <a:pt x="3116910" y="227275"/>
                  <a:pt x="4007457" y="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20">
            <a:extLst>
              <a:ext uri="{FF2B5EF4-FFF2-40B4-BE49-F238E27FC236}">
                <a16:creationId xmlns:a16="http://schemas.microsoft.com/office/drawing/2014/main" id="{5B06D701-7291-BF29-CB57-FF33A87F6AE6}"/>
              </a:ext>
            </a:extLst>
          </p:cNvPr>
          <p:cNvSpPr/>
          <p:nvPr/>
        </p:nvSpPr>
        <p:spPr>
          <a:xfrm>
            <a:off x="6966352" y="2738267"/>
            <a:ext cx="2106858" cy="533833"/>
          </a:xfrm>
          <a:prstGeom prst="rect">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Rectángulo 21">
            <a:extLst>
              <a:ext uri="{FF2B5EF4-FFF2-40B4-BE49-F238E27FC236}">
                <a16:creationId xmlns:a16="http://schemas.microsoft.com/office/drawing/2014/main" id="{09D3A49E-DDF8-6F67-934E-0388F25ACCAC}"/>
              </a:ext>
            </a:extLst>
          </p:cNvPr>
          <p:cNvSpPr/>
          <p:nvPr/>
        </p:nvSpPr>
        <p:spPr>
          <a:xfrm>
            <a:off x="4190116" y="2405350"/>
            <a:ext cx="405737" cy="270426"/>
          </a:xfrm>
          <a:prstGeom prst="rect">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ángulo 22">
            <a:extLst>
              <a:ext uri="{FF2B5EF4-FFF2-40B4-BE49-F238E27FC236}">
                <a16:creationId xmlns:a16="http://schemas.microsoft.com/office/drawing/2014/main" id="{EBF9AEFC-406D-BFF2-A9C3-500EE3898D1B}"/>
              </a:ext>
            </a:extLst>
          </p:cNvPr>
          <p:cNvSpPr/>
          <p:nvPr/>
        </p:nvSpPr>
        <p:spPr>
          <a:xfrm>
            <a:off x="4186947" y="2819872"/>
            <a:ext cx="405737" cy="270426"/>
          </a:xfrm>
          <a:prstGeom prst="rect">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Forma libre: forma 23">
            <a:extLst>
              <a:ext uri="{FF2B5EF4-FFF2-40B4-BE49-F238E27FC236}">
                <a16:creationId xmlns:a16="http://schemas.microsoft.com/office/drawing/2014/main" id="{B0BE7493-F8B5-A1AA-01E2-3AD5CA5BFE78}"/>
              </a:ext>
            </a:extLst>
          </p:cNvPr>
          <p:cNvSpPr/>
          <p:nvPr/>
        </p:nvSpPr>
        <p:spPr>
          <a:xfrm>
            <a:off x="4587903" y="2504661"/>
            <a:ext cx="2345634" cy="349857"/>
          </a:xfrm>
          <a:custGeom>
            <a:avLst/>
            <a:gdLst>
              <a:gd name="connsiteX0" fmla="*/ 0 w 2345634"/>
              <a:gd name="connsiteY0" fmla="*/ 0 h 349857"/>
              <a:gd name="connsiteX1" fmla="*/ 850789 w 2345634"/>
              <a:gd name="connsiteY1" fmla="*/ 135172 h 349857"/>
              <a:gd name="connsiteX2" fmla="*/ 2345634 w 2345634"/>
              <a:gd name="connsiteY2" fmla="*/ 349857 h 349857"/>
            </a:gdLst>
            <a:ahLst/>
            <a:cxnLst>
              <a:cxn ang="0">
                <a:pos x="connsiteX0" y="connsiteY0"/>
              </a:cxn>
              <a:cxn ang="0">
                <a:pos x="connsiteX1" y="connsiteY1"/>
              </a:cxn>
              <a:cxn ang="0">
                <a:pos x="connsiteX2" y="connsiteY2"/>
              </a:cxn>
            </a:cxnLst>
            <a:rect l="l" t="t" r="r" b="b"/>
            <a:pathLst>
              <a:path w="2345634" h="349857">
                <a:moveTo>
                  <a:pt x="0" y="0"/>
                </a:moveTo>
                <a:lnTo>
                  <a:pt x="850789" y="135172"/>
                </a:lnTo>
                <a:lnTo>
                  <a:pt x="2345634" y="349857"/>
                </a:lnTo>
              </a:path>
            </a:pathLst>
          </a:custGeom>
          <a:noFill/>
          <a:ln w="28575">
            <a:solidFill>
              <a:schemeClr val="accent4">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Forma libre: forma 24">
            <a:extLst>
              <a:ext uri="{FF2B5EF4-FFF2-40B4-BE49-F238E27FC236}">
                <a16:creationId xmlns:a16="http://schemas.microsoft.com/office/drawing/2014/main" id="{8F071C4E-198C-792A-1C1F-1A45F06A37DE}"/>
              </a:ext>
            </a:extLst>
          </p:cNvPr>
          <p:cNvSpPr/>
          <p:nvPr/>
        </p:nvSpPr>
        <p:spPr>
          <a:xfrm>
            <a:off x="4603805" y="2965837"/>
            <a:ext cx="2304000" cy="7951"/>
          </a:xfrm>
          <a:custGeom>
            <a:avLst/>
            <a:gdLst>
              <a:gd name="connsiteX0" fmla="*/ 0 w 2266122"/>
              <a:gd name="connsiteY0" fmla="*/ 0 h 7951"/>
              <a:gd name="connsiteX1" fmla="*/ 2266122 w 2266122"/>
              <a:gd name="connsiteY1" fmla="*/ 7951 h 7951"/>
            </a:gdLst>
            <a:ahLst/>
            <a:cxnLst>
              <a:cxn ang="0">
                <a:pos x="connsiteX0" y="connsiteY0"/>
              </a:cxn>
              <a:cxn ang="0">
                <a:pos x="connsiteX1" y="connsiteY1"/>
              </a:cxn>
            </a:cxnLst>
            <a:rect l="l" t="t" r="r" b="b"/>
            <a:pathLst>
              <a:path w="2266122" h="7951">
                <a:moveTo>
                  <a:pt x="0" y="0"/>
                </a:moveTo>
                <a:lnTo>
                  <a:pt x="2266122" y="7951"/>
                </a:lnTo>
              </a:path>
            </a:pathLst>
          </a:custGeom>
          <a:noFill/>
          <a:ln w="28575">
            <a:solidFill>
              <a:schemeClr val="accent4">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8755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18" grpId="0" animBg="1"/>
      <p:bldP spid="19" grpId="0" animBg="1"/>
      <p:bldP spid="20"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r>
              <a:rPr lang="es-AR"/>
              <a:t>Conocimiento de conceptos</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774264" y="99784"/>
            <a:ext cx="7300049" cy="575514"/>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1600" b="1" i="0">
                <a:solidFill>
                  <a:schemeClr val="accent2"/>
                </a:solidFill>
                <a:latin typeface="Century Schoolbook" panose="02040604050505020304" pitchFamily="18" charset="0"/>
                <a:ea typeface="+mj-ea"/>
                <a:cs typeface="+mj-cs"/>
              </a:defRPr>
            </a:lvl1pPr>
          </a:lstStyle>
          <a:p>
            <a:r>
              <a:rPr lang="es-MX" dirty="0"/>
              <a:t>La mayoría reconoce los conceptos de comercio ilegal, </a:t>
            </a:r>
          </a:p>
          <a:p>
            <a:r>
              <a:rPr lang="es-MX" dirty="0"/>
              <a:t>ambulante informal y contrabando al ver sus definiciones</a:t>
            </a:r>
            <a:endParaRPr lang="es-AR" dirty="0"/>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11</a:t>
            </a:fld>
            <a:endParaRPr lang="es-419" sz="1050">
              <a:solidFill>
                <a:prstClr val="black"/>
              </a:solidFill>
              <a:latin typeface="Century Gothic" panose="020B0502020202020204" pitchFamily="34" charset="0"/>
            </a:endParaRPr>
          </a:p>
        </p:txBody>
      </p:sp>
      <p:sp>
        <p:nvSpPr>
          <p:cNvPr id="10" name="Marcador de contenido 4">
            <a:extLst>
              <a:ext uri="{FF2B5EF4-FFF2-40B4-BE49-F238E27FC236}">
                <a16:creationId xmlns:a16="http://schemas.microsoft.com/office/drawing/2014/main" id="{84186023-7785-4EDC-8F67-4379160B2672}"/>
              </a:ext>
            </a:extLst>
          </p:cNvPr>
          <p:cNvSpPr txBox="1">
            <a:spLocks/>
          </p:cNvSpPr>
          <p:nvPr/>
        </p:nvSpPr>
        <p:spPr>
          <a:xfrm>
            <a:off x="4424289" y="790616"/>
            <a:ext cx="4174021" cy="4256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L"/>
              <a:t>Antes de esta encuesta, ¿sabía lo que era el…?</a:t>
            </a:r>
          </a:p>
        </p:txBody>
      </p:sp>
      <p:graphicFrame>
        <p:nvGraphicFramePr>
          <p:cNvPr id="7" name="Marcador de contenido 6">
            <a:extLst>
              <a:ext uri="{FF2B5EF4-FFF2-40B4-BE49-F238E27FC236}">
                <a16:creationId xmlns:a16="http://schemas.microsoft.com/office/drawing/2014/main" id="{F9098B1D-6435-B709-4EAA-6849D6505ADD}"/>
              </a:ext>
            </a:extLst>
          </p:cNvPr>
          <p:cNvGraphicFramePr>
            <a:graphicFrameLocks/>
          </p:cNvGraphicFramePr>
          <p:nvPr>
            <p:extLst>
              <p:ext uri="{D42A27DB-BD31-4B8C-83A1-F6EECF244321}">
                <p14:modId xmlns:p14="http://schemas.microsoft.com/office/powerpoint/2010/main" val="1517465844"/>
              </p:ext>
            </p:extLst>
          </p:nvPr>
        </p:nvGraphicFramePr>
        <p:xfrm>
          <a:off x="4069080" y="921431"/>
          <a:ext cx="5074920" cy="34463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a 10">
            <a:extLst>
              <a:ext uri="{FF2B5EF4-FFF2-40B4-BE49-F238E27FC236}">
                <a16:creationId xmlns:a16="http://schemas.microsoft.com/office/drawing/2014/main" id="{DE58FC04-6658-7EF8-23A5-D1AEE7F6264A}"/>
              </a:ext>
            </a:extLst>
          </p:cNvPr>
          <p:cNvGraphicFramePr>
            <a:graphicFrameLocks noGrp="1"/>
          </p:cNvGraphicFramePr>
          <p:nvPr>
            <p:extLst>
              <p:ext uri="{D42A27DB-BD31-4B8C-83A1-F6EECF244321}">
                <p14:modId xmlns:p14="http://schemas.microsoft.com/office/powerpoint/2010/main" val="2467587562"/>
              </p:ext>
            </p:extLst>
          </p:nvPr>
        </p:nvGraphicFramePr>
        <p:xfrm>
          <a:off x="1269609" y="1062655"/>
          <a:ext cx="2919046" cy="3202544"/>
        </p:xfrm>
        <a:graphic>
          <a:graphicData uri="http://schemas.openxmlformats.org/drawingml/2006/table">
            <a:tbl>
              <a:tblPr firstRow="1" firstCol="1" bandRow="1">
                <a:tableStyleId>{5C22544A-7EE6-4342-B048-85BDC9FD1C3A}</a:tableStyleId>
              </a:tblPr>
              <a:tblGrid>
                <a:gridCol w="2919046">
                  <a:extLst>
                    <a:ext uri="{9D8B030D-6E8A-4147-A177-3AD203B41FA5}">
                      <a16:colId xmlns:a16="http://schemas.microsoft.com/office/drawing/2014/main" val="723711626"/>
                    </a:ext>
                  </a:extLst>
                </a:gridCol>
              </a:tblGrid>
              <a:tr h="1025036">
                <a:tc>
                  <a:txBody>
                    <a:bodyPr/>
                    <a:lstStyle/>
                    <a:p>
                      <a:pPr>
                        <a:lnSpc>
                          <a:spcPct val="100000"/>
                        </a:lnSpc>
                        <a:spcBef>
                          <a:spcPts val="200"/>
                        </a:spcBef>
                        <a:spcAft>
                          <a:spcPts val="200"/>
                        </a:spcAft>
                      </a:pPr>
                      <a:r>
                        <a:rPr lang="es-ES" sz="800" b="0" i="1">
                          <a:solidFill>
                            <a:schemeClr val="tx1">
                              <a:lumMod val="95000"/>
                              <a:lumOff val="5000"/>
                            </a:schemeClr>
                          </a:solidFill>
                          <a:effectLst/>
                          <a:latin typeface="Century Schoolbook" panose="02040604050505020304" pitchFamily="18" charset="0"/>
                        </a:rPr>
                        <a:t>EXPOSICIÓN DE LA PERSONA ENTREVISTADA A DEFINICIONES</a:t>
                      </a:r>
                    </a:p>
                    <a:p>
                      <a:pPr>
                        <a:lnSpc>
                          <a:spcPct val="100000"/>
                        </a:lnSpc>
                        <a:spcBef>
                          <a:spcPts val="200"/>
                        </a:spcBef>
                        <a:spcAft>
                          <a:spcPts val="200"/>
                        </a:spcAft>
                      </a:pPr>
                      <a:r>
                        <a:rPr lang="es-ES" sz="800" b="0" i="1">
                          <a:solidFill>
                            <a:schemeClr val="tx1">
                              <a:lumMod val="95000"/>
                              <a:lumOff val="5000"/>
                            </a:schemeClr>
                          </a:solidFill>
                          <a:effectLst/>
                          <a:latin typeface="Century Schoolbook" panose="02040604050505020304" pitchFamily="18" charset="0"/>
                        </a:rPr>
                        <a:t>El comercio ambulante informal es aquel que se ejerce en espacios públicos como calles, plazas, ferias libres y salidas de metros, </a:t>
                      </a:r>
                      <a:r>
                        <a:rPr lang="es-ES" sz="800" b="0" i="1" u="sng">
                          <a:solidFill>
                            <a:schemeClr val="tx1">
                              <a:lumMod val="95000"/>
                              <a:lumOff val="5000"/>
                            </a:schemeClr>
                          </a:solidFill>
                          <a:effectLst/>
                          <a:latin typeface="Century Schoolbook" panose="02040604050505020304" pitchFamily="18" charset="0"/>
                        </a:rPr>
                        <a:t>sin tener una autorización</a:t>
                      </a:r>
                      <a:r>
                        <a:rPr lang="es-ES" sz="800" b="0" i="1">
                          <a:solidFill>
                            <a:schemeClr val="tx1">
                              <a:lumMod val="95000"/>
                              <a:lumOff val="5000"/>
                            </a:schemeClr>
                          </a:solidFill>
                          <a:effectLst/>
                          <a:latin typeface="Century Schoolbook" panose="02040604050505020304" pitchFamily="18" charset="0"/>
                        </a:rPr>
                        <a:t> a través de permiso municipal para poder ejercer esta actividad, y donde puede o no haber venta de productos ilegales.</a:t>
                      </a:r>
                      <a:endParaRPr lang="es-CL" sz="800" b="0" i="1">
                        <a:solidFill>
                          <a:schemeClr val="tx1">
                            <a:lumMod val="95000"/>
                            <a:lumOff val="5000"/>
                          </a:schemeClr>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bg1">
                        <a:lumMod val="95000"/>
                      </a:schemeClr>
                    </a:solidFill>
                  </a:tcPr>
                </a:tc>
                <a:extLst>
                  <a:ext uri="{0D108BD9-81ED-4DB2-BD59-A6C34878D82A}">
                    <a16:rowId xmlns:a16="http://schemas.microsoft.com/office/drawing/2014/main" val="17634038"/>
                  </a:ext>
                </a:extLst>
              </a:tr>
              <a:tr h="2177508">
                <a:tc>
                  <a:txBody>
                    <a:bodyPr/>
                    <a:lstStyle/>
                    <a:p>
                      <a:pPr>
                        <a:lnSpc>
                          <a:spcPct val="100000"/>
                        </a:lnSpc>
                        <a:spcBef>
                          <a:spcPts val="200"/>
                        </a:spcBef>
                        <a:spcAft>
                          <a:spcPts val="200"/>
                        </a:spcAft>
                      </a:pPr>
                      <a:r>
                        <a:rPr lang="es-ES" sz="800" b="0" i="1">
                          <a:solidFill>
                            <a:schemeClr val="tx1">
                              <a:lumMod val="95000"/>
                              <a:lumOff val="5000"/>
                            </a:schemeClr>
                          </a:solidFill>
                          <a:effectLst/>
                          <a:latin typeface="Century Schoolbook" panose="02040604050505020304" pitchFamily="18" charset="0"/>
                        </a:rPr>
                        <a:t>El comercio ilegal es aquel que NO cumple con las normas que lo regulan, por ejemplo, la venta de artículos de contrabando, falsificados, robados o prohibidos.</a:t>
                      </a:r>
                      <a:endParaRPr lang="es-CL" sz="800" b="0" i="1">
                        <a:solidFill>
                          <a:schemeClr val="tx1">
                            <a:lumMod val="95000"/>
                            <a:lumOff val="5000"/>
                          </a:schemeClr>
                        </a:solidFill>
                        <a:effectLst/>
                        <a:latin typeface="Century Schoolbook" panose="02040604050505020304" pitchFamily="18" charset="0"/>
                      </a:endParaRPr>
                    </a:p>
                    <a:p>
                      <a:pPr>
                        <a:lnSpc>
                          <a:spcPct val="100000"/>
                        </a:lnSpc>
                        <a:spcBef>
                          <a:spcPts val="200"/>
                        </a:spcBef>
                        <a:spcAft>
                          <a:spcPts val="200"/>
                        </a:spcAft>
                      </a:pPr>
                      <a:r>
                        <a:rPr lang="es-ES" sz="800" b="0" i="1">
                          <a:solidFill>
                            <a:schemeClr val="tx1">
                              <a:lumMod val="95000"/>
                              <a:lumOff val="5000"/>
                            </a:schemeClr>
                          </a:solidFill>
                          <a:effectLst/>
                          <a:latin typeface="Century Schoolbook" panose="02040604050505020304" pitchFamily="18" charset="0"/>
                        </a:rPr>
                        <a:t> El comercio ilegal incluye:</a:t>
                      </a:r>
                      <a:endParaRPr lang="es-CL" sz="800" b="0" i="1">
                        <a:solidFill>
                          <a:schemeClr val="tx1">
                            <a:lumMod val="95000"/>
                            <a:lumOff val="5000"/>
                          </a:schemeClr>
                        </a:solidFill>
                        <a:effectLst/>
                        <a:latin typeface="Century Schoolbook" panose="02040604050505020304" pitchFamily="18" charset="0"/>
                      </a:endParaRPr>
                    </a:p>
                    <a:p>
                      <a:pPr marL="342900" lvl="0" indent="-342900">
                        <a:lnSpc>
                          <a:spcPct val="100000"/>
                        </a:lnSpc>
                        <a:spcBef>
                          <a:spcPts val="200"/>
                        </a:spcBef>
                        <a:spcAft>
                          <a:spcPts val="200"/>
                        </a:spcAft>
                        <a:buFont typeface="Symbol" panose="05050102010706020507" pitchFamily="18" charset="2"/>
                        <a:buChar char=""/>
                      </a:pPr>
                      <a:r>
                        <a:rPr lang="es-ES" sz="800" b="0" i="1">
                          <a:solidFill>
                            <a:schemeClr val="tx1">
                              <a:lumMod val="95000"/>
                              <a:lumOff val="5000"/>
                            </a:schemeClr>
                          </a:solidFill>
                          <a:effectLst/>
                          <a:latin typeface="Century Schoolbook" panose="02040604050505020304" pitchFamily="18" charset="0"/>
                        </a:rPr>
                        <a:t>Contrabando: productos que se han ingresado ilegalmente al país evadiendo impuestos (cigarrillos) o que son prohibidos (armas, animales exóticos).</a:t>
                      </a:r>
                      <a:endParaRPr lang="es-CL" sz="800" b="0" i="1">
                        <a:solidFill>
                          <a:schemeClr val="tx1">
                            <a:lumMod val="95000"/>
                            <a:lumOff val="5000"/>
                          </a:schemeClr>
                        </a:solidFill>
                        <a:effectLst/>
                        <a:latin typeface="Century Schoolbook" panose="02040604050505020304" pitchFamily="18" charset="0"/>
                      </a:endParaRPr>
                    </a:p>
                    <a:p>
                      <a:pPr marL="342900" lvl="0" indent="-342900">
                        <a:lnSpc>
                          <a:spcPct val="100000"/>
                        </a:lnSpc>
                        <a:spcBef>
                          <a:spcPts val="200"/>
                        </a:spcBef>
                        <a:spcAft>
                          <a:spcPts val="200"/>
                        </a:spcAft>
                        <a:buFont typeface="Symbol" panose="05050102010706020507" pitchFamily="18" charset="2"/>
                        <a:buChar char=""/>
                      </a:pPr>
                      <a:r>
                        <a:rPr lang="es-ES" sz="800" b="0" i="1">
                          <a:solidFill>
                            <a:schemeClr val="tx1">
                              <a:lumMod val="95000"/>
                              <a:lumOff val="5000"/>
                            </a:schemeClr>
                          </a:solidFill>
                          <a:effectLst/>
                          <a:latin typeface="Century Schoolbook" panose="02040604050505020304" pitchFamily="18" charset="0"/>
                        </a:rPr>
                        <a:t>Falsificación: utilización no autorizada de marcas en productos idénticos o similares (zapatillas, ropas, perfumes, etc.)</a:t>
                      </a:r>
                      <a:endParaRPr lang="es-CL" sz="800" b="0" i="1">
                        <a:solidFill>
                          <a:schemeClr val="tx1">
                            <a:lumMod val="95000"/>
                            <a:lumOff val="5000"/>
                          </a:schemeClr>
                        </a:solidFill>
                        <a:effectLst/>
                        <a:latin typeface="Century Schoolbook" panose="02040604050505020304" pitchFamily="18" charset="0"/>
                      </a:endParaRPr>
                    </a:p>
                    <a:p>
                      <a:pPr marL="342900" lvl="0" indent="-342900">
                        <a:lnSpc>
                          <a:spcPct val="100000"/>
                        </a:lnSpc>
                        <a:spcBef>
                          <a:spcPts val="200"/>
                        </a:spcBef>
                        <a:spcAft>
                          <a:spcPts val="200"/>
                        </a:spcAft>
                        <a:buFont typeface="Symbol" panose="05050102010706020507" pitchFamily="18" charset="2"/>
                        <a:buChar char=""/>
                      </a:pPr>
                      <a:r>
                        <a:rPr lang="es-ES" sz="800" b="0" i="1">
                          <a:solidFill>
                            <a:schemeClr val="tx1">
                              <a:lumMod val="95000"/>
                              <a:lumOff val="5000"/>
                            </a:schemeClr>
                          </a:solidFill>
                          <a:effectLst/>
                          <a:latin typeface="Century Schoolbook" panose="02040604050505020304" pitchFamily="18" charset="0"/>
                        </a:rPr>
                        <a:t>Piratería: venta no autorizada de obras (libros, música etc.)</a:t>
                      </a:r>
                      <a:endParaRPr lang="es-CL" sz="800" b="0" i="1">
                        <a:solidFill>
                          <a:schemeClr val="tx1">
                            <a:lumMod val="95000"/>
                            <a:lumOff val="5000"/>
                          </a:schemeClr>
                        </a:solidFill>
                        <a:effectLst/>
                        <a:latin typeface="Century Schoolbook" panose="02040604050505020304" pitchFamily="18" charset="0"/>
                      </a:endParaRPr>
                    </a:p>
                    <a:p>
                      <a:pPr marL="342900" lvl="0" indent="-342900">
                        <a:lnSpc>
                          <a:spcPct val="100000"/>
                        </a:lnSpc>
                        <a:spcBef>
                          <a:spcPts val="200"/>
                        </a:spcBef>
                        <a:spcAft>
                          <a:spcPts val="200"/>
                        </a:spcAft>
                        <a:buFont typeface="Symbol" panose="05050102010706020507" pitchFamily="18" charset="2"/>
                        <a:buChar char=""/>
                      </a:pPr>
                      <a:r>
                        <a:rPr lang="es-ES" sz="800" b="0" i="1">
                          <a:solidFill>
                            <a:schemeClr val="tx1">
                              <a:lumMod val="95000"/>
                              <a:lumOff val="5000"/>
                            </a:schemeClr>
                          </a:solidFill>
                          <a:effectLst/>
                          <a:latin typeface="Century Schoolbook" panose="02040604050505020304" pitchFamily="18" charset="0"/>
                        </a:rPr>
                        <a:t>Venta de productos robados</a:t>
                      </a:r>
                      <a:endParaRPr lang="es-CL" sz="800" b="0" i="1">
                        <a:solidFill>
                          <a:schemeClr val="tx1">
                            <a:lumMod val="95000"/>
                            <a:lumOff val="5000"/>
                          </a:schemeClr>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bg1">
                        <a:lumMod val="95000"/>
                      </a:schemeClr>
                    </a:solidFill>
                  </a:tcPr>
                </a:tc>
                <a:extLst>
                  <a:ext uri="{0D108BD9-81ED-4DB2-BD59-A6C34878D82A}">
                    <a16:rowId xmlns:a16="http://schemas.microsoft.com/office/drawing/2014/main" val="3640427753"/>
                  </a:ext>
                </a:extLst>
              </a:tr>
            </a:tbl>
          </a:graphicData>
        </a:graphic>
      </p:graphicFrame>
      <p:sp>
        <p:nvSpPr>
          <p:cNvPr id="4" name="CuadroTexto 3">
            <a:extLst>
              <a:ext uri="{FF2B5EF4-FFF2-40B4-BE49-F238E27FC236}">
                <a16:creationId xmlns:a16="http://schemas.microsoft.com/office/drawing/2014/main" id="{3721E983-3281-9948-B91C-F91558CF46D9}"/>
              </a:ext>
            </a:extLst>
          </p:cNvPr>
          <p:cNvSpPr txBox="1"/>
          <p:nvPr/>
        </p:nvSpPr>
        <p:spPr>
          <a:xfrm>
            <a:off x="4069080" y="4318761"/>
            <a:ext cx="3836884" cy="300082"/>
          </a:xfrm>
          <a:prstGeom prst="rect">
            <a:avLst/>
          </a:prstGeom>
          <a:noFill/>
        </p:spPr>
        <p:txBody>
          <a:bodyPr wrap="none" rtlCol="0">
            <a:spAutoFit/>
          </a:bodyPr>
          <a:lstStyle/>
          <a:p>
            <a:r>
              <a:rPr lang="es-CL" dirty="0">
                <a:solidFill>
                  <a:schemeClr val="tx1">
                    <a:lumMod val="75000"/>
                    <a:lumOff val="25000"/>
                  </a:schemeClr>
                </a:solidFill>
              </a:rPr>
              <a:t>Mayor conocimiento en hombres, 30-49 años, ABC1</a:t>
            </a:r>
          </a:p>
        </p:txBody>
      </p:sp>
    </p:spTree>
    <p:extLst>
      <p:ext uri="{BB962C8B-B14F-4D97-AF65-F5344CB8AC3E}">
        <p14:creationId xmlns:p14="http://schemas.microsoft.com/office/powerpoint/2010/main" val="248837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r>
              <a:rPr lang="es-AR"/>
              <a:t>Conocimiento de conceptos</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774264" y="91753"/>
            <a:ext cx="7300049" cy="575514"/>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1600" b="1" i="0">
                <a:solidFill>
                  <a:schemeClr val="accent2"/>
                </a:solidFill>
                <a:latin typeface="Century Schoolbook" panose="02040604050505020304" pitchFamily="18" charset="0"/>
                <a:ea typeface="+mj-ea"/>
                <a:cs typeface="+mj-cs"/>
              </a:defRPr>
            </a:lvl1pPr>
          </a:lstStyle>
          <a:p>
            <a:r>
              <a:rPr lang="es-MX" dirty="0"/>
              <a:t>La mayoría reconoce los conceptos de comercio ilegal, </a:t>
            </a:r>
          </a:p>
          <a:p>
            <a:r>
              <a:rPr lang="es-MX" dirty="0"/>
              <a:t>ambulante informal y contrabando al ver sus definiciones</a:t>
            </a:r>
            <a:endParaRPr lang="es-AR" dirty="0"/>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12</a:t>
            </a:fld>
            <a:endParaRPr lang="es-419" sz="1050">
              <a:solidFill>
                <a:prstClr val="black"/>
              </a:solidFill>
              <a:latin typeface="Century Gothic" panose="020B0502020202020204" pitchFamily="34" charset="0"/>
            </a:endParaRPr>
          </a:p>
        </p:txBody>
      </p:sp>
      <p:sp>
        <p:nvSpPr>
          <p:cNvPr id="10" name="Marcador de contenido 4">
            <a:extLst>
              <a:ext uri="{FF2B5EF4-FFF2-40B4-BE49-F238E27FC236}">
                <a16:creationId xmlns:a16="http://schemas.microsoft.com/office/drawing/2014/main" id="{84186023-7785-4EDC-8F67-4379160B2672}"/>
              </a:ext>
            </a:extLst>
          </p:cNvPr>
          <p:cNvSpPr txBox="1">
            <a:spLocks/>
          </p:cNvSpPr>
          <p:nvPr/>
        </p:nvSpPr>
        <p:spPr>
          <a:xfrm>
            <a:off x="4424289" y="790616"/>
            <a:ext cx="4174021" cy="4256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L"/>
              <a:t>Antes de esta encuesta, ¿sabía lo que era el…?</a:t>
            </a:r>
          </a:p>
        </p:txBody>
      </p:sp>
      <p:graphicFrame>
        <p:nvGraphicFramePr>
          <p:cNvPr id="11" name="Tabla 10">
            <a:extLst>
              <a:ext uri="{FF2B5EF4-FFF2-40B4-BE49-F238E27FC236}">
                <a16:creationId xmlns:a16="http://schemas.microsoft.com/office/drawing/2014/main" id="{DE58FC04-6658-7EF8-23A5-D1AEE7F6264A}"/>
              </a:ext>
            </a:extLst>
          </p:cNvPr>
          <p:cNvGraphicFramePr>
            <a:graphicFrameLocks noGrp="1"/>
          </p:cNvGraphicFramePr>
          <p:nvPr/>
        </p:nvGraphicFramePr>
        <p:xfrm>
          <a:off x="1269609" y="1062655"/>
          <a:ext cx="2919046" cy="3202544"/>
        </p:xfrm>
        <a:graphic>
          <a:graphicData uri="http://schemas.openxmlformats.org/drawingml/2006/table">
            <a:tbl>
              <a:tblPr firstRow="1" firstCol="1" bandRow="1">
                <a:tableStyleId>{5C22544A-7EE6-4342-B048-85BDC9FD1C3A}</a:tableStyleId>
              </a:tblPr>
              <a:tblGrid>
                <a:gridCol w="2919046">
                  <a:extLst>
                    <a:ext uri="{9D8B030D-6E8A-4147-A177-3AD203B41FA5}">
                      <a16:colId xmlns:a16="http://schemas.microsoft.com/office/drawing/2014/main" val="723711626"/>
                    </a:ext>
                  </a:extLst>
                </a:gridCol>
              </a:tblGrid>
              <a:tr h="1025036">
                <a:tc>
                  <a:txBody>
                    <a:bodyPr/>
                    <a:lstStyle/>
                    <a:p>
                      <a:pPr>
                        <a:lnSpc>
                          <a:spcPct val="100000"/>
                        </a:lnSpc>
                        <a:spcBef>
                          <a:spcPts val="200"/>
                        </a:spcBef>
                        <a:spcAft>
                          <a:spcPts val="200"/>
                        </a:spcAft>
                      </a:pPr>
                      <a:r>
                        <a:rPr lang="es-ES" sz="800" b="0" i="1">
                          <a:solidFill>
                            <a:schemeClr val="tx1">
                              <a:lumMod val="95000"/>
                              <a:lumOff val="5000"/>
                            </a:schemeClr>
                          </a:solidFill>
                          <a:effectLst/>
                          <a:latin typeface="Century Schoolbook" panose="02040604050505020304" pitchFamily="18" charset="0"/>
                        </a:rPr>
                        <a:t>EXPOSICIÓN DE LA PERSONA ENTREVISTADA A DEFINICIONES</a:t>
                      </a:r>
                    </a:p>
                    <a:p>
                      <a:pPr>
                        <a:lnSpc>
                          <a:spcPct val="100000"/>
                        </a:lnSpc>
                        <a:spcBef>
                          <a:spcPts val="200"/>
                        </a:spcBef>
                        <a:spcAft>
                          <a:spcPts val="200"/>
                        </a:spcAft>
                      </a:pPr>
                      <a:r>
                        <a:rPr lang="es-ES" sz="800" b="0" i="1">
                          <a:solidFill>
                            <a:schemeClr val="tx1">
                              <a:lumMod val="95000"/>
                              <a:lumOff val="5000"/>
                            </a:schemeClr>
                          </a:solidFill>
                          <a:effectLst/>
                          <a:latin typeface="Century Schoolbook" panose="02040604050505020304" pitchFamily="18" charset="0"/>
                        </a:rPr>
                        <a:t>El comercio ambulante informal es aquel que se ejerce en espacios públicos como calles, plazas, ferias libres y salidas de metros, </a:t>
                      </a:r>
                      <a:r>
                        <a:rPr lang="es-ES" sz="800" b="0" i="1" u="sng">
                          <a:solidFill>
                            <a:schemeClr val="tx1">
                              <a:lumMod val="95000"/>
                              <a:lumOff val="5000"/>
                            </a:schemeClr>
                          </a:solidFill>
                          <a:effectLst/>
                          <a:latin typeface="Century Schoolbook" panose="02040604050505020304" pitchFamily="18" charset="0"/>
                        </a:rPr>
                        <a:t>sin tener una autorización</a:t>
                      </a:r>
                      <a:r>
                        <a:rPr lang="es-ES" sz="800" b="0" i="1">
                          <a:solidFill>
                            <a:schemeClr val="tx1">
                              <a:lumMod val="95000"/>
                              <a:lumOff val="5000"/>
                            </a:schemeClr>
                          </a:solidFill>
                          <a:effectLst/>
                          <a:latin typeface="Century Schoolbook" panose="02040604050505020304" pitchFamily="18" charset="0"/>
                        </a:rPr>
                        <a:t> a través de permiso municipal para poder ejercer esta actividad, y donde puede o no haber venta de productos ilegales.</a:t>
                      </a:r>
                      <a:endParaRPr lang="es-CL" sz="800" b="0" i="1">
                        <a:solidFill>
                          <a:schemeClr val="tx1">
                            <a:lumMod val="95000"/>
                            <a:lumOff val="5000"/>
                          </a:schemeClr>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bg1">
                        <a:lumMod val="95000"/>
                      </a:schemeClr>
                    </a:solidFill>
                  </a:tcPr>
                </a:tc>
                <a:extLst>
                  <a:ext uri="{0D108BD9-81ED-4DB2-BD59-A6C34878D82A}">
                    <a16:rowId xmlns:a16="http://schemas.microsoft.com/office/drawing/2014/main" val="17634038"/>
                  </a:ext>
                </a:extLst>
              </a:tr>
              <a:tr h="2177508">
                <a:tc>
                  <a:txBody>
                    <a:bodyPr/>
                    <a:lstStyle/>
                    <a:p>
                      <a:pPr>
                        <a:lnSpc>
                          <a:spcPct val="100000"/>
                        </a:lnSpc>
                        <a:spcBef>
                          <a:spcPts val="200"/>
                        </a:spcBef>
                        <a:spcAft>
                          <a:spcPts val="200"/>
                        </a:spcAft>
                      </a:pPr>
                      <a:r>
                        <a:rPr lang="es-ES" sz="800" b="0" i="1">
                          <a:solidFill>
                            <a:schemeClr val="tx1">
                              <a:lumMod val="95000"/>
                              <a:lumOff val="5000"/>
                            </a:schemeClr>
                          </a:solidFill>
                          <a:effectLst/>
                          <a:latin typeface="Century Schoolbook" panose="02040604050505020304" pitchFamily="18" charset="0"/>
                        </a:rPr>
                        <a:t>El comercio ilegal es aquel que NO cumple con las normas que lo regulan, por ejemplo, la venta de artículos de contrabando, falsificados, robados o prohibidos.</a:t>
                      </a:r>
                      <a:endParaRPr lang="es-CL" sz="800" b="0" i="1">
                        <a:solidFill>
                          <a:schemeClr val="tx1">
                            <a:lumMod val="95000"/>
                            <a:lumOff val="5000"/>
                          </a:schemeClr>
                        </a:solidFill>
                        <a:effectLst/>
                        <a:latin typeface="Century Schoolbook" panose="02040604050505020304" pitchFamily="18" charset="0"/>
                      </a:endParaRPr>
                    </a:p>
                    <a:p>
                      <a:pPr>
                        <a:lnSpc>
                          <a:spcPct val="100000"/>
                        </a:lnSpc>
                        <a:spcBef>
                          <a:spcPts val="200"/>
                        </a:spcBef>
                        <a:spcAft>
                          <a:spcPts val="200"/>
                        </a:spcAft>
                      </a:pPr>
                      <a:r>
                        <a:rPr lang="es-ES" sz="800" b="0" i="1">
                          <a:solidFill>
                            <a:schemeClr val="tx1">
                              <a:lumMod val="95000"/>
                              <a:lumOff val="5000"/>
                            </a:schemeClr>
                          </a:solidFill>
                          <a:effectLst/>
                          <a:latin typeface="Century Schoolbook" panose="02040604050505020304" pitchFamily="18" charset="0"/>
                        </a:rPr>
                        <a:t> El comercio ilegal incluye:</a:t>
                      </a:r>
                      <a:endParaRPr lang="es-CL" sz="800" b="0" i="1">
                        <a:solidFill>
                          <a:schemeClr val="tx1">
                            <a:lumMod val="95000"/>
                            <a:lumOff val="5000"/>
                          </a:schemeClr>
                        </a:solidFill>
                        <a:effectLst/>
                        <a:latin typeface="Century Schoolbook" panose="02040604050505020304" pitchFamily="18" charset="0"/>
                      </a:endParaRPr>
                    </a:p>
                    <a:p>
                      <a:pPr marL="342900" lvl="0" indent="-342900">
                        <a:lnSpc>
                          <a:spcPct val="100000"/>
                        </a:lnSpc>
                        <a:spcBef>
                          <a:spcPts val="200"/>
                        </a:spcBef>
                        <a:spcAft>
                          <a:spcPts val="200"/>
                        </a:spcAft>
                        <a:buFont typeface="Symbol" panose="05050102010706020507" pitchFamily="18" charset="2"/>
                        <a:buChar char=""/>
                      </a:pPr>
                      <a:r>
                        <a:rPr lang="es-ES" sz="800" b="0" i="1">
                          <a:solidFill>
                            <a:schemeClr val="tx1">
                              <a:lumMod val="95000"/>
                              <a:lumOff val="5000"/>
                            </a:schemeClr>
                          </a:solidFill>
                          <a:effectLst/>
                          <a:latin typeface="Century Schoolbook" panose="02040604050505020304" pitchFamily="18" charset="0"/>
                        </a:rPr>
                        <a:t>Contrabando: productos que se han ingresado ilegalmente al país evadiendo impuestos (cigarrillos) o que son prohibidos (armas, animales exóticos).</a:t>
                      </a:r>
                      <a:endParaRPr lang="es-CL" sz="800" b="0" i="1">
                        <a:solidFill>
                          <a:schemeClr val="tx1">
                            <a:lumMod val="95000"/>
                            <a:lumOff val="5000"/>
                          </a:schemeClr>
                        </a:solidFill>
                        <a:effectLst/>
                        <a:latin typeface="Century Schoolbook" panose="02040604050505020304" pitchFamily="18" charset="0"/>
                      </a:endParaRPr>
                    </a:p>
                    <a:p>
                      <a:pPr marL="342900" lvl="0" indent="-342900">
                        <a:lnSpc>
                          <a:spcPct val="100000"/>
                        </a:lnSpc>
                        <a:spcBef>
                          <a:spcPts val="200"/>
                        </a:spcBef>
                        <a:spcAft>
                          <a:spcPts val="200"/>
                        </a:spcAft>
                        <a:buFont typeface="Symbol" panose="05050102010706020507" pitchFamily="18" charset="2"/>
                        <a:buChar char=""/>
                      </a:pPr>
                      <a:r>
                        <a:rPr lang="es-ES" sz="800" b="0" i="1">
                          <a:solidFill>
                            <a:schemeClr val="tx1">
                              <a:lumMod val="95000"/>
                              <a:lumOff val="5000"/>
                            </a:schemeClr>
                          </a:solidFill>
                          <a:effectLst/>
                          <a:latin typeface="Century Schoolbook" panose="02040604050505020304" pitchFamily="18" charset="0"/>
                        </a:rPr>
                        <a:t>Falsificación: utilización no autorizada de marcas en productos idénticos o similares (zapatillas, ropas, perfumes, etc.)</a:t>
                      </a:r>
                      <a:endParaRPr lang="es-CL" sz="800" b="0" i="1">
                        <a:solidFill>
                          <a:schemeClr val="tx1">
                            <a:lumMod val="95000"/>
                            <a:lumOff val="5000"/>
                          </a:schemeClr>
                        </a:solidFill>
                        <a:effectLst/>
                        <a:latin typeface="Century Schoolbook" panose="02040604050505020304" pitchFamily="18" charset="0"/>
                      </a:endParaRPr>
                    </a:p>
                    <a:p>
                      <a:pPr marL="342900" lvl="0" indent="-342900">
                        <a:lnSpc>
                          <a:spcPct val="100000"/>
                        </a:lnSpc>
                        <a:spcBef>
                          <a:spcPts val="200"/>
                        </a:spcBef>
                        <a:spcAft>
                          <a:spcPts val="200"/>
                        </a:spcAft>
                        <a:buFont typeface="Symbol" panose="05050102010706020507" pitchFamily="18" charset="2"/>
                        <a:buChar char=""/>
                      </a:pPr>
                      <a:r>
                        <a:rPr lang="es-ES" sz="800" b="0" i="1">
                          <a:solidFill>
                            <a:schemeClr val="tx1">
                              <a:lumMod val="95000"/>
                              <a:lumOff val="5000"/>
                            </a:schemeClr>
                          </a:solidFill>
                          <a:effectLst/>
                          <a:latin typeface="Century Schoolbook" panose="02040604050505020304" pitchFamily="18" charset="0"/>
                        </a:rPr>
                        <a:t>Piratería: venta no autorizada de obras (libros, música etc.)</a:t>
                      </a:r>
                      <a:endParaRPr lang="es-CL" sz="800" b="0" i="1">
                        <a:solidFill>
                          <a:schemeClr val="tx1">
                            <a:lumMod val="95000"/>
                            <a:lumOff val="5000"/>
                          </a:schemeClr>
                        </a:solidFill>
                        <a:effectLst/>
                        <a:latin typeface="Century Schoolbook" panose="02040604050505020304" pitchFamily="18" charset="0"/>
                      </a:endParaRPr>
                    </a:p>
                    <a:p>
                      <a:pPr marL="342900" lvl="0" indent="-342900">
                        <a:lnSpc>
                          <a:spcPct val="100000"/>
                        </a:lnSpc>
                        <a:spcBef>
                          <a:spcPts val="200"/>
                        </a:spcBef>
                        <a:spcAft>
                          <a:spcPts val="200"/>
                        </a:spcAft>
                        <a:buFont typeface="Symbol" panose="05050102010706020507" pitchFamily="18" charset="2"/>
                        <a:buChar char=""/>
                      </a:pPr>
                      <a:r>
                        <a:rPr lang="es-ES" sz="800" b="0" i="1">
                          <a:solidFill>
                            <a:schemeClr val="tx1">
                              <a:lumMod val="95000"/>
                              <a:lumOff val="5000"/>
                            </a:schemeClr>
                          </a:solidFill>
                          <a:effectLst/>
                          <a:latin typeface="Century Schoolbook" panose="02040604050505020304" pitchFamily="18" charset="0"/>
                        </a:rPr>
                        <a:t>Venta de productos robados</a:t>
                      </a:r>
                      <a:endParaRPr lang="es-CL" sz="800" b="0" i="1">
                        <a:solidFill>
                          <a:schemeClr val="tx1">
                            <a:lumMod val="95000"/>
                            <a:lumOff val="5000"/>
                          </a:schemeClr>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bg1">
                        <a:lumMod val="95000"/>
                      </a:schemeClr>
                    </a:solidFill>
                  </a:tcPr>
                </a:tc>
                <a:extLst>
                  <a:ext uri="{0D108BD9-81ED-4DB2-BD59-A6C34878D82A}">
                    <a16:rowId xmlns:a16="http://schemas.microsoft.com/office/drawing/2014/main" val="3640427753"/>
                  </a:ext>
                </a:extLst>
              </a:tr>
            </a:tbl>
          </a:graphicData>
        </a:graphic>
      </p:graphicFrame>
      <p:graphicFrame>
        <p:nvGraphicFramePr>
          <p:cNvPr id="6" name="Tabla 5">
            <a:extLst>
              <a:ext uri="{FF2B5EF4-FFF2-40B4-BE49-F238E27FC236}">
                <a16:creationId xmlns:a16="http://schemas.microsoft.com/office/drawing/2014/main" id="{565137D5-0122-C8D6-3DBF-85104F3D856E}"/>
              </a:ext>
            </a:extLst>
          </p:cNvPr>
          <p:cNvGraphicFramePr>
            <a:graphicFrameLocks noGrp="1"/>
          </p:cNvGraphicFramePr>
          <p:nvPr>
            <p:extLst>
              <p:ext uri="{D42A27DB-BD31-4B8C-83A1-F6EECF244321}">
                <p14:modId xmlns:p14="http://schemas.microsoft.com/office/powerpoint/2010/main" val="3204271431"/>
              </p:ext>
            </p:extLst>
          </p:nvPr>
        </p:nvGraphicFramePr>
        <p:xfrm>
          <a:off x="3287708" y="4222069"/>
          <a:ext cx="4411214" cy="525604"/>
        </p:xfrm>
        <a:graphic>
          <a:graphicData uri="http://schemas.openxmlformats.org/drawingml/2006/table">
            <a:tbl>
              <a:tblPr firstRow="1" bandRow="1">
                <a:tableStyleId>{5C22544A-7EE6-4342-B048-85BDC9FD1C3A}</a:tableStyleId>
              </a:tblPr>
              <a:tblGrid>
                <a:gridCol w="1150634">
                  <a:extLst>
                    <a:ext uri="{9D8B030D-6E8A-4147-A177-3AD203B41FA5}">
                      <a16:colId xmlns:a16="http://schemas.microsoft.com/office/drawing/2014/main" val="4083225876"/>
                    </a:ext>
                  </a:extLst>
                </a:gridCol>
                <a:gridCol w="1086860">
                  <a:extLst>
                    <a:ext uri="{9D8B030D-6E8A-4147-A177-3AD203B41FA5}">
                      <a16:colId xmlns:a16="http://schemas.microsoft.com/office/drawing/2014/main" val="316073380"/>
                    </a:ext>
                  </a:extLst>
                </a:gridCol>
                <a:gridCol w="1086860">
                  <a:extLst>
                    <a:ext uri="{9D8B030D-6E8A-4147-A177-3AD203B41FA5}">
                      <a16:colId xmlns:a16="http://schemas.microsoft.com/office/drawing/2014/main" val="1173967578"/>
                    </a:ext>
                  </a:extLst>
                </a:gridCol>
                <a:gridCol w="1086860">
                  <a:extLst>
                    <a:ext uri="{9D8B030D-6E8A-4147-A177-3AD203B41FA5}">
                      <a16:colId xmlns:a16="http://schemas.microsoft.com/office/drawing/2014/main" val="4087980881"/>
                    </a:ext>
                  </a:extLst>
                </a:gridCol>
              </a:tblGrid>
              <a:tr h="525604">
                <a:tc>
                  <a:txBody>
                    <a:bodyPr/>
                    <a:lstStyle/>
                    <a:p>
                      <a:pPr algn="ctr"/>
                      <a:r>
                        <a:rPr lang="es-CL" sz="600" b="1">
                          <a:solidFill>
                            <a:schemeClr val="bg1"/>
                          </a:solidFill>
                          <a:latin typeface="Century Schoolbook" panose="02040604050505020304" pitchFamily="18" charset="0"/>
                        </a:rPr>
                        <a:t>Conocen más</a:t>
                      </a:r>
                    </a:p>
                  </a:txBody>
                  <a:tcPr anchor="ctr">
                    <a:solidFill>
                      <a:schemeClr val="bg2"/>
                    </a:solidFill>
                  </a:tcPr>
                </a:tc>
                <a:tc>
                  <a:txBody>
                    <a:bodyPr/>
                    <a:lstStyle/>
                    <a:p>
                      <a:pPr algn="ctr"/>
                      <a:r>
                        <a:rPr lang="es-CL" sz="600" b="1">
                          <a:solidFill>
                            <a:schemeClr val="bg1"/>
                          </a:solidFill>
                          <a:latin typeface="Century Schoolbook" panose="02040604050505020304" pitchFamily="18" charset="0"/>
                        </a:rPr>
                        <a:t>Hombres (70%)</a:t>
                      </a:r>
                    </a:p>
                    <a:p>
                      <a:pPr algn="ctr"/>
                      <a:r>
                        <a:rPr lang="es-CL" sz="600" b="1">
                          <a:solidFill>
                            <a:schemeClr val="bg1"/>
                          </a:solidFill>
                          <a:latin typeface="Century Schoolbook" panose="02040604050505020304" pitchFamily="18" charset="0"/>
                        </a:rPr>
                        <a:t>30-49 años (75%)</a:t>
                      </a:r>
                    </a:p>
                  </a:txBody>
                  <a:tcPr anchor="ctr">
                    <a:solidFill>
                      <a:schemeClr val="bg2"/>
                    </a:solidFill>
                  </a:tcPr>
                </a:tc>
                <a:tc>
                  <a:txBody>
                    <a:bodyPr/>
                    <a:lstStyle/>
                    <a:p>
                      <a:pPr algn="ctr"/>
                      <a:r>
                        <a:rPr lang="es-CL" sz="600" b="1">
                          <a:solidFill>
                            <a:schemeClr val="bg1"/>
                          </a:solidFill>
                          <a:latin typeface="Century Schoolbook" panose="02040604050505020304" pitchFamily="18" charset="0"/>
                        </a:rPr>
                        <a:t>Hombres (69%)</a:t>
                      </a:r>
                    </a:p>
                    <a:p>
                      <a:pPr algn="ctr"/>
                      <a:r>
                        <a:rPr lang="es-CL" sz="600" b="1">
                          <a:solidFill>
                            <a:schemeClr val="bg1"/>
                          </a:solidFill>
                          <a:latin typeface="Century Schoolbook" panose="02040604050505020304" pitchFamily="18" charset="0"/>
                        </a:rPr>
                        <a:t>30-49 años (72%)</a:t>
                      </a:r>
                      <a:br>
                        <a:rPr lang="es-CL" sz="600" b="1">
                          <a:solidFill>
                            <a:schemeClr val="bg1"/>
                          </a:solidFill>
                          <a:latin typeface="Century Schoolbook" panose="02040604050505020304" pitchFamily="18" charset="0"/>
                        </a:rPr>
                      </a:br>
                      <a:r>
                        <a:rPr lang="es-CL" sz="600" b="1">
                          <a:solidFill>
                            <a:schemeClr val="bg1"/>
                          </a:solidFill>
                          <a:latin typeface="Century Schoolbook" panose="02040604050505020304" pitchFamily="18" charset="0"/>
                        </a:rPr>
                        <a:t>ABC1 (78%)</a:t>
                      </a:r>
                    </a:p>
                  </a:txBody>
                  <a:tcPr anchor="ctr">
                    <a:solidFill>
                      <a:schemeClr val="bg2"/>
                    </a:solidFill>
                  </a:tcPr>
                </a:tc>
                <a:tc>
                  <a:txBody>
                    <a:bodyPr/>
                    <a:lstStyle/>
                    <a:p>
                      <a:pPr algn="ctr"/>
                      <a:r>
                        <a:rPr lang="es-CL" sz="600" b="1" dirty="0">
                          <a:solidFill>
                            <a:schemeClr val="bg1"/>
                          </a:solidFill>
                          <a:latin typeface="Century Schoolbook" panose="02040604050505020304" pitchFamily="18" charset="0"/>
                        </a:rPr>
                        <a:t>Hombres (79%)</a:t>
                      </a:r>
                    </a:p>
                    <a:p>
                      <a:pPr algn="ctr"/>
                      <a:r>
                        <a:rPr lang="es-CL" sz="600" b="1" dirty="0">
                          <a:solidFill>
                            <a:schemeClr val="bg1"/>
                          </a:solidFill>
                          <a:latin typeface="Century Schoolbook" panose="02040604050505020304" pitchFamily="18" charset="0"/>
                        </a:rPr>
                        <a:t>30-49 años (81%)</a:t>
                      </a:r>
                    </a:p>
                    <a:p>
                      <a:pPr algn="ctr"/>
                      <a:r>
                        <a:rPr lang="es-CL" sz="600" b="1" dirty="0">
                          <a:solidFill>
                            <a:schemeClr val="bg1"/>
                          </a:solidFill>
                          <a:latin typeface="Century Schoolbook" panose="02040604050505020304" pitchFamily="18" charset="0"/>
                        </a:rPr>
                        <a:t>ABC1 (86%)</a:t>
                      </a:r>
                    </a:p>
                  </a:txBody>
                  <a:tcPr anchor="ctr">
                    <a:solidFill>
                      <a:schemeClr val="bg2"/>
                    </a:solidFill>
                  </a:tcPr>
                </a:tc>
                <a:extLst>
                  <a:ext uri="{0D108BD9-81ED-4DB2-BD59-A6C34878D82A}">
                    <a16:rowId xmlns:a16="http://schemas.microsoft.com/office/drawing/2014/main" val="2966596441"/>
                  </a:ext>
                </a:extLst>
              </a:tr>
            </a:tbl>
          </a:graphicData>
        </a:graphic>
      </p:graphicFrame>
      <p:graphicFrame>
        <p:nvGraphicFramePr>
          <p:cNvPr id="7" name="Marcador de contenido 6">
            <a:extLst>
              <a:ext uri="{FF2B5EF4-FFF2-40B4-BE49-F238E27FC236}">
                <a16:creationId xmlns:a16="http://schemas.microsoft.com/office/drawing/2014/main" id="{D522D339-ED6F-6A7E-0C3C-D9E409871860}"/>
              </a:ext>
            </a:extLst>
          </p:cNvPr>
          <p:cNvGraphicFramePr>
            <a:graphicFrameLocks/>
          </p:cNvGraphicFramePr>
          <p:nvPr>
            <p:extLst>
              <p:ext uri="{D42A27DB-BD31-4B8C-83A1-F6EECF244321}">
                <p14:modId xmlns:p14="http://schemas.microsoft.com/office/powerpoint/2010/main" val="2840727337"/>
              </p:ext>
            </p:extLst>
          </p:nvPr>
        </p:nvGraphicFramePr>
        <p:xfrm>
          <a:off x="4069080" y="921431"/>
          <a:ext cx="5074920" cy="3446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43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a:xfrm rot="16200000">
            <a:off x="-2066372" y="2221241"/>
            <a:ext cx="4899378" cy="527484"/>
          </a:xfrm>
        </p:spPr>
        <p:txBody>
          <a:bodyPr/>
          <a:lstStyle/>
          <a:p>
            <a:pPr algn="ctr"/>
            <a:r>
              <a:rPr lang="es-MX" sz="2000"/>
              <a:t>Conocimiento de implicancias</a:t>
            </a:r>
            <a:endParaRPr lang="es-AR"/>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dirty="0"/>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278046" y="110598"/>
            <a:ext cx="7645680" cy="528606"/>
          </a:xfrm>
          <a:prstGeom prst="rect">
            <a:avLst/>
          </a:prstGeom>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b="0" dirty="0">
                <a:solidFill>
                  <a:schemeClr val="accent2"/>
                </a:solidFill>
              </a:rPr>
              <a:t>La</a:t>
            </a:r>
            <a:r>
              <a:rPr lang="es-MX" sz="1600" dirty="0">
                <a:solidFill>
                  <a:schemeClr val="accent2"/>
                </a:solidFill>
              </a:rPr>
              <a:t> mayoría </a:t>
            </a:r>
            <a:r>
              <a:rPr lang="es-MX" sz="1600" b="0" dirty="0">
                <a:solidFill>
                  <a:schemeClr val="accent2"/>
                </a:solidFill>
              </a:rPr>
              <a:t>declara</a:t>
            </a:r>
            <a:r>
              <a:rPr lang="es-MX" sz="1600" dirty="0">
                <a:solidFill>
                  <a:schemeClr val="accent2"/>
                </a:solidFill>
              </a:rPr>
              <a:t> </a:t>
            </a:r>
            <a:r>
              <a:rPr lang="es-MX" sz="1800" dirty="0">
                <a:solidFill>
                  <a:schemeClr val="accent2"/>
                </a:solidFill>
              </a:rPr>
              <a:t>conocer las implicancias </a:t>
            </a:r>
            <a:r>
              <a:rPr lang="es-MX" sz="1600" b="0" dirty="0">
                <a:solidFill>
                  <a:schemeClr val="accent2"/>
                </a:solidFill>
              </a:rPr>
              <a:t>del comercio ilegal. Se menciona como principal </a:t>
            </a:r>
            <a:r>
              <a:rPr lang="es-MX" sz="1600" dirty="0">
                <a:solidFill>
                  <a:schemeClr val="accent2"/>
                </a:solidFill>
              </a:rPr>
              <a:t>consecuencia</a:t>
            </a:r>
            <a:r>
              <a:rPr lang="es-MX" sz="1600" b="0" dirty="0">
                <a:solidFill>
                  <a:schemeClr val="accent2"/>
                </a:solidFill>
              </a:rPr>
              <a:t>: </a:t>
            </a:r>
            <a:r>
              <a:rPr lang="es-MX" sz="1600" dirty="0">
                <a:solidFill>
                  <a:schemeClr val="accent2"/>
                </a:solidFill>
              </a:rPr>
              <a:t>multa en dinero</a:t>
            </a:r>
            <a:r>
              <a:rPr lang="es-MX" sz="1600" b="0" dirty="0">
                <a:solidFill>
                  <a:schemeClr val="accent2"/>
                </a:solidFill>
              </a:rPr>
              <a:t> &gt;&gt;&gt; </a:t>
            </a:r>
            <a:r>
              <a:rPr lang="es-MX" sz="1600" dirty="0">
                <a:solidFill>
                  <a:schemeClr val="accent2"/>
                </a:solidFill>
              </a:rPr>
              <a:t>cárcel</a:t>
            </a:r>
            <a:endParaRPr lang="es-AR" sz="1600" b="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13</a:t>
            </a:fld>
            <a:endParaRPr lang="es-419" sz="1050">
              <a:solidFill>
                <a:prstClr val="black"/>
              </a:solidFill>
              <a:latin typeface="Century Gothic" panose="020B0502020202020204" pitchFamily="34" charset="0"/>
            </a:endParaRPr>
          </a:p>
        </p:txBody>
      </p:sp>
      <p:graphicFrame>
        <p:nvGraphicFramePr>
          <p:cNvPr id="4" name="Marcador de contenido 6">
            <a:extLst>
              <a:ext uri="{FF2B5EF4-FFF2-40B4-BE49-F238E27FC236}">
                <a16:creationId xmlns:a16="http://schemas.microsoft.com/office/drawing/2014/main" id="{F71D85A8-4AF7-CF50-E90F-58E1873EC53F}"/>
              </a:ext>
            </a:extLst>
          </p:cNvPr>
          <p:cNvGraphicFramePr>
            <a:graphicFrameLocks/>
          </p:cNvGraphicFramePr>
          <p:nvPr>
            <p:extLst>
              <p:ext uri="{D42A27DB-BD31-4B8C-83A1-F6EECF244321}">
                <p14:modId xmlns:p14="http://schemas.microsoft.com/office/powerpoint/2010/main" val="685052424"/>
              </p:ext>
            </p:extLst>
          </p:nvPr>
        </p:nvGraphicFramePr>
        <p:xfrm>
          <a:off x="833100" y="840459"/>
          <a:ext cx="5026094" cy="3513747"/>
        </p:xfrm>
        <a:graphic>
          <a:graphicData uri="http://schemas.openxmlformats.org/drawingml/2006/chart">
            <c:chart xmlns:c="http://schemas.openxmlformats.org/drawingml/2006/chart" xmlns:r="http://schemas.openxmlformats.org/officeDocument/2006/relationships" r:id="rId3"/>
          </a:graphicData>
        </a:graphic>
      </p:graphicFrame>
      <p:sp>
        <p:nvSpPr>
          <p:cNvPr id="10" name="Marcador de contenido 4">
            <a:extLst>
              <a:ext uri="{FF2B5EF4-FFF2-40B4-BE49-F238E27FC236}">
                <a16:creationId xmlns:a16="http://schemas.microsoft.com/office/drawing/2014/main" id="{A840F7E8-5DD5-EF90-2D78-7E8FBACC44ED}"/>
              </a:ext>
            </a:extLst>
          </p:cNvPr>
          <p:cNvSpPr txBox="1">
            <a:spLocks/>
          </p:cNvSpPr>
          <p:nvPr/>
        </p:nvSpPr>
        <p:spPr>
          <a:xfrm>
            <a:off x="2208628" y="924258"/>
            <a:ext cx="4174021" cy="4256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L">
                <a:solidFill>
                  <a:schemeClr val="tx1">
                    <a:lumMod val="85000"/>
                    <a:lumOff val="15000"/>
                  </a:schemeClr>
                </a:solidFill>
              </a:rPr>
              <a:t>Antes de esta encuesta, ¿sabía  que…?</a:t>
            </a:r>
          </a:p>
        </p:txBody>
      </p:sp>
      <p:graphicFrame>
        <p:nvGraphicFramePr>
          <p:cNvPr id="11" name="Gráfico 10">
            <a:extLst>
              <a:ext uri="{FF2B5EF4-FFF2-40B4-BE49-F238E27FC236}">
                <a16:creationId xmlns:a16="http://schemas.microsoft.com/office/drawing/2014/main" id="{A51414B6-F1ED-DA18-21FC-DACDC5EFD5FB}"/>
              </a:ext>
            </a:extLst>
          </p:cNvPr>
          <p:cNvGraphicFramePr/>
          <p:nvPr>
            <p:extLst>
              <p:ext uri="{D42A27DB-BD31-4B8C-83A1-F6EECF244321}">
                <p14:modId xmlns:p14="http://schemas.microsoft.com/office/powerpoint/2010/main" val="496278796"/>
              </p:ext>
            </p:extLst>
          </p:nvPr>
        </p:nvGraphicFramePr>
        <p:xfrm>
          <a:off x="5929532" y="1430068"/>
          <a:ext cx="3101928" cy="2716482"/>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a:extLst>
              <a:ext uri="{FF2B5EF4-FFF2-40B4-BE49-F238E27FC236}">
                <a16:creationId xmlns:a16="http://schemas.microsoft.com/office/drawing/2014/main" id="{22CC11A2-1F58-A97C-C177-84A7C23F8AE6}"/>
              </a:ext>
            </a:extLst>
          </p:cNvPr>
          <p:cNvSpPr txBox="1"/>
          <p:nvPr/>
        </p:nvSpPr>
        <p:spPr>
          <a:xfrm>
            <a:off x="6126481" y="843365"/>
            <a:ext cx="2929242" cy="528606"/>
          </a:xfrm>
          <a:prstGeom prst="rect">
            <a:avLst/>
          </a:prstGeom>
        </p:spPr>
        <p:txBody>
          <a:bodyPr vert="horz" lIns="91440" tIns="45720" rIns="91440" bIns="45720" rtlCol="0">
            <a:normAutofit lnSpcReduction="10000"/>
          </a:bodyPr>
          <a:lstStyle>
            <a:defPPr>
              <a:defRPr lang="es-AR"/>
            </a:defPPr>
            <a:lvl1pPr indent="0">
              <a:lnSpc>
                <a:spcPct val="90000"/>
              </a:lnSpc>
              <a:spcBef>
                <a:spcPts val="750"/>
              </a:spcBef>
              <a:buFont typeface="Arial" panose="020B0604020202020204" pitchFamily="34" charset="0"/>
              <a:buNone/>
              <a:defRPr sz="1050">
                <a:latin typeface="Century Gothic" panose="020B0502020202020204"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s-CL">
                <a:solidFill>
                  <a:schemeClr val="tx1">
                    <a:lumMod val="85000"/>
                    <a:lumOff val="15000"/>
                  </a:schemeClr>
                </a:solidFill>
              </a:rPr>
              <a:t>¿A qué </a:t>
            </a:r>
            <a:r>
              <a:rPr lang="es-CL" sz="1200" b="1">
                <a:solidFill>
                  <a:schemeClr val="tx1">
                    <a:lumMod val="85000"/>
                    <a:lumOff val="15000"/>
                  </a:schemeClr>
                </a:solidFill>
              </a:rPr>
              <a:t>sanciones</a:t>
            </a:r>
            <a:r>
              <a:rPr lang="es-CL">
                <a:solidFill>
                  <a:schemeClr val="tx1">
                    <a:lumMod val="85000"/>
                    <a:lumOff val="15000"/>
                  </a:schemeClr>
                </a:solidFill>
              </a:rPr>
              <a:t> se exponen los compradores de productos ilegales o falsificados? </a:t>
            </a:r>
            <a:r>
              <a:rPr lang="es-CL" sz="900" b="1">
                <a:solidFill>
                  <a:schemeClr val="tx1">
                    <a:lumMod val="85000"/>
                    <a:lumOff val="15000"/>
                  </a:schemeClr>
                </a:solidFill>
              </a:rPr>
              <a:t>(Respuestas espontáneas)</a:t>
            </a:r>
            <a:endParaRPr lang="es-CL" b="1">
              <a:solidFill>
                <a:schemeClr val="tx1">
                  <a:lumMod val="85000"/>
                  <a:lumOff val="15000"/>
                </a:schemeClr>
              </a:solidFill>
            </a:endParaRPr>
          </a:p>
        </p:txBody>
      </p:sp>
      <p:graphicFrame>
        <p:nvGraphicFramePr>
          <p:cNvPr id="6" name="Tabla 5">
            <a:extLst>
              <a:ext uri="{FF2B5EF4-FFF2-40B4-BE49-F238E27FC236}">
                <a16:creationId xmlns:a16="http://schemas.microsoft.com/office/drawing/2014/main" id="{57347729-320B-D807-8F4C-6ECCF0540D74}"/>
              </a:ext>
            </a:extLst>
          </p:cNvPr>
          <p:cNvGraphicFramePr>
            <a:graphicFrameLocks noGrp="1"/>
          </p:cNvGraphicFramePr>
          <p:nvPr>
            <p:extLst>
              <p:ext uri="{D42A27DB-BD31-4B8C-83A1-F6EECF244321}">
                <p14:modId xmlns:p14="http://schemas.microsoft.com/office/powerpoint/2010/main" val="3305451579"/>
              </p:ext>
            </p:extLst>
          </p:nvPr>
        </p:nvGraphicFramePr>
        <p:xfrm>
          <a:off x="746055" y="4255053"/>
          <a:ext cx="5026093" cy="457200"/>
        </p:xfrm>
        <a:graphic>
          <a:graphicData uri="http://schemas.openxmlformats.org/drawingml/2006/table">
            <a:tbl>
              <a:tblPr firstRow="1" bandRow="1">
                <a:tableStyleId>{5C22544A-7EE6-4342-B048-85BDC9FD1C3A}</a:tableStyleId>
              </a:tblPr>
              <a:tblGrid>
                <a:gridCol w="728923">
                  <a:extLst>
                    <a:ext uri="{9D8B030D-6E8A-4147-A177-3AD203B41FA5}">
                      <a16:colId xmlns:a16="http://schemas.microsoft.com/office/drawing/2014/main" val="4083225876"/>
                    </a:ext>
                  </a:extLst>
                </a:gridCol>
                <a:gridCol w="1432390">
                  <a:extLst>
                    <a:ext uri="{9D8B030D-6E8A-4147-A177-3AD203B41FA5}">
                      <a16:colId xmlns:a16="http://schemas.microsoft.com/office/drawing/2014/main" val="316073380"/>
                    </a:ext>
                  </a:extLst>
                </a:gridCol>
                <a:gridCol w="1432390">
                  <a:extLst>
                    <a:ext uri="{9D8B030D-6E8A-4147-A177-3AD203B41FA5}">
                      <a16:colId xmlns:a16="http://schemas.microsoft.com/office/drawing/2014/main" val="1163750643"/>
                    </a:ext>
                  </a:extLst>
                </a:gridCol>
                <a:gridCol w="1432390">
                  <a:extLst>
                    <a:ext uri="{9D8B030D-6E8A-4147-A177-3AD203B41FA5}">
                      <a16:colId xmlns:a16="http://schemas.microsoft.com/office/drawing/2014/main" val="1173967578"/>
                    </a:ext>
                  </a:extLst>
                </a:gridCol>
              </a:tblGrid>
              <a:tr h="293409">
                <a:tc>
                  <a:txBody>
                    <a:bodyPr/>
                    <a:lstStyle/>
                    <a:p>
                      <a:pPr algn="ctr"/>
                      <a:r>
                        <a:rPr lang="es-CL" sz="800" b="1" dirty="0">
                          <a:solidFill>
                            <a:schemeClr val="bg1"/>
                          </a:solidFill>
                          <a:latin typeface="Century Schoolbook" panose="02040604050505020304" pitchFamily="18" charset="0"/>
                        </a:rPr>
                        <a:t>Más frecuente en:</a:t>
                      </a:r>
                    </a:p>
                  </a:txBody>
                  <a:tcPr anchor="ctr">
                    <a:solidFill>
                      <a:schemeClr val="bg2"/>
                    </a:solidFill>
                  </a:tcPr>
                </a:tc>
                <a:tc>
                  <a:txBody>
                    <a:bodyPr/>
                    <a:lstStyle/>
                    <a:p>
                      <a:pPr algn="ctr"/>
                      <a:r>
                        <a:rPr lang="es-CL" sz="800" b="1" dirty="0">
                          <a:solidFill>
                            <a:schemeClr val="bg1"/>
                          </a:solidFill>
                          <a:latin typeface="Century Schoolbook" panose="02040604050505020304" pitchFamily="18" charset="0"/>
                        </a:rPr>
                        <a:t>50-75 años (98%)</a:t>
                      </a: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solidFill>
                          <a:latin typeface="Century Schoolbook" panose="02040604050505020304" pitchFamily="18" charset="0"/>
                        </a:rPr>
                        <a:t>Hombres (84%)</a:t>
                      </a:r>
                    </a:p>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solidFill>
                          <a:latin typeface="Century Schoolbook" panose="02040604050505020304" pitchFamily="18" charset="0"/>
                        </a:rPr>
                        <a:t>30-49 (84%); 50-75 (89%)</a:t>
                      </a: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dirty="0">
                          <a:solidFill>
                            <a:schemeClr val="bg1"/>
                          </a:solidFill>
                          <a:latin typeface="Century Schoolbook" panose="02040604050505020304" pitchFamily="18" charset="0"/>
                        </a:rPr>
                        <a:t>30-49 (82%); 50-75 (81%)</a:t>
                      </a:r>
                    </a:p>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dirty="0">
                          <a:solidFill>
                            <a:schemeClr val="bg1"/>
                          </a:solidFill>
                          <a:latin typeface="Century Schoolbook" panose="02040604050505020304" pitchFamily="18" charset="0"/>
                        </a:rPr>
                        <a:t>ABC1 (92%)</a:t>
                      </a:r>
                    </a:p>
                  </a:txBody>
                  <a:tcPr anchor="ctr">
                    <a:solidFill>
                      <a:schemeClr val="bg2"/>
                    </a:solidFill>
                  </a:tcPr>
                </a:tc>
                <a:extLst>
                  <a:ext uri="{0D108BD9-81ED-4DB2-BD59-A6C34878D82A}">
                    <a16:rowId xmlns:a16="http://schemas.microsoft.com/office/drawing/2014/main" val="2966596441"/>
                  </a:ext>
                </a:extLst>
              </a:tr>
            </a:tbl>
          </a:graphicData>
        </a:graphic>
      </p:graphicFrame>
      <p:graphicFrame>
        <p:nvGraphicFramePr>
          <p:cNvPr id="7" name="Tabla 6">
            <a:extLst>
              <a:ext uri="{FF2B5EF4-FFF2-40B4-BE49-F238E27FC236}">
                <a16:creationId xmlns:a16="http://schemas.microsoft.com/office/drawing/2014/main" id="{7C759CF8-9823-155B-C2C2-79B38EDEBEB7}"/>
              </a:ext>
            </a:extLst>
          </p:cNvPr>
          <p:cNvGraphicFramePr>
            <a:graphicFrameLocks noGrp="1"/>
          </p:cNvGraphicFramePr>
          <p:nvPr>
            <p:extLst>
              <p:ext uri="{D42A27DB-BD31-4B8C-83A1-F6EECF244321}">
                <p14:modId xmlns:p14="http://schemas.microsoft.com/office/powerpoint/2010/main" val="1634613706"/>
              </p:ext>
            </p:extLst>
          </p:nvPr>
        </p:nvGraphicFramePr>
        <p:xfrm>
          <a:off x="6038884" y="4236003"/>
          <a:ext cx="1593816" cy="457200"/>
        </p:xfrm>
        <a:graphic>
          <a:graphicData uri="http://schemas.openxmlformats.org/drawingml/2006/table">
            <a:tbl>
              <a:tblPr firstRow="1" bandRow="1">
                <a:tableStyleId>{5C22544A-7EE6-4342-B048-85BDC9FD1C3A}</a:tableStyleId>
              </a:tblPr>
              <a:tblGrid>
                <a:gridCol w="796908">
                  <a:extLst>
                    <a:ext uri="{9D8B030D-6E8A-4147-A177-3AD203B41FA5}">
                      <a16:colId xmlns:a16="http://schemas.microsoft.com/office/drawing/2014/main" val="4083225876"/>
                    </a:ext>
                  </a:extLst>
                </a:gridCol>
                <a:gridCol w="796908">
                  <a:extLst>
                    <a:ext uri="{9D8B030D-6E8A-4147-A177-3AD203B41FA5}">
                      <a16:colId xmlns:a16="http://schemas.microsoft.com/office/drawing/2014/main" val="316073380"/>
                    </a:ext>
                  </a:extLst>
                </a:gridCol>
              </a:tblGrid>
              <a:tr h="457200">
                <a:tc>
                  <a:txBody>
                    <a:bodyPr/>
                    <a:lstStyle/>
                    <a:p>
                      <a:pPr algn="ctr"/>
                      <a:r>
                        <a:rPr lang="es-CL" sz="800" b="1">
                          <a:solidFill>
                            <a:schemeClr val="bg1"/>
                          </a:solidFill>
                          <a:latin typeface="Century Schoolbook" panose="02040604050505020304" pitchFamily="18" charset="0"/>
                        </a:rPr>
                        <a:t>D (82%)</a:t>
                      </a:r>
                    </a:p>
                  </a:txBody>
                  <a:tcPr anchor="ctr">
                    <a:solidFill>
                      <a:schemeClr val="bg2"/>
                    </a:solidFill>
                  </a:tcPr>
                </a:tc>
                <a:tc>
                  <a:txBody>
                    <a:bodyPr/>
                    <a:lstStyle/>
                    <a:p>
                      <a:pPr algn="ctr"/>
                      <a:r>
                        <a:rPr lang="es-CL" sz="800" b="1" dirty="0">
                          <a:solidFill>
                            <a:schemeClr val="bg1"/>
                          </a:solidFill>
                          <a:latin typeface="Century Schoolbook" panose="02040604050505020304" pitchFamily="18" charset="0"/>
                        </a:rPr>
                        <a:t>30-49 (43%)</a:t>
                      </a:r>
                    </a:p>
                  </a:txBody>
                  <a:tcPr anchor="ctr">
                    <a:solidFill>
                      <a:schemeClr val="bg2"/>
                    </a:solidFill>
                  </a:tcPr>
                </a:tc>
                <a:extLst>
                  <a:ext uri="{0D108BD9-81ED-4DB2-BD59-A6C34878D82A}">
                    <a16:rowId xmlns:a16="http://schemas.microsoft.com/office/drawing/2014/main" val="2966596441"/>
                  </a:ext>
                </a:extLst>
              </a:tr>
            </a:tbl>
          </a:graphicData>
        </a:graphic>
      </p:graphicFrame>
      <p:sp>
        <p:nvSpPr>
          <p:cNvPr id="8" name="Marcador de contenido 2">
            <a:extLst>
              <a:ext uri="{FF2B5EF4-FFF2-40B4-BE49-F238E27FC236}">
                <a16:creationId xmlns:a16="http://schemas.microsoft.com/office/drawing/2014/main" id="{A20639AD-0484-C69F-2202-409C07780253}"/>
              </a:ext>
            </a:extLst>
          </p:cNvPr>
          <p:cNvSpPr txBox="1">
            <a:spLocks/>
          </p:cNvSpPr>
          <p:nvPr/>
        </p:nvSpPr>
        <p:spPr>
          <a:xfrm>
            <a:off x="6459612" y="3947549"/>
            <a:ext cx="2346176" cy="341978"/>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AR" sz="900" dirty="0"/>
              <a:t>Base quienes sabían que compradores se exponen a sanciones: 516</a:t>
            </a:r>
          </a:p>
        </p:txBody>
      </p:sp>
    </p:spTree>
    <p:extLst>
      <p:ext uri="{BB962C8B-B14F-4D97-AF65-F5344CB8AC3E}">
        <p14:creationId xmlns:p14="http://schemas.microsoft.com/office/powerpoint/2010/main" val="353091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4ED3F6E-1795-070D-8585-9F3FF33BF1C4}"/>
              </a:ext>
            </a:extLst>
          </p:cNvPr>
          <p:cNvSpPr>
            <a:spLocks noGrp="1"/>
          </p:cNvSpPr>
          <p:nvPr>
            <p:ph type="title"/>
          </p:nvPr>
        </p:nvSpPr>
        <p:spPr>
          <a:xfrm>
            <a:off x="3345895" y="2152537"/>
            <a:ext cx="2452210" cy="605906"/>
          </a:xfrm>
        </p:spPr>
        <p:txBody>
          <a:bodyPr/>
          <a:lstStyle/>
          <a:p>
            <a:r>
              <a:rPr lang="es-CL" sz="2900"/>
              <a:t>Percepción y juicios de valor</a:t>
            </a:r>
          </a:p>
        </p:txBody>
      </p:sp>
    </p:spTree>
    <p:extLst>
      <p:ext uri="{BB962C8B-B14F-4D97-AF65-F5344CB8AC3E}">
        <p14:creationId xmlns:p14="http://schemas.microsoft.com/office/powerpoint/2010/main" val="118613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r>
              <a:rPr lang="es-AR"/>
              <a:t>Presencia del comercio ilegal</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490021" y="103356"/>
            <a:ext cx="7645680" cy="57551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b="0" dirty="0">
                <a:solidFill>
                  <a:schemeClr val="accent2"/>
                </a:solidFill>
              </a:rPr>
              <a:t>La percepción de </a:t>
            </a:r>
            <a:r>
              <a:rPr lang="es-MX" sz="1600" dirty="0">
                <a:solidFill>
                  <a:schemeClr val="accent2"/>
                </a:solidFill>
              </a:rPr>
              <a:t>presencia </a:t>
            </a:r>
            <a:r>
              <a:rPr lang="es-MX" sz="1600" b="0" dirty="0">
                <a:solidFill>
                  <a:schemeClr val="accent2"/>
                </a:solidFill>
              </a:rPr>
              <a:t>del</a:t>
            </a:r>
            <a:r>
              <a:rPr lang="es-MX" sz="1600" dirty="0">
                <a:solidFill>
                  <a:schemeClr val="accent2"/>
                </a:solidFill>
              </a:rPr>
              <a:t> comercio ilegal </a:t>
            </a:r>
            <a:r>
              <a:rPr lang="es-MX" sz="1600" b="0" dirty="0">
                <a:solidFill>
                  <a:schemeClr val="accent2"/>
                </a:solidFill>
              </a:rPr>
              <a:t>es</a:t>
            </a:r>
            <a:r>
              <a:rPr lang="es-MX" sz="1600" dirty="0">
                <a:solidFill>
                  <a:schemeClr val="accent2"/>
                </a:solidFill>
              </a:rPr>
              <a:t> mayor en la</a:t>
            </a:r>
          </a:p>
          <a:p>
            <a:r>
              <a:rPr lang="es-MX" sz="1600" dirty="0">
                <a:solidFill>
                  <a:schemeClr val="accent2"/>
                </a:solidFill>
              </a:rPr>
              <a:t> escala nacional </a:t>
            </a:r>
            <a:r>
              <a:rPr lang="es-MX" sz="1600" b="0" dirty="0">
                <a:solidFill>
                  <a:schemeClr val="accent2"/>
                </a:solidFill>
              </a:rPr>
              <a:t>que en la </a:t>
            </a:r>
            <a:r>
              <a:rPr lang="es-MX" sz="1600" dirty="0">
                <a:solidFill>
                  <a:schemeClr val="accent2"/>
                </a:solidFill>
              </a:rPr>
              <a:t>comunal</a:t>
            </a:r>
            <a:r>
              <a:rPr lang="es-MX" sz="1600" b="0" dirty="0">
                <a:solidFill>
                  <a:schemeClr val="accent2"/>
                </a:solidFill>
              </a:rPr>
              <a:t> y más lejana al </a:t>
            </a:r>
            <a:r>
              <a:rPr lang="es-MX" sz="1600" dirty="0">
                <a:solidFill>
                  <a:schemeClr val="accent2"/>
                </a:solidFill>
              </a:rPr>
              <a:t>barrio</a:t>
            </a:r>
            <a:r>
              <a:rPr lang="es-MX" sz="1600" b="0" dirty="0">
                <a:solidFill>
                  <a:schemeClr val="accent2"/>
                </a:solidFill>
              </a:rPr>
              <a:t> donde se vive</a:t>
            </a:r>
            <a:endParaRPr lang="es-AR" sz="1600" b="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15</a:t>
            </a:fld>
            <a:endParaRPr lang="es-419" sz="1050">
              <a:solidFill>
                <a:prstClr val="black"/>
              </a:solidFill>
              <a:latin typeface="Century Gothic" panose="020B0502020202020204" pitchFamily="34" charset="0"/>
            </a:endParaRPr>
          </a:p>
        </p:txBody>
      </p:sp>
      <p:sp>
        <p:nvSpPr>
          <p:cNvPr id="4" name="Marcador de contenido 4">
            <a:extLst>
              <a:ext uri="{FF2B5EF4-FFF2-40B4-BE49-F238E27FC236}">
                <a16:creationId xmlns:a16="http://schemas.microsoft.com/office/drawing/2014/main" id="{7F1F9546-8997-91B6-6457-EE28B2CD4E17}"/>
              </a:ext>
            </a:extLst>
          </p:cNvPr>
          <p:cNvSpPr txBox="1">
            <a:spLocks/>
          </p:cNvSpPr>
          <p:nvPr/>
        </p:nvSpPr>
        <p:spPr>
          <a:xfrm>
            <a:off x="1413803" y="1277443"/>
            <a:ext cx="2307102" cy="5755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a:t> ¿En qué nivel cree que se ejerce el comercio ilegal en su…?</a:t>
            </a:r>
            <a:endParaRPr lang="es-CL"/>
          </a:p>
        </p:txBody>
      </p:sp>
      <p:graphicFrame>
        <p:nvGraphicFramePr>
          <p:cNvPr id="6" name="Marcador de contenido 6">
            <a:extLst>
              <a:ext uri="{FF2B5EF4-FFF2-40B4-BE49-F238E27FC236}">
                <a16:creationId xmlns:a16="http://schemas.microsoft.com/office/drawing/2014/main" id="{22A560FC-5A62-2A27-30D5-EDEC06A54874}"/>
              </a:ext>
            </a:extLst>
          </p:cNvPr>
          <p:cNvGraphicFramePr>
            <a:graphicFrameLocks/>
          </p:cNvGraphicFramePr>
          <p:nvPr>
            <p:extLst>
              <p:ext uri="{D42A27DB-BD31-4B8C-83A1-F6EECF244321}">
                <p14:modId xmlns:p14="http://schemas.microsoft.com/office/powerpoint/2010/main" val="182863085"/>
              </p:ext>
            </p:extLst>
          </p:nvPr>
        </p:nvGraphicFramePr>
        <p:xfrm>
          <a:off x="2669447" y="775908"/>
          <a:ext cx="6492240" cy="3941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a 6">
            <a:extLst>
              <a:ext uri="{FF2B5EF4-FFF2-40B4-BE49-F238E27FC236}">
                <a16:creationId xmlns:a16="http://schemas.microsoft.com/office/drawing/2014/main" id="{FEEC1B33-2DDF-4FD0-F972-D66332E6D414}"/>
              </a:ext>
            </a:extLst>
          </p:cNvPr>
          <p:cNvGraphicFramePr>
            <a:graphicFrameLocks noGrp="1"/>
          </p:cNvGraphicFramePr>
          <p:nvPr>
            <p:extLst>
              <p:ext uri="{D42A27DB-BD31-4B8C-83A1-F6EECF244321}">
                <p14:modId xmlns:p14="http://schemas.microsoft.com/office/powerpoint/2010/main" val="3974442958"/>
              </p:ext>
            </p:extLst>
          </p:nvPr>
        </p:nvGraphicFramePr>
        <p:xfrm>
          <a:off x="1853010" y="4208740"/>
          <a:ext cx="5150133" cy="457200"/>
        </p:xfrm>
        <a:graphic>
          <a:graphicData uri="http://schemas.openxmlformats.org/drawingml/2006/table">
            <a:tbl>
              <a:tblPr firstRow="1" bandRow="1">
                <a:tableStyleId>{5C22544A-7EE6-4342-B048-85BDC9FD1C3A}</a:tableStyleId>
              </a:tblPr>
              <a:tblGrid>
                <a:gridCol w="1343376">
                  <a:extLst>
                    <a:ext uri="{9D8B030D-6E8A-4147-A177-3AD203B41FA5}">
                      <a16:colId xmlns:a16="http://schemas.microsoft.com/office/drawing/2014/main" val="4083225876"/>
                    </a:ext>
                  </a:extLst>
                </a:gridCol>
                <a:gridCol w="1268919">
                  <a:extLst>
                    <a:ext uri="{9D8B030D-6E8A-4147-A177-3AD203B41FA5}">
                      <a16:colId xmlns:a16="http://schemas.microsoft.com/office/drawing/2014/main" val="316073380"/>
                    </a:ext>
                  </a:extLst>
                </a:gridCol>
                <a:gridCol w="1268919">
                  <a:extLst>
                    <a:ext uri="{9D8B030D-6E8A-4147-A177-3AD203B41FA5}">
                      <a16:colId xmlns:a16="http://schemas.microsoft.com/office/drawing/2014/main" val="1173967578"/>
                    </a:ext>
                  </a:extLst>
                </a:gridCol>
                <a:gridCol w="1268919">
                  <a:extLst>
                    <a:ext uri="{9D8B030D-6E8A-4147-A177-3AD203B41FA5}">
                      <a16:colId xmlns:a16="http://schemas.microsoft.com/office/drawing/2014/main" val="4087980881"/>
                    </a:ext>
                  </a:extLst>
                </a:gridCol>
              </a:tblGrid>
              <a:tr h="293409">
                <a:tc>
                  <a:txBody>
                    <a:bodyPr/>
                    <a:lstStyle/>
                    <a:p>
                      <a:pPr algn="r"/>
                      <a:r>
                        <a:rPr lang="es-CL" sz="800" b="1">
                          <a:solidFill>
                            <a:schemeClr val="bg1"/>
                          </a:solidFill>
                          <a:latin typeface="Century Schoolbook" panose="02040604050505020304" pitchFamily="18" charset="0"/>
                        </a:rPr>
                        <a:t>Opinan más que se ejerce demasiado:</a:t>
                      </a:r>
                    </a:p>
                  </a:txBody>
                  <a:tcPr anchor="ctr">
                    <a:solidFill>
                      <a:schemeClr val="bg2"/>
                    </a:solidFill>
                  </a:tcPr>
                </a:tc>
                <a:tc>
                  <a:txBody>
                    <a:bodyPr/>
                    <a:lstStyle/>
                    <a:p>
                      <a:pPr algn="ctr"/>
                      <a:r>
                        <a:rPr lang="es-CL" sz="800" b="1">
                          <a:solidFill>
                            <a:schemeClr val="bg1"/>
                          </a:solidFill>
                          <a:latin typeface="Century Schoolbook" panose="02040604050505020304" pitchFamily="18" charset="0"/>
                        </a:rPr>
                        <a:t>50-75 años (25%)</a:t>
                      </a:r>
                    </a:p>
                  </a:txBody>
                  <a:tcPr anchor="ctr">
                    <a:solidFill>
                      <a:schemeClr val="bg2"/>
                    </a:solidFill>
                  </a:tcPr>
                </a:tc>
                <a:tc>
                  <a:txBody>
                    <a:bodyPr/>
                    <a:lstStyle/>
                    <a:p>
                      <a:pPr algn="ctr"/>
                      <a:r>
                        <a:rPr lang="es-CL" sz="800" b="1">
                          <a:solidFill>
                            <a:schemeClr val="bg1"/>
                          </a:solidFill>
                          <a:latin typeface="Century Schoolbook" panose="02040604050505020304" pitchFamily="18" charset="0"/>
                        </a:rPr>
                        <a:t>Hombres (34%)</a:t>
                      </a:r>
                    </a:p>
                    <a:p>
                      <a:pPr algn="ctr"/>
                      <a:r>
                        <a:rPr lang="es-CL" sz="800" b="1">
                          <a:solidFill>
                            <a:schemeClr val="bg1"/>
                          </a:solidFill>
                          <a:latin typeface="Century Schoolbook" panose="02040604050505020304" pitchFamily="18" charset="0"/>
                        </a:rPr>
                        <a:t>50-75 años (38%)</a:t>
                      </a:r>
                    </a:p>
                    <a:p>
                      <a:pPr algn="ctr"/>
                      <a:r>
                        <a:rPr lang="es-CL" sz="800" b="1">
                          <a:solidFill>
                            <a:schemeClr val="bg1"/>
                          </a:solidFill>
                          <a:latin typeface="Century Schoolbook" panose="02040604050505020304" pitchFamily="18" charset="0"/>
                        </a:rPr>
                        <a:t>C2 (32%)</a:t>
                      </a:r>
                    </a:p>
                  </a:txBody>
                  <a:tcPr anchor="ctr">
                    <a:solidFill>
                      <a:schemeClr val="bg2"/>
                    </a:solidFill>
                  </a:tcPr>
                </a:tc>
                <a:tc>
                  <a:txBody>
                    <a:bodyPr/>
                    <a:lstStyle/>
                    <a:p>
                      <a:pPr algn="ctr"/>
                      <a:r>
                        <a:rPr lang="es-CL" sz="800" b="1" dirty="0">
                          <a:solidFill>
                            <a:schemeClr val="bg1"/>
                          </a:solidFill>
                          <a:latin typeface="Century Schoolbook" panose="02040604050505020304" pitchFamily="18" charset="0"/>
                        </a:rPr>
                        <a:t>Mujeres (67%)</a:t>
                      </a:r>
                    </a:p>
                  </a:txBody>
                  <a:tcPr anchor="ctr">
                    <a:solidFill>
                      <a:schemeClr val="bg2"/>
                    </a:solidFill>
                  </a:tcPr>
                </a:tc>
                <a:extLst>
                  <a:ext uri="{0D108BD9-81ED-4DB2-BD59-A6C34878D82A}">
                    <a16:rowId xmlns:a16="http://schemas.microsoft.com/office/drawing/2014/main" val="2966596441"/>
                  </a:ext>
                </a:extLst>
              </a:tr>
            </a:tbl>
          </a:graphicData>
        </a:graphic>
      </p:graphicFrame>
      <p:sp>
        <p:nvSpPr>
          <p:cNvPr id="8" name="Forma libre: forma 7">
            <a:extLst>
              <a:ext uri="{FF2B5EF4-FFF2-40B4-BE49-F238E27FC236}">
                <a16:creationId xmlns:a16="http://schemas.microsoft.com/office/drawing/2014/main" id="{BFEEE055-BCB3-DE55-DCF1-1CB9C37F73F0}"/>
              </a:ext>
            </a:extLst>
          </p:cNvPr>
          <p:cNvSpPr/>
          <p:nvPr/>
        </p:nvSpPr>
        <p:spPr>
          <a:xfrm>
            <a:off x="3283737" y="1057523"/>
            <a:ext cx="2407821" cy="1220028"/>
          </a:xfrm>
          <a:custGeom>
            <a:avLst/>
            <a:gdLst>
              <a:gd name="connsiteX0" fmla="*/ 0 w 3331596"/>
              <a:gd name="connsiteY0" fmla="*/ 1614115 h 1614115"/>
              <a:gd name="connsiteX1" fmla="*/ 818984 w 3331596"/>
              <a:gd name="connsiteY1" fmla="*/ 1463040 h 1614115"/>
              <a:gd name="connsiteX2" fmla="*/ 2146852 w 3331596"/>
              <a:gd name="connsiteY2" fmla="*/ 906449 h 1614115"/>
              <a:gd name="connsiteX3" fmla="*/ 3045349 w 3331596"/>
              <a:gd name="connsiteY3" fmla="*/ 326004 h 1614115"/>
              <a:gd name="connsiteX4" fmla="*/ 3331596 w 3331596"/>
              <a:gd name="connsiteY4" fmla="*/ 0 h 1614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596" h="1614115">
                <a:moveTo>
                  <a:pt x="0" y="1614115"/>
                </a:moveTo>
                <a:cubicBezTo>
                  <a:pt x="230587" y="1597549"/>
                  <a:pt x="461175" y="1580984"/>
                  <a:pt x="818984" y="1463040"/>
                </a:cubicBezTo>
                <a:cubicBezTo>
                  <a:pt x="1176793" y="1345096"/>
                  <a:pt x="1775791" y="1095955"/>
                  <a:pt x="2146852" y="906449"/>
                </a:cubicBezTo>
                <a:cubicBezTo>
                  <a:pt x="2517913" y="716943"/>
                  <a:pt x="2847892" y="477079"/>
                  <a:pt x="3045349" y="326004"/>
                </a:cubicBezTo>
                <a:cubicBezTo>
                  <a:pt x="3242806" y="174929"/>
                  <a:pt x="3287201" y="87464"/>
                  <a:pt x="3331596" y="0"/>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49775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a:t>Aceptación de actividades</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490021" y="127335"/>
            <a:ext cx="7848910" cy="57551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b="0" dirty="0">
                <a:solidFill>
                  <a:schemeClr val="accent2"/>
                </a:solidFill>
              </a:rPr>
              <a:t>La</a:t>
            </a:r>
            <a:r>
              <a:rPr lang="es-MX" sz="1600" dirty="0">
                <a:solidFill>
                  <a:schemeClr val="accent2"/>
                </a:solidFill>
              </a:rPr>
              <a:t> </a:t>
            </a:r>
            <a:r>
              <a:rPr lang="es-MX" sz="1800" dirty="0">
                <a:solidFill>
                  <a:schemeClr val="accent2"/>
                </a:solidFill>
              </a:rPr>
              <a:t>mayoría rechaza </a:t>
            </a:r>
            <a:r>
              <a:rPr lang="es-MX" sz="1600" b="0" dirty="0">
                <a:solidFill>
                  <a:schemeClr val="accent2"/>
                </a:solidFill>
              </a:rPr>
              <a:t>que se realicen </a:t>
            </a:r>
            <a:r>
              <a:rPr lang="es-MX" sz="1600" dirty="0">
                <a:solidFill>
                  <a:schemeClr val="accent2"/>
                </a:solidFill>
              </a:rPr>
              <a:t>actividades</a:t>
            </a:r>
            <a:r>
              <a:rPr lang="es-MX" sz="1600" b="0" dirty="0">
                <a:solidFill>
                  <a:schemeClr val="accent2"/>
                </a:solidFill>
              </a:rPr>
              <a:t> relacionadas </a:t>
            </a:r>
          </a:p>
          <a:p>
            <a:r>
              <a:rPr lang="es-MX" sz="1600" b="0" dirty="0">
                <a:solidFill>
                  <a:schemeClr val="accent2"/>
                </a:solidFill>
              </a:rPr>
              <a:t>con el comercio ilegal y ambulante informal en sus </a:t>
            </a:r>
            <a:r>
              <a:rPr lang="es-MX" sz="1600" dirty="0">
                <a:solidFill>
                  <a:schemeClr val="accent2"/>
                </a:solidFill>
              </a:rPr>
              <a:t>comunas </a:t>
            </a:r>
            <a:r>
              <a:rPr lang="es-MX" sz="1600" b="0" dirty="0">
                <a:solidFill>
                  <a:schemeClr val="accent2"/>
                </a:solidFill>
              </a:rPr>
              <a:t>o </a:t>
            </a:r>
            <a:r>
              <a:rPr lang="es-MX" sz="1600" dirty="0">
                <a:solidFill>
                  <a:schemeClr val="accent2"/>
                </a:solidFill>
              </a:rPr>
              <a:t>barrios</a:t>
            </a:r>
            <a:endParaRPr lang="es-AR" sz="1600" b="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16</a:t>
            </a:fld>
            <a:endParaRPr lang="es-419" sz="1050">
              <a:solidFill>
                <a:prstClr val="black"/>
              </a:solidFill>
              <a:latin typeface="Century Gothic" panose="020B0502020202020204" pitchFamily="34" charset="0"/>
            </a:endParaRPr>
          </a:p>
        </p:txBody>
      </p:sp>
      <p:graphicFrame>
        <p:nvGraphicFramePr>
          <p:cNvPr id="7" name="Marcador de contenido 6">
            <a:extLst>
              <a:ext uri="{FF2B5EF4-FFF2-40B4-BE49-F238E27FC236}">
                <a16:creationId xmlns:a16="http://schemas.microsoft.com/office/drawing/2014/main" id="{7A2512CD-4310-F525-5AC9-A388EC6A7447}"/>
              </a:ext>
            </a:extLst>
          </p:cNvPr>
          <p:cNvGraphicFramePr>
            <a:graphicFrameLocks/>
          </p:cNvGraphicFramePr>
          <p:nvPr>
            <p:extLst>
              <p:ext uri="{D42A27DB-BD31-4B8C-83A1-F6EECF244321}">
                <p14:modId xmlns:p14="http://schemas.microsoft.com/office/powerpoint/2010/main" val="415303255"/>
              </p:ext>
            </p:extLst>
          </p:nvPr>
        </p:nvGraphicFramePr>
        <p:xfrm>
          <a:off x="1298824" y="1380274"/>
          <a:ext cx="6178156" cy="3392078"/>
        </p:xfrm>
        <a:graphic>
          <a:graphicData uri="http://schemas.openxmlformats.org/drawingml/2006/chart">
            <c:chart xmlns:c="http://schemas.openxmlformats.org/drawingml/2006/chart" xmlns:r="http://schemas.openxmlformats.org/officeDocument/2006/relationships" r:id="rId3"/>
          </a:graphicData>
        </a:graphic>
      </p:graphicFrame>
      <p:sp>
        <p:nvSpPr>
          <p:cNvPr id="8" name="Marcador de contenido 4">
            <a:extLst>
              <a:ext uri="{FF2B5EF4-FFF2-40B4-BE49-F238E27FC236}">
                <a16:creationId xmlns:a16="http://schemas.microsoft.com/office/drawing/2014/main" id="{B9FA0F53-E4D2-1221-7F84-FABD08B43DDB}"/>
              </a:ext>
            </a:extLst>
          </p:cNvPr>
          <p:cNvSpPr txBox="1">
            <a:spLocks/>
          </p:cNvSpPr>
          <p:nvPr/>
        </p:nvSpPr>
        <p:spPr>
          <a:xfrm>
            <a:off x="1559076" y="986075"/>
            <a:ext cx="4349355" cy="50122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a:t> ¿Y cuán de acuerdo o en desacuerdo está con que se realicen las siguientes actividades en su comuna o barrio de residencia?</a:t>
            </a:r>
            <a:endParaRPr lang="es-CL"/>
          </a:p>
        </p:txBody>
      </p:sp>
      <p:graphicFrame>
        <p:nvGraphicFramePr>
          <p:cNvPr id="4" name="Tabla 3">
            <a:extLst>
              <a:ext uri="{FF2B5EF4-FFF2-40B4-BE49-F238E27FC236}">
                <a16:creationId xmlns:a16="http://schemas.microsoft.com/office/drawing/2014/main" id="{8877539C-99A9-896E-2B0F-ED053B26702D}"/>
              </a:ext>
            </a:extLst>
          </p:cNvPr>
          <p:cNvGraphicFramePr>
            <a:graphicFrameLocks noGrp="1"/>
          </p:cNvGraphicFramePr>
          <p:nvPr>
            <p:extLst>
              <p:ext uri="{D42A27DB-BD31-4B8C-83A1-F6EECF244321}">
                <p14:modId xmlns:p14="http://schemas.microsoft.com/office/powerpoint/2010/main" val="67008686"/>
              </p:ext>
            </p:extLst>
          </p:nvPr>
        </p:nvGraphicFramePr>
        <p:xfrm>
          <a:off x="7216726" y="1187705"/>
          <a:ext cx="1172270" cy="2683919"/>
        </p:xfrm>
        <a:graphic>
          <a:graphicData uri="http://schemas.openxmlformats.org/drawingml/2006/table">
            <a:tbl>
              <a:tblPr firstRow="1" bandRow="1">
                <a:tableStyleId>{5C22544A-7EE6-4342-B048-85BDC9FD1C3A}</a:tableStyleId>
              </a:tblPr>
              <a:tblGrid>
                <a:gridCol w="1172270">
                  <a:extLst>
                    <a:ext uri="{9D8B030D-6E8A-4147-A177-3AD203B41FA5}">
                      <a16:colId xmlns:a16="http://schemas.microsoft.com/office/drawing/2014/main" val="4083225876"/>
                    </a:ext>
                  </a:extLst>
                </a:gridCol>
              </a:tblGrid>
              <a:tr h="377582">
                <a:tc>
                  <a:txBody>
                    <a:bodyPr/>
                    <a:lstStyle/>
                    <a:p>
                      <a:pPr algn="ctr"/>
                      <a:r>
                        <a:rPr lang="es-CL" sz="700" b="1">
                          <a:solidFill>
                            <a:schemeClr val="bg1"/>
                          </a:solidFill>
                          <a:latin typeface="Century Schoolbook" panose="02040604050505020304" pitchFamily="18" charset="0"/>
                        </a:rPr>
                        <a:t>Están más en desacuerdo</a:t>
                      </a:r>
                    </a:p>
                  </a:txBody>
                  <a:tcPr anchor="ctr">
                    <a:solidFill>
                      <a:schemeClr val="bg2"/>
                    </a:solidFill>
                  </a:tcPr>
                </a:tc>
                <a:extLst>
                  <a:ext uri="{0D108BD9-81ED-4DB2-BD59-A6C34878D82A}">
                    <a16:rowId xmlns:a16="http://schemas.microsoft.com/office/drawing/2014/main" val="2966596441"/>
                  </a:ext>
                </a:extLst>
              </a:tr>
              <a:tr h="768779">
                <a:tc>
                  <a:txBody>
                    <a:bodyPr/>
                    <a:lstStyle/>
                    <a:p>
                      <a:pPr algn="ctr"/>
                      <a:r>
                        <a:rPr lang="es-CL" sz="700" b="1">
                          <a:solidFill>
                            <a:schemeClr val="bg1"/>
                          </a:solidFill>
                          <a:latin typeface="Century Schoolbook" panose="02040604050505020304" pitchFamily="18" charset="0"/>
                        </a:rPr>
                        <a:t>Mujeres (73%)</a:t>
                      </a:r>
                    </a:p>
                    <a:p>
                      <a:pPr algn="ctr"/>
                      <a:r>
                        <a:rPr lang="es-CL" sz="700" b="1">
                          <a:solidFill>
                            <a:schemeClr val="bg1"/>
                          </a:solidFill>
                          <a:latin typeface="Century Schoolbook" panose="02040604050505020304" pitchFamily="18" charset="0"/>
                        </a:rPr>
                        <a:t>50-75 años (80%)</a:t>
                      </a:r>
                    </a:p>
                  </a:txBody>
                  <a:tcPr anchor="ctr">
                    <a:solidFill>
                      <a:schemeClr val="bg2"/>
                    </a:solidFill>
                  </a:tcPr>
                </a:tc>
                <a:extLst>
                  <a:ext uri="{0D108BD9-81ED-4DB2-BD59-A6C34878D82A}">
                    <a16:rowId xmlns:a16="http://schemas.microsoft.com/office/drawing/2014/main" val="622383832"/>
                  </a:ext>
                </a:extLst>
              </a:tr>
              <a:tr h="768779">
                <a:tc>
                  <a:txBody>
                    <a:bodyPr/>
                    <a:lstStyle/>
                    <a:p>
                      <a:pPr algn="ctr"/>
                      <a:r>
                        <a:rPr lang="es-CL" sz="700" b="1">
                          <a:solidFill>
                            <a:schemeClr val="bg1"/>
                          </a:solidFill>
                          <a:latin typeface="Century Schoolbook" panose="02040604050505020304" pitchFamily="18" charset="0"/>
                        </a:rPr>
                        <a:t>Mujeres (70%)</a:t>
                      </a:r>
                    </a:p>
                    <a:p>
                      <a:pPr algn="ctr"/>
                      <a:r>
                        <a:rPr lang="es-CL" sz="700" b="1">
                          <a:solidFill>
                            <a:schemeClr val="bg1"/>
                          </a:solidFill>
                          <a:latin typeface="Century Schoolbook" panose="02040604050505020304" pitchFamily="18" charset="0"/>
                        </a:rPr>
                        <a:t>50-75 años (80%)</a:t>
                      </a:r>
                    </a:p>
                  </a:txBody>
                  <a:tcPr anchor="ctr">
                    <a:solidFill>
                      <a:schemeClr val="bg2"/>
                    </a:solidFill>
                  </a:tcPr>
                </a:tc>
                <a:extLst>
                  <a:ext uri="{0D108BD9-81ED-4DB2-BD59-A6C34878D82A}">
                    <a16:rowId xmlns:a16="http://schemas.microsoft.com/office/drawing/2014/main" val="21136386"/>
                  </a:ext>
                </a:extLst>
              </a:tr>
              <a:tr h="76877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700" b="1" dirty="0">
                          <a:solidFill>
                            <a:schemeClr val="bg1"/>
                          </a:solidFill>
                          <a:latin typeface="Century Schoolbook" panose="02040604050505020304" pitchFamily="18" charset="0"/>
                        </a:rPr>
                        <a:t>50-75 años (68%)</a:t>
                      </a:r>
                    </a:p>
                  </a:txBody>
                  <a:tcPr anchor="ctr">
                    <a:solidFill>
                      <a:schemeClr val="bg2"/>
                    </a:solidFill>
                  </a:tcPr>
                </a:tc>
                <a:extLst>
                  <a:ext uri="{0D108BD9-81ED-4DB2-BD59-A6C34878D82A}">
                    <a16:rowId xmlns:a16="http://schemas.microsoft.com/office/drawing/2014/main" val="2820521456"/>
                  </a:ext>
                </a:extLst>
              </a:tr>
            </a:tbl>
          </a:graphicData>
        </a:graphic>
      </p:graphicFrame>
    </p:spTree>
    <p:extLst>
      <p:ext uri="{BB962C8B-B14F-4D97-AF65-F5344CB8AC3E}">
        <p14:creationId xmlns:p14="http://schemas.microsoft.com/office/powerpoint/2010/main" val="317293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sz="2000"/>
              <a:t>Relación con otros fenómenos</a:t>
            </a:r>
            <a:endParaRPr lang="es-AR"/>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490021" y="100006"/>
            <a:ext cx="7645680" cy="97696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b="0" dirty="0">
                <a:solidFill>
                  <a:schemeClr val="accent2"/>
                </a:solidFill>
              </a:rPr>
              <a:t>La</a:t>
            </a:r>
            <a:r>
              <a:rPr lang="es-MX" sz="1600" dirty="0">
                <a:solidFill>
                  <a:schemeClr val="accent2"/>
                </a:solidFill>
              </a:rPr>
              <a:t> principal relación </a:t>
            </a:r>
            <a:r>
              <a:rPr lang="es-MX" sz="1600" b="0" dirty="0">
                <a:solidFill>
                  <a:schemeClr val="accent2"/>
                </a:solidFill>
              </a:rPr>
              <a:t>del</a:t>
            </a:r>
            <a:r>
              <a:rPr lang="es-MX" sz="1600" dirty="0">
                <a:solidFill>
                  <a:schemeClr val="accent2"/>
                </a:solidFill>
              </a:rPr>
              <a:t> comercio ambulante informal </a:t>
            </a:r>
            <a:r>
              <a:rPr lang="es-MX" sz="1600" b="0" dirty="0">
                <a:solidFill>
                  <a:schemeClr val="accent2"/>
                </a:solidFill>
              </a:rPr>
              <a:t>es con el </a:t>
            </a:r>
            <a:r>
              <a:rPr lang="es-MX" sz="1600" dirty="0">
                <a:solidFill>
                  <a:schemeClr val="accent2"/>
                </a:solidFill>
              </a:rPr>
              <a:t>desempleo</a:t>
            </a:r>
            <a:r>
              <a:rPr lang="es-MX" sz="1600" b="0" dirty="0">
                <a:solidFill>
                  <a:schemeClr val="accent2"/>
                </a:solidFill>
              </a:rPr>
              <a:t>, que figura como</a:t>
            </a:r>
            <a:r>
              <a:rPr lang="es-MX" sz="1600" dirty="0">
                <a:solidFill>
                  <a:schemeClr val="accent2"/>
                </a:solidFill>
              </a:rPr>
              <a:t> su causa, </a:t>
            </a:r>
            <a:r>
              <a:rPr lang="es-MX" sz="1600" b="0" dirty="0">
                <a:solidFill>
                  <a:schemeClr val="accent2"/>
                </a:solidFill>
              </a:rPr>
              <a:t>pero la mayoría lo vincula también</a:t>
            </a:r>
          </a:p>
          <a:p>
            <a:r>
              <a:rPr lang="es-MX" sz="1600" b="0" dirty="0">
                <a:solidFill>
                  <a:schemeClr val="accent2"/>
                </a:solidFill>
              </a:rPr>
              <a:t> a</a:t>
            </a:r>
            <a:r>
              <a:rPr lang="es-MX" sz="1600" dirty="0">
                <a:solidFill>
                  <a:schemeClr val="accent2"/>
                </a:solidFill>
              </a:rPr>
              <a:t> inseguridad, contrabando y narcotráfico</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17</a:t>
            </a:fld>
            <a:endParaRPr lang="es-419" sz="1050">
              <a:solidFill>
                <a:prstClr val="black"/>
              </a:solidFill>
              <a:latin typeface="Century Gothic" panose="020B0502020202020204" pitchFamily="34" charset="0"/>
            </a:endParaRPr>
          </a:p>
        </p:txBody>
      </p:sp>
      <p:sp>
        <p:nvSpPr>
          <p:cNvPr id="4" name="Marcador de contenido 4">
            <a:extLst>
              <a:ext uri="{FF2B5EF4-FFF2-40B4-BE49-F238E27FC236}">
                <a16:creationId xmlns:a16="http://schemas.microsoft.com/office/drawing/2014/main" id="{7F1F9546-8997-91B6-6457-EE28B2CD4E17}"/>
              </a:ext>
            </a:extLst>
          </p:cNvPr>
          <p:cNvSpPr txBox="1">
            <a:spLocks/>
          </p:cNvSpPr>
          <p:nvPr/>
        </p:nvSpPr>
        <p:spPr>
          <a:xfrm>
            <a:off x="1227339" y="1694969"/>
            <a:ext cx="1796023" cy="86516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sz="1100"/>
              <a:t>¿Cuán relacionado cree usted que está el comercio ambulante informal con…?</a:t>
            </a:r>
            <a:endParaRPr lang="es-CL" sz="1100"/>
          </a:p>
        </p:txBody>
      </p:sp>
      <p:graphicFrame>
        <p:nvGraphicFramePr>
          <p:cNvPr id="7" name="Marcador de contenido 6">
            <a:extLst>
              <a:ext uri="{FF2B5EF4-FFF2-40B4-BE49-F238E27FC236}">
                <a16:creationId xmlns:a16="http://schemas.microsoft.com/office/drawing/2014/main" id="{7CF80C14-705A-30DB-A31D-950EA8A00CC9}"/>
              </a:ext>
            </a:extLst>
          </p:cNvPr>
          <p:cNvGraphicFramePr>
            <a:graphicFrameLocks/>
          </p:cNvGraphicFramePr>
          <p:nvPr>
            <p:extLst>
              <p:ext uri="{D42A27DB-BD31-4B8C-83A1-F6EECF244321}">
                <p14:modId xmlns:p14="http://schemas.microsoft.com/office/powerpoint/2010/main" val="390560521"/>
              </p:ext>
            </p:extLst>
          </p:nvPr>
        </p:nvGraphicFramePr>
        <p:xfrm>
          <a:off x="1057493" y="1125415"/>
          <a:ext cx="7696282" cy="3415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a 5">
            <a:extLst>
              <a:ext uri="{FF2B5EF4-FFF2-40B4-BE49-F238E27FC236}">
                <a16:creationId xmlns:a16="http://schemas.microsoft.com/office/drawing/2014/main" id="{0008AE8F-FA67-0FEB-8893-006AAE7F172B}"/>
              </a:ext>
            </a:extLst>
          </p:cNvPr>
          <p:cNvGraphicFramePr>
            <a:graphicFrameLocks noGrp="1"/>
          </p:cNvGraphicFramePr>
          <p:nvPr>
            <p:extLst>
              <p:ext uri="{D42A27DB-BD31-4B8C-83A1-F6EECF244321}">
                <p14:modId xmlns:p14="http://schemas.microsoft.com/office/powerpoint/2010/main" val="930929076"/>
              </p:ext>
            </p:extLst>
          </p:nvPr>
        </p:nvGraphicFramePr>
        <p:xfrm>
          <a:off x="2294166" y="4176761"/>
          <a:ext cx="6350433" cy="457200"/>
        </p:xfrm>
        <a:graphic>
          <a:graphicData uri="http://schemas.openxmlformats.org/drawingml/2006/table">
            <a:tbl>
              <a:tblPr firstRow="1" bandRow="1">
                <a:tableStyleId>{5C22544A-7EE6-4342-B048-85BDC9FD1C3A}</a:tableStyleId>
              </a:tblPr>
              <a:tblGrid>
                <a:gridCol w="1077817">
                  <a:extLst>
                    <a:ext uri="{9D8B030D-6E8A-4147-A177-3AD203B41FA5}">
                      <a16:colId xmlns:a16="http://schemas.microsoft.com/office/drawing/2014/main" val="4083225876"/>
                    </a:ext>
                  </a:extLst>
                </a:gridCol>
                <a:gridCol w="1318154">
                  <a:extLst>
                    <a:ext uri="{9D8B030D-6E8A-4147-A177-3AD203B41FA5}">
                      <a16:colId xmlns:a16="http://schemas.microsoft.com/office/drawing/2014/main" val="316073380"/>
                    </a:ext>
                  </a:extLst>
                </a:gridCol>
                <a:gridCol w="1318154">
                  <a:extLst>
                    <a:ext uri="{9D8B030D-6E8A-4147-A177-3AD203B41FA5}">
                      <a16:colId xmlns:a16="http://schemas.microsoft.com/office/drawing/2014/main" val="1163750643"/>
                    </a:ext>
                  </a:extLst>
                </a:gridCol>
                <a:gridCol w="1318154">
                  <a:extLst>
                    <a:ext uri="{9D8B030D-6E8A-4147-A177-3AD203B41FA5}">
                      <a16:colId xmlns:a16="http://schemas.microsoft.com/office/drawing/2014/main" val="1173967578"/>
                    </a:ext>
                  </a:extLst>
                </a:gridCol>
                <a:gridCol w="1318154">
                  <a:extLst>
                    <a:ext uri="{9D8B030D-6E8A-4147-A177-3AD203B41FA5}">
                      <a16:colId xmlns:a16="http://schemas.microsoft.com/office/drawing/2014/main" val="4087980881"/>
                    </a:ext>
                  </a:extLst>
                </a:gridCol>
              </a:tblGrid>
              <a:tr h="293409">
                <a:tc>
                  <a:txBody>
                    <a:bodyPr/>
                    <a:lstStyle/>
                    <a:p>
                      <a:pPr algn="r"/>
                      <a:r>
                        <a:rPr lang="es-CL" sz="800" b="1">
                          <a:solidFill>
                            <a:schemeClr val="bg1"/>
                          </a:solidFill>
                          <a:latin typeface="Century Schoolbook" panose="02040604050505020304" pitchFamily="18" charset="0"/>
                        </a:rPr>
                        <a:t>Opinan más que están totalmente relacionados</a:t>
                      </a:r>
                    </a:p>
                  </a:txBody>
                  <a:tcPr anchor="ctr">
                    <a:solidFill>
                      <a:schemeClr val="bg2"/>
                    </a:solidFill>
                  </a:tcPr>
                </a:tc>
                <a:tc>
                  <a:txBody>
                    <a:bodyPr/>
                    <a:lstStyle/>
                    <a:p>
                      <a:pPr algn="ctr"/>
                      <a:r>
                        <a:rPr lang="es-CL" sz="800" b="1">
                          <a:solidFill>
                            <a:schemeClr val="bg1"/>
                          </a:solidFill>
                          <a:latin typeface="Century Schoolbook" panose="02040604050505020304" pitchFamily="18" charset="0"/>
                        </a:rPr>
                        <a:t>Mujeres (64%)</a:t>
                      </a:r>
                    </a:p>
                    <a:p>
                      <a:pPr algn="ctr"/>
                      <a:r>
                        <a:rPr lang="es-CL" sz="800" b="1">
                          <a:solidFill>
                            <a:schemeClr val="bg1"/>
                          </a:solidFill>
                          <a:latin typeface="Century Schoolbook" panose="02040604050505020304" pitchFamily="18" charset="0"/>
                        </a:rPr>
                        <a:t>50-75 años (66%)</a:t>
                      </a: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solidFill>
                          <a:latin typeface="Century Schoolbook" panose="02040604050505020304" pitchFamily="18" charset="0"/>
                        </a:rPr>
                        <a:t>50-75 años (54%)</a:t>
                      </a: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solidFill>
                          <a:latin typeface="Century Schoolbook" panose="02040604050505020304" pitchFamily="18" charset="0"/>
                        </a:rPr>
                        <a:t>50-75 años (62%)</a:t>
                      </a: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dirty="0">
                          <a:solidFill>
                            <a:schemeClr val="bg1"/>
                          </a:solidFill>
                          <a:latin typeface="Century Schoolbook" panose="02040604050505020304" pitchFamily="18" charset="0"/>
                        </a:rPr>
                        <a:t>50-75 años (52%)</a:t>
                      </a:r>
                    </a:p>
                  </a:txBody>
                  <a:tcPr anchor="ctr">
                    <a:solidFill>
                      <a:schemeClr val="bg2"/>
                    </a:solidFill>
                  </a:tcPr>
                </a:tc>
                <a:extLst>
                  <a:ext uri="{0D108BD9-81ED-4DB2-BD59-A6C34878D82A}">
                    <a16:rowId xmlns:a16="http://schemas.microsoft.com/office/drawing/2014/main" val="2966596441"/>
                  </a:ext>
                </a:extLst>
              </a:tr>
            </a:tbl>
          </a:graphicData>
        </a:graphic>
      </p:graphicFrame>
    </p:spTree>
    <p:extLst>
      <p:ext uri="{BB962C8B-B14F-4D97-AF65-F5344CB8AC3E}">
        <p14:creationId xmlns:p14="http://schemas.microsoft.com/office/powerpoint/2010/main" val="1345506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a:t>Causas atribuidas</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460203" y="148449"/>
            <a:ext cx="8478036" cy="575514"/>
          </a:xfrm>
          <a:prstGeom prst="rect">
            <a:avLst/>
          </a:prstGeom>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b="0" dirty="0">
                <a:solidFill>
                  <a:schemeClr val="accent2"/>
                </a:solidFill>
              </a:rPr>
              <a:t>El</a:t>
            </a:r>
            <a:r>
              <a:rPr lang="es-MX" sz="1600" dirty="0">
                <a:solidFill>
                  <a:schemeClr val="accent2"/>
                </a:solidFill>
              </a:rPr>
              <a:t> comercio ambulante informal </a:t>
            </a:r>
            <a:r>
              <a:rPr lang="es-MX" sz="1600" b="0" dirty="0">
                <a:solidFill>
                  <a:schemeClr val="accent2"/>
                </a:solidFill>
              </a:rPr>
              <a:t>se</a:t>
            </a:r>
            <a:r>
              <a:rPr lang="es-MX" sz="1600" dirty="0">
                <a:solidFill>
                  <a:schemeClr val="accent2"/>
                </a:solidFill>
              </a:rPr>
              <a:t> </a:t>
            </a:r>
            <a:r>
              <a:rPr lang="es-MX" sz="1800" dirty="0">
                <a:solidFill>
                  <a:schemeClr val="accent2"/>
                </a:solidFill>
              </a:rPr>
              <a:t>atribuye</a:t>
            </a:r>
            <a:r>
              <a:rPr lang="es-MX" sz="1600" dirty="0">
                <a:solidFill>
                  <a:schemeClr val="accent2"/>
                </a:solidFill>
              </a:rPr>
              <a:t> </a:t>
            </a:r>
            <a:r>
              <a:rPr lang="es-MX" sz="1600" b="0" dirty="0">
                <a:solidFill>
                  <a:schemeClr val="accent2"/>
                </a:solidFill>
              </a:rPr>
              <a:t>principalmente</a:t>
            </a:r>
            <a:r>
              <a:rPr lang="es-MX" sz="1600" dirty="0">
                <a:solidFill>
                  <a:schemeClr val="accent2"/>
                </a:solidFill>
              </a:rPr>
              <a:t>                   </a:t>
            </a:r>
          </a:p>
          <a:p>
            <a:r>
              <a:rPr lang="es-MX" sz="1600" b="0" dirty="0">
                <a:solidFill>
                  <a:schemeClr val="accent2"/>
                </a:solidFill>
              </a:rPr>
              <a:t>a la </a:t>
            </a:r>
            <a:r>
              <a:rPr lang="es-MX" sz="1800" dirty="0">
                <a:solidFill>
                  <a:schemeClr val="accent2"/>
                </a:solidFill>
              </a:rPr>
              <a:t>necesidad económica</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18</a:t>
            </a:fld>
            <a:endParaRPr lang="es-419" sz="1050">
              <a:solidFill>
                <a:prstClr val="black"/>
              </a:solidFill>
              <a:latin typeface="Century Gothic" panose="020B0502020202020204" pitchFamily="34" charset="0"/>
            </a:endParaRPr>
          </a:p>
        </p:txBody>
      </p:sp>
      <p:graphicFrame>
        <p:nvGraphicFramePr>
          <p:cNvPr id="4" name="Marcador de contenido 6">
            <a:extLst>
              <a:ext uri="{FF2B5EF4-FFF2-40B4-BE49-F238E27FC236}">
                <a16:creationId xmlns:a16="http://schemas.microsoft.com/office/drawing/2014/main" id="{D023483B-4A74-0DBF-F33E-AB54C438649C}"/>
              </a:ext>
            </a:extLst>
          </p:cNvPr>
          <p:cNvGraphicFramePr>
            <a:graphicFrameLocks/>
          </p:cNvGraphicFramePr>
          <p:nvPr>
            <p:extLst>
              <p:ext uri="{D42A27DB-BD31-4B8C-83A1-F6EECF244321}">
                <p14:modId xmlns:p14="http://schemas.microsoft.com/office/powerpoint/2010/main" val="3970347954"/>
              </p:ext>
            </p:extLst>
          </p:nvPr>
        </p:nvGraphicFramePr>
        <p:xfrm>
          <a:off x="1375824" y="1076176"/>
          <a:ext cx="3484562" cy="36274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Marcador de contenido 6">
            <a:extLst>
              <a:ext uri="{FF2B5EF4-FFF2-40B4-BE49-F238E27FC236}">
                <a16:creationId xmlns:a16="http://schemas.microsoft.com/office/drawing/2014/main" id="{F8DD321E-6BFC-FACA-5635-891E5CA7D418}"/>
              </a:ext>
            </a:extLst>
          </p:cNvPr>
          <p:cNvGraphicFramePr>
            <a:graphicFrameLocks/>
          </p:cNvGraphicFramePr>
          <p:nvPr>
            <p:extLst>
              <p:ext uri="{D42A27DB-BD31-4B8C-83A1-F6EECF244321}">
                <p14:modId xmlns:p14="http://schemas.microsoft.com/office/powerpoint/2010/main" val="2617015718"/>
              </p:ext>
            </p:extLst>
          </p:nvPr>
        </p:nvGraphicFramePr>
        <p:xfrm>
          <a:off x="4501666" y="1133611"/>
          <a:ext cx="4255478" cy="3627435"/>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9794B796-6FC5-21F2-FDE6-CB8417EC1F39}"/>
              </a:ext>
            </a:extLst>
          </p:cNvPr>
          <p:cNvSpPr txBox="1"/>
          <p:nvPr/>
        </p:nvSpPr>
        <p:spPr>
          <a:xfrm>
            <a:off x="1592036" y="867922"/>
            <a:ext cx="1398455" cy="369332"/>
          </a:xfrm>
          <a:prstGeom prst="rect">
            <a:avLst/>
          </a:prstGeom>
          <a:noFill/>
        </p:spPr>
        <p:txBody>
          <a:bodyPr wrap="square" rtlCol="0">
            <a:spAutoFit/>
          </a:bodyPr>
          <a:lstStyle/>
          <a:p>
            <a:pPr algn="r"/>
            <a:r>
              <a:rPr lang="es-CL" dirty="0">
                <a:latin typeface="Century Schoolbook" panose="02040604050505020304" pitchFamily="18" charset="0"/>
              </a:rPr>
              <a:t>TEMAS</a:t>
            </a:r>
          </a:p>
        </p:txBody>
      </p:sp>
      <p:sp>
        <p:nvSpPr>
          <p:cNvPr id="10" name="CuadroTexto 9">
            <a:extLst>
              <a:ext uri="{FF2B5EF4-FFF2-40B4-BE49-F238E27FC236}">
                <a16:creationId xmlns:a16="http://schemas.microsoft.com/office/drawing/2014/main" id="{AB197F62-CC61-A732-9E69-DCD8ACB3C2C6}"/>
              </a:ext>
            </a:extLst>
          </p:cNvPr>
          <p:cNvSpPr txBox="1"/>
          <p:nvPr/>
        </p:nvSpPr>
        <p:spPr>
          <a:xfrm>
            <a:off x="5087566" y="867922"/>
            <a:ext cx="1927988" cy="369332"/>
          </a:xfrm>
          <a:prstGeom prst="rect">
            <a:avLst/>
          </a:prstGeom>
          <a:noFill/>
        </p:spPr>
        <p:txBody>
          <a:bodyPr wrap="square" rtlCol="0">
            <a:spAutoFit/>
          </a:bodyPr>
          <a:lstStyle/>
          <a:p>
            <a:pPr algn="r"/>
            <a:r>
              <a:rPr lang="es-CL" dirty="0">
                <a:latin typeface="Century Schoolbook" panose="02040604050505020304" pitchFamily="18" charset="0"/>
              </a:rPr>
              <a:t>MENCIONES</a:t>
            </a:r>
          </a:p>
        </p:txBody>
      </p:sp>
      <p:sp>
        <p:nvSpPr>
          <p:cNvPr id="11" name="Marcador de contenido 4">
            <a:extLst>
              <a:ext uri="{FF2B5EF4-FFF2-40B4-BE49-F238E27FC236}">
                <a16:creationId xmlns:a16="http://schemas.microsoft.com/office/drawing/2014/main" id="{9998B8B3-8747-25A5-F721-D6FE0968542B}"/>
              </a:ext>
            </a:extLst>
          </p:cNvPr>
          <p:cNvSpPr txBox="1">
            <a:spLocks/>
          </p:cNvSpPr>
          <p:nvPr/>
        </p:nvSpPr>
        <p:spPr>
          <a:xfrm>
            <a:off x="3371971" y="4716057"/>
            <a:ext cx="4604610" cy="50122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 ¿Por qué cree usted que se produce el comercio ambulante informal en nuestro país? </a:t>
            </a:r>
            <a:r>
              <a:rPr lang="es-MX" sz="1050" b="1" i="1" dirty="0"/>
              <a:t>RESPUESTAS ESPONTANEAS -</a:t>
            </a:r>
            <a:r>
              <a:rPr lang="es-MX" dirty="0"/>
              <a:t> </a:t>
            </a:r>
            <a:r>
              <a:rPr lang="es-MX" b="1" dirty="0">
                <a:hlinkClick r:id="rId5" action="ppaction://hlinksldjump"/>
              </a:rPr>
              <a:t>VER TABLAS</a:t>
            </a:r>
            <a:endParaRPr lang="es-CL" dirty="0"/>
          </a:p>
        </p:txBody>
      </p:sp>
      <p:sp>
        <p:nvSpPr>
          <p:cNvPr id="7" name="Abrir llave 6">
            <a:extLst>
              <a:ext uri="{FF2B5EF4-FFF2-40B4-BE49-F238E27FC236}">
                <a16:creationId xmlns:a16="http://schemas.microsoft.com/office/drawing/2014/main" id="{1E972188-AE79-EF06-8148-CEDBA50880E0}"/>
              </a:ext>
            </a:extLst>
          </p:cNvPr>
          <p:cNvSpPr/>
          <p:nvPr/>
        </p:nvSpPr>
        <p:spPr>
          <a:xfrm>
            <a:off x="4900521" y="1234518"/>
            <a:ext cx="187044" cy="1262191"/>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2" name="Forma libre: forma 11">
            <a:extLst>
              <a:ext uri="{FF2B5EF4-FFF2-40B4-BE49-F238E27FC236}">
                <a16:creationId xmlns:a16="http://schemas.microsoft.com/office/drawing/2014/main" id="{D9CEF7AB-52CC-EFE1-CBCE-5E4A07101BA6}"/>
              </a:ext>
            </a:extLst>
          </p:cNvPr>
          <p:cNvSpPr/>
          <p:nvPr/>
        </p:nvSpPr>
        <p:spPr>
          <a:xfrm>
            <a:off x="4691270" y="1463041"/>
            <a:ext cx="182880" cy="400570"/>
          </a:xfrm>
          <a:custGeom>
            <a:avLst/>
            <a:gdLst>
              <a:gd name="connsiteX0" fmla="*/ 0 w 182880"/>
              <a:gd name="connsiteY0" fmla="*/ 0 h 400570"/>
              <a:gd name="connsiteX1" fmla="*/ 39756 w 182880"/>
              <a:gd name="connsiteY1" fmla="*/ 71562 h 400570"/>
              <a:gd name="connsiteX2" fmla="*/ 31805 w 182880"/>
              <a:gd name="connsiteY2" fmla="*/ 254442 h 400570"/>
              <a:gd name="connsiteX3" fmla="*/ 55659 w 182880"/>
              <a:gd name="connsiteY3" fmla="*/ 381663 h 400570"/>
              <a:gd name="connsiteX4" fmla="*/ 182880 w 182880"/>
              <a:gd name="connsiteY4" fmla="*/ 397565 h 40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400570">
                <a:moveTo>
                  <a:pt x="0" y="0"/>
                </a:moveTo>
                <a:cubicBezTo>
                  <a:pt x="17227" y="14577"/>
                  <a:pt x="34455" y="29155"/>
                  <a:pt x="39756" y="71562"/>
                </a:cubicBezTo>
                <a:cubicBezTo>
                  <a:pt x="45057" y="113969"/>
                  <a:pt x="29155" y="202759"/>
                  <a:pt x="31805" y="254442"/>
                </a:cubicBezTo>
                <a:cubicBezTo>
                  <a:pt x="34456" y="306126"/>
                  <a:pt x="30480" y="357809"/>
                  <a:pt x="55659" y="381663"/>
                </a:cubicBezTo>
                <a:cubicBezTo>
                  <a:pt x="80838" y="405517"/>
                  <a:pt x="131859" y="401541"/>
                  <a:pt x="182880" y="397565"/>
                </a:cubicBezTo>
              </a:path>
            </a:pathLst>
          </a:custGeom>
          <a:noFill/>
          <a:ln>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76167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a:t>Causas atribuidas</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153249" y="272587"/>
            <a:ext cx="7977918" cy="815188"/>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400" b="0" dirty="0">
                <a:solidFill>
                  <a:schemeClr val="accent2"/>
                </a:solidFill>
              </a:rPr>
              <a:t>Las</a:t>
            </a:r>
            <a:r>
              <a:rPr lang="es-MX" sz="1400" dirty="0">
                <a:solidFill>
                  <a:schemeClr val="accent2"/>
                </a:solidFill>
              </a:rPr>
              <a:t> mujeres atribuyen </a:t>
            </a:r>
            <a:r>
              <a:rPr lang="es-MX" sz="1400" b="0" dirty="0">
                <a:solidFill>
                  <a:schemeClr val="accent2"/>
                </a:solidFill>
              </a:rPr>
              <a:t>más el </a:t>
            </a:r>
            <a:r>
              <a:rPr lang="es-MX" sz="1400" dirty="0">
                <a:solidFill>
                  <a:schemeClr val="accent2"/>
                </a:solidFill>
              </a:rPr>
              <a:t>comercio ambulante informal </a:t>
            </a:r>
            <a:r>
              <a:rPr lang="es-MX" sz="1400" b="0" dirty="0">
                <a:solidFill>
                  <a:schemeClr val="accent2"/>
                </a:solidFill>
              </a:rPr>
              <a:t>a la </a:t>
            </a:r>
            <a:r>
              <a:rPr lang="es-MX" sz="1400" dirty="0">
                <a:solidFill>
                  <a:schemeClr val="accent2"/>
                </a:solidFill>
              </a:rPr>
              <a:t>necesidad </a:t>
            </a:r>
          </a:p>
          <a:p>
            <a:r>
              <a:rPr lang="es-MX" sz="1400" dirty="0">
                <a:solidFill>
                  <a:schemeClr val="accent2"/>
                </a:solidFill>
              </a:rPr>
              <a:t>económica </a:t>
            </a:r>
            <a:r>
              <a:rPr lang="es-MX" sz="1400" b="0" dirty="0">
                <a:solidFill>
                  <a:schemeClr val="accent2"/>
                </a:solidFill>
              </a:rPr>
              <a:t>y la </a:t>
            </a:r>
            <a:r>
              <a:rPr lang="es-MX" sz="1400" dirty="0">
                <a:solidFill>
                  <a:schemeClr val="accent2"/>
                </a:solidFill>
              </a:rPr>
              <a:t>falta de oportunidades</a:t>
            </a:r>
            <a:r>
              <a:rPr lang="es-MX" sz="1400" b="0" dirty="0">
                <a:solidFill>
                  <a:schemeClr val="accent2"/>
                </a:solidFill>
              </a:rPr>
              <a:t>, mientras los </a:t>
            </a:r>
            <a:r>
              <a:rPr lang="es-MX" sz="1400" dirty="0">
                <a:solidFill>
                  <a:schemeClr val="accent2"/>
                </a:solidFill>
              </a:rPr>
              <a:t>hombres </a:t>
            </a:r>
            <a:r>
              <a:rPr lang="es-MX" sz="1400" b="0" dirty="0">
                <a:solidFill>
                  <a:schemeClr val="accent2"/>
                </a:solidFill>
              </a:rPr>
              <a:t>mencionan</a:t>
            </a:r>
            <a:r>
              <a:rPr lang="es-MX" sz="1400" dirty="0">
                <a:solidFill>
                  <a:schemeClr val="accent2"/>
                </a:solidFill>
              </a:rPr>
              <a:t> </a:t>
            </a:r>
            <a:r>
              <a:rPr lang="es-MX" sz="1400" b="0" dirty="0">
                <a:solidFill>
                  <a:schemeClr val="accent2"/>
                </a:solidFill>
              </a:rPr>
              <a:t>más la</a:t>
            </a:r>
          </a:p>
          <a:p>
            <a:r>
              <a:rPr lang="es-MX" sz="1400" b="0" dirty="0">
                <a:solidFill>
                  <a:schemeClr val="accent2"/>
                </a:solidFill>
              </a:rPr>
              <a:t> </a:t>
            </a:r>
            <a:r>
              <a:rPr lang="es-MX" sz="1400" dirty="0">
                <a:solidFill>
                  <a:schemeClr val="accent2"/>
                </a:solidFill>
              </a:rPr>
              <a:t>falta de fiscalización</a:t>
            </a:r>
            <a:endParaRPr lang="es-AR" sz="14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19</a:t>
            </a:fld>
            <a:endParaRPr lang="es-419" sz="1050">
              <a:solidFill>
                <a:prstClr val="black"/>
              </a:solidFill>
              <a:latin typeface="Century Gothic" panose="020B0502020202020204" pitchFamily="34" charset="0"/>
            </a:endParaRPr>
          </a:p>
        </p:txBody>
      </p:sp>
      <p:sp>
        <p:nvSpPr>
          <p:cNvPr id="11" name="Marcador de contenido 4">
            <a:extLst>
              <a:ext uri="{FF2B5EF4-FFF2-40B4-BE49-F238E27FC236}">
                <a16:creationId xmlns:a16="http://schemas.microsoft.com/office/drawing/2014/main" id="{9998B8B3-8747-25A5-F721-D6FE0968542B}"/>
              </a:ext>
            </a:extLst>
          </p:cNvPr>
          <p:cNvSpPr txBox="1">
            <a:spLocks/>
          </p:cNvSpPr>
          <p:nvPr/>
        </p:nvSpPr>
        <p:spPr>
          <a:xfrm>
            <a:off x="3371971" y="4716057"/>
            <a:ext cx="4482072" cy="50122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 ¿Por qué cree usted que se produce el comercio ambulante informal en nuestro país? </a:t>
            </a:r>
            <a:r>
              <a:rPr lang="es-MX" sz="1050" b="1" i="1" dirty="0"/>
              <a:t>RESPUESTAS ESPONTANEAS </a:t>
            </a:r>
            <a:r>
              <a:rPr lang="es-MX" dirty="0"/>
              <a:t>- </a:t>
            </a:r>
            <a:r>
              <a:rPr lang="es-MX" b="1" dirty="0">
                <a:hlinkClick r:id="rId3" action="ppaction://hlinksldjump"/>
              </a:rPr>
              <a:t>VOLVER</a:t>
            </a:r>
            <a:endParaRPr lang="es-CL" dirty="0"/>
          </a:p>
        </p:txBody>
      </p:sp>
      <p:graphicFrame>
        <p:nvGraphicFramePr>
          <p:cNvPr id="7" name="Tabla 6">
            <a:extLst>
              <a:ext uri="{FF2B5EF4-FFF2-40B4-BE49-F238E27FC236}">
                <a16:creationId xmlns:a16="http://schemas.microsoft.com/office/drawing/2014/main" id="{674C797E-D11C-30DA-8CCD-A2BF02B7A7D5}"/>
              </a:ext>
            </a:extLst>
          </p:cNvPr>
          <p:cNvGraphicFramePr>
            <a:graphicFrameLocks noGrp="1"/>
          </p:cNvGraphicFramePr>
          <p:nvPr>
            <p:extLst>
              <p:ext uri="{D42A27DB-BD31-4B8C-83A1-F6EECF244321}">
                <p14:modId xmlns:p14="http://schemas.microsoft.com/office/powerpoint/2010/main" val="2690216440"/>
              </p:ext>
            </p:extLst>
          </p:nvPr>
        </p:nvGraphicFramePr>
        <p:xfrm>
          <a:off x="1044827" y="1214123"/>
          <a:ext cx="7886702" cy="2289720"/>
        </p:xfrm>
        <a:graphic>
          <a:graphicData uri="http://schemas.openxmlformats.org/drawingml/2006/table">
            <a:tbl>
              <a:tblPr/>
              <a:tblGrid>
                <a:gridCol w="1907381">
                  <a:extLst>
                    <a:ext uri="{9D8B030D-6E8A-4147-A177-3AD203B41FA5}">
                      <a16:colId xmlns:a16="http://schemas.microsoft.com/office/drawing/2014/main" val="494173791"/>
                    </a:ext>
                  </a:extLst>
                </a:gridCol>
                <a:gridCol w="664369">
                  <a:extLst>
                    <a:ext uri="{9D8B030D-6E8A-4147-A177-3AD203B41FA5}">
                      <a16:colId xmlns:a16="http://schemas.microsoft.com/office/drawing/2014/main" val="1697530639"/>
                    </a:ext>
                  </a:extLst>
                </a:gridCol>
                <a:gridCol w="664369">
                  <a:extLst>
                    <a:ext uri="{9D8B030D-6E8A-4147-A177-3AD203B41FA5}">
                      <a16:colId xmlns:a16="http://schemas.microsoft.com/office/drawing/2014/main" val="3652509074"/>
                    </a:ext>
                  </a:extLst>
                </a:gridCol>
                <a:gridCol w="664369">
                  <a:extLst>
                    <a:ext uri="{9D8B030D-6E8A-4147-A177-3AD203B41FA5}">
                      <a16:colId xmlns:a16="http://schemas.microsoft.com/office/drawing/2014/main" val="4149904866"/>
                    </a:ext>
                  </a:extLst>
                </a:gridCol>
                <a:gridCol w="664369">
                  <a:extLst>
                    <a:ext uri="{9D8B030D-6E8A-4147-A177-3AD203B41FA5}">
                      <a16:colId xmlns:a16="http://schemas.microsoft.com/office/drawing/2014/main" val="608543094"/>
                    </a:ext>
                  </a:extLst>
                </a:gridCol>
                <a:gridCol w="664369">
                  <a:extLst>
                    <a:ext uri="{9D8B030D-6E8A-4147-A177-3AD203B41FA5}">
                      <a16:colId xmlns:a16="http://schemas.microsoft.com/office/drawing/2014/main" val="2246342208"/>
                    </a:ext>
                  </a:extLst>
                </a:gridCol>
                <a:gridCol w="664369">
                  <a:extLst>
                    <a:ext uri="{9D8B030D-6E8A-4147-A177-3AD203B41FA5}">
                      <a16:colId xmlns:a16="http://schemas.microsoft.com/office/drawing/2014/main" val="2234500271"/>
                    </a:ext>
                  </a:extLst>
                </a:gridCol>
                <a:gridCol w="664369">
                  <a:extLst>
                    <a:ext uri="{9D8B030D-6E8A-4147-A177-3AD203B41FA5}">
                      <a16:colId xmlns:a16="http://schemas.microsoft.com/office/drawing/2014/main" val="1867286876"/>
                    </a:ext>
                  </a:extLst>
                </a:gridCol>
                <a:gridCol w="664369">
                  <a:extLst>
                    <a:ext uri="{9D8B030D-6E8A-4147-A177-3AD203B41FA5}">
                      <a16:colId xmlns:a16="http://schemas.microsoft.com/office/drawing/2014/main" val="3669171321"/>
                    </a:ext>
                  </a:extLst>
                </a:gridCol>
                <a:gridCol w="664369">
                  <a:extLst>
                    <a:ext uri="{9D8B030D-6E8A-4147-A177-3AD203B41FA5}">
                      <a16:colId xmlns:a16="http://schemas.microsoft.com/office/drawing/2014/main" val="623037692"/>
                    </a:ext>
                  </a:extLst>
                </a:gridCol>
              </a:tblGrid>
              <a:tr h="173030">
                <a:tc>
                  <a:txBody>
                    <a:bodyPr/>
                    <a:lstStyle/>
                    <a:p>
                      <a:pPr algn="ctr" fontAlgn="b"/>
                      <a:r>
                        <a:rPr lang="es-MX" sz="800" b="1" i="0" u="none" strike="noStrike">
                          <a:solidFill>
                            <a:srgbClr val="000000"/>
                          </a:solidFill>
                          <a:effectLst/>
                          <a:latin typeface="Calibri" panose="020F0502020204030204" pitchFamily="34" charset="0"/>
                        </a:rPr>
                        <a:t>¿Por qué cree usted que se produce el comercio ambulante informal en nuestro país?</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Hombre</a:t>
                      </a:r>
                    </a:p>
                  </a:txBody>
                  <a:tcPr marL="36000" marR="36000" marT="3600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Mujer</a:t>
                      </a:r>
                    </a:p>
                  </a:txBody>
                  <a:tcPr marL="36000" marR="36000" marT="3600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18 a 29</a:t>
                      </a:r>
                    </a:p>
                  </a:txBody>
                  <a:tcPr marL="36000" marR="36000" marT="3600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30 a 49</a:t>
                      </a:r>
                    </a:p>
                  </a:txBody>
                  <a:tcPr marL="36000" marR="36000" marT="36000" marB="36000" anchor="ctr">
                    <a:lnL>
                      <a:noFill/>
                    </a:lnL>
                    <a:lnR>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50 a 75</a:t>
                      </a:r>
                    </a:p>
                  </a:txBody>
                  <a:tcPr marL="36000" marR="36000" marT="3600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ABC1</a:t>
                      </a:r>
                    </a:p>
                  </a:txBody>
                  <a:tcPr marL="36000" marR="36000" marT="3600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C2</a:t>
                      </a:r>
                    </a:p>
                  </a:txBody>
                  <a:tcPr marL="36000" marR="36000" marT="36000" marB="36000" anchor="ctr">
                    <a:lnL>
                      <a:noFill/>
                    </a:lnL>
                    <a:lnR>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C3</a:t>
                      </a:r>
                    </a:p>
                  </a:txBody>
                  <a:tcPr marL="36000" marR="36000" marT="36000" marB="36000" anchor="ctr">
                    <a:lnL>
                      <a:noFill/>
                    </a:lnL>
                    <a:lnR>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D</a:t>
                      </a:r>
                    </a:p>
                  </a:txBody>
                  <a:tcPr marL="36000" marR="36000" marT="3600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DBDBDB"/>
                    </a:solidFill>
                  </a:tcPr>
                </a:tc>
                <a:extLst>
                  <a:ext uri="{0D108BD9-81ED-4DB2-BD59-A6C34878D82A}">
                    <a16:rowId xmlns:a16="http://schemas.microsoft.com/office/drawing/2014/main" val="359250648"/>
                  </a:ext>
                </a:extLst>
              </a:tr>
              <a:tr h="0">
                <a:tc>
                  <a:txBody>
                    <a:bodyPr/>
                    <a:lstStyle/>
                    <a:p>
                      <a:pPr algn="r" fontAlgn="b"/>
                      <a:r>
                        <a:rPr lang="es-MX" sz="700" b="0" i="0" u="none" strike="noStrike">
                          <a:solidFill>
                            <a:srgbClr val="000000"/>
                          </a:solidFill>
                          <a:effectLst/>
                          <a:latin typeface="Calibri" panose="020F0502020204030204" pitchFamily="34" charset="0"/>
                        </a:rPr>
                        <a:t>Bases absolutas</a:t>
                      </a:r>
                      <a:endParaRPr lang="es-MX" sz="700" b="1" i="0" u="none" strike="noStrike">
                        <a:solidFill>
                          <a:srgbClr val="000000"/>
                        </a:solidFill>
                        <a:effectLst/>
                        <a:latin typeface="Calibri" panose="020F0502020204030204" pitchFamily="34" charset="0"/>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279</a:t>
                      </a:r>
                    </a:p>
                  </a:txBody>
                  <a:tcPr marL="7620" marR="7620" marT="7620" marB="0" anchor="ctr">
                    <a:lnL w="9525" cap="flat" cmpd="sng" algn="ctr">
                      <a:solidFill>
                        <a:schemeClr val="tx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297</a:t>
                      </a:r>
                    </a:p>
                  </a:txBody>
                  <a:tcPr marL="7620" marR="7620" marT="7620" marB="0" anchor="ctr">
                    <a:lnL>
                      <a:noFill/>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a:solidFill>
                            <a:srgbClr val="000000"/>
                          </a:solidFill>
                          <a:effectLst/>
                          <a:latin typeface="Calibri" panose="020F0502020204030204" pitchFamily="34" charset="0"/>
                          <a:ea typeface="+mn-ea"/>
                          <a:cs typeface="+mn-cs"/>
                        </a:rPr>
                        <a:t>186</a:t>
                      </a:r>
                    </a:p>
                  </a:txBody>
                  <a:tcPr marL="7620" marR="7620" marT="7620" marB="0" anchor="ctr">
                    <a:lnL w="9525" cap="flat" cmpd="sng" algn="ctr">
                      <a:solidFill>
                        <a:schemeClr val="tx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197</a:t>
                      </a:r>
                    </a:p>
                  </a:txBody>
                  <a:tcPr marL="7620" marR="7620" marT="7620" marB="0" anchor="ctr">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193</a:t>
                      </a:r>
                    </a:p>
                  </a:txBody>
                  <a:tcPr marL="7620" marR="7620" marT="7620" marB="0" anchor="ctr">
                    <a:lnL>
                      <a:noFill/>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141</a:t>
                      </a:r>
                    </a:p>
                  </a:txBody>
                  <a:tcPr marL="7620" marR="7620" marT="7620" marB="0" anchor="ctr">
                    <a:lnL w="9525" cap="flat" cmpd="sng" algn="ctr">
                      <a:solidFill>
                        <a:schemeClr val="tx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145</a:t>
                      </a:r>
                    </a:p>
                  </a:txBody>
                  <a:tcPr marL="7620" marR="7620" marT="7620" marB="0" anchor="ctr">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147</a:t>
                      </a:r>
                    </a:p>
                  </a:txBody>
                  <a:tcPr marL="7620" marR="7620" marT="7620" marB="0" anchor="ctr">
                    <a:lnL>
                      <a:noFill/>
                    </a:lnL>
                    <a:lnR>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143</a:t>
                      </a:r>
                    </a:p>
                  </a:txBody>
                  <a:tcPr marL="7620" marR="7620" marT="7620" marB="0" anchor="ctr">
                    <a:lnL>
                      <a:noFill/>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BDBDB"/>
                    </a:solidFill>
                  </a:tcPr>
                </a:tc>
                <a:extLst>
                  <a:ext uri="{0D108BD9-81ED-4DB2-BD59-A6C34878D82A}">
                    <a16:rowId xmlns:a16="http://schemas.microsoft.com/office/drawing/2014/main" val="1181620757"/>
                  </a:ext>
                </a:extLst>
              </a:tr>
              <a:tr h="168771">
                <a:tc>
                  <a:txBody>
                    <a:bodyPr/>
                    <a:lstStyle/>
                    <a:p>
                      <a:pPr algn="r" fontAlgn="b"/>
                      <a:r>
                        <a:rPr lang="es-CL" sz="900" b="0" i="0" u="none" strike="noStrike">
                          <a:solidFill>
                            <a:srgbClr val="000000"/>
                          </a:solidFill>
                          <a:effectLst/>
                          <a:latin typeface="Calibri" panose="020F0502020204030204" pitchFamily="34" charset="0"/>
                        </a:rPr>
                        <a:t>Por falta de empleo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30%</a:t>
                      </a:r>
                    </a:p>
                  </a:txBody>
                  <a:tcPr marL="36000" marR="36000" marT="3600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37%</a:t>
                      </a:r>
                    </a:p>
                  </a:txBody>
                  <a:tcPr marL="36000" marR="36000" marT="3600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23%</a:t>
                      </a:r>
                    </a:p>
                  </a:txBody>
                  <a:tcPr marL="36000" marR="36000" marT="3600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32%</a:t>
                      </a:r>
                    </a:p>
                  </a:txBody>
                  <a:tcPr marL="36000" marR="36000" marT="36000" marB="3600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41%</a:t>
                      </a:r>
                    </a:p>
                  </a:txBody>
                  <a:tcPr marL="36000" marR="36000" marT="3600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42%</a:t>
                      </a:r>
                    </a:p>
                  </a:txBody>
                  <a:tcPr marL="36000" marR="36000" marT="3600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39%</a:t>
                      </a:r>
                    </a:p>
                  </a:txBody>
                  <a:tcPr marL="36000" marR="36000" marT="36000" marB="36000" anchor="ctr">
                    <a:lnL>
                      <a:noFill/>
                    </a:lnL>
                    <a:lnR>
                      <a:noFill/>
                    </a:lnR>
                    <a:lnT w="9525" cap="flat" cmpd="sng" algn="ctr">
                      <a:solidFill>
                        <a:schemeClr val="tx1"/>
                      </a:solidFill>
                      <a:prstDash val="solid"/>
                      <a:round/>
                      <a:headEnd type="none" w="med" len="med"/>
                      <a:tailEnd type="none" w="med" len="med"/>
                    </a:lnT>
                    <a:lnB>
                      <a:noFill/>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38%</a:t>
                      </a:r>
                    </a:p>
                  </a:txBody>
                  <a:tcPr marL="36000" marR="36000" marT="36000" marB="36000" anchor="ctr">
                    <a:lnL>
                      <a:noFill/>
                    </a:lnL>
                    <a:lnR>
                      <a:noFill/>
                    </a:lnR>
                    <a:lnT w="9525" cap="flat" cmpd="sng" algn="ctr">
                      <a:solidFill>
                        <a:schemeClr val="tx1"/>
                      </a:solidFill>
                      <a:prstDash val="solid"/>
                      <a:round/>
                      <a:headEnd type="none" w="med" len="med"/>
                      <a:tailEnd type="none" w="med" len="med"/>
                    </a:lnT>
                    <a:lnB>
                      <a:noFill/>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25%</a:t>
                      </a:r>
                    </a:p>
                  </a:txBody>
                  <a:tcPr marL="36000" marR="36000" marT="3600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117804151"/>
                  </a:ext>
                </a:extLst>
              </a:tr>
              <a:tr h="168771">
                <a:tc>
                  <a:txBody>
                    <a:bodyPr/>
                    <a:lstStyle/>
                    <a:p>
                      <a:pPr algn="r" fontAlgn="b"/>
                      <a:r>
                        <a:rPr lang="es-CL" sz="900" b="0" i="0" u="none" strike="noStrike">
                          <a:solidFill>
                            <a:srgbClr val="000000"/>
                          </a:solidFill>
                          <a:effectLst/>
                          <a:latin typeface="Calibri" panose="020F0502020204030204" pitchFamily="34" charset="0"/>
                        </a:rPr>
                        <a:t>Falta fiscalización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21%</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13%</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16%</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20%</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14%</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17%</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15%</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22%</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13%</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117797765"/>
                  </a:ext>
                </a:extLst>
              </a:tr>
              <a:tr h="168771">
                <a:tc>
                  <a:txBody>
                    <a:bodyPr/>
                    <a:lstStyle/>
                    <a:p>
                      <a:pPr algn="r" fontAlgn="b"/>
                      <a:r>
                        <a:rPr lang="es-CL" sz="900" b="0" i="0" u="none" strike="noStrike">
                          <a:solidFill>
                            <a:srgbClr val="000000"/>
                          </a:solidFill>
                          <a:effectLst/>
                          <a:latin typeface="Calibri" panose="020F0502020204030204" pitchFamily="34" charset="0"/>
                        </a:rPr>
                        <a:t>Es cómodo y fácil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13%</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14%</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a:noFill/>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14%</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19%</a:t>
                      </a:r>
                    </a:p>
                  </a:txBody>
                  <a:tcPr marL="36000" marR="36000" marT="36000" marB="36000" anchor="ctr">
                    <a:lnL>
                      <a:noFill/>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14%</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23192018"/>
                  </a:ext>
                </a:extLst>
              </a:tr>
              <a:tr h="168771">
                <a:tc>
                  <a:txBody>
                    <a:bodyPr/>
                    <a:lstStyle/>
                    <a:p>
                      <a:pPr algn="r" fontAlgn="b"/>
                      <a:r>
                        <a:rPr lang="es-CL" sz="900" b="0" i="0" u="none" strike="noStrike">
                          <a:solidFill>
                            <a:srgbClr val="000000"/>
                          </a:solidFill>
                          <a:effectLst/>
                          <a:latin typeface="Calibri" panose="020F0502020204030204" pitchFamily="34" charset="0"/>
                        </a:rPr>
                        <a:t>Por la pobreza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15%</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18%</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13%</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12%</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14%</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65244910"/>
                  </a:ext>
                </a:extLst>
              </a:tr>
              <a:tr h="168771">
                <a:tc>
                  <a:txBody>
                    <a:bodyPr/>
                    <a:lstStyle/>
                    <a:p>
                      <a:pPr algn="r" fontAlgn="b"/>
                      <a:r>
                        <a:rPr lang="es-CL" sz="900" b="0" i="0" u="none" strike="noStrike">
                          <a:solidFill>
                            <a:srgbClr val="000000"/>
                          </a:solidFill>
                          <a:effectLst/>
                          <a:latin typeface="Calibri" panose="020F0502020204030204" pitchFamily="34" charset="0"/>
                        </a:rPr>
                        <a:t>Estado irregular de inmigración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12%</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36000" marR="36000" marT="36000" marB="36000" anchor="ctr">
                    <a:lnL>
                      <a:noFill/>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18%</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13%</a:t>
                      </a:r>
                    </a:p>
                  </a:txBody>
                  <a:tcPr marL="36000" marR="36000" marT="36000" marB="36000" anchor="ctr">
                    <a:lnL>
                      <a:noFill/>
                    </a:lnL>
                    <a:lnR>
                      <a:noFill/>
                    </a:lnR>
                    <a:lnT>
                      <a:noFill/>
                    </a:lnT>
                    <a:lnB>
                      <a:noFill/>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a:noFill/>
                    </a:lnL>
                    <a:lnR>
                      <a:noFill/>
                    </a:lnR>
                    <a:lnT>
                      <a:noFill/>
                    </a:lnT>
                    <a:lnB>
                      <a:noFill/>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14%</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extLst>
                  <a:ext uri="{0D108BD9-81ED-4DB2-BD59-A6C34878D82A}">
                    <a16:rowId xmlns:a16="http://schemas.microsoft.com/office/drawing/2014/main" val="1253820609"/>
                  </a:ext>
                </a:extLst>
              </a:tr>
              <a:tr h="168771">
                <a:tc>
                  <a:txBody>
                    <a:bodyPr/>
                    <a:lstStyle/>
                    <a:p>
                      <a:pPr algn="r" fontAlgn="b"/>
                      <a:r>
                        <a:rPr lang="es-CL" sz="900" b="0" i="0" u="none" strike="noStrike">
                          <a:solidFill>
                            <a:srgbClr val="000000"/>
                          </a:solidFill>
                          <a:effectLst/>
                          <a:latin typeface="Calibri" panose="020F0502020204030204" pitchFamily="34" charset="0"/>
                        </a:rPr>
                        <a:t>Pocas oportunidades de permisos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13%</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14%</a:t>
                      </a:r>
                    </a:p>
                  </a:txBody>
                  <a:tcPr marL="36000" marR="36000" marT="36000" marB="36000" anchor="ctr">
                    <a:lnL>
                      <a:noFill/>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11%</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a:noFill/>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7%</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12%</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extLst>
                  <a:ext uri="{0D108BD9-81ED-4DB2-BD59-A6C34878D82A}">
                    <a16:rowId xmlns:a16="http://schemas.microsoft.com/office/drawing/2014/main" val="3674916659"/>
                  </a:ext>
                </a:extLst>
              </a:tr>
              <a:tr h="168771">
                <a:tc>
                  <a:txBody>
                    <a:bodyPr/>
                    <a:lstStyle/>
                    <a:p>
                      <a:pPr algn="r" fontAlgn="b"/>
                      <a:r>
                        <a:rPr lang="es-MX" sz="900" b="0" i="0" u="none" strike="noStrike">
                          <a:solidFill>
                            <a:srgbClr val="000000"/>
                          </a:solidFill>
                          <a:effectLst/>
                          <a:latin typeface="Calibri" panose="020F0502020204030204" pitchFamily="34" charset="0"/>
                        </a:rPr>
                        <a:t>Precios caros en comercio establecido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2%</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extLst>
                  <a:ext uri="{0D108BD9-81ED-4DB2-BD59-A6C34878D82A}">
                    <a16:rowId xmlns:a16="http://schemas.microsoft.com/office/drawing/2014/main" val="2787318018"/>
                  </a:ext>
                </a:extLst>
              </a:tr>
              <a:tr h="168771">
                <a:tc>
                  <a:txBody>
                    <a:bodyPr/>
                    <a:lstStyle/>
                    <a:p>
                      <a:pPr algn="r" fontAlgn="b"/>
                      <a:r>
                        <a:rPr lang="es-CL" sz="900" b="0" i="0" u="none" strike="noStrike">
                          <a:solidFill>
                            <a:srgbClr val="000000"/>
                          </a:solidFill>
                          <a:effectLst/>
                          <a:latin typeface="Calibri" panose="020F0502020204030204" pitchFamily="34" charset="0"/>
                        </a:rPr>
                        <a:t>Bajas remuneraciones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8%</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2%</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5%</a:t>
                      </a:r>
                    </a:p>
                  </a:txBody>
                  <a:tcPr marL="36000" marR="36000" marT="36000" marB="3600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11%</a:t>
                      </a:r>
                    </a:p>
                  </a:txBody>
                  <a:tcPr marL="36000" marR="36000" marT="36000" marB="3600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11%</a:t>
                      </a:r>
                    </a:p>
                  </a:txBody>
                  <a:tcPr marL="36000" marR="36000" marT="36000" marB="36000" anchor="ctr">
                    <a:lnL>
                      <a:noFill/>
                    </a:lnL>
                    <a:lnR>
                      <a:noFill/>
                    </a:lnR>
                    <a:lnT>
                      <a:noFill/>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6%</a:t>
                      </a:r>
                    </a:p>
                  </a:txBody>
                  <a:tcPr marL="36000" marR="36000" marT="36000" marB="3600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dirty="0">
                          <a:solidFill>
                            <a:srgbClr val="000000"/>
                          </a:solidFill>
                          <a:effectLst/>
                          <a:latin typeface="Calibri" panose="020F0502020204030204" pitchFamily="34" charset="0"/>
                        </a:rPr>
                        <a:t>3%</a:t>
                      </a:r>
                    </a:p>
                  </a:txBody>
                  <a:tcPr marL="36000" marR="36000" marT="36000" marB="3600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633606336"/>
                  </a:ext>
                </a:extLst>
              </a:tr>
            </a:tbl>
          </a:graphicData>
        </a:graphic>
      </p:graphicFrame>
      <p:graphicFrame>
        <p:nvGraphicFramePr>
          <p:cNvPr id="8" name="Tabla 7">
            <a:extLst>
              <a:ext uri="{FF2B5EF4-FFF2-40B4-BE49-F238E27FC236}">
                <a16:creationId xmlns:a16="http://schemas.microsoft.com/office/drawing/2014/main" id="{E14F13EE-0D76-48BC-F72A-766E87E26749}"/>
              </a:ext>
            </a:extLst>
          </p:cNvPr>
          <p:cNvGraphicFramePr>
            <a:graphicFrameLocks noGrp="1"/>
          </p:cNvGraphicFramePr>
          <p:nvPr>
            <p:extLst>
              <p:ext uri="{D42A27DB-BD31-4B8C-83A1-F6EECF244321}">
                <p14:modId xmlns:p14="http://schemas.microsoft.com/office/powerpoint/2010/main" val="1739731007"/>
              </p:ext>
            </p:extLst>
          </p:nvPr>
        </p:nvGraphicFramePr>
        <p:xfrm>
          <a:off x="1044827" y="3821525"/>
          <a:ext cx="1979389" cy="418320"/>
        </p:xfrm>
        <a:graphic>
          <a:graphicData uri="http://schemas.openxmlformats.org/drawingml/2006/table">
            <a:tbl>
              <a:tblPr/>
              <a:tblGrid>
                <a:gridCol w="1979389">
                  <a:extLst>
                    <a:ext uri="{9D8B030D-6E8A-4147-A177-3AD203B41FA5}">
                      <a16:colId xmlns:a16="http://schemas.microsoft.com/office/drawing/2014/main" val="2947794126"/>
                    </a:ext>
                  </a:extLst>
                </a:gridCol>
              </a:tblGrid>
              <a:tr h="0">
                <a:tc>
                  <a:txBody>
                    <a:bodyPr/>
                    <a:lstStyle/>
                    <a:p>
                      <a:pPr algn="ctr" fontAlgn="b"/>
                      <a:r>
                        <a:rPr lang="es-CL" sz="900" b="0" i="0" u="none" strike="noStrike">
                          <a:solidFill>
                            <a:srgbClr val="000000"/>
                          </a:solidFill>
                          <a:effectLst/>
                          <a:latin typeface="Calibri" panose="020F0502020204030204" pitchFamily="34" charset="0"/>
                        </a:rPr>
                        <a:t>Valores estadísticamente superiores</a:t>
                      </a:r>
                    </a:p>
                  </a:txBody>
                  <a:tcPr marL="36000" marR="36000" marT="36000" marB="3600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2864453688"/>
                  </a:ext>
                </a:extLst>
              </a:tr>
              <a:tr h="0">
                <a:tc>
                  <a:txBody>
                    <a:bodyPr/>
                    <a:lstStyle/>
                    <a:p>
                      <a:pPr algn="ctr" fontAlgn="b"/>
                      <a:r>
                        <a:rPr lang="es-CL" sz="900" b="0" i="0" u="none" strike="noStrike" dirty="0">
                          <a:solidFill>
                            <a:srgbClr val="000000"/>
                          </a:solidFill>
                          <a:effectLst/>
                          <a:latin typeface="Calibri" panose="020F0502020204030204" pitchFamily="34" charset="0"/>
                        </a:rPr>
                        <a:t>Valores estadísticamente inferiores</a:t>
                      </a:r>
                    </a:p>
                  </a:txBody>
                  <a:tcPr marL="36000" marR="36000" marT="36000" marB="3600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367008207"/>
                  </a:ext>
                </a:extLst>
              </a:tr>
            </a:tbl>
          </a:graphicData>
        </a:graphic>
      </p:graphicFrame>
    </p:spTree>
    <p:extLst>
      <p:ext uri="{BB962C8B-B14F-4D97-AF65-F5344CB8AC3E}">
        <p14:creationId xmlns:p14="http://schemas.microsoft.com/office/powerpoint/2010/main" val="111278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3A59103-8C4A-E2C2-8178-9F5A79C2E242}"/>
              </a:ext>
            </a:extLst>
          </p:cNvPr>
          <p:cNvSpPr>
            <a:spLocks noGrp="1"/>
          </p:cNvSpPr>
          <p:nvPr>
            <p:ph type="title"/>
          </p:nvPr>
        </p:nvSpPr>
        <p:spPr>
          <a:xfrm>
            <a:off x="3099401" y="1376958"/>
            <a:ext cx="4981127" cy="412561"/>
          </a:xfrm>
        </p:spPr>
        <p:txBody>
          <a:bodyPr/>
          <a:lstStyle/>
          <a:p>
            <a:r>
              <a:rPr lang="es-CL">
                <a:solidFill>
                  <a:schemeClr val="tx1">
                    <a:lumMod val="85000"/>
                    <a:lumOff val="15000"/>
                  </a:schemeClr>
                </a:solidFill>
              </a:rPr>
              <a:t>Objetivos</a:t>
            </a:r>
          </a:p>
        </p:txBody>
      </p:sp>
      <p:sp>
        <p:nvSpPr>
          <p:cNvPr id="4" name="Marcador de texto 3">
            <a:extLst>
              <a:ext uri="{FF2B5EF4-FFF2-40B4-BE49-F238E27FC236}">
                <a16:creationId xmlns:a16="http://schemas.microsoft.com/office/drawing/2014/main" id="{7D645C78-1B9E-19A8-AE27-6028DF424998}"/>
              </a:ext>
            </a:extLst>
          </p:cNvPr>
          <p:cNvSpPr>
            <a:spLocks noGrp="1"/>
          </p:cNvSpPr>
          <p:nvPr>
            <p:ph type="body" sz="quarter" idx="10"/>
          </p:nvPr>
        </p:nvSpPr>
        <p:spPr/>
        <p:txBody>
          <a:bodyPr/>
          <a:lstStyle/>
          <a:p>
            <a:r>
              <a:rPr lang="es-CL">
                <a:solidFill>
                  <a:schemeClr val="tx1">
                    <a:lumMod val="85000"/>
                    <a:lumOff val="15000"/>
                  </a:schemeClr>
                </a:solidFill>
              </a:rPr>
              <a:t>Metodología</a:t>
            </a:r>
          </a:p>
        </p:txBody>
      </p:sp>
      <p:sp>
        <p:nvSpPr>
          <p:cNvPr id="5" name="Marcador de texto 4">
            <a:extLst>
              <a:ext uri="{FF2B5EF4-FFF2-40B4-BE49-F238E27FC236}">
                <a16:creationId xmlns:a16="http://schemas.microsoft.com/office/drawing/2014/main" id="{2B274746-C8D6-E9D6-CC8B-B551A1FA85FB}"/>
              </a:ext>
            </a:extLst>
          </p:cNvPr>
          <p:cNvSpPr>
            <a:spLocks noGrp="1"/>
          </p:cNvSpPr>
          <p:nvPr>
            <p:ph type="body" sz="quarter" idx="11"/>
          </p:nvPr>
        </p:nvSpPr>
        <p:spPr/>
        <p:txBody>
          <a:bodyPr/>
          <a:lstStyle/>
          <a:p>
            <a:r>
              <a:rPr lang="es-CL">
                <a:solidFill>
                  <a:schemeClr val="tx1">
                    <a:lumMod val="85000"/>
                    <a:lumOff val="15000"/>
                  </a:schemeClr>
                </a:solidFill>
              </a:rPr>
              <a:t>Resultados</a:t>
            </a:r>
          </a:p>
        </p:txBody>
      </p:sp>
      <p:sp>
        <p:nvSpPr>
          <p:cNvPr id="6" name="Marcador de texto 4">
            <a:extLst>
              <a:ext uri="{FF2B5EF4-FFF2-40B4-BE49-F238E27FC236}">
                <a16:creationId xmlns:a16="http://schemas.microsoft.com/office/drawing/2014/main" id="{32A16867-02FA-36BE-2811-77B1F952CA81}"/>
              </a:ext>
            </a:extLst>
          </p:cNvPr>
          <p:cNvSpPr txBox="1">
            <a:spLocks/>
          </p:cNvSpPr>
          <p:nvPr/>
        </p:nvSpPr>
        <p:spPr>
          <a:xfrm>
            <a:off x="3384703" y="2946825"/>
            <a:ext cx="5218608" cy="1490003"/>
          </a:xfrm>
          <a:prstGeom prst="rect">
            <a:avLst/>
          </a:prstGeom>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s-CL" sz="1600">
                <a:solidFill>
                  <a:schemeClr val="tx1">
                    <a:lumMod val="85000"/>
                    <a:lumOff val="15000"/>
                  </a:schemeClr>
                </a:solidFill>
              </a:rPr>
              <a:t>Conocimiento y asociaciones</a:t>
            </a:r>
          </a:p>
          <a:p>
            <a:pPr marL="285750" indent="-285750">
              <a:buFont typeface="Arial" panose="020B0604020202020204" pitchFamily="34" charset="0"/>
              <a:buChar char="•"/>
            </a:pPr>
            <a:r>
              <a:rPr lang="es-CL" sz="1600">
                <a:solidFill>
                  <a:schemeClr val="tx1">
                    <a:lumMod val="85000"/>
                    <a:lumOff val="15000"/>
                  </a:schemeClr>
                </a:solidFill>
              </a:rPr>
              <a:t>Percepción y juicios de valor</a:t>
            </a:r>
          </a:p>
          <a:p>
            <a:pPr marL="285750" indent="-285750">
              <a:buFont typeface="Arial" panose="020B0604020202020204" pitchFamily="34" charset="0"/>
              <a:buChar char="•"/>
            </a:pPr>
            <a:r>
              <a:rPr lang="es-CL" sz="1600">
                <a:solidFill>
                  <a:schemeClr val="tx1">
                    <a:lumMod val="85000"/>
                    <a:lumOff val="15000"/>
                  </a:schemeClr>
                </a:solidFill>
              </a:rPr>
              <a:t>Comportamiento </a:t>
            </a:r>
          </a:p>
          <a:p>
            <a:pPr marL="285750" indent="-285750">
              <a:buFont typeface="Arial" panose="020B0604020202020204" pitchFamily="34" charset="0"/>
              <a:buChar char="•"/>
            </a:pPr>
            <a:r>
              <a:rPr lang="es-CL" sz="1600">
                <a:solidFill>
                  <a:schemeClr val="tx1">
                    <a:lumMod val="85000"/>
                    <a:lumOff val="15000"/>
                  </a:schemeClr>
                </a:solidFill>
              </a:rPr>
              <a:t>Medidas frente al comercio ilegal</a:t>
            </a:r>
          </a:p>
        </p:txBody>
      </p:sp>
    </p:spTree>
    <p:extLst>
      <p:ext uri="{BB962C8B-B14F-4D97-AF65-F5344CB8AC3E}">
        <p14:creationId xmlns:p14="http://schemas.microsoft.com/office/powerpoint/2010/main" val="1095155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a:t>Acititud hacia el comercio ambulante informal</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332982" y="159669"/>
            <a:ext cx="7856861" cy="575514"/>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1600" b="0" i="0">
                <a:solidFill>
                  <a:schemeClr val="accent2"/>
                </a:solidFill>
                <a:latin typeface="Century Schoolbook" panose="02040604050505020304" pitchFamily="18" charset="0"/>
                <a:ea typeface="+mj-ea"/>
                <a:cs typeface="+mj-cs"/>
              </a:defRPr>
            </a:lvl1pPr>
          </a:lstStyle>
          <a:p>
            <a:r>
              <a:rPr lang="es-MX" dirty="0"/>
              <a:t>El Comercio Ambulante Informal se percibe como un daño a lo</a:t>
            </a:r>
          </a:p>
          <a:p>
            <a:r>
              <a:rPr lang="es-MX" dirty="0"/>
              <a:t> público, motivado por la necesidad económica</a:t>
            </a:r>
            <a:endParaRPr lang="es-AR" dirty="0"/>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20</a:t>
            </a:fld>
            <a:endParaRPr lang="es-419" sz="1050">
              <a:solidFill>
                <a:prstClr val="black"/>
              </a:solidFill>
              <a:latin typeface="Century Gothic" panose="020B0502020202020204" pitchFamily="34" charset="0"/>
            </a:endParaRPr>
          </a:p>
        </p:txBody>
      </p:sp>
      <p:graphicFrame>
        <p:nvGraphicFramePr>
          <p:cNvPr id="7" name="Marcador de contenido 6">
            <a:extLst>
              <a:ext uri="{FF2B5EF4-FFF2-40B4-BE49-F238E27FC236}">
                <a16:creationId xmlns:a16="http://schemas.microsoft.com/office/drawing/2014/main" id="{7A2512CD-4310-F525-5AC9-A388EC6A7447}"/>
              </a:ext>
            </a:extLst>
          </p:cNvPr>
          <p:cNvGraphicFramePr>
            <a:graphicFrameLocks/>
          </p:cNvGraphicFramePr>
          <p:nvPr>
            <p:extLst>
              <p:ext uri="{D42A27DB-BD31-4B8C-83A1-F6EECF244321}">
                <p14:modId xmlns:p14="http://schemas.microsoft.com/office/powerpoint/2010/main" val="3294905752"/>
              </p:ext>
            </p:extLst>
          </p:nvPr>
        </p:nvGraphicFramePr>
        <p:xfrm>
          <a:off x="1128175" y="965492"/>
          <a:ext cx="6984000" cy="3376458"/>
        </p:xfrm>
        <a:graphic>
          <a:graphicData uri="http://schemas.openxmlformats.org/drawingml/2006/chart">
            <c:chart xmlns:c="http://schemas.openxmlformats.org/drawingml/2006/chart" xmlns:r="http://schemas.openxmlformats.org/officeDocument/2006/relationships" r:id="rId3"/>
          </a:graphicData>
        </a:graphic>
      </p:graphicFrame>
      <p:sp>
        <p:nvSpPr>
          <p:cNvPr id="8" name="Marcador de contenido 4">
            <a:extLst>
              <a:ext uri="{FF2B5EF4-FFF2-40B4-BE49-F238E27FC236}">
                <a16:creationId xmlns:a16="http://schemas.microsoft.com/office/drawing/2014/main" id="{B9FA0F53-E4D2-1221-7F84-FABD08B43DDB}"/>
              </a:ext>
            </a:extLst>
          </p:cNvPr>
          <p:cNvSpPr txBox="1">
            <a:spLocks/>
          </p:cNvSpPr>
          <p:nvPr/>
        </p:nvSpPr>
        <p:spPr>
          <a:xfrm>
            <a:off x="3036183" y="4448459"/>
            <a:ext cx="5175133" cy="501229"/>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Con respecto al comercio ambulante informal (venta de productos en espacios públicos, sin permiso municipal), ¿cuán de acuerdo o en desacuerdo está con las siguientes afirmaciones?</a:t>
            </a:r>
            <a:endParaRPr lang="es-CL" dirty="0"/>
          </a:p>
        </p:txBody>
      </p:sp>
      <p:graphicFrame>
        <p:nvGraphicFramePr>
          <p:cNvPr id="4" name="Tabla 3">
            <a:extLst>
              <a:ext uri="{FF2B5EF4-FFF2-40B4-BE49-F238E27FC236}">
                <a16:creationId xmlns:a16="http://schemas.microsoft.com/office/drawing/2014/main" id="{9FBCDD72-360A-D1AA-EBCE-E031106A99BC}"/>
              </a:ext>
            </a:extLst>
          </p:cNvPr>
          <p:cNvGraphicFramePr>
            <a:graphicFrameLocks noGrp="1"/>
          </p:cNvGraphicFramePr>
          <p:nvPr>
            <p:extLst>
              <p:ext uri="{D42A27DB-BD31-4B8C-83A1-F6EECF244321}">
                <p14:modId xmlns:p14="http://schemas.microsoft.com/office/powerpoint/2010/main" val="3612843365"/>
              </p:ext>
            </p:extLst>
          </p:nvPr>
        </p:nvGraphicFramePr>
        <p:xfrm>
          <a:off x="7802861" y="830847"/>
          <a:ext cx="1172270" cy="3143778"/>
        </p:xfrm>
        <a:graphic>
          <a:graphicData uri="http://schemas.openxmlformats.org/drawingml/2006/table">
            <a:tbl>
              <a:tblPr firstRow="1" bandRow="1">
                <a:tableStyleId>{5C22544A-7EE6-4342-B048-85BDC9FD1C3A}</a:tableStyleId>
              </a:tblPr>
              <a:tblGrid>
                <a:gridCol w="1172270">
                  <a:extLst>
                    <a:ext uri="{9D8B030D-6E8A-4147-A177-3AD203B41FA5}">
                      <a16:colId xmlns:a16="http://schemas.microsoft.com/office/drawing/2014/main" val="4083225876"/>
                    </a:ext>
                  </a:extLst>
                </a:gridCol>
              </a:tblGrid>
              <a:tr h="331336">
                <a:tc>
                  <a:txBody>
                    <a:bodyPr/>
                    <a:lstStyle/>
                    <a:p>
                      <a:pPr algn="ctr"/>
                      <a:r>
                        <a:rPr lang="es-CL" sz="900" b="1" dirty="0">
                          <a:solidFill>
                            <a:schemeClr val="bg1"/>
                          </a:solidFill>
                          <a:latin typeface="Century Schoolbook" panose="02040604050505020304" pitchFamily="18" charset="0"/>
                        </a:rPr>
                        <a:t>Están más de acuerdo-</a:t>
                      </a:r>
                    </a:p>
                  </a:txBody>
                  <a:tcPr anchor="ctr">
                    <a:solidFill>
                      <a:schemeClr val="bg2"/>
                    </a:solidFill>
                  </a:tcPr>
                </a:tc>
                <a:extLst>
                  <a:ext uri="{0D108BD9-81ED-4DB2-BD59-A6C34878D82A}">
                    <a16:rowId xmlns:a16="http://schemas.microsoft.com/office/drawing/2014/main" val="2966596441"/>
                  </a:ext>
                </a:extLst>
              </a:tr>
              <a:tr h="341083">
                <a:tc>
                  <a:txBody>
                    <a:bodyPr/>
                    <a:lstStyle/>
                    <a:p>
                      <a:pPr algn="ctr"/>
                      <a:r>
                        <a:rPr lang="es-CL" sz="900" b="1">
                          <a:solidFill>
                            <a:schemeClr val="bg1"/>
                          </a:solidFill>
                          <a:latin typeface="Century Schoolbook" panose="02040604050505020304" pitchFamily="18" charset="0"/>
                        </a:rPr>
                        <a:t>-</a:t>
                      </a:r>
                    </a:p>
                  </a:txBody>
                  <a:tcPr anchor="ctr">
                    <a:solidFill>
                      <a:schemeClr val="bg2"/>
                    </a:solidFill>
                  </a:tcPr>
                </a:tc>
                <a:extLst>
                  <a:ext uri="{0D108BD9-81ED-4DB2-BD59-A6C34878D82A}">
                    <a16:rowId xmlns:a16="http://schemas.microsoft.com/office/drawing/2014/main" val="622383832"/>
                  </a:ext>
                </a:extLst>
              </a:tr>
              <a:tr h="341083">
                <a:tc>
                  <a:txBody>
                    <a:bodyPr/>
                    <a:lstStyle/>
                    <a:p>
                      <a:pPr algn="ctr"/>
                      <a:r>
                        <a:rPr lang="es-CL" sz="900" b="1">
                          <a:solidFill>
                            <a:schemeClr val="bg1"/>
                          </a:solidFill>
                          <a:latin typeface="Century Schoolbook" panose="02040604050505020304" pitchFamily="18" charset="0"/>
                        </a:rPr>
                        <a:t>Hombres (72%)</a:t>
                      </a:r>
                    </a:p>
                    <a:p>
                      <a:pPr algn="ctr"/>
                      <a:r>
                        <a:rPr lang="es-CL" sz="900" b="1">
                          <a:solidFill>
                            <a:schemeClr val="bg1"/>
                          </a:solidFill>
                          <a:latin typeface="Century Schoolbook" panose="02040604050505020304" pitchFamily="18" charset="0"/>
                        </a:rPr>
                        <a:t>50-75 años (81%)</a:t>
                      </a:r>
                    </a:p>
                  </a:txBody>
                  <a:tcPr anchor="ctr">
                    <a:solidFill>
                      <a:schemeClr val="bg2"/>
                    </a:solidFill>
                  </a:tcPr>
                </a:tc>
                <a:extLst>
                  <a:ext uri="{0D108BD9-81ED-4DB2-BD59-A6C34878D82A}">
                    <a16:rowId xmlns:a16="http://schemas.microsoft.com/office/drawing/2014/main" val="21136386"/>
                  </a:ext>
                </a:extLst>
              </a:tr>
              <a:tr h="34108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900" b="1">
                          <a:solidFill>
                            <a:schemeClr val="bg1"/>
                          </a:solidFill>
                          <a:latin typeface="Century Schoolbook" panose="02040604050505020304" pitchFamily="18" charset="0"/>
                        </a:rPr>
                        <a:t>50-75 años (66%)</a:t>
                      </a:r>
                    </a:p>
                    <a:p>
                      <a:pPr marL="0" marR="0" lvl="0" indent="0" algn="ctr" defTabSz="685800" rtl="0" eaLnBrk="1" fontAlgn="auto" latinLnBrk="0" hangingPunct="1">
                        <a:lnSpc>
                          <a:spcPct val="100000"/>
                        </a:lnSpc>
                        <a:spcBef>
                          <a:spcPts val="0"/>
                        </a:spcBef>
                        <a:spcAft>
                          <a:spcPts val="0"/>
                        </a:spcAft>
                        <a:buClrTx/>
                        <a:buSzTx/>
                        <a:buFontTx/>
                        <a:buNone/>
                        <a:tabLst/>
                        <a:defRPr/>
                      </a:pPr>
                      <a:r>
                        <a:rPr lang="es-CL" sz="900" b="1">
                          <a:solidFill>
                            <a:schemeClr val="bg1"/>
                          </a:solidFill>
                          <a:latin typeface="Century Schoolbook" panose="02040604050505020304" pitchFamily="18" charset="0"/>
                        </a:rPr>
                        <a:t>RM (66%)</a:t>
                      </a:r>
                    </a:p>
                  </a:txBody>
                  <a:tcPr anchor="ctr">
                    <a:solidFill>
                      <a:schemeClr val="bg2"/>
                    </a:solidFill>
                  </a:tcPr>
                </a:tc>
                <a:extLst>
                  <a:ext uri="{0D108BD9-81ED-4DB2-BD59-A6C34878D82A}">
                    <a16:rowId xmlns:a16="http://schemas.microsoft.com/office/drawing/2014/main" val="2820521456"/>
                  </a:ext>
                </a:extLst>
              </a:tr>
              <a:tr h="34108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CL" sz="900" b="1">
                        <a:solidFill>
                          <a:schemeClr val="bg1"/>
                        </a:solidFill>
                        <a:latin typeface="Century Schoolbook" panose="02040604050505020304" pitchFamily="18" charset="0"/>
                      </a:endParaRPr>
                    </a:p>
                  </a:txBody>
                  <a:tcPr anchor="ctr">
                    <a:noFill/>
                  </a:tcPr>
                </a:tc>
                <a:extLst>
                  <a:ext uri="{0D108BD9-81ED-4DB2-BD59-A6C34878D82A}">
                    <a16:rowId xmlns:a16="http://schemas.microsoft.com/office/drawing/2014/main" val="3502968319"/>
                  </a:ext>
                </a:extLst>
              </a:tr>
              <a:tr h="34108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900" b="1">
                          <a:solidFill>
                            <a:schemeClr val="bg1"/>
                          </a:solidFill>
                          <a:latin typeface="Century Schoolbook" panose="02040604050505020304" pitchFamily="18" charset="0"/>
                        </a:rPr>
                        <a:t>30-49 años (65%)</a:t>
                      </a:r>
                    </a:p>
                  </a:txBody>
                  <a:tcPr anchor="ctr">
                    <a:solidFill>
                      <a:schemeClr val="bg2"/>
                    </a:solidFill>
                  </a:tcPr>
                </a:tc>
                <a:extLst>
                  <a:ext uri="{0D108BD9-81ED-4DB2-BD59-A6C34878D82A}">
                    <a16:rowId xmlns:a16="http://schemas.microsoft.com/office/drawing/2014/main" val="899964467"/>
                  </a:ext>
                </a:extLst>
              </a:tr>
              <a:tr h="34108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900" b="1">
                          <a:solidFill>
                            <a:schemeClr val="bg1"/>
                          </a:solidFill>
                          <a:latin typeface="Century Schoolbook" panose="02040604050505020304" pitchFamily="18" charset="0"/>
                        </a:rPr>
                        <a:t>-</a:t>
                      </a:r>
                    </a:p>
                  </a:txBody>
                  <a:tcPr anchor="ctr">
                    <a:solidFill>
                      <a:schemeClr val="bg2"/>
                    </a:solidFill>
                  </a:tcPr>
                </a:tc>
                <a:extLst>
                  <a:ext uri="{0D108BD9-81ED-4DB2-BD59-A6C34878D82A}">
                    <a16:rowId xmlns:a16="http://schemas.microsoft.com/office/drawing/2014/main" val="235439262"/>
                  </a:ext>
                </a:extLst>
              </a:tr>
              <a:tr h="34108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900" b="1">
                          <a:solidFill>
                            <a:schemeClr val="bg1"/>
                          </a:solidFill>
                          <a:latin typeface="Century Schoolbook" panose="02040604050505020304" pitchFamily="18" charset="0"/>
                        </a:rPr>
                        <a:t>30-49 años (49%)</a:t>
                      </a:r>
                    </a:p>
                  </a:txBody>
                  <a:tcPr anchor="ctr">
                    <a:solidFill>
                      <a:schemeClr val="bg2"/>
                    </a:solidFill>
                  </a:tcPr>
                </a:tc>
                <a:extLst>
                  <a:ext uri="{0D108BD9-81ED-4DB2-BD59-A6C34878D82A}">
                    <a16:rowId xmlns:a16="http://schemas.microsoft.com/office/drawing/2014/main" val="2895817881"/>
                  </a:ext>
                </a:extLst>
              </a:tr>
              <a:tr h="34108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900" b="1" dirty="0">
                          <a:solidFill>
                            <a:schemeClr val="bg1"/>
                          </a:solidFill>
                          <a:latin typeface="Century Schoolbook" panose="02040604050505020304" pitchFamily="18" charset="0"/>
                        </a:rPr>
                        <a:t>-</a:t>
                      </a:r>
                    </a:p>
                  </a:txBody>
                  <a:tcPr anchor="ctr">
                    <a:solidFill>
                      <a:schemeClr val="bg2"/>
                    </a:solidFill>
                  </a:tcPr>
                </a:tc>
                <a:extLst>
                  <a:ext uri="{0D108BD9-81ED-4DB2-BD59-A6C34878D82A}">
                    <a16:rowId xmlns:a16="http://schemas.microsoft.com/office/drawing/2014/main" val="1503096463"/>
                  </a:ext>
                </a:extLst>
              </a:tr>
            </a:tbl>
          </a:graphicData>
        </a:graphic>
      </p:graphicFrame>
    </p:spTree>
    <p:extLst>
      <p:ext uri="{BB962C8B-B14F-4D97-AF65-F5344CB8AC3E}">
        <p14:creationId xmlns:p14="http://schemas.microsoft.com/office/powerpoint/2010/main" val="1293089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a:t>Acititud hacia el comercio ilegal</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201168" y="149110"/>
            <a:ext cx="9079992" cy="575514"/>
          </a:xfrm>
          <a:prstGeom prst="rect">
            <a:avLst/>
          </a:prstGeom>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b="0" dirty="0">
                <a:solidFill>
                  <a:schemeClr val="accent2"/>
                </a:solidFill>
              </a:rPr>
              <a:t>El</a:t>
            </a:r>
            <a:r>
              <a:rPr lang="es-MX" sz="1600" dirty="0">
                <a:solidFill>
                  <a:schemeClr val="accent2"/>
                </a:solidFill>
              </a:rPr>
              <a:t> Comercio Ilegal </a:t>
            </a:r>
            <a:r>
              <a:rPr lang="es-MX" sz="1600" b="0" dirty="0">
                <a:solidFill>
                  <a:schemeClr val="accent2"/>
                </a:solidFill>
              </a:rPr>
              <a:t>se</a:t>
            </a:r>
            <a:r>
              <a:rPr lang="es-MX" sz="1600" dirty="0">
                <a:solidFill>
                  <a:schemeClr val="accent2"/>
                </a:solidFill>
              </a:rPr>
              <a:t> percibe </a:t>
            </a:r>
            <a:r>
              <a:rPr lang="es-MX" sz="1800" dirty="0">
                <a:solidFill>
                  <a:schemeClr val="accent2"/>
                </a:solidFill>
              </a:rPr>
              <a:t>más dañino y menos </a:t>
            </a:r>
          </a:p>
          <a:p>
            <a:r>
              <a:rPr lang="es-MX" sz="1800" dirty="0">
                <a:solidFill>
                  <a:schemeClr val="accent2"/>
                </a:solidFill>
              </a:rPr>
              <a:t>justificable por la necesidad económica</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21</a:t>
            </a:fld>
            <a:endParaRPr lang="es-419" sz="1050">
              <a:solidFill>
                <a:prstClr val="black"/>
              </a:solidFill>
              <a:latin typeface="Century Gothic" panose="020B0502020202020204" pitchFamily="34" charset="0"/>
            </a:endParaRPr>
          </a:p>
        </p:txBody>
      </p:sp>
      <p:graphicFrame>
        <p:nvGraphicFramePr>
          <p:cNvPr id="7" name="Marcador de contenido 6">
            <a:extLst>
              <a:ext uri="{FF2B5EF4-FFF2-40B4-BE49-F238E27FC236}">
                <a16:creationId xmlns:a16="http://schemas.microsoft.com/office/drawing/2014/main" id="{7A2512CD-4310-F525-5AC9-A388EC6A7447}"/>
              </a:ext>
            </a:extLst>
          </p:cNvPr>
          <p:cNvGraphicFramePr>
            <a:graphicFrameLocks/>
          </p:cNvGraphicFramePr>
          <p:nvPr>
            <p:extLst>
              <p:ext uri="{D42A27DB-BD31-4B8C-83A1-F6EECF244321}">
                <p14:modId xmlns:p14="http://schemas.microsoft.com/office/powerpoint/2010/main" val="1654600345"/>
              </p:ext>
            </p:extLst>
          </p:nvPr>
        </p:nvGraphicFramePr>
        <p:xfrm>
          <a:off x="1083213" y="976388"/>
          <a:ext cx="8356209" cy="3649300"/>
        </p:xfrm>
        <a:graphic>
          <a:graphicData uri="http://schemas.openxmlformats.org/drawingml/2006/chart">
            <c:chart xmlns:c="http://schemas.openxmlformats.org/drawingml/2006/chart" xmlns:r="http://schemas.openxmlformats.org/officeDocument/2006/relationships" r:id="rId3"/>
          </a:graphicData>
        </a:graphic>
      </p:graphicFrame>
      <p:sp>
        <p:nvSpPr>
          <p:cNvPr id="8" name="Marcador de contenido 4">
            <a:extLst>
              <a:ext uri="{FF2B5EF4-FFF2-40B4-BE49-F238E27FC236}">
                <a16:creationId xmlns:a16="http://schemas.microsoft.com/office/drawing/2014/main" id="{B9FA0F53-E4D2-1221-7F84-FABD08B43DDB}"/>
              </a:ext>
            </a:extLst>
          </p:cNvPr>
          <p:cNvSpPr txBox="1">
            <a:spLocks/>
          </p:cNvSpPr>
          <p:nvPr/>
        </p:nvSpPr>
        <p:spPr>
          <a:xfrm>
            <a:off x="3036183" y="4448459"/>
            <a:ext cx="5175133" cy="501229"/>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Y con respecto al comercio ilegal (venta de productos de contrabando, falsificados o piratería), ¿cuán de acuerdo o en desacuerdo está con las siguientes afirmaciones?</a:t>
            </a:r>
            <a:endParaRPr lang="es-CL" dirty="0"/>
          </a:p>
        </p:txBody>
      </p:sp>
      <p:graphicFrame>
        <p:nvGraphicFramePr>
          <p:cNvPr id="4" name="Tabla 3">
            <a:extLst>
              <a:ext uri="{FF2B5EF4-FFF2-40B4-BE49-F238E27FC236}">
                <a16:creationId xmlns:a16="http://schemas.microsoft.com/office/drawing/2014/main" id="{8375D033-0E9C-BC11-4B9A-F75858277E4B}"/>
              </a:ext>
            </a:extLst>
          </p:cNvPr>
          <p:cNvGraphicFramePr>
            <a:graphicFrameLocks noGrp="1"/>
          </p:cNvGraphicFramePr>
          <p:nvPr>
            <p:extLst>
              <p:ext uri="{D42A27DB-BD31-4B8C-83A1-F6EECF244321}">
                <p14:modId xmlns:p14="http://schemas.microsoft.com/office/powerpoint/2010/main" val="192887895"/>
              </p:ext>
            </p:extLst>
          </p:nvPr>
        </p:nvGraphicFramePr>
        <p:xfrm>
          <a:off x="7802861" y="732372"/>
          <a:ext cx="1172270" cy="3424187"/>
        </p:xfrm>
        <a:graphic>
          <a:graphicData uri="http://schemas.openxmlformats.org/drawingml/2006/table">
            <a:tbl>
              <a:tblPr firstRow="1" bandRow="1">
                <a:tableStyleId>{5C22544A-7EE6-4342-B048-85BDC9FD1C3A}</a:tableStyleId>
              </a:tblPr>
              <a:tblGrid>
                <a:gridCol w="1172270">
                  <a:extLst>
                    <a:ext uri="{9D8B030D-6E8A-4147-A177-3AD203B41FA5}">
                      <a16:colId xmlns:a16="http://schemas.microsoft.com/office/drawing/2014/main" val="4083225876"/>
                    </a:ext>
                  </a:extLst>
                </a:gridCol>
              </a:tblGrid>
              <a:tr h="334034">
                <a:tc>
                  <a:txBody>
                    <a:bodyPr/>
                    <a:lstStyle/>
                    <a:p>
                      <a:pPr algn="ctr"/>
                      <a:r>
                        <a:rPr lang="es-CL" sz="800" b="1" dirty="0">
                          <a:solidFill>
                            <a:schemeClr val="bg1"/>
                          </a:solidFill>
                          <a:latin typeface="Century Schoolbook" panose="02040604050505020304" pitchFamily="18" charset="0"/>
                        </a:rPr>
                        <a:t>Están más de acuerdo</a:t>
                      </a:r>
                    </a:p>
                  </a:txBody>
                  <a:tcPr anchor="ctr">
                    <a:solidFill>
                      <a:schemeClr val="bg2"/>
                    </a:solidFill>
                  </a:tcPr>
                </a:tc>
                <a:extLst>
                  <a:ext uri="{0D108BD9-81ED-4DB2-BD59-A6C34878D82A}">
                    <a16:rowId xmlns:a16="http://schemas.microsoft.com/office/drawing/2014/main" val="2966596441"/>
                  </a:ext>
                </a:extLst>
              </a:tr>
              <a:tr h="455501">
                <a:tc>
                  <a:txBody>
                    <a:bodyPr/>
                    <a:lstStyle/>
                    <a:p>
                      <a:pPr algn="ctr"/>
                      <a:r>
                        <a:rPr lang="es-CL" sz="800" b="1">
                          <a:solidFill>
                            <a:schemeClr val="bg1"/>
                          </a:solidFill>
                          <a:latin typeface="Century Schoolbook" panose="02040604050505020304" pitchFamily="18" charset="0"/>
                        </a:rPr>
                        <a:t>Mujeres (84%)</a:t>
                      </a:r>
                    </a:p>
                    <a:p>
                      <a:pPr algn="ctr"/>
                      <a:r>
                        <a:rPr lang="es-CL" sz="800" b="1">
                          <a:solidFill>
                            <a:schemeClr val="bg1"/>
                          </a:solidFill>
                          <a:latin typeface="Century Schoolbook" panose="02040604050505020304" pitchFamily="18" charset="0"/>
                        </a:rPr>
                        <a:t>50-75 años (90%)</a:t>
                      </a:r>
                    </a:p>
                    <a:p>
                      <a:pPr algn="ctr"/>
                      <a:r>
                        <a:rPr lang="es-CL" sz="800" b="1">
                          <a:solidFill>
                            <a:schemeClr val="bg1"/>
                          </a:solidFill>
                          <a:latin typeface="Century Schoolbook" panose="02040604050505020304" pitchFamily="18" charset="0"/>
                        </a:rPr>
                        <a:t>ABC1C2 (90%)</a:t>
                      </a:r>
                    </a:p>
                  </a:txBody>
                  <a:tcPr anchor="ctr">
                    <a:solidFill>
                      <a:schemeClr val="bg2"/>
                    </a:solidFill>
                  </a:tcPr>
                </a:tc>
                <a:extLst>
                  <a:ext uri="{0D108BD9-81ED-4DB2-BD59-A6C34878D82A}">
                    <a16:rowId xmlns:a16="http://schemas.microsoft.com/office/drawing/2014/main" val="622383832"/>
                  </a:ext>
                </a:extLst>
              </a:tr>
              <a:tr h="33403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solidFill>
                          <a:latin typeface="Century Schoolbook" panose="02040604050505020304" pitchFamily="18" charset="0"/>
                        </a:rPr>
                        <a:t>50-75 años (86%)</a:t>
                      </a:r>
                    </a:p>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solidFill>
                          <a:latin typeface="Century Schoolbook" panose="02040604050505020304" pitchFamily="18" charset="0"/>
                        </a:rPr>
                        <a:t>ABC1 (87%)</a:t>
                      </a:r>
                    </a:p>
                  </a:txBody>
                  <a:tcPr anchor="ctr">
                    <a:solidFill>
                      <a:schemeClr val="bg2"/>
                    </a:solidFill>
                  </a:tcPr>
                </a:tc>
                <a:extLst>
                  <a:ext uri="{0D108BD9-81ED-4DB2-BD59-A6C34878D82A}">
                    <a16:rowId xmlns:a16="http://schemas.microsoft.com/office/drawing/2014/main" val="21136386"/>
                  </a:ext>
                </a:extLst>
              </a:tr>
              <a:tr h="32806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solidFill>
                          <a:latin typeface="Century Schoolbook" panose="02040604050505020304" pitchFamily="18" charset="0"/>
                        </a:rPr>
                        <a:t>55-75 años (88%)</a:t>
                      </a:r>
                    </a:p>
                  </a:txBody>
                  <a:tcPr anchor="ctr">
                    <a:solidFill>
                      <a:schemeClr val="bg2"/>
                    </a:solidFill>
                  </a:tcPr>
                </a:tc>
                <a:extLst>
                  <a:ext uri="{0D108BD9-81ED-4DB2-BD59-A6C34878D82A}">
                    <a16:rowId xmlns:a16="http://schemas.microsoft.com/office/drawing/2014/main" val="2820521456"/>
                  </a:ext>
                </a:extLst>
              </a:tr>
              <a:tr h="32806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solidFill>
                          <a:latin typeface="Century Schoolbook" panose="02040604050505020304" pitchFamily="18" charset="0"/>
                        </a:rPr>
                        <a:t>50-75 años (80%)</a:t>
                      </a:r>
                    </a:p>
                  </a:txBody>
                  <a:tcPr anchor="ctr">
                    <a:solidFill>
                      <a:schemeClr val="bg2"/>
                    </a:solidFill>
                  </a:tcPr>
                </a:tc>
                <a:extLst>
                  <a:ext uri="{0D108BD9-81ED-4DB2-BD59-A6C34878D82A}">
                    <a16:rowId xmlns:a16="http://schemas.microsoft.com/office/drawing/2014/main" val="899964467"/>
                  </a:ext>
                </a:extLst>
              </a:tr>
              <a:tr h="32806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CL" sz="800" b="1">
                        <a:solidFill>
                          <a:schemeClr val="bg1"/>
                        </a:solidFill>
                        <a:latin typeface="Century Schoolbook" panose="02040604050505020304" pitchFamily="18" charset="0"/>
                      </a:endParaRPr>
                    </a:p>
                  </a:txBody>
                  <a:tcPr anchor="ctr">
                    <a:noFill/>
                  </a:tcPr>
                </a:tc>
                <a:extLst>
                  <a:ext uri="{0D108BD9-81ED-4DB2-BD59-A6C34878D82A}">
                    <a16:rowId xmlns:a16="http://schemas.microsoft.com/office/drawing/2014/main" val="1789361323"/>
                  </a:ext>
                </a:extLst>
              </a:tr>
              <a:tr h="32806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solidFill>
                          <a:latin typeface="Century Schoolbook" panose="02040604050505020304" pitchFamily="18" charset="0"/>
                        </a:rPr>
                        <a:t>-</a:t>
                      </a:r>
                    </a:p>
                  </a:txBody>
                  <a:tcPr anchor="ctr">
                    <a:solidFill>
                      <a:schemeClr val="bg2"/>
                    </a:solidFill>
                  </a:tcPr>
                </a:tc>
                <a:extLst>
                  <a:ext uri="{0D108BD9-81ED-4DB2-BD59-A6C34878D82A}">
                    <a16:rowId xmlns:a16="http://schemas.microsoft.com/office/drawing/2014/main" val="235439262"/>
                  </a:ext>
                </a:extLst>
              </a:tr>
              <a:tr h="32806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solidFill>
                          <a:latin typeface="Century Schoolbook" panose="02040604050505020304" pitchFamily="18" charset="0"/>
                        </a:rPr>
                        <a:t>Hombres (44%)</a:t>
                      </a:r>
                    </a:p>
                  </a:txBody>
                  <a:tcPr anchor="ctr">
                    <a:solidFill>
                      <a:schemeClr val="bg2"/>
                    </a:solidFill>
                  </a:tcPr>
                </a:tc>
                <a:extLst>
                  <a:ext uri="{0D108BD9-81ED-4DB2-BD59-A6C34878D82A}">
                    <a16:rowId xmlns:a16="http://schemas.microsoft.com/office/drawing/2014/main" val="2895817881"/>
                  </a:ext>
                </a:extLst>
              </a:tr>
              <a:tr h="32806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dirty="0">
                          <a:solidFill>
                            <a:schemeClr val="bg1"/>
                          </a:solidFill>
                          <a:latin typeface="Century Schoolbook" panose="02040604050505020304" pitchFamily="18" charset="0"/>
                        </a:rPr>
                        <a:t>--</a:t>
                      </a:r>
                    </a:p>
                  </a:txBody>
                  <a:tcPr anchor="ctr">
                    <a:solidFill>
                      <a:schemeClr val="bg2"/>
                    </a:solidFill>
                  </a:tcPr>
                </a:tc>
                <a:extLst>
                  <a:ext uri="{0D108BD9-81ED-4DB2-BD59-A6C34878D82A}">
                    <a16:rowId xmlns:a16="http://schemas.microsoft.com/office/drawing/2014/main" val="1503096463"/>
                  </a:ext>
                </a:extLst>
              </a:tr>
              <a:tr h="32806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dirty="0">
                          <a:solidFill>
                            <a:schemeClr val="bg1"/>
                          </a:solidFill>
                          <a:latin typeface="Century Schoolbook" panose="02040604050505020304" pitchFamily="18" charset="0"/>
                        </a:rPr>
                        <a:t>Hombres (22%)</a:t>
                      </a:r>
                    </a:p>
                  </a:txBody>
                  <a:tcPr anchor="ctr">
                    <a:solidFill>
                      <a:schemeClr val="bg2"/>
                    </a:solidFill>
                  </a:tcPr>
                </a:tc>
                <a:extLst>
                  <a:ext uri="{0D108BD9-81ED-4DB2-BD59-A6C34878D82A}">
                    <a16:rowId xmlns:a16="http://schemas.microsoft.com/office/drawing/2014/main" val="3976847268"/>
                  </a:ext>
                </a:extLst>
              </a:tr>
            </a:tbl>
          </a:graphicData>
        </a:graphic>
      </p:graphicFrame>
      <p:sp>
        <p:nvSpPr>
          <p:cNvPr id="9" name="Rectángulo 8">
            <a:extLst>
              <a:ext uri="{FF2B5EF4-FFF2-40B4-BE49-F238E27FC236}">
                <a16:creationId xmlns:a16="http://schemas.microsoft.com/office/drawing/2014/main" id="{70E2E442-7824-3A49-C41C-A9F0DA76D5E9}"/>
              </a:ext>
            </a:extLst>
          </p:cNvPr>
          <p:cNvSpPr/>
          <p:nvPr/>
        </p:nvSpPr>
        <p:spPr>
          <a:xfrm>
            <a:off x="3229313" y="2488261"/>
            <a:ext cx="951990" cy="310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CL"/>
          </a:p>
        </p:txBody>
      </p:sp>
    </p:spTree>
    <p:extLst>
      <p:ext uri="{BB962C8B-B14F-4D97-AF65-F5344CB8AC3E}">
        <p14:creationId xmlns:p14="http://schemas.microsoft.com/office/powerpoint/2010/main" val="188970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dirty="0"/>
              <a:t>Comparativo: actitud hacia comercio ambulante e ilegal</a:t>
            </a:r>
            <a:endParaRPr lang="es-AR" sz="2800" dirty="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680841" y="103684"/>
            <a:ext cx="7344435" cy="575514"/>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1600" b="0" i="0">
                <a:solidFill>
                  <a:schemeClr val="accent2"/>
                </a:solidFill>
                <a:latin typeface="Century Schoolbook" panose="02040604050505020304" pitchFamily="18" charset="0"/>
                <a:ea typeface="+mj-ea"/>
                <a:cs typeface="+mj-cs"/>
              </a:defRPr>
            </a:lvl1pPr>
          </a:lstStyle>
          <a:p>
            <a:r>
              <a:rPr lang="es-MX" dirty="0"/>
              <a:t>Actitud mayoritariamente negativa hacia ambos (comercio ambulante y comercio ilegal, respectivamente), aunque mayor rechazo al segundo.</a:t>
            </a:r>
            <a:endParaRPr lang="es-AR" dirty="0"/>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22</a:t>
            </a:fld>
            <a:endParaRPr lang="es-419" sz="1050">
              <a:solidFill>
                <a:prstClr val="black"/>
              </a:solidFill>
              <a:latin typeface="Century Gothic" panose="020B0502020202020204" pitchFamily="34" charset="0"/>
            </a:endParaRPr>
          </a:p>
        </p:txBody>
      </p:sp>
      <p:sp>
        <p:nvSpPr>
          <p:cNvPr id="8" name="Marcador de contenido 4">
            <a:extLst>
              <a:ext uri="{FF2B5EF4-FFF2-40B4-BE49-F238E27FC236}">
                <a16:creationId xmlns:a16="http://schemas.microsoft.com/office/drawing/2014/main" id="{B9FA0F53-E4D2-1221-7F84-FABD08B43DDB}"/>
              </a:ext>
            </a:extLst>
          </p:cNvPr>
          <p:cNvSpPr txBox="1">
            <a:spLocks/>
          </p:cNvSpPr>
          <p:nvPr/>
        </p:nvSpPr>
        <p:spPr>
          <a:xfrm>
            <a:off x="2850143" y="4591536"/>
            <a:ext cx="5175133" cy="535382"/>
          </a:xfrm>
          <a:prstGeom prst="rect">
            <a:avLst/>
          </a:prstGeom>
        </p:spPr>
        <p:txBody>
          <a:bodyPr vert="horz" lIns="91440" tIns="45720" rIns="91440" bIns="45720" rtlCol="0">
            <a:normAutofit fontScale="70000" lnSpcReduction="20000"/>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spcBef>
                <a:spcPts val="0"/>
              </a:spcBef>
            </a:pPr>
            <a:r>
              <a:rPr lang="es-MX" dirty="0"/>
              <a:t> Con respecto al comercio ambulante informal (venta de productos en espacios públicos, sin permiso municipal), ¿cuán de acuerdo o en desacuerdo está con las siguientes afirmaciones?</a:t>
            </a:r>
          </a:p>
          <a:p>
            <a:pPr>
              <a:lnSpc>
                <a:spcPct val="120000"/>
              </a:lnSpc>
              <a:spcBef>
                <a:spcPts val="0"/>
              </a:spcBef>
            </a:pPr>
            <a:r>
              <a:rPr lang="es-MX" dirty="0"/>
              <a:t>Y con respecto al comercio ilegal (venta de productos de contrabando, falsificados o piratería), ¿cuán de acuerdo o en desacuerdo está con las siguientes afirmaciones?</a:t>
            </a:r>
            <a:endParaRPr lang="es-CL" dirty="0"/>
          </a:p>
        </p:txBody>
      </p:sp>
      <p:sp>
        <p:nvSpPr>
          <p:cNvPr id="9" name="Rectángulo 8">
            <a:extLst>
              <a:ext uri="{FF2B5EF4-FFF2-40B4-BE49-F238E27FC236}">
                <a16:creationId xmlns:a16="http://schemas.microsoft.com/office/drawing/2014/main" id="{70E2E442-7824-3A49-C41C-A9F0DA76D5E9}"/>
              </a:ext>
            </a:extLst>
          </p:cNvPr>
          <p:cNvSpPr/>
          <p:nvPr/>
        </p:nvSpPr>
        <p:spPr>
          <a:xfrm>
            <a:off x="3229313" y="2488261"/>
            <a:ext cx="951990" cy="310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CL"/>
          </a:p>
        </p:txBody>
      </p:sp>
      <p:graphicFrame>
        <p:nvGraphicFramePr>
          <p:cNvPr id="15" name="Gráfico 14">
            <a:extLst>
              <a:ext uri="{FF2B5EF4-FFF2-40B4-BE49-F238E27FC236}">
                <a16:creationId xmlns:a16="http://schemas.microsoft.com/office/drawing/2014/main" id="{9235FF3D-4E92-81BE-3763-D57B1560B3F1}"/>
              </a:ext>
            </a:extLst>
          </p:cNvPr>
          <p:cNvGraphicFramePr/>
          <p:nvPr>
            <p:extLst>
              <p:ext uri="{D42A27DB-BD31-4B8C-83A1-F6EECF244321}">
                <p14:modId xmlns:p14="http://schemas.microsoft.com/office/powerpoint/2010/main" val="3171919199"/>
              </p:ext>
            </p:extLst>
          </p:nvPr>
        </p:nvGraphicFramePr>
        <p:xfrm>
          <a:off x="1279137" y="1007277"/>
          <a:ext cx="7474637" cy="3156510"/>
        </p:xfrm>
        <a:graphic>
          <a:graphicData uri="http://schemas.openxmlformats.org/drawingml/2006/chart">
            <c:chart xmlns:c="http://schemas.openxmlformats.org/drawingml/2006/chart" xmlns:r="http://schemas.openxmlformats.org/officeDocument/2006/relationships" r:id="rId3"/>
          </a:graphicData>
        </a:graphic>
      </p:graphicFrame>
      <p:sp>
        <p:nvSpPr>
          <p:cNvPr id="17" name="Marcador de contenido 4">
            <a:extLst>
              <a:ext uri="{FF2B5EF4-FFF2-40B4-BE49-F238E27FC236}">
                <a16:creationId xmlns:a16="http://schemas.microsoft.com/office/drawing/2014/main" id="{1618BDFC-CAF7-2A87-83D9-899C2EF75A40}"/>
              </a:ext>
            </a:extLst>
          </p:cNvPr>
          <p:cNvSpPr txBox="1">
            <a:spLocks/>
          </p:cNvSpPr>
          <p:nvPr/>
        </p:nvSpPr>
        <p:spPr>
          <a:xfrm>
            <a:off x="1448025" y="4090306"/>
            <a:ext cx="7474637" cy="50122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sz="700" dirty="0"/>
              <a:t> </a:t>
            </a:r>
            <a:r>
              <a:rPr lang="es-MX" sz="700" b="1" dirty="0"/>
              <a:t>Notas: </a:t>
            </a:r>
            <a:r>
              <a:rPr lang="es-MX" sz="700" dirty="0"/>
              <a:t>frases ordenadas de mayor a menor acuerdo para comercio ambulante informal; se omite frase “Al no estar regulado o controlado, la calidad del producto podría ser un riesgo para la salud de los consumidores” que solo se midió para comercio ilegal. </a:t>
            </a:r>
            <a:r>
              <a:rPr lang="es-CL" sz="800" dirty="0">
                <a:solidFill>
                  <a:srgbClr val="00B050"/>
                </a:solidFill>
                <a:latin typeface="Century Gothic" panose="020B0502020202020204" pitchFamily="34" charset="0"/>
              </a:rPr>
              <a:t>▲</a:t>
            </a:r>
            <a:r>
              <a:rPr lang="es-MX" sz="700" dirty="0"/>
              <a:t>: representa valores estadísticamente superiores; </a:t>
            </a:r>
            <a:r>
              <a:rPr lang="es-CL" sz="800" dirty="0">
                <a:solidFill>
                  <a:srgbClr val="D62933"/>
                </a:solidFill>
                <a:latin typeface="Century Gothic" panose="020B0502020202020204" pitchFamily="34" charset="0"/>
              </a:rPr>
              <a:t>▼</a:t>
            </a:r>
            <a:r>
              <a:rPr lang="es-MX" sz="700" dirty="0"/>
              <a:t>: representa valores estadísticamente inferiores.</a:t>
            </a:r>
            <a:endParaRPr lang="es-CL" sz="800" dirty="0">
              <a:solidFill>
                <a:srgbClr val="D62933"/>
              </a:solidFill>
            </a:endParaRPr>
          </a:p>
        </p:txBody>
      </p:sp>
      <p:sp>
        <p:nvSpPr>
          <p:cNvPr id="19" name="CuadroTexto 18">
            <a:extLst>
              <a:ext uri="{FF2B5EF4-FFF2-40B4-BE49-F238E27FC236}">
                <a16:creationId xmlns:a16="http://schemas.microsoft.com/office/drawing/2014/main" id="{C4A73940-0308-7A86-2615-EE35F056F09C}"/>
              </a:ext>
            </a:extLst>
          </p:cNvPr>
          <p:cNvSpPr txBox="1"/>
          <p:nvPr/>
        </p:nvSpPr>
        <p:spPr>
          <a:xfrm>
            <a:off x="2352979" y="1366715"/>
            <a:ext cx="1564852" cy="253916"/>
          </a:xfrm>
          <a:prstGeom prst="rect">
            <a:avLst/>
          </a:prstGeom>
          <a:noFill/>
        </p:spPr>
        <p:txBody>
          <a:bodyPr wrap="none" rtlCol="0">
            <a:spAutoFit/>
          </a:bodyPr>
          <a:lstStyle/>
          <a:p>
            <a:pPr algn="ctr"/>
            <a:r>
              <a:rPr lang="es-CL" sz="1050" b="1" dirty="0">
                <a:solidFill>
                  <a:srgbClr val="FF0000"/>
                </a:solidFill>
                <a:latin typeface="Century Schoolbook" panose="02040604050505020304" pitchFamily="18" charset="0"/>
              </a:rPr>
              <a:t>Actitudes negativas</a:t>
            </a:r>
          </a:p>
        </p:txBody>
      </p:sp>
      <p:sp>
        <p:nvSpPr>
          <p:cNvPr id="20" name="CuadroTexto 19">
            <a:extLst>
              <a:ext uri="{FF2B5EF4-FFF2-40B4-BE49-F238E27FC236}">
                <a16:creationId xmlns:a16="http://schemas.microsoft.com/office/drawing/2014/main" id="{B73DC1C4-1EEF-6062-AEAB-A73953C08015}"/>
              </a:ext>
            </a:extLst>
          </p:cNvPr>
          <p:cNvSpPr txBox="1"/>
          <p:nvPr/>
        </p:nvSpPr>
        <p:spPr>
          <a:xfrm>
            <a:off x="6322454" y="1366715"/>
            <a:ext cx="1519968" cy="253916"/>
          </a:xfrm>
          <a:prstGeom prst="rect">
            <a:avLst/>
          </a:prstGeom>
          <a:noFill/>
        </p:spPr>
        <p:txBody>
          <a:bodyPr wrap="none" rtlCol="0">
            <a:spAutoFit/>
          </a:bodyPr>
          <a:lstStyle/>
          <a:p>
            <a:pPr algn="ctr"/>
            <a:r>
              <a:rPr lang="es-CL" sz="1050" b="1" dirty="0">
                <a:solidFill>
                  <a:srgbClr val="1273A1"/>
                </a:solidFill>
                <a:latin typeface="Century Schoolbook" panose="02040604050505020304" pitchFamily="18" charset="0"/>
              </a:rPr>
              <a:t>Actitudes positivas</a:t>
            </a:r>
          </a:p>
        </p:txBody>
      </p:sp>
      <p:grpSp>
        <p:nvGrpSpPr>
          <p:cNvPr id="24" name="Grupo 23">
            <a:extLst>
              <a:ext uri="{FF2B5EF4-FFF2-40B4-BE49-F238E27FC236}">
                <a16:creationId xmlns:a16="http://schemas.microsoft.com/office/drawing/2014/main" id="{E462CEFC-3B20-BB1C-4F08-A42C39807935}"/>
              </a:ext>
            </a:extLst>
          </p:cNvPr>
          <p:cNvGrpSpPr/>
          <p:nvPr/>
        </p:nvGrpSpPr>
        <p:grpSpPr>
          <a:xfrm>
            <a:off x="1167493" y="1007276"/>
            <a:ext cx="7643525" cy="3083030"/>
            <a:chOff x="1167493" y="1007276"/>
            <a:chExt cx="7643525" cy="3083030"/>
          </a:xfrm>
        </p:grpSpPr>
        <p:sp>
          <p:nvSpPr>
            <p:cNvPr id="14" name="Rectángulo redondeado 7">
              <a:extLst>
                <a:ext uri="{FF2B5EF4-FFF2-40B4-BE49-F238E27FC236}">
                  <a16:creationId xmlns:a16="http://schemas.microsoft.com/office/drawing/2014/main" id="{D08BDDD6-8328-F8A3-A494-8E8B9F4613B8}"/>
                </a:ext>
              </a:extLst>
            </p:cNvPr>
            <p:cNvSpPr/>
            <p:nvPr/>
          </p:nvSpPr>
          <p:spPr>
            <a:xfrm>
              <a:off x="1167493" y="1007276"/>
              <a:ext cx="7643525" cy="3083030"/>
            </a:xfrm>
            <a:prstGeom prst="roundRect">
              <a:avLst>
                <a:gd name="adj" fmla="val 13116"/>
              </a:avLst>
            </a:prstGeom>
            <a:solidFill>
              <a:srgbClr val="0B2DF3">
                <a:alpha val="4000"/>
              </a:srgbClr>
            </a:solidFill>
            <a:ln w="12700" cap="flat" cmpd="sng" algn="ctr">
              <a:noFill/>
              <a:prstDash val="solid"/>
              <a:miter lim="800000"/>
            </a:ln>
            <a:effectLst/>
          </p:spPr>
          <p:txBody>
            <a:bodyPr rtlCol="0" anchor="ctr"/>
            <a:lstStyle/>
            <a:p>
              <a:pPr algn="ctr" defTabSz="914400">
                <a:defRPr/>
              </a:pPr>
              <a:endParaRPr lang="es-CL" sz="1800" kern="0" dirty="0">
                <a:solidFill>
                  <a:prstClr val="white"/>
                </a:solidFill>
                <a:latin typeface="Century Schoolbook" panose="02040604050505020304" pitchFamily="18" charset="0"/>
                <a:cs typeface="Arial" pitchFamily="34" charset="0"/>
              </a:endParaRPr>
            </a:p>
          </p:txBody>
        </p:sp>
        <p:pic>
          <p:nvPicPr>
            <p:cNvPr id="23" name="Imagen 22">
              <a:extLst>
                <a:ext uri="{FF2B5EF4-FFF2-40B4-BE49-F238E27FC236}">
                  <a16:creationId xmlns:a16="http://schemas.microsoft.com/office/drawing/2014/main" id="{FE17FEEC-99BF-0DBB-2AC3-69310C3633AA}"/>
                </a:ext>
              </a:extLst>
            </p:cNvPr>
            <p:cNvPicPr>
              <a:picLocks noChangeAspect="1"/>
            </p:cNvPicPr>
            <p:nvPr/>
          </p:nvPicPr>
          <p:blipFill>
            <a:blip r:embed="rId4"/>
            <a:stretch>
              <a:fillRect/>
            </a:stretch>
          </p:blipFill>
          <p:spPr>
            <a:xfrm>
              <a:off x="4659928" y="2991255"/>
              <a:ext cx="381020" cy="368319"/>
            </a:xfrm>
            <a:prstGeom prst="rect">
              <a:avLst/>
            </a:prstGeom>
          </p:spPr>
        </p:pic>
      </p:grpSp>
      <p:sp>
        <p:nvSpPr>
          <p:cNvPr id="26" name="CuadroTexto 25">
            <a:extLst>
              <a:ext uri="{FF2B5EF4-FFF2-40B4-BE49-F238E27FC236}">
                <a16:creationId xmlns:a16="http://schemas.microsoft.com/office/drawing/2014/main" id="{EE9286A4-86B8-5E3F-21F0-CAA0B68F4FBD}"/>
              </a:ext>
            </a:extLst>
          </p:cNvPr>
          <p:cNvSpPr txBox="1"/>
          <p:nvPr/>
        </p:nvSpPr>
        <p:spPr>
          <a:xfrm>
            <a:off x="3821733" y="1741232"/>
            <a:ext cx="298480" cy="230832"/>
          </a:xfrm>
          <a:prstGeom prst="rect">
            <a:avLst/>
          </a:prstGeom>
          <a:noFill/>
        </p:spPr>
        <p:txBody>
          <a:bodyPr wrap="none" rtlCol="0">
            <a:spAutoFit/>
          </a:bodyPr>
          <a:lstStyle/>
          <a:p>
            <a:r>
              <a:rPr lang="es-CL" sz="900" dirty="0">
                <a:solidFill>
                  <a:srgbClr val="00B050"/>
                </a:solidFill>
                <a:latin typeface="Century Gothic" panose="020B0502020202020204" pitchFamily="34" charset="0"/>
              </a:rPr>
              <a:t>▲</a:t>
            </a:r>
            <a:endParaRPr lang="es-CL" sz="900" dirty="0">
              <a:solidFill>
                <a:srgbClr val="D62933"/>
              </a:solidFill>
            </a:endParaRPr>
          </a:p>
        </p:txBody>
      </p:sp>
      <p:sp>
        <p:nvSpPr>
          <p:cNvPr id="27" name="CuadroTexto 26">
            <a:extLst>
              <a:ext uri="{FF2B5EF4-FFF2-40B4-BE49-F238E27FC236}">
                <a16:creationId xmlns:a16="http://schemas.microsoft.com/office/drawing/2014/main" id="{7D01942F-1002-76B9-D605-7836720E4E2D}"/>
              </a:ext>
            </a:extLst>
          </p:cNvPr>
          <p:cNvSpPr txBox="1"/>
          <p:nvPr/>
        </p:nvSpPr>
        <p:spPr>
          <a:xfrm>
            <a:off x="3821733" y="2445248"/>
            <a:ext cx="298480" cy="230832"/>
          </a:xfrm>
          <a:prstGeom prst="rect">
            <a:avLst/>
          </a:prstGeom>
          <a:noFill/>
        </p:spPr>
        <p:txBody>
          <a:bodyPr wrap="none" rtlCol="0">
            <a:spAutoFit/>
          </a:bodyPr>
          <a:lstStyle/>
          <a:p>
            <a:r>
              <a:rPr lang="es-CL" sz="900" dirty="0">
                <a:solidFill>
                  <a:srgbClr val="D62933"/>
                </a:solidFill>
                <a:latin typeface="Century Gothic" panose="020B0502020202020204" pitchFamily="34" charset="0"/>
              </a:rPr>
              <a:t>▼</a:t>
            </a:r>
            <a:endParaRPr lang="es-CL" sz="900" dirty="0">
              <a:solidFill>
                <a:srgbClr val="D62933"/>
              </a:solidFill>
            </a:endParaRPr>
          </a:p>
        </p:txBody>
      </p:sp>
      <p:sp>
        <p:nvSpPr>
          <p:cNvPr id="28" name="CuadroTexto 27">
            <a:extLst>
              <a:ext uri="{FF2B5EF4-FFF2-40B4-BE49-F238E27FC236}">
                <a16:creationId xmlns:a16="http://schemas.microsoft.com/office/drawing/2014/main" id="{C22DD4F9-A2B5-46EC-C900-8BC60AFAF9EC}"/>
              </a:ext>
            </a:extLst>
          </p:cNvPr>
          <p:cNvSpPr txBox="1"/>
          <p:nvPr/>
        </p:nvSpPr>
        <p:spPr>
          <a:xfrm>
            <a:off x="5525348" y="1867734"/>
            <a:ext cx="298480" cy="230832"/>
          </a:xfrm>
          <a:prstGeom prst="rect">
            <a:avLst/>
          </a:prstGeom>
          <a:noFill/>
        </p:spPr>
        <p:txBody>
          <a:bodyPr wrap="none" rtlCol="0">
            <a:spAutoFit/>
          </a:bodyPr>
          <a:lstStyle/>
          <a:p>
            <a:r>
              <a:rPr lang="es-CL" sz="900" dirty="0">
                <a:solidFill>
                  <a:srgbClr val="00B050"/>
                </a:solidFill>
                <a:latin typeface="Century Gothic" panose="020B0502020202020204" pitchFamily="34" charset="0"/>
              </a:rPr>
              <a:t>▲</a:t>
            </a:r>
            <a:endParaRPr lang="es-CL" sz="900" dirty="0">
              <a:solidFill>
                <a:srgbClr val="D62933"/>
              </a:solidFill>
            </a:endParaRPr>
          </a:p>
        </p:txBody>
      </p:sp>
      <p:sp>
        <p:nvSpPr>
          <p:cNvPr id="29" name="CuadroTexto 28">
            <a:extLst>
              <a:ext uri="{FF2B5EF4-FFF2-40B4-BE49-F238E27FC236}">
                <a16:creationId xmlns:a16="http://schemas.microsoft.com/office/drawing/2014/main" id="{EBD07D89-46BD-C92A-D2CC-56B5BAA21B81}"/>
              </a:ext>
            </a:extLst>
          </p:cNvPr>
          <p:cNvSpPr txBox="1"/>
          <p:nvPr/>
        </p:nvSpPr>
        <p:spPr>
          <a:xfrm>
            <a:off x="5525348" y="2612570"/>
            <a:ext cx="298480" cy="230832"/>
          </a:xfrm>
          <a:prstGeom prst="rect">
            <a:avLst/>
          </a:prstGeom>
          <a:noFill/>
        </p:spPr>
        <p:txBody>
          <a:bodyPr wrap="none" rtlCol="0">
            <a:spAutoFit/>
          </a:bodyPr>
          <a:lstStyle/>
          <a:p>
            <a:r>
              <a:rPr lang="es-CL" sz="900" dirty="0">
                <a:solidFill>
                  <a:srgbClr val="D62933"/>
                </a:solidFill>
                <a:latin typeface="Century Gothic" panose="020B0502020202020204" pitchFamily="34" charset="0"/>
              </a:rPr>
              <a:t>▼</a:t>
            </a:r>
            <a:endParaRPr lang="es-CL" sz="900" dirty="0">
              <a:solidFill>
                <a:srgbClr val="D62933"/>
              </a:solidFill>
            </a:endParaRPr>
          </a:p>
        </p:txBody>
      </p:sp>
      <p:sp>
        <p:nvSpPr>
          <p:cNvPr id="30" name="CuadroTexto 29">
            <a:extLst>
              <a:ext uri="{FF2B5EF4-FFF2-40B4-BE49-F238E27FC236}">
                <a16:creationId xmlns:a16="http://schemas.microsoft.com/office/drawing/2014/main" id="{8370ADDF-A78F-BD8A-7CB2-81CC91869870}"/>
              </a:ext>
            </a:extLst>
          </p:cNvPr>
          <p:cNvSpPr txBox="1"/>
          <p:nvPr/>
        </p:nvSpPr>
        <p:spPr>
          <a:xfrm>
            <a:off x="6344261" y="1874697"/>
            <a:ext cx="298480" cy="230832"/>
          </a:xfrm>
          <a:prstGeom prst="rect">
            <a:avLst/>
          </a:prstGeom>
          <a:noFill/>
        </p:spPr>
        <p:txBody>
          <a:bodyPr wrap="none" rtlCol="0">
            <a:spAutoFit/>
          </a:bodyPr>
          <a:lstStyle/>
          <a:p>
            <a:r>
              <a:rPr lang="es-CL" sz="900" dirty="0">
                <a:solidFill>
                  <a:srgbClr val="00B050"/>
                </a:solidFill>
                <a:latin typeface="Century Gothic" panose="020B0502020202020204" pitchFamily="34" charset="0"/>
              </a:rPr>
              <a:t>▲</a:t>
            </a:r>
            <a:endParaRPr lang="es-CL" sz="900" dirty="0">
              <a:solidFill>
                <a:srgbClr val="D62933"/>
              </a:solidFill>
            </a:endParaRPr>
          </a:p>
        </p:txBody>
      </p:sp>
      <p:sp>
        <p:nvSpPr>
          <p:cNvPr id="31" name="CuadroTexto 30">
            <a:extLst>
              <a:ext uri="{FF2B5EF4-FFF2-40B4-BE49-F238E27FC236}">
                <a16:creationId xmlns:a16="http://schemas.microsoft.com/office/drawing/2014/main" id="{34FCBEA4-0071-2C8D-51B7-19C7265E8071}"/>
              </a:ext>
            </a:extLst>
          </p:cNvPr>
          <p:cNvSpPr txBox="1"/>
          <p:nvPr/>
        </p:nvSpPr>
        <p:spPr>
          <a:xfrm>
            <a:off x="6344261" y="2619533"/>
            <a:ext cx="298480" cy="230832"/>
          </a:xfrm>
          <a:prstGeom prst="rect">
            <a:avLst/>
          </a:prstGeom>
          <a:noFill/>
        </p:spPr>
        <p:txBody>
          <a:bodyPr wrap="none" rtlCol="0">
            <a:spAutoFit/>
          </a:bodyPr>
          <a:lstStyle/>
          <a:p>
            <a:r>
              <a:rPr lang="es-CL" sz="900" dirty="0">
                <a:solidFill>
                  <a:srgbClr val="D62933"/>
                </a:solidFill>
                <a:latin typeface="Century Gothic" panose="020B0502020202020204" pitchFamily="34" charset="0"/>
              </a:rPr>
              <a:t>▼</a:t>
            </a:r>
            <a:endParaRPr lang="es-CL" sz="900" dirty="0">
              <a:solidFill>
                <a:srgbClr val="D62933"/>
              </a:solidFill>
            </a:endParaRPr>
          </a:p>
        </p:txBody>
      </p:sp>
      <p:sp>
        <p:nvSpPr>
          <p:cNvPr id="32" name="CuadroTexto 31">
            <a:extLst>
              <a:ext uri="{FF2B5EF4-FFF2-40B4-BE49-F238E27FC236}">
                <a16:creationId xmlns:a16="http://schemas.microsoft.com/office/drawing/2014/main" id="{B51279F0-FE8C-6A62-801B-78F8DA2C2A6E}"/>
              </a:ext>
            </a:extLst>
          </p:cNvPr>
          <p:cNvSpPr txBox="1"/>
          <p:nvPr/>
        </p:nvSpPr>
        <p:spPr>
          <a:xfrm>
            <a:off x="7191372" y="2015907"/>
            <a:ext cx="298480" cy="230832"/>
          </a:xfrm>
          <a:prstGeom prst="rect">
            <a:avLst/>
          </a:prstGeom>
          <a:noFill/>
        </p:spPr>
        <p:txBody>
          <a:bodyPr wrap="none" rtlCol="0">
            <a:spAutoFit/>
          </a:bodyPr>
          <a:lstStyle/>
          <a:p>
            <a:r>
              <a:rPr lang="es-CL" sz="900" dirty="0">
                <a:solidFill>
                  <a:srgbClr val="00B050"/>
                </a:solidFill>
                <a:latin typeface="Century Gothic" panose="020B0502020202020204" pitchFamily="34" charset="0"/>
              </a:rPr>
              <a:t>▲</a:t>
            </a:r>
            <a:endParaRPr lang="es-CL" sz="900" dirty="0">
              <a:solidFill>
                <a:srgbClr val="D62933"/>
              </a:solidFill>
            </a:endParaRPr>
          </a:p>
        </p:txBody>
      </p:sp>
      <p:sp>
        <p:nvSpPr>
          <p:cNvPr id="33" name="CuadroTexto 32">
            <a:extLst>
              <a:ext uri="{FF2B5EF4-FFF2-40B4-BE49-F238E27FC236}">
                <a16:creationId xmlns:a16="http://schemas.microsoft.com/office/drawing/2014/main" id="{F9A849C4-24A4-2692-D0CF-77A651A677D8}"/>
              </a:ext>
            </a:extLst>
          </p:cNvPr>
          <p:cNvSpPr txBox="1"/>
          <p:nvPr/>
        </p:nvSpPr>
        <p:spPr>
          <a:xfrm>
            <a:off x="7191372" y="2719923"/>
            <a:ext cx="298480" cy="230832"/>
          </a:xfrm>
          <a:prstGeom prst="rect">
            <a:avLst/>
          </a:prstGeom>
          <a:noFill/>
        </p:spPr>
        <p:txBody>
          <a:bodyPr wrap="none" rtlCol="0">
            <a:spAutoFit/>
          </a:bodyPr>
          <a:lstStyle/>
          <a:p>
            <a:r>
              <a:rPr lang="es-CL" sz="900" dirty="0">
                <a:solidFill>
                  <a:srgbClr val="D62933"/>
                </a:solidFill>
                <a:latin typeface="Century Gothic" panose="020B0502020202020204" pitchFamily="34" charset="0"/>
              </a:rPr>
              <a:t>▼</a:t>
            </a:r>
            <a:endParaRPr lang="es-CL" sz="900" dirty="0">
              <a:solidFill>
                <a:srgbClr val="D62933"/>
              </a:solidFill>
            </a:endParaRPr>
          </a:p>
        </p:txBody>
      </p:sp>
    </p:spTree>
    <p:extLst>
      <p:ext uri="{BB962C8B-B14F-4D97-AF65-F5344CB8AC3E}">
        <p14:creationId xmlns:p14="http://schemas.microsoft.com/office/powerpoint/2010/main" val="25334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a:xfrm rot="16200000">
            <a:off x="-2066372" y="2221241"/>
            <a:ext cx="4899378" cy="527484"/>
          </a:xfrm>
        </p:spPr>
        <p:txBody>
          <a:bodyPr/>
          <a:lstStyle/>
          <a:p>
            <a:pPr algn="ctr"/>
            <a:r>
              <a:rPr lang="es-MX" sz="2800"/>
              <a:t>Percepción de Daños</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948711" y="148449"/>
            <a:ext cx="7862307" cy="69561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pPr algn="l"/>
            <a:r>
              <a:rPr lang="es-MX" sz="1600" b="0" dirty="0">
                <a:solidFill>
                  <a:schemeClr val="accent2"/>
                </a:solidFill>
              </a:rPr>
              <a:t>La</a:t>
            </a:r>
            <a:r>
              <a:rPr lang="es-MX" sz="1600" dirty="0">
                <a:solidFill>
                  <a:schemeClr val="accent2"/>
                </a:solidFill>
              </a:rPr>
              <a:t> mayoría considera </a:t>
            </a:r>
            <a:r>
              <a:rPr lang="es-MX" sz="1600" b="0" dirty="0">
                <a:solidFill>
                  <a:schemeClr val="accent2"/>
                </a:solidFill>
              </a:rPr>
              <a:t>que el </a:t>
            </a:r>
            <a:r>
              <a:rPr lang="es-MX" sz="1600" dirty="0">
                <a:solidFill>
                  <a:schemeClr val="accent2"/>
                </a:solidFill>
              </a:rPr>
              <a:t>comercio ilegal </a:t>
            </a:r>
            <a:r>
              <a:rPr lang="es-MX" sz="1600" b="0" dirty="0">
                <a:solidFill>
                  <a:schemeClr val="accent2"/>
                </a:solidFill>
              </a:rPr>
              <a:t>es</a:t>
            </a:r>
            <a:r>
              <a:rPr lang="es-MX" sz="1600" dirty="0">
                <a:solidFill>
                  <a:schemeClr val="accent2"/>
                </a:solidFill>
              </a:rPr>
              <a:t> </a:t>
            </a:r>
            <a:r>
              <a:rPr lang="es-MX" sz="1800" dirty="0">
                <a:solidFill>
                  <a:schemeClr val="accent2"/>
                </a:solidFill>
              </a:rPr>
              <a:t>dañino para</a:t>
            </a:r>
          </a:p>
          <a:p>
            <a:pPr algn="l"/>
            <a:r>
              <a:rPr lang="es-MX" sz="1800" dirty="0">
                <a:solidFill>
                  <a:schemeClr val="accent2"/>
                </a:solidFill>
              </a:rPr>
              <a:t> el país y los ciudadanos</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23</a:t>
            </a:fld>
            <a:endParaRPr lang="es-419" sz="1050">
              <a:solidFill>
                <a:prstClr val="black"/>
              </a:solidFill>
              <a:latin typeface="Century Gothic" panose="020B0502020202020204" pitchFamily="34" charset="0"/>
            </a:endParaRPr>
          </a:p>
        </p:txBody>
      </p:sp>
      <p:graphicFrame>
        <p:nvGraphicFramePr>
          <p:cNvPr id="4" name="Marcador de contenido 6">
            <a:extLst>
              <a:ext uri="{FF2B5EF4-FFF2-40B4-BE49-F238E27FC236}">
                <a16:creationId xmlns:a16="http://schemas.microsoft.com/office/drawing/2014/main" id="{F71D85A8-4AF7-CF50-E90F-58E1873EC53F}"/>
              </a:ext>
            </a:extLst>
          </p:cNvPr>
          <p:cNvGraphicFramePr>
            <a:graphicFrameLocks/>
          </p:cNvGraphicFramePr>
          <p:nvPr>
            <p:extLst>
              <p:ext uri="{D42A27DB-BD31-4B8C-83A1-F6EECF244321}">
                <p14:modId xmlns:p14="http://schemas.microsoft.com/office/powerpoint/2010/main" val="716195799"/>
              </p:ext>
            </p:extLst>
          </p:nvPr>
        </p:nvGraphicFramePr>
        <p:xfrm>
          <a:off x="1291156" y="1445723"/>
          <a:ext cx="5184000" cy="3159164"/>
        </p:xfrm>
        <a:graphic>
          <a:graphicData uri="http://schemas.openxmlformats.org/drawingml/2006/chart">
            <c:chart xmlns:c="http://schemas.openxmlformats.org/drawingml/2006/chart" xmlns:r="http://schemas.openxmlformats.org/officeDocument/2006/relationships" r:id="rId3"/>
          </a:graphicData>
        </a:graphic>
      </p:graphicFrame>
      <p:sp>
        <p:nvSpPr>
          <p:cNvPr id="10" name="Marcador de contenido 4">
            <a:extLst>
              <a:ext uri="{FF2B5EF4-FFF2-40B4-BE49-F238E27FC236}">
                <a16:creationId xmlns:a16="http://schemas.microsoft.com/office/drawing/2014/main" id="{A840F7E8-5DD5-EF90-2D78-7E8FBACC44ED}"/>
              </a:ext>
            </a:extLst>
          </p:cNvPr>
          <p:cNvSpPr txBox="1">
            <a:spLocks/>
          </p:cNvSpPr>
          <p:nvPr/>
        </p:nvSpPr>
        <p:spPr>
          <a:xfrm>
            <a:off x="1623393" y="861907"/>
            <a:ext cx="4014081" cy="64008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MX"/>
              <a:t>¿Usted cree que, al no pagar impuestos, la venta de productos ilegales o falsificados genera un daño para…?</a:t>
            </a:r>
            <a:endParaRPr lang="es-CL"/>
          </a:p>
        </p:txBody>
      </p:sp>
      <p:graphicFrame>
        <p:nvGraphicFramePr>
          <p:cNvPr id="6" name="Tabla 5">
            <a:extLst>
              <a:ext uri="{FF2B5EF4-FFF2-40B4-BE49-F238E27FC236}">
                <a16:creationId xmlns:a16="http://schemas.microsoft.com/office/drawing/2014/main" id="{A6D7BB02-3050-42B6-BAF7-BED3CF8F2D3F}"/>
              </a:ext>
            </a:extLst>
          </p:cNvPr>
          <p:cNvGraphicFramePr>
            <a:graphicFrameLocks noGrp="1"/>
          </p:cNvGraphicFramePr>
          <p:nvPr>
            <p:extLst>
              <p:ext uri="{D42A27DB-BD31-4B8C-83A1-F6EECF244321}">
                <p14:modId xmlns:p14="http://schemas.microsoft.com/office/powerpoint/2010/main" val="4060630409"/>
              </p:ext>
            </p:extLst>
          </p:nvPr>
        </p:nvGraphicFramePr>
        <p:xfrm>
          <a:off x="948711" y="4178230"/>
          <a:ext cx="4847791" cy="457200"/>
        </p:xfrm>
        <a:graphic>
          <a:graphicData uri="http://schemas.openxmlformats.org/drawingml/2006/table">
            <a:tbl>
              <a:tblPr firstRow="1" bandRow="1">
                <a:tableStyleId>{5C22544A-7EE6-4342-B048-85BDC9FD1C3A}</a:tableStyleId>
              </a:tblPr>
              <a:tblGrid>
                <a:gridCol w="778687">
                  <a:extLst>
                    <a:ext uri="{9D8B030D-6E8A-4147-A177-3AD203B41FA5}">
                      <a16:colId xmlns:a16="http://schemas.microsoft.com/office/drawing/2014/main" val="4083225876"/>
                    </a:ext>
                  </a:extLst>
                </a:gridCol>
                <a:gridCol w="2034552">
                  <a:extLst>
                    <a:ext uri="{9D8B030D-6E8A-4147-A177-3AD203B41FA5}">
                      <a16:colId xmlns:a16="http://schemas.microsoft.com/office/drawing/2014/main" val="316073380"/>
                    </a:ext>
                  </a:extLst>
                </a:gridCol>
                <a:gridCol w="2034552">
                  <a:extLst>
                    <a:ext uri="{9D8B030D-6E8A-4147-A177-3AD203B41FA5}">
                      <a16:colId xmlns:a16="http://schemas.microsoft.com/office/drawing/2014/main" val="1163750643"/>
                    </a:ext>
                  </a:extLst>
                </a:gridCol>
              </a:tblGrid>
              <a:tr h="279623">
                <a:tc>
                  <a:txBody>
                    <a:bodyPr/>
                    <a:lstStyle/>
                    <a:p>
                      <a:pPr algn="ctr"/>
                      <a:r>
                        <a:rPr lang="es-CL" sz="800" b="1" dirty="0">
                          <a:solidFill>
                            <a:schemeClr val="bg1"/>
                          </a:solidFill>
                          <a:latin typeface="Century Schoolbook" panose="02040604050505020304" pitchFamily="18" charset="0"/>
                        </a:rPr>
                        <a:t>Más frecuente en:</a:t>
                      </a:r>
                    </a:p>
                  </a:txBody>
                  <a:tcPr anchor="ctr">
                    <a:solidFill>
                      <a:schemeClr val="bg2"/>
                    </a:solidFill>
                  </a:tcPr>
                </a:tc>
                <a:tc>
                  <a:txBody>
                    <a:bodyPr/>
                    <a:lstStyle/>
                    <a:p>
                      <a:pPr algn="ctr"/>
                      <a:r>
                        <a:rPr lang="es-CL" sz="800" b="1">
                          <a:solidFill>
                            <a:schemeClr val="bg1"/>
                          </a:solidFill>
                          <a:latin typeface="Century Schoolbook" panose="02040604050505020304" pitchFamily="18" charset="0"/>
                        </a:rPr>
                        <a:t>50-75 años (93%)</a:t>
                      </a:r>
                    </a:p>
                  </a:txBody>
                  <a:tcPr anchor="ctr">
                    <a:solidFill>
                      <a:schemeClr val="bg2"/>
                    </a:solidFill>
                  </a:tcPr>
                </a:tc>
                <a:tc>
                  <a:txBody>
                    <a:bodyPr/>
                    <a:lstStyle/>
                    <a:p>
                      <a:pPr algn="ctr"/>
                      <a:r>
                        <a:rPr lang="es-CL" sz="800" b="1" dirty="0">
                          <a:solidFill>
                            <a:schemeClr val="bg1"/>
                          </a:solidFill>
                          <a:latin typeface="Century Schoolbook" panose="02040604050505020304" pitchFamily="18" charset="0"/>
                        </a:rPr>
                        <a:t>50-75 años (91%)</a:t>
                      </a:r>
                    </a:p>
                  </a:txBody>
                  <a:tcPr anchor="ctr">
                    <a:solidFill>
                      <a:schemeClr val="bg2"/>
                    </a:solidFill>
                  </a:tcPr>
                </a:tc>
                <a:extLst>
                  <a:ext uri="{0D108BD9-81ED-4DB2-BD59-A6C34878D82A}">
                    <a16:rowId xmlns:a16="http://schemas.microsoft.com/office/drawing/2014/main" val="2966596441"/>
                  </a:ext>
                </a:extLst>
              </a:tr>
            </a:tbl>
          </a:graphicData>
        </a:graphic>
      </p:graphicFrame>
    </p:spTree>
    <p:extLst>
      <p:ext uri="{BB962C8B-B14F-4D97-AF65-F5344CB8AC3E}">
        <p14:creationId xmlns:p14="http://schemas.microsoft.com/office/powerpoint/2010/main" val="264664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4ED3F6E-1795-070D-8585-9F3FF33BF1C4}"/>
              </a:ext>
            </a:extLst>
          </p:cNvPr>
          <p:cNvSpPr>
            <a:spLocks noGrp="1"/>
          </p:cNvSpPr>
          <p:nvPr>
            <p:ph type="title"/>
          </p:nvPr>
        </p:nvSpPr>
        <p:spPr>
          <a:xfrm>
            <a:off x="3345895" y="2152537"/>
            <a:ext cx="2452210" cy="605906"/>
          </a:xfrm>
        </p:spPr>
        <p:txBody>
          <a:bodyPr/>
          <a:lstStyle/>
          <a:p>
            <a:r>
              <a:rPr lang="es-CL" sz="2900"/>
              <a:t>Comporta-miento</a:t>
            </a:r>
          </a:p>
        </p:txBody>
      </p:sp>
    </p:spTree>
    <p:extLst>
      <p:ext uri="{BB962C8B-B14F-4D97-AF65-F5344CB8AC3E}">
        <p14:creationId xmlns:p14="http://schemas.microsoft.com/office/powerpoint/2010/main" val="2390358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sz="2000"/>
              <a:t>Compras en el comercio informal</a:t>
            </a:r>
            <a:endParaRPr lang="es-AR"/>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a:xfrm>
            <a:off x="833100" y="4860016"/>
            <a:ext cx="2121115" cy="250694"/>
          </a:xfrm>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559240" y="167087"/>
            <a:ext cx="7645680" cy="575514"/>
          </a:xfrm>
          <a:prstGeom prst="rect">
            <a:avLst/>
          </a:prstGeom>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800" dirty="0">
                <a:solidFill>
                  <a:schemeClr val="accent2"/>
                </a:solidFill>
              </a:rPr>
              <a:t>1 de cada 3 </a:t>
            </a:r>
            <a:r>
              <a:rPr lang="es-MX" sz="1600" b="0" dirty="0">
                <a:solidFill>
                  <a:schemeClr val="accent2"/>
                </a:solidFill>
              </a:rPr>
              <a:t>personas </a:t>
            </a:r>
            <a:r>
              <a:rPr lang="es-MX" sz="1800" dirty="0">
                <a:solidFill>
                  <a:schemeClr val="accent2"/>
                </a:solidFill>
              </a:rPr>
              <a:t>ha comprado </a:t>
            </a:r>
            <a:r>
              <a:rPr lang="es-MX" sz="1600" b="0" dirty="0">
                <a:solidFill>
                  <a:schemeClr val="accent2"/>
                </a:solidFill>
              </a:rPr>
              <a:t>recientemente</a:t>
            </a:r>
            <a:r>
              <a:rPr lang="es-MX" sz="1600" dirty="0">
                <a:solidFill>
                  <a:schemeClr val="accent2"/>
                </a:solidFill>
              </a:rPr>
              <a:t> </a:t>
            </a:r>
            <a:r>
              <a:rPr lang="es-MX" sz="1600" b="0" dirty="0">
                <a:solidFill>
                  <a:schemeClr val="accent2"/>
                </a:solidFill>
              </a:rPr>
              <a:t>en</a:t>
            </a:r>
          </a:p>
          <a:p>
            <a:r>
              <a:rPr lang="es-MX" sz="1600" b="0" dirty="0">
                <a:solidFill>
                  <a:schemeClr val="accent2"/>
                </a:solidFill>
              </a:rPr>
              <a:t> el comercio ambulante informal,</a:t>
            </a:r>
            <a:r>
              <a:rPr lang="es-MX" sz="1600" dirty="0">
                <a:solidFill>
                  <a:schemeClr val="accent2"/>
                </a:solidFill>
              </a:rPr>
              <a:t> la mayoría </a:t>
            </a:r>
            <a:r>
              <a:rPr lang="es-MX" sz="1800" dirty="0">
                <a:solidFill>
                  <a:schemeClr val="accent2"/>
                </a:solidFill>
              </a:rPr>
              <a:t>por precio</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25</a:t>
            </a:fld>
            <a:endParaRPr lang="es-419" sz="1050">
              <a:solidFill>
                <a:prstClr val="black"/>
              </a:solidFill>
              <a:latin typeface="Century Gothic" panose="020B0502020202020204" pitchFamily="34" charset="0"/>
            </a:endParaRPr>
          </a:p>
        </p:txBody>
      </p:sp>
      <p:sp>
        <p:nvSpPr>
          <p:cNvPr id="8" name="Marcador de contenido 4">
            <a:extLst>
              <a:ext uri="{FF2B5EF4-FFF2-40B4-BE49-F238E27FC236}">
                <a16:creationId xmlns:a16="http://schemas.microsoft.com/office/drawing/2014/main" id="{B9FA0F53-E4D2-1221-7F84-FABD08B43DDB}"/>
              </a:ext>
            </a:extLst>
          </p:cNvPr>
          <p:cNvSpPr txBox="1">
            <a:spLocks/>
          </p:cNvSpPr>
          <p:nvPr/>
        </p:nvSpPr>
        <p:spPr>
          <a:xfrm>
            <a:off x="5787773" y="816709"/>
            <a:ext cx="2681276" cy="40780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¿Qué productos ha comprado? </a:t>
            </a:r>
            <a:endParaRPr lang="es-CL" dirty="0"/>
          </a:p>
        </p:txBody>
      </p:sp>
      <p:graphicFrame>
        <p:nvGraphicFramePr>
          <p:cNvPr id="4" name="Marcador de contenido 13">
            <a:extLst>
              <a:ext uri="{FF2B5EF4-FFF2-40B4-BE49-F238E27FC236}">
                <a16:creationId xmlns:a16="http://schemas.microsoft.com/office/drawing/2014/main" id="{12102623-8DBA-F07F-3BF9-D4D7F27174FD}"/>
              </a:ext>
            </a:extLst>
          </p:cNvPr>
          <p:cNvGraphicFramePr>
            <a:graphicFrameLocks/>
          </p:cNvGraphicFramePr>
          <p:nvPr>
            <p:extLst>
              <p:ext uri="{D42A27DB-BD31-4B8C-83A1-F6EECF244321}">
                <p14:modId xmlns:p14="http://schemas.microsoft.com/office/powerpoint/2010/main" val="694220412"/>
              </p:ext>
            </p:extLst>
          </p:nvPr>
        </p:nvGraphicFramePr>
        <p:xfrm>
          <a:off x="1043018" y="1932365"/>
          <a:ext cx="2677886" cy="2049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93C63072-E166-AFBE-DF61-9D325600439F}"/>
              </a:ext>
            </a:extLst>
          </p:cNvPr>
          <p:cNvGraphicFramePr/>
          <p:nvPr>
            <p:extLst>
              <p:ext uri="{D42A27DB-BD31-4B8C-83A1-F6EECF244321}">
                <p14:modId xmlns:p14="http://schemas.microsoft.com/office/powerpoint/2010/main" val="3362437969"/>
              </p:ext>
            </p:extLst>
          </p:nvPr>
        </p:nvGraphicFramePr>
        <p:xfrm>
          <a:off x="3904247" y="1030669"/>
          <a:ext cx="4712215" cy="2282270"/>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a16="http://schemas.microsoft.com/office/drawing/2014/main" id="{DC2BFFB1-FC64-940A-0EE4-024502ECB16B}"/>
              </a:ext>
            </a:extLst>
          </p:cNvPr>
          <p:cNvSpPr txBox="1"/>
          <p:nvPr/>
        </p:nvSpPr>
        <p:spPr>
          <a:xfrm>
            <a:off x="1212794" y="1053815"/>
            <a:ext cx="2283489" cy="507831"/>
          </a:xfrm>
          <a:prstGeom prst="rect">
            <a:avLst/>
          </a:prstGeom>
        </p:spPr>
        <p:txBody>
          <a:bodyPr vert="horz" lIns="91440" tIns="45720" rIns="91440" bIns="45720" rtlCol="0">
            <a:normAutofit/>
          </a:bodyPr>
          <a:lstStyle>
            <a:defPPr>
              <a:defRPr lang="es-AR"/>
            </a:defPPr>
            <a:lvl1pPr indent="0">
              <a:lnSpc>
                <a:spcPct val="90000"/>
              </a:lnSpc>
              <a:spcBef>
                <a:spcPts val="750"/>
              </a:spcBef>
              <a:buFont typeface="Arial" panose="020B0604020202020204" pitchFamily="34" charset="0"/>
              <a:buNone/>
              <a:defRPr sz="1000">
                <a:latin typeface="Century Gothic" panose="020B0502020202020204"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algn="ctr"/>
            <a:r>
              <a:rPr lang="es-MX"/>
              <a:t> ¿Usted ha comprado productos de comercio ambulante en los últimos 3 meses?</a:t>
            </a:r>
            <a:endParaRPr lang="es-CL"/>
          </a:p>
        </p:txBody>
      </p:sp>
      <p:sp>
        <p:nvSpPr>
          <p:cNvPr id="11" name="Marcador de contenido 2">
            <a:extLst>
              <a:ext uri="{FF2B5EF4-FFF2-40B4-BE49-F238E27FC236}">
                <a16:creationId xmlns:a16="http://schemas.microsoft.com/office/drawing/2014/main" id="{35D17A10-773B-C388-4B5E-6C55313633C6}"/>
              </a:ext>
            </a:extLst>
          </p:cNvPr>
          <p:cNvSpPr txBox="1">
            <a:spLocks/>
          </p:cNvSpPr>
          <p:nvPr/>
        </p:nvSpPr>
        <p:spPr>
          <a:xfrm>
            <a:off x="5454337" y="4824341"/>
            <a:ext cx="2121115" cy="25069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AR"/>
              <a:t>Base: quienes compraron(178)</a:t>
            </a:r>
          </a:p>
        </p:txBody>
      </p:sp>
      <p:graphicFrame>
        <p:nvGraphicFramePr>
          <p:cNvPr id="7" name="Gráfico 6">
            <a:extLst>
              <a:ext uri="{FF2B5EF4-FFF2-40B4-BE49-F238E27FC236}">
                <a16:creationId xmlns:a16="http://schemas.microsoft.com/office/drawing/2014/main" id="{9AF4AF31-DA2F-E6BE-313F-8C5476788C15}"/>
              </a:ext>
            </a:extLst>
          </p:cNvPr>
          <p:cNvGraphicFramePr/>
          <p:nvPr>
            <p:extLst>
              <p:ext uri="{D42A27DB-BD31-4B8C-83A1-F6EECF244321}">
                <p14:modId xmlns:p14="http://schemas.microsoft.com/office/powerpoint/2010/main" val="1517532040"/>
              </p:ext>
            </p:extLst>
          </p:nvPr>
        </p:nvGraphicFramePr>
        <p:xfrm>
          <a:off x="3904247" y="3561215"/>
          <a:ext cx="5204134" cy="1177788"/>
        </p:xfrm>
        <a:graphic>
          <a:graphicData uri="http://schemas.openxmlformats.org/drawingml/2006/chart">
            <c:chart xmlns:c="http://schemas.openxmlformats.org/drawingml/2006/chart" xmlns:r="http://schemas.openxmlformats.org/officeDocument/2006/relationships" r:id="rId5"/>
          </a:graphicData>
        </a:graphic>
      </p:graphicFrame>
      <p:sp>
        <p:nvSpPr>
          <p:cNvPr id="9" name="Marcador de contenido 4">
            <a:extLst>
              <a:ext uri="{FF2B5EF4-FFF2-40B4-BE49-F238E27FC236}">
                <a16:creationId xmlns:a16="http://schemas.microsoft.com/office/drawing/2014/main" id="{AE16D0D2-1C01-C742-30F2-3AF19BDA8E3F}"/>
              </a:ext>
            </a:extLst>
          </p:cNvPr>
          <p:cNvSpPr txBox="1">
            <a:spLocks/>
          </p:cNvSpPr>
          <p:nvPr/>
        </p:nvSpPr>
        <p:spPr>
          <a:xfrm>
            <a:off x="5714296" y="3414764"/>
            <a:ext cx="3267926" cy="37213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¿Qué lo motivó a comprar productos de comercio ambulante? </a:t>
            </a:r>
            <a:r>
              <a:rPr lang="es-MX" sz="800" b="1" i="1" dirty="0"/>
              <a:t>RESPUESTAS ESPONTANEAS</a:t>
            </a:r>
            <a:endParaRPr lang="es-CL" dirty="0"/>
          </a:p>
        </p:txBody>
      </p:sp>
      <p:graphicFrame>
        <p:nvGraphicFramePr>
          <p:cNvPr id="12" name="Tabla 11">
            <a:extLst>
              <a:ext uri="{FF2B5EF4-FFF2-40B4-BE49-F238E27FC236}">
                <a16:creationId xmlns:a16="http://schemas.microsoft.com/office/drawing/2014/main" id="{1479CDF2-D7E1-1FE2-3726-09E75621119F}"/>
              </a:ext>
            </a:extLst>
          </p:cNvPr>
          <p:cNvGraphicFramePr>
            <a:graphicFrameLocks noGrp="1"/>
          </p:cNvGraphicFramePr>
          <p:nvPr>
            <p:extLst>
              <p:ext uri="{D42A27DB-BD31-4B8C-83A1-F6EECF244321}">
                <p14:modId xmlns:p14="http://schemas.microsoft.com/office/powerpoint/2010/main" val="307456964"/>
              </p:ext>
            </p:extLst>
          </p:nvPr>
        </p:nvGraphicFramePr>
        <p:xfrm>
          <a:off x="936968" y="4127331"/>
          <a:ext cx="2677371" cy="293409"/>
        </p:xfrm>
        <a:graphic>
          <a:graphicData uri="http://schemas.openxmlformats.org/drawingml/2006/table">
            <a:tbl>
              <a:tblPr firstRow="1" bandRow="1">
                <a:tableStyleId>{5C22544A-7EE6-4342-B048-85BDC9FD1C3A}</a:tableStyleId>
              </a:tblPr>
              <a:tblGrid>
                <a:gridCol w="1359217">
                  <a:extLst>
                    <a:ext uri="{9D8B030D-6E8A-4147-A177-3AD203B41FA5}">
                      <a16:colId xmlns:a16="http://schemas.microsoft.com/office/drawing/2014/main" val="2445076523"/>
                    </a:ext>
                  </a:extLst>
                </a:gridCol>
                <a:gridCol w="1318154">
                  <a:extLst>
                    <a:ext uri="{9D8B030D-6E8A-4147-A177-3AD203B41FA5}">
                      <a16:colId xmlns:a16="http://schemas.microsoft.com/office/drawing/2014/main" val="4057130129"/>
                    </a:ext>
                  </a:extLst>
                </a:gridCol>
              </a:tblGrid>
              <a:tr h="293409">
                <a:tc>
                  <a:txBody>
                    <a:bodyPr/>
                    <a:lstStyle/>
                    <a:p>
                      <a:pPr algn="r"/>
                      <a:r>
                        <a:rPr lang="es-CL" sz="800" b="1">
                          <a:solidFill>
                            <a:schemeClr val="bg1"/>
                          </a:solidFill>
                          <a:latin typeface="Century Schoolbook" panose="02040604050505020304" pitchFamily="18" charset="0"/>
                        </a:rPr>
                        <a:t>Han comprado menos</a:t>
                      </a:r>
                    </a:p>
                  </a:txBody>
                  <a:tcPr anchor="ctr">
                    <a:solidFill>
                      <a:schemeClr val="bg2"/>
                    </a:solidFill>
                  </a:tcPr>
                </a:tc>
                <a:tc>
                  <a:txBody>
                    <a:bodyPr/>
                    <a:lstStyle/>
                    <a:p>
                      <a:pPr algn="ctr"/>
                      <a:r>
                        <a:rPr lang="es-CL" sz="800" b="1" dirty="0">
                          <a:solidFill>
                            <a:schemeClr val="bg1"/>
                          </a:solidFill>
                          <a:latin typeface="Century Schoolbook" panose="02040604050505020304" pitchFamily="18" charset="0"/>
                        </a:rPr>
                        <a:t>50-75 años (77%)</a:t>
                      </a:r>
                    </a:p>
                  </a:txBody>
                  <a:tcPr anchor="ctr">
                    <a:solidFill>
                      <a:schemeClr val="bg2"/>
                    </a:solidFill>
                  </a:tcPr>
                </a:tc>
                <a:extLst>
                  <a:ext uri="{0D108BD9-81ED-4DB2-BD59-A6C34878D82A}">
                    <a16:rowId xmlns:a16="http://schemas.microsoft.com/office/drawing/2014/main" val="920543897"/>
                  </a:ext>
                </a:extLst>
              </a:tr>
            </a:tbl>
          </a:graphicData>
        </a:graphic>
      </p:graphicFrame>
      <p:sp>
        <p:nvSpPr>
          <p:cNvPr id="13" name="CuadroTexto 12">
            <a:hlinkClick r:id="rId6" action="ppaction://hlinksldjump"/>
            <a:extLst>
              <a:ext uri="{FF2B5EF4-FFF2-40B4-BE49-F238E27FC236}">
                <a16:creationId xmlns:a16="http://schemas.microsoft.com/office/drawing/2014/main" id="{2B59E3EE-E739-A9ED-BD48-6F9BC3E80A71}"/>
              </a:ext>
            </a:extLst>
          </p:cNvPr>
          <p:cNvSpPr txBox="1"/>
          <p:nvPr/>
        </p:nvSpPr>
        <p:spPr>
          <a:xfrm>
            <a:off x="8024837" y="799203"/>
            <a:ext cx="894797" cy="261610"/>
          </a:xfrm>
          <a:prstGeom prst="rect">
            <a:avLst/>
          </a:prstGeom>
          <a:noFill/>
        </p:spPr>
        <p:txBody>
          <a:bodyPr wrap="none" rtlCol="0">
            <a:spAutoFit/>
          </a:bodyPr>
          <a:lstStyle/>
          <a:p>
            <a:r>
              <a:rPr lang="es-CL" sz="1050" b="1" dirty="0">
                <a:solidFill>
                  <a:schemeClr val="tx1">
                    <a:lumMod val="85000"/>
                    <a:lumOff val="15000"/>
                  </a:schemeClr>
                </a:solidFill>
              </a:rPr>
              <a:t>VER TABLAS</a:t>
            </a:r>
          </a:p>
        </p:txBody>
      </p:sp>
      <p:sp>
        <p:nvSpPr>
          <p:cNvPr id="14" name="CuadroTexto 13">
            <a:hlinkClick r:id="rId7" action="ppaction://hlinksldjump"/>
            <a:extLst>
              <a:ext uri="{FF2B5EF4-FFF2-40B4-BE49-F238E27FC236}">
                <a16:creationId xmlns:a16="http://schemas.microsoft.com/office/drawing/2014/main" id="{0C1C30E0-508C-219B-2F11-74CFE4E2B46A}"/>
              </a:ext>
            </a:extLst>
          </p:cNvPr>
          <p:cNvSpPr txBox="1"/>
          <p:nvPr/>
        </p:nvSpPr>
        <p:spPr>
          <a:xfrm>
            <a:off x="8204920" y="4127331"/>
            <a:ext cx="894797" cy="261610"/>
          </a:xfrm>
          <a:prstGeom prst="rect">
            <a:avLst/>
          </a:prstGeom>
          <a:noFill/>
        </p:spPr>
        <p:txBody>
          <a:bodyPr wrap="none" rtlCol="0">
            <a:spAutoFit/>
          </a:bodyPr>
          <a:lstStyle/>
          <a:p>
            <a:r>
              <a:rPr lang="es-CL" sz="1050" b="1" dirty="0">
                <a:solidFill>
                  <a:schemeClr val="tx1">
                    <a:lumMod val="85000"/>
                    <a:lumOff val="15000"/>
                  </a:schemeClr>
                </a:solidFill>
              </a:rPr>
              <a:t>VER TABLAS</a:t>
            </a:r>
          </a:p>
        </p:txBody>
      </p:sp>
    </p:spTree>
    <p:extLst>
      <p:ext uri="{BB962C8B-B14F-4D97-AF65-F5344CB8AC3E}">
        <p14:creationId xmlns:p14="http://schemas.microsoft.com/office/powerpoint/2010/main" val="359069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sz="2000" dirty="0"/>
              <a:t>Compras en el comercio informal </a:t>
            </a:r>
            <a:r>
              <a:rPr lang="es-MX" sz="2000" b="0" dirty="0"/>
              <a:t>(sin Frutas y/o verduras)</a:t>
            </a:r>
            <a:endParaRPr lang="es-AR" b="0" dirty="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a:xfrm>
            <a:off x="833100" y="4860016"/>
            <a:ext cx="2121115" cy="250694"/>
          </a:xfrm>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490021" y="241195"/>
            <a:ext cx="7645680" cy="575514"/>
          </a:xfrm>
          <a:prstGeom prst="rect">
            <a:avLst/>
          </a:prstGeom>
        </p:spPr>
        <p:txBody>
          <a:bodyPr vert="horz" lIns="91440" tIns="45720" rIns="91440" bIns="45720" rtlCol="0" anchor="ctr">
            <a:normAutofit fontScale="85000" lnSpcReduction="20000"/>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800" dirty="0">
                <a:solidFill>
                  <a:schemeClr val="accent2"/>
                </a:solidFill>
              </a:rPr>
              <a:t>Sin considerar frutas y/o verduras: 3 de cada 10 </a:t>
            </a:r>
            <a:r>
              <a:rPr lang="es-MX" sz="1600" b="0" dirty="0">
                <a:solidFill>
                  <a:schemeClr val="accent2"/>
                </a:solidFill>
              </a:rPr>
              <a:t>personas </a:t>
            </a:r>
            <a:r>
              <a:rPr lang="es-MX" sz="1800" dirty="0">
                <a:solidFill>
                  <a:schemeClr val="accent2"/>
                </a:solidFill>
              </a:rPr>
              <a:t>ha comprado </a:t>
            </a:r>
            <a:r>
              <a:rPr lang="es-MX" sz="1600" b="0" dirty="0">
                <a:solidFill>
                  <a:schemeClr val="accent2"/>
                </a:solidFill>
              </a:rPr>
              <a:t>recientemente</a:t>
            </a:r>
            <a:r>
              <a:rPr lang="es-MX" sz="1600" dirty="0">
                <a:solidFill>
                  <a:schemeClr val="accent2"/>
                </a:solidFill>
              </a:rPr>
              <a:t> </a:t>
            </a:r>
            <a:r>
              <a:rPr lang="es-MX" sz="1600" b="0" dirty="0">
                <a:solidFill>
                  <a:schemeClr val="accent2"/>
                </a:solidFill>
              </a:rPr>
              <a:t>en el comercio ambulante informal,</a:t>
            </a:r>
            <a:r>
              <a:rPr lang="es-MX" sz="1600" dirty="0">
                <a:solidFill>
                  <a:schemeClr val="accent2"/>
                </a:solidFill>
              </a:rPr>
              <a:t> manteniéndose el </a:t>
            </a:r>
            <a:r>
              <a:rPr lang="es-MX" sz="1900" dirty="0">
                <a:solidFill>
                  <a:schemeClr val="accent2"/>
                </a:solidFill>
              </a:rPr>
              <a:t>precio</a:t>
            </a:r>
            <a:r>
              <a:rPr lang="es-MX" sz="1600" dirty="0">
                <a:solidFill>
                  <a:schemeClr val="accent2"/>
                </a:solidFill>
              </a:rPr>
              <a:t> como la principal razón para hacerlo.</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26</a:t>
            </a:fld>
            <a:endParaRPr lang="es-419" sz="1050">
              <a:solidFill>
                <a:prstClr val="black"/>
              </a:solidFill>
              <a:latin typeface="Century Gothic" panose="020B0502020202020204" pitchFamily="34" charset="0"/>
            </a:endParaRPr>
          </a:p>
        </p:txBody>
      </p:sp>
      <p:sp>
        <p:nvSpPr>
          <p:cNvPr id="8" name="Marcador de contenido 4">
            <a:extLst>
              <a:ext uri="{FF2B5EF4-FFF2-40B4-BE49-F238E27FC236}">
                <a16:creationId xmlns:a16="http://schemas.microsoft.com/office/drawing/2014/main" id="{B9FA0F53-E4D2-1221-7F84-FABD08B43DDB}"/>
              </a:ext>
            </a:extLst>
          </p:cNvPr>
          <p:cNvSpPr txBox="1">
            <a:spLocks/>
          </p:cNvSpPr>
          <p:nvPr/>
        </p:nvSpPr>
        <p:spPr>
          <a:xfrm>
            <a:off x="5787773" y="816709"/>
            <a:ext cx="2681276" cy="40780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¿Qué productos ha comprado? </a:t>
            </a:r>
            <a:endParaRPr lang="es-CL" dirty="0"/>
          </a:p>
        </p:txBody>
      </p:sp>
      <p:graphicFrame>
        <p:nvGraphicFramePr>
          <p:cNvPr id="4" name="Marcador de contenido 13">
            <a:extLst>
              <a:ext uri="{FF2B5EF4-FFF2-40B4-BE49-F238E27FC236}">
                <a16:creationId xmlns:a16="http://schemas.microsoft.com/office/drawing/2014/main" id="{12102623-8DBA-F07F-3BF9-D4D7F27174FD}"/>
              </a:ext>
            </a:extLst>
          </p:cNvPr>
          <p:cNvGraphicFramePr>
            <a:graphicFrameLocks/>
          </p:cNvGraphicFramePr>
          <p:nvPr>
            <p:extLst>
              <p:ext uri="{D42A27DB-BD31-4B8C-83A1-F6EECF244321}">
                <p14:modId xmlns:p14="http://schemas.microsoft.com/office/powerpoint/2010/main" val="2965660750"/>
              </p:ext>
            </p:extLst>
          </p:nvPr>
        </p:nvGraphicFramePr>
        <p:xfrm>
          <a:off x="1043018" y="1932365"/>
          <a:ext cx="2677886" cy="2049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93C63072-E166-AFBE-DF61-9D325600439F}"/>
              </a:ext>
            </a:extLst>
          </p:cNvPr>
          <p:cNvGraphicFramePr/>
          <p:nvPr>
            <p:extLst>
              <p:ext uri="{D42A27DB-BD31-4B8C-83A1-F6EECF244321}">
                <p14:modId xmlns:p14="http://schemas.microsoft.com/office/powerpoint/2010/main" val="1796081711"/>
              </p:ext>
            </p:extLst>
          </p:nvPr>
        </p:nvGraphicFramePr>
        <p:xfrm>
          <a:off x="3904247" y="1030669"/>
          <a:ext cx="4712215" cy="2282270"/>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a16="http://schemas.microsoft.com/office/drawing/2014/main" id="{DC2BFFB1-FC64-940A-0EE4-024502ECB16B}"/>
              </a:ext>
            </a:extLst>
          </p:cNvPr>
          <p:cNvSpPr txBox="1"/>
          <p:nvPr/>
        </p:nvSpPr>
        <p:spPr>
          <a:xfrm>
            <a:off x="1212794" y="1053815"/>
            <a:ext cx="2283489" cy="507831"/>
          </a:xfrm>
          <a:prstGeom prst="rect">
            <a:avLst/>
          </a:prstGeom>
        </p:spPr>
        <p:txBody>
          <a:bodyPr vert="horz" lIns="91440" tIns="45720" rIns="91440" bIns="45720" rtlCol="0">
            <a:normAutofit/>
          </a:bodyPr>
          <a:lstStyle>
            <a:defPPr>
              <a:defRPr lang="es-AR"/>
            </a:defPPr>
            <a:lvl1pPr indent="0">
              <a:lnSpc>
                <a:spcPct val="90000"/>
              </a:lnSpc>
              <a:spcBef>
                <a:spcPts val="750"/>
              </a:spcBef>
              <a:buFont typeface="Arial" panose="020B0604020202020204" pitchFamily="34" charset="0"/>
              <a:buNone/>
              <a:defRPr sz="1000">
                <a:latin typeface="Century Gothic" panose="020B0502020202020204"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algn="ctr"/>
            <a:r>
              <a:rPr lang="es-MX" dirty="0"/>
              <a:t> ¿Usted ha comprado productos de comercio ambulante en los últimos 3 meses?</a:t>
            </a:r>
            <a:endParaRPr lang="es-CL" dirty="0"/>
          </a:p>
        </p:txBody>
      </p:sp>
      <p:sp>
        <p:nvSpPr>
          <p:cNvPr id="11" name="Marcador de contenido 2">
            <a:extLst>
              <a:ext uri="{FF2B5EF4-FFF2-40B4-BE49-F238E27FC236}">
                <a16:creationId xmlns:a16="http://schemas.microsoft.com/office/drawing/2014/main" id="{35D17A10-773B-C388-4B5E-6C55313633C6}"/>
              </a:ext>
            </a:extLst>
          </p:cNvPr>
          <p:cNvSpPr txBox="1">
            <a:spLocks/>
          </p:cNvSpPr>
          <p:nvPr/>
        </p:nvSpPr>
        <p:spPr>
          <a:xfrm>
            <a:off x="5454337" y="4824341"/>
            <a:ext cx="2570500" cy="250694"/>
          </a:xfrm>
          <a:prstGeom prst="rect">
            <a:avLst/>
          </a:prstGeom>
        </p:spPr>
        <p:txBody>
          <a:bodyPr vert="horz" lIns="91440" tIns="45720" rIns="91440" bIns="45720" rtlCol="0">
            <a:normAutofit fontScale="70000" lnSpcReduction="20000"/>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AR" dirty="0"/>
              <a:t>Base: quienes compraron productos, sin contar a quienes solo compraron Fruta y/o verdura (161)</a:t>
            </a:r>
          </a:p>
        </p:txBody>
      </p:sp>
      <p:graphicFrame>
        <p:nvGraphicFramePr>
          <p:cNvPr id="7" name="Gráfico 6">
            <a:extLst>
              <a:ext uri="{FF2B5EF4-FFF2-40B4-BE49-F238E27FC236}">
                <a16:creationId xmlns:a16="http://schemas.microsoft.com/office/drawing/2014/main" id="{9AF4AF31-DA2F-E6BE-313F-8C5476788C15}"/>
              </a:ext>
            </a:extLst>
          </p:cNvPr>
          <p:cNvGraphicFramePr/>
          <p:nvPr>
            <p:extLst>
              <p:ext uri="{D42A27DB-BD31-4B8C-83A1-F6EECF244321}">
                <p14:modId xmlns:p14="http://schemas.microsoft.com/office/powerpoint/2010/main" val="3991169329"/>
              </p:ext>
            </p:extLst>
          </p:nvPr>
        </p:nvGraphicFramePr>
        <p:xfrm>
          <a:off x="3904247" y="3561215"/>
          <a:ext cx="5204134" cy="1177788"/>
        </p:xfrm>
        <a:graphic>
          <a:graphicData uri="http://schemas.openxmlformats.org/drawingml/2006/chart">
            <c:chart xmlns:c="http://schemas.openxmlformats.org/drawingml/2006/chart" xmlns:r="http://schemas.openxmlformats.org/officeDocument/2006/relationships" r:id="rId5"/>
          </a:graphicData>
        </a:graphic>
      </p:graphicFrame>
      <p:sp>
        <p:nvSpPr>
          <p:cNvPr id="9" name="Marcador de contenido 4">
            <a:extLst>
              <a:ext uri="{FF2B5EF4-FFF2-40B4-BE49-F238E27FC236}">
                <a16:creationId xmlns:a16="http://schemas.microsoft.com/office/drawing/2014/main" id="{AE16D0D2-1C01-C742-30F2-3AF19BDA8E3F}"/>
              </a:ext>
            </a:extLst>
          </p:cNvPr>
          <p:cNvSpPr txBox="1">
            <a:spLocks/>
          </p:cNvSpPr>
          <p:nvPr/>
        </p:nvSpPr>
        <p:spPr>
          <a:xfrm>
            <a:off x="5714296" y="3414764"/>
            <a:ext cx="3267926" cy="37213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¿Qué lo motivó a comprar productos de comercio ambulante? </a:t>
            </a:r>
            <a:r>
              <a:rPr lang="es-MX" sz="800" b="1" i="1" dirty="0"/>
              <a:t>RESPUESTAS ESPONTANEAS</a:t>
            </a:r>
            <a:endParaRPr lang="es-CL" dirty="0"/>
          </a:p>
        </p:txBody>
      </p:sp>
      <p:graphicFrame>
        <p:nvGraphicFramePr>
          <p:cNvPr id="12" name="Tabla 11">
            <a:extLst>
              <a:ext uri="{FF2B5EF4-FFF2-40B4-BE49-F238E27FC236}">
                <a16:creationId xmlns:a16="http://schemas.microsoft.com/office/drawing/2014/main" id="{1479CDF2-D7E1-1FE2-3726-09E75621119F}"/>
              </a:ext>
            </a:extLst>
          </p:cNvPr>
          <p:cNvGraphicFramePr>
            <a:graphicFrameLocks noGrp="1"/>
          </p:cNvGraphicFramePr>
          <p:nvPr>
            <p:extLst>
              <p:ext uri="{D42A27DB-BD31-4B8C-83A1-F6EECF244321}">
                <p14:modId xmlns:p14="http://schemas.microsoft.com/office/powerpoint/2010/main" val="3919884488"/>
              </p:ext>
            </p:extLst>
          </p:nvPr>
        </p:nvGraphicFramePr>
        <p:xfrm>
          <a:off x="936968" y="4127331"/>
          <a:ext cx="2677371" cy="293409"/>
        </p:xfrm>
        <a:graphic>
          <a:graphicData uri="http://schemas.openxmlformats.org/drawingml/2006/table">
            <a:tbl>
              <a:tblPr firstRow="1" bandRow="1">
                <a:tableStyleId>{5C22544A-7EE6-4342-B048-85BDC9FD1C3A}</a:tableStyleId>
              </a:tblPr>
              <a:tblGrid>
                <a:gridCol w="1359217">
                  <a:extLst>
                    <a:ext uri="{9D8B030D-6E8A-4147-A177-3AD203B41FA5}">
                      <a16:colId xmlns:a16="http://schemas.microsoft.com/office/drawing/2014/main" val="2445076523"/>
                    </a:ext>
                  </a:extLst>
                </a:gridCol>
                <a:gridCol w="1318154">
                  <a:extLst>
                    <a:ext uri="{9D8B030D-6E8A-4147-A177-3AD203B41FA5}">
                      <a16:colId xmlns:a16="http://schemas.microsoft.com/office/drawing/2014/main" val="4057130129"/>
                    </a:ext>
                  </a:extLst>
                </a:gridCol>
              </a:tblGrid>
              <a:tr h="293409">
                <a:tc>
                  <a:txBody>
                    <a:bodyPr/>
                    <a:lstStyle/>
                    <a:p>
                      <a:pPr algn="r"/>
                      <a:r>
                        <a:rPr lang="es-CL" sz="800" b="1">
                          <a:solidFill>
                            <a:schemeClr val="bg1"/>
                          </a:solidFill>
                          <a:latin typeface="Century Schoolbook" panose="02040604050505020304" pitchFamily="18" charset="0"/>
                        </a:rPr>
                        <a:t>Han comprado menos</a:t>
                      </a:r>
                    </a:p>
                  </a:txBody>
                  <a:tcPr anchor="ctr">
                    <a:solidFill>
                      <a:schemeClr val="bg2"/>
                    </a:solidFill>
                  </a:tcPr>
                </a:tc>
                <a:tc>
                  <a:txBody>
                    <a:bodyPr/>
                    <a:lstStyle/>
                    <a:p>
                      <a:pPr algn="ctr"/>
                      <a:r>
                        <a:rPr lang="es-CL" sz="800" b="1" dirty="0">
                          <a:solidFill>
                            <a:schemeClr val="bg1"/>
                          </a:solidFill>
                          <a:latin typeface="Century Schoolbook" panose="02040604050505020304" pitchFamily="18" charset="0"/>
                        </a:rPr>
                        <a:t>50-75 años (77%)</a:t>
                      </a:r>
                    </a:p>
                  </a:txBody>
                  <a:tcPr anchor="ctr">
                    <a:solidFill>
                      <a:schemeClr val="bg2"/>
                    </a:solidFill>
                  </a:tcPr>
                </a:tc>
                <a:extLst>
                  <a:ext uri="{0D108BD9-81ED-4DB2-BD59-A6C34878D82A}">
                    <a16:rowId xmlns:a16="http://schemas.microsoft.com/office/drawing/2014/main" val="920543897"/>
                  </a:ext>
                </a:extLst>
              </a:tr>
            </a:tbl>
          </a:graphicData>
        </a:graphic>
      </p:graphicFrame>
      <p:sp>
        <p:nvSpPr>
          <p:cNvPr id="15" name="Forma libre: forma 14">
            <a:extLst>
              <a:ext uri="{FF2B5EF4-FFF2-40B4-BE49-F238E27FC236}">
                <a16:creationId xmlns:a16="http://schemas.microsoft.com/office/drawing/2014/main" id="{7E2AF4C4-E1C9-2EFC-C084-55297C44AC4F}"/>
              </a:ext>
            </a:extLst>
          </p:cNvPr>
          <p:cNvSpPr/>
          <p:nvPr/>
        </p:nvSpPr>
        <p:spPr>
          <a:xfrm>
            <a:off x="2653393" y="1820636"/>
            <a:ext cx="465364" cy="244928"/>
          </a:xfrm>
          <a:custGeom>
            <a:avLst/>
            <a:gdLst>
              <a:gd name="connsiteX0" fmla="*/ 0 w 465364"/>
              <a:gd name="connsiteY0" fmla="*/ 244928 h 244928"/>
              <a:gd name="connsiteX1" fmla="*/ 106136 w 465364"/>
              <a:gd name="connsiteY1" fmla="*/ 81643 h 244928"/>
              <a:gd name="connsiteX2" fmla="*/ 465364 w 465364"/>
              <a:gd name="connsiteY2" fmla="*/ 0 h 244928"/>
            </a:gdLst>
            <a:ahLst/>
            <a:cxnLst>
              <a:cxn ang="0">
                <a:pos x="connsiteX0" y="connsiteY0"/>
              </a:cxn>
              <a:cxn ang="0">
                <a:pos x="connsiteX1" y="connsiteY1"/>
              </a:cxn>
              <a:cxn ang="0">
                <a:pos x="connsiteX2" y="connsiteY2"/>
              </a:cxn>
            </a:cxnLst>
            <a:rect l="l" t="t" r="r" b="b"/>
            <a:pathLst>
              <a:path w="465364" h="244928">
                <a:moveTo>
                  <a:pt x="0" y="244928"/>
                </a:moveTo>
                <a:cubicBezTo>
                  <a:pt x="14287" y="183696"/>
                  <a:pt x="28575" y="122464"/>
                  <a:pt x="106136" y="81643"/>
                </a:cubicBezTo>
                <a:cubicBezTo>
                  <a:pt x="183697" y="40822"/>
                  <a:pt x="324530" y="20411"/>
                  <a:pt x="465364" y="0"/>
                </a:cubicBezTo>
              </a:path>
            </a:pathLst>
          </a:custGeom>
          <a:no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CuadroTexto 15">
            <a:extLst>
              <a:ext uri="{FF2B5EF4-FFF2-40B4-BE49-F238E27FC236}">
                <a16:creationId xmlns:a16="http://schemas.microsoft.com/office/drawing/2014/main" id="{5AC0BC31-0E90-E9F6-BFB7-86FEDB0E4E2B}"/>
              </a:ext>
            </a:extLst>
          </p:cNvPr>
          <p:cNvSpPr txBox="1"/>
          <p:nvPr/>
        </p:nvSpPr>
        <p:spPr>
          <a:xfrm>
            <a:off x="3075297" y="1707511"/>
            <a:ext cx="1291214" cy="507831"/>
          </a:xfrm>
          <a:prstGeom prst="rect">
            <a:avLst/>
          </a:prstGeom>
        </p:spPr>
        <p:txBody>
          <a:bodyPr vert="horz" lIns="91440" tIns="45720" rIns="91440" bIns="45720" rtlCol="0">
            <a:normAutofit lnSpcReduction="10000"/>
          </a:bodyPr>
          <a:lstStyle>
            <a:defPPr>
              <a:defRPr lang="es-AR"/>
            </a:defPPr>
            <a:lvl1pPr indent="0">
              <a:lnSpc>
                <a:spcPct val="90000"/>
              </a:lnSpc>
              <a:spcBef>
                <a:spcPts val="750"/>
              </a:spcBef>
              <a:buFont typeface="Arial" panose="020B0604020202020204" pitchFamily="34" charset="0"/>
              <a:buNone/>
              <a:defRPr sz="1000">
                <a:latin typeface="Century Gothic" panose="020B0502020202020204"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s-MX" sz="800" dirty="0">
                <a:solidFill>
                  <a:srgbClr val="D62933"/>
                </a:solidFill>
              </a:rPr>
              <a:t> Sin considerar a quienes solo han comprado Fruta y/o Verdura (3,5%)</a:t>
            </a:r>
            <a:endParaRPr lang="es-CL" sz="800" dirty="0">
              <a:solidFill>
                <a:srgbClr val="D62933"/>
              </a:solidFill>
            </a:endParaRPr>
          </a:p>
        </p:txBody>
      </p:sp>
    </p:spTree>
    <p:extLst>
      <p:ext uri="{BB962C8B-B14F-4D97-AF65-F5344CB8AC3E}">
        <p14:creationId xmlns:p14="http://schemas.microsoft.com/office/powerpoint/2010/main" val="2724880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sz="2000"/>
              <a:t>Compras en el comercio informal</a:t>
            </a:r>
            <a:endParaRPr lang="es-AR"/>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a:xfrm>
            <a:off x="833100" y="4860016"/>
            <a:ext cx="2121115" cy="250694"/>
          </a:xfrm>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332982" y="119533"/>
            <a:ext cx="8317326" cy="87069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400" b="0" dirty="0">
                <a:solidFill>
                  <a:schemeClr val="accent2"/>
                </a:solidFill>
              </a:rPr>
              <a:t>La </a:t>
            </a:r>
            <a:r>
              <a:rPr lang="es-MX" sz="1400" dirty="0">
                <a:solidFill>
                  <a:schemeClr val="accent2"/>
                </a:solidFill>
              </a:rPr>
              <a:t>distribución de probabilidad </a:t>
            </a:r>
            <a:r>
              <a:rPr lang="es-MX" sz="1400" b="0" dirty="0">
                <a:solidFill>
                  <a:schemeClr val="accent2"/>
                </a:solidFill>
              </a:rPr>
              <a:t>de </a:t>
            </a:r>
            <a:r>
              <a:rPr lang="es-MX" sz="1400" dirty="0">
                <a:solidFill>
                  <a:schemeClr val="accent2"/>
                </a:solidFill>
              </a:rPr>
              <a:t>compradores</a:t>
            </a:r>
            <a:r>
              <a:rPr lang="es-MX" sz="1400" b="0" dirty="0">
                <a:solidFill>
                  <a:schemeClr val="accent2"/>
                </a:solidFill>
              </a:rPr>
              <a:t> se mantiene </a:t>
            </a:r>
            <a:r>
              <a:rPr lang="es-MX" sz="1400" dirty="0">
                <a:solidFill>
                  <a:schemeClr val="accent2"/>
                </a:solidFill>
              </a:rPr>
              <a:t>similar en </a:t>
            </a:r>
          </a:p>
          <a:p>
            <a:r>
              <a:rPr lang="es-MX" sz="1400" dirty="0">
                <a:solidFill>
                  <a:schemeClr val="accent2"/>
                </a:solidFill>
              </a:rPr>
              <a:t>todos los segmentos sociodemográficos </a:t>
            </a:r>
            <a:r>
              <a:rPr lang="es-MX" sz="1400" b="0" dirty="0">
                <a:solidFill>
                  <a:schemeClr val="accent2"/>
                </a:solidFill>
              </a:rPr>
              <a:t>medidos, </a:t>
            </a:r>
            <a:r>
              <a:rPr lang="es-MX" sz="1400" dirty="0">
                <a:solidFill>
                  <a:schemeClr val="accent2"/>
                </a:solidFill>
              </a:rPr>
              <a:t>excepto en los mayores de 50 años</a:t>
            </a:r>
            <a:r>
              <a:rPr lang="es-MX" sz="1400" b="0" dirty="0">
                <a:solidFill>
                  <a:schemeClr val="accent2"/>
                </a:solidFill>
              </a:rPr>
              <a:t>,</a:t>
            </a:r>
          </a:p>
          <a:p>
            <a:r>
              <a:rPr lang="es-MX" sz="1400" b="0" dirty="0">
                <a:solidFill>
                  <a:schemeClr val="accent2"/>
                </a:solidFill>
              </a:rPr>
              <a:t> donde baja la tasa de compra en comercio ambulante informal</a:t>
            </a:r>
            <a:endParaRPr lang="es-AR" sz="1200" b="0" dirty="0">
              <a:solidFill>
                <a:schemeClr val="accent2"/>
              </a:solidFill>
              <a:highlight>
                <a:srgbClr val="FFFF00"/>
              </a:highlight>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27</a:t>
            </a:fld>
            <a:endParaRPr lang="es-419" sz="1050">
              <a:solidFill>
                <a:prstClr val="black"/>
              </a:solidFill>
              <a:latin typeface="Century Gothic" panose="020B0502020202020204" pitchFamily="34" charset="0"/>
            </a:endParaRPr>
          </a:p>
        </p:txBody>
      </p:sp>
      <p:sp>
        <p:nvSpPr>
          <p:cNvPr id="10" name="CuadroTexto 9">
            <a:extLst>
              <a:ext uri="{FF2B5EF4-FFF2-40B4-BE49-F238E27FC236}">
                <a16:creationId xmlns:a16="http://schemas.microsoft.com/office/drawing/2014/main" id="{DC2BFFB1-FC64-940A-0EE4-024502ECB16B}"/>
              </a:ext>
            </a:extLst>
          </p:cNvPr>
          <p:cNvSpPr txBox="1"/>
          <p:nvPr/>
        </p:nvSpPr>
        <p:spPr>
          <a:xfrm>
            <a:off x="3302851" y="4745120"/>
            <a:ext cx="3587806" cy="507831"/>
          </a:xfrm>
          <a:prstGeom prst="rect">
            <a:avLst/>
          </a:prstGeom>
        </p:spPr>
        <p:txBody>
          <a:bodyPr vert="horz" lIns="91440" tIns="45720" rIns="91440" bIns="45720" rtlCol="0">
            <a:normAutofit/>
          </a:bodyPr>
          <a:lstStyle>
            <a:defPPr>
              <a:defRPr lang="es-AR"/>
            </a:defPPr>
            <a:lvl1pPr indent="0">
              <a:lnSpc>
                <a:spcPct val="90000"/>
              </a:lnSpc>
              <a:spcBef>
                <a:spcPts val="750"/>
              </a:spcBef>
              <a:buFont typeface="Arial" panose="020B0604020202020204" pitchFamily="34" charset="0"/>
              <a:buNone/>
              <a:defRPr sz="1000">
                <a:latin typeface="Century Gothic" panose="020B0502020202020204"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s-MX"/>
              <a:t> ¿Usted ha comprado productos de comercio ambulante en los últimos 3 meses?</a:t>
            </a:r>
            <a:endParaRPr lang="es-CL"/>
          </a:p>
        </p:txBody>
      </p:sp>
      <p:graphicFrame>
        <p:nvGraphicFramePr>
          <p:cNvPr id="15" name="Tabla 14">
            <a:extLst>
              <a:ext uri="{FF2B5EF4-FFF2-40B4-BE49-F238E27FC236}">
                <a16:creationId xmlns:a16="http://schemas.microsoft.com/office/drawing/2014/main" id="{7390B4D0-EB3E-73A7-B687-118230A2501D}"/>
              </a:ext>
            </a:extLst>
          </p:cNvPr>
          <p:cNvGraphicFramePr>
            <a:graphicFrameLocks noGrp="1"/>
          </p:cNvGraphicFramePr>
          <p:nvPr>
            <p:extLst>
              <p:ext uri="{D42A27DB-BD31-4B8C-83A1-F6EECF244321}">
                <p14:modId xmlns:p14="http://schemas.microsoft.com/office/powerpoint/2010/main" val="1212422580"/>
              </p:ext>
            </p:extLst>
          </p:nvPr>
        </p:nvGraphicFramePr>
        <p:xfrm>
          <a:off x="924328" y="1363433"/>
          <a:ext cx="7886690" cy="1623160"/>
        </p:xfrm>
        <a:graphic>
          <a:graphicData uri="http://schemas.openxmlformats.org/drawingml/2006/table">
            <a:tbl>
              <a:tblPr/>
              <a:tblGrid>
                <a:gridCol w="1468168">
                  <a:extLst>
                    <a:ext uri="{9D8B030D-6E8A-4147-A177-3AD203B41FA5}">
                      <a16:colId xmlns:a16="http://schemas.microsoft.com/office/drawing/2014/main" val="3065315511"/>
                    </a:ext>
                  </a:extLst>
                </a:gridCol>
                <a:gridCol w="583502">
                  <a:extLst>
                    <a:ext uri="{9D8B030D-6E8A-4147-A177-3AD203B41FA5}">
                      <a16:colId xmlns:a16="http://schemas.microsoft.com/office/drawing/2014/main" val="3097544080"/>
                    </a:ext>
                  </a:extLst>
                </a:gridCol>
                <a:gridCol w="583502">
                  <a:extLst>
                    <a:ext uri="{9D8B030D-6E8A-4147-A177-3AD203B41FA5}">
                      <a16:colId xmlns:a16="http://schemas.microsoft.com/office/drawing/2014/main" val="4116157401"/>
                    </a:ext>
                  </a:extLst>
                </a:gridCol>
                <a:gridCol w="583502">
                  <a:extLst>
                    <a:ext uri="{9D8B030D-6E8A-4147-A177-3AD203B41FA5}">
                      <a16:colId xmlns:a16="http://schemas.microsoft.com/office/drawing/2014/main" val="1699040355"/>
                    </a:ext>
                  </a:extLst>
                </a:gridCol>
                <a:gridCol w="583502">
                  <a:extLst>
                    <a:ext uri="{9D8B030D-6E8A-4147-A177-3AD203B41FA5}">
                      <a16:colId xmlns:a16="http://schemas.microsoft.com/office/drawing/2014/main" val="2024659831"/>
                    </a:ext>
                  </a:extLst>
                </a:gridCol>
                <a:gridCol w="583502">
                  <a:extLst>
                    <a:ext uri="{9D8B030D-6E8A-4147-A177-3AD203B41FA5}">
                      <a16:colId xmlns:a16="http://schemas.microsoft.com/office/drawing/2014/main" val="2560466390"/>
                    </a:ext>
                  </a:extLst>
                </a:gridCol>
                <a:gridCol w="583502">
                  <a:extLst>
                    <a:ext uri="{9D8B030D-6E8A-4147-A177-3AD203B41FA5}">
                      <a16:colId xmlns:a16="http://schemas.microsoft.com/office/drawing/2014/main" val="147579640"/>
                    </a:ext>
                  </a:extLst>
                </a:gridCol>
                <a:gridCol w="583502">
                  <a:extLst>
                    <a:ext uri="{9D8B030D-6E8A-4147-A177-3AD203B41FA5}">
                      <a16:colId xmlns:a16="http://schemas.microsoft.com/office/drawing/2014/main" val="4179199016"/>
                    </a:ext>
                  </a:extLst>
                </a:gridCol>
                <a:gridCol w="583502">
                  <a:extLst>
                    <a:ext uri="{9D8B030D-6E8A-4147-A177-3AD203B41FA5}">
                      <a16:colId xmlns:a16="http://schemas.microsoft.com/office/drawing/2014/main" val="154108067"/>
                    </a:ext>
                  </a:extLst>
                </a:gridCol>
                <a:gridCol w="583502">
                  <a:extLst>
                    <a:ext uri="{9D8B030D-6E8A-4147-A177-3AD203B41FA5}">
                      <a16:colId xmlns:a16="http://schemas.microsoft.com/office/drawing/2014/main" val="486887642"/>
                    </a:ext>
                  </a:extLst>
                </a:gridCol>
                <a:gridCol w="583502">
                  <a:extLst>
                    <a:ext uri="{9D8B030D-6E8A-4147-A177-3AD203B41FA5}">
                      <a16:colId xmlns:a16="http://schemas.microsoft.com/office/drawing/2014/main" val="4114966811"/>
                    </a:ext>
                  </a:extLst>
                </a:gridCol>
                <a:gridCol w="583502">
                  <a:extLst>
                    <a:ext uri="{9D8B030D-6E8A-4147-A177-3AD203B41FA5}">
                      <a16:colId xmlns:a16="http://schemas.microsoft.com/office/drawing/2014/main" val="569779262"/>
                    </a:ext>
                  </a:extLst>
                </a:gridCol>
              </a:tblGrid>
              <a:tr h="361168">
                <a:tc>
                  <a:txBody>
                    <a:bodyPr/>
                    <a:lstStyle/>
                    <a:p>
                      <a:pPr algn="ctr" fontAlgn="b"/>
                      <a:r>
                        <a:rPr lang="es-CL" sz="800" b="0" i="0" u="none" strike="noStrike" dirty="0">
                          <a:solidFill>
                            <a:srgbClr val="000000"/>
                          </a:solidFill>
                          <a:effectLst/>
                          <a:latin typeface="Calibri" panose="020F0502020204030204" pitchFamily="34" charset="0"/>
                        </a:rPr>
                        <a:t> </a:t>
                      </a:r>
                    </a:p>
                  </a:txBody>
                  <a:tcPr marL="6627" marR="6627" marT="6627"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dirty="0">
                          <a:solidFill>
                            <a:srgbClr val="000000"/>
                          </a:solidFill>
                          <a:effectLst/>
                          <a:latin typeface="Calibri" panose="020F0502020204030204" pitchFamily="34" charset="0"/>
                        </a:rPr>
                        <a:t>Hombre</a:t>
                      </a:r>
                    </a:p>
                  </a:txBody>
                  <a:tcPr marL="6627" marR="6627" marT="6627" marB="0" anchor="ctr">
                    <a:lnL w="1270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Mujer</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18 a 29</a:t>
                      </a:r>
                    </a:p>
                  </a:txBody>
                  <a:tcPr marL="6627" marR="6627"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30 a 49</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50 a 75</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dirty="0">
                          <a:solidFill>
                            <a:srgbClr val="000000"/>
                          </a:solidFill>
                          <a:effectLst/>
                          <a:latin typeface="Calibri" panose="020F0502020204030204" pitchFamily="34" charset="0"/>
                        </a:rPr>
                        <a:t>ABC1</a:t>
                      </a:r>
                    </a:p>
                  </a:txBody>
                  <a:tcPr marL="6627" marR="6627"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C2</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C3</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dirty="0">
                          <a:solidFill>
                            <a:srgbClr val="000000"/>
                          </a:solidFill>
                          <a:effectLst/>
                          <a:latin typeface="Calibri" panose="020F0502020204030204" pitchFamily="34" charset="0"/>
                        </a:rPr>
                        <a:t>D</a:t>
                      </a:r>
                    </a:p>
                  </a:txBody>
                  <a:tcPr marL="6627" marR="6627" marT="6627" marB="0" anchor="ctr">
                    <a:lnL>
                      <a:noFill/>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dirty="0">
                          <a:solidFill>
                            <a:srgbClr val="000000"/>
                          </a:solidFill>
                          <a:effectLst/>
                          <a:latin typeface="Calibri" panose="020F0502020204030204" pitchFamily="34" charset="0"/>
                        </a:rPr>
                        <a:t>RM</a:t>
                      </a:r>
                    </a:p>
                  </a:txBody>
                  <a:tcPr marL="6627" marR="6627" marT="6627"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dirty="0">
                          <a:solidFill>
                            <a:srgbClr val="000000"/>
                          </a:solidFill>
                          <a:effectLst/>
                          <a:latin typeface="Calibri" panose="020F0502020204030204" pitchFamily="34" charset="0"/>
                        </a:rPr>
                        <a:t>Otras</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val="1550887009"/>
                  </a:ext>
                </a:extLst>
              </a:tr>
              <a:tr h="262882">
                <a:tc>
                  <a:txBody>
                    <a:bodyPr/>
                    <a:lstStyle/>
                    <a:p>
                      <a:pPr algn="ctr" fontAlgn="b"/>
                      <a:r>
                        <a:rPr lang="es-CL" sz="800" b="0" i="0" u="none" strike="noStrike">
                          <a:solidFill>
                            <a:srgbClr val="000000"/>
                          </a:solidFill>
                          <a:effectLst/>
                          <a:latin typeface="Calibri" panose="020F0502020204030204" pitchFamily="34" charset="0"/>
                        </a:rPr>
                        <a:t>Bases absolutas</a:t>
                      </a:r>
                    </a:p>
                  </a:txBody>
                  <a:tcPr marL="6627" marR="6627" marT="6627"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279</a:t>
                      </a:r>
                    </a:p>
                  </a:txBody>
                  <a:tcPr marL="7620" marR="7620" marT="7620" marB="0" anchor="ctr">
                    <a:lnL w="12700"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297</a:t>
                      </a:r>
                    </a:p>
                  </a:txBody>
                  <a:tcPr marL="7620" marR="7620" marT="762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186</a:t>
                      </a:r>
                    </a:p>
                  </a:txBody>
                  <a:tcPr marL="7620" marR="7620" marT="7620"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197</a:t>
                      </a:r>
                    </a:p>
                  </a:txBody>
                  <a:tcPr marL="7620" marR="7620" marT="7620"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193</a:t>
                      </a:r>
                    </a:p>
                  </a:txBody>
                  <a:tcPr marL="7620" marR="7620" marT="762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141</a:t>
                      </a:r>
                    </a:p>
                  </a:txBody>
                  <a:tcPr marL="7620" marR="7620" marT="7620"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145</a:t>
                      </a:r>
                    </a:p>
                  </a:txBody>
                  <a:tcPr marL="7620" marR="7620" marT="7620"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147</a:t>
                      </a:r>
                    </a:p>
                  </a:txBody>
                  <a:tcPr marL="7620" marR="7620" marT="7620"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143</a:t>
                      </a:r>
                    </a:p>
                  </a:txBody>
                  <a:tcPr marL="7620" marR="7620" marT="7620" marB="0" anchor="ctr">
                    <a:lnL>
                      <a:noFill/>
                    </a:lnL>
                    <a:lnR w="12700"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245</a:t>
                      </a: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marL="0" algn="ctr" defTabSz="685800" rtl="0" eaLnBrk="1" fontAlgn="b" latinLnBrk="0" hangingPunct="1"/>
                      <a:r>
                        <a:rPr lang="es-CL" sz="700" b="0" i="0" u="none" strike="noStrike" kern="1200" dirty="0">
                          <a:solidFill>
                            <a:srgbClr val="000000"/>
                          </a:solidFill>
                          <a:effectLst/>
                          <a:latin typeface="Calibri" panose="020F0502020204030204" pitchFamily="34" charset="0"/>
                          <a:ea typeface="+mn-ea"/>
                          <a:cs typeface="+mn-cs"/>
                        </a:rPr>
                        <a:t>331</a:t>
                      </a:r>
                    </a:p>
                  </a:txBody>
                  <a:tcPr marL="7620" marR="7620" marT="762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extLst>
                  <a:ext uri="{0D108BD9-81ED-4DB2-BD59-A6C34878D82A}">
                    <a16:rowId xmlns:a16="http://schemas.microsoft.com/office/drawing/2014/main" val="3134841805"/>
                  </a:ext>
                </a:extLst>
              </a:tr>
              <a:tr h="499555">
                <a:tc>
                  <a:txBody>
                    <a:bodyPr/>
                    <a:lstStyle/>
                    <a:p>
                      <a:pPr algn="ctr" fontAlgn="b"/>
                      <a:r>
                        <a:rPr lang="es-MX" sz="800" b="0" i="0" u="none" strike="noStrike" dirty="0">
                          <a:solidFill>
                            <a:srgbClr val="000000"/>
                          </a:solidFill>
                          <a:effectLst/>
                          <a:latin typeface="Calibri" panose="020F0502020204030204" pitchFamily="34" charset="0"/>
                        </a:rPr>
                        <a:t>Ha comprado </a:t>
                      </a:r>
                      <a:r>
                        <a:rPr lang="es-MX" sz="800" b="0" i="0" u="none" strike="noStrike" dirty="0" err="1">
                          <a:solidFill>
                            <a:srgbClr val="000000"/>
                          </a:solidFill>
                          <a:effectLst/>
                          <a:latin typeface="Calibri" panose="020F0502020204030204" pitchFamily="34" charset="0"/>
                        </a:rPr>
                        <a:t>Ult</a:t>
                      </a:r>
                      <a:r>
                        <a:rPr lang="es-MX" sz="800" b="0" i="0" u="none" strike="noStrike" dirty="0">
                          <a:solidFill>
                            <a:srgbClr val="000000"/>
                          </a:solidFill>
                          <a:effectLst/>
                          <a:latin typeface="Calibri" panose="020F0502020204030204" pitchFamily="34" charset="0"/>
                        </a:rPr>
                        <a:t> 3 meses, </a:t>
                      </a:r>
                    </a:p>
                    <a:p>
                      <a:pPr algn="ctr" fontAlgn="b"/>
                      <a:r>
                        <a:rPr lang="es-MX" sz="800" b="1" i="0" u="none" strike="noStrike" dirty="0">
                          <a:solidFill>
                            <a:srgbClr val="0070C0"/>
                          </a:solidFill>
                          <a:effectLst/>
                          <a:latin typeface="Calibri" panose="020F0502020204030204" pitchFamily="34" charset="0"/>
                        </a:rPr>
                        <a:t>Incluyendo a </a:t>
                      </a:r>
                      <a:r>
                        <a:rPr lang="es-MX" sz="800" b="0" i="0" u="none" strike="noStrike" dirty="0">
                          <a:solidFill>
                            <a:srgbClr val="000000"/>
                          </a:solidFill>
                          <a:effectLst/>
                          <a:latin typeface="Calibri" panose="020F0502020204030204" pitchFamily="34" charset="0"/>
                        </a:rPr>
                        <a:t>quienes solo han comprado fruta y/o verdura</a:t>
                      </a:r>
                    </a:p>
                  </a:txBody>
                  <a:tcPr marL="6627" marR="6627" marT="6627"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dirty="0">
                          <a:solidFill>
                            <a:srgbClr val="000000"/>
                          </a:solidFill>
                          <a:effectLst/>
                          <a:latin typeface="Calibri" panose="020F0502020204030204" pitchFamily="34" charset="0"/>
                        </a:rPr>
                        <a:t>30%</a:t>
                      </a:r>
                    </a:p>
                  </a:txBody>
                  <a:tcPr marL="6627" marR="6627" marT="6627" marB="0" anchor="ctr">
                    <a:lnL w="1270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noFill/>
                  </a:tcPr>
                </a:tc>
                <a:tc>
                  <a:txBody>
                    <a:bodyPr/>
                    <a:lstStyle/>
                    <a:p>
                      <a:pPr algn="ctr" fontAlgn="b"/>
                      <a:r>
                        <a:rPr lang="es-CL" sz="800" b="0" i="0" u="none" strike="noStrike" dirty="0">
                          <a:solidFill>
                            <a:srgbClr val="000000"/>
                          </a:solidFill>
                          <a:effectLst/>
                          <a:latin typeface="Calibri" panose="020F0502020204030204" pitchFamily="34" charset="0"/>
                        </a:rPr>
                        <a:t>33%</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noFill/>
                  </a:tcPr>
                </a:tc>
                <a:tc>
                  <a:txBody>
                    <a:bodyPr/>
                    <a:lstStyle/>
                    <a:p>
                      <a:pPr algn="ctr" fontAlgn="b"/>
                      <a:r>
                        <a:rPr lang="es-CL" sz="800" b="0" i="0" u="none" strike="noStrike" dirty="0">
                          <a:solidFill>
                            <a:srgbClr val="000000"/>
                          </a:solidFill>
                          <a:effectLst/>
                          <a:latin typeface="Calibri" panose="020F0502020204030204" pitchFamily="34" charset="0"/>
                        </a:rPr>
                        <a:t>36%</a:t>
                      </a:r>
                    </a:p>
                  </a:txBody>
                  <a:tcPr marL="6627" marR="6627"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noFill/>
                  </a:tcPr>
                </a:tc>
                <a:tc>
                  <a:txBody>
                    <a:bodyPr/>
                    <a:lstStyle/>
                    <a:p>
                      <a:pPr algn="ctr" fontAlgn="b"/>
                      <a:r>
                        <a:rPr lang="es-CL" sz="800" b="0" i="0" u="none" strike="noStrike" dirty="0">
                          <a:solidFill>
                            <a:srgbClr val="000000"/>
                          </a:solidFill>
                          <a:effectLst/>
                          <a:latin typeface="Calibri" panose="020F0502020204030204" pitchFamily="34" charset="0"/>
                        </a:rPr>
                        <a:t>38%</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ctr" fontAlgn="b"/>
                      <a:r>
                        <a:rPr lang="es-CL" sz="800" b="0" i="0" u="none" strike="noStrike" dirty="0">
                          <a:solidFill>
                            <a:srgbClr val="000000"/>
                          </a:solidFill>
                          <a:effectLst/>
                          <a:latin typeface="Calibri" panose="020F0502020204030204" pitchFamily="34" charset="0"/>
                        </a:rPr>
                        <a:t>23%</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chemeClr val="accent2">
                        <a:lumMod val="20000"/>
                        <a:lumOff val="80000"/>
                      </a:schemeClr>
                    </a:solidFill>
                  </a:tcPr>
                </a:tc>
                <a:tc>
                  <a:txBody>
                    <a:bodyPr/>
                    <a:lstStyle/>
                    <a:p>
                      <a:pPr algn="ctr" fontAlgn="b"/>
                      <a:r>
                        <a:rPr lang="es-CL" sz="800" b="0" i="0" u="none" strike="noStrike" dirty="0">
                          <a:solidFill>
                            <a:srgbClr val="000000"/>
                          </a:solidFill>
                          <a:effectLst/>
                          <a:latin typeface="Calibri" panose="020F0502020204030204" pitchFamily="34" charset="0"/>
                        </a:rPr>
                        <a:t>28%</a:t>
                      </a:r>
                    </a:p>
                  </a:txBody>
                  <a:tcPr marL="6627" marR="6627"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noFill/>
                  </a:tcPr>
                </a:tc>
                <a:tc>
                  <a:txBody>
                    <a:bodyPr/>
                    <a:lstStyle/>
                    <a:p>
                      <a:pPr algn="ctr" fontAlgn="b"/>
                      <a:r>
                        <a:rPr lang="es-CL" sz="800" b="0" i="0" u="none" strike="noStrike" dirty="0">
                          <a:solidFill>
                            <a:srgbClr val="000000"/>
                          </a:solidFill>
                          <a:effectLst/>
                          <a:latin typeface="Calibri" panose="020F0502020204030204" pitchFamily="34" charset="0"/>
                        </a:rPr>
                        <a:t>23%</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ctr" fontAlgn="b"/>
                      <a:r>
                        <a:rPr lang="es-CL" sz="800" b="0" i="0" u="none" strike="noStrike" dirty="0">
                          <a:solidFill>
                            <a:srgbClr val="000000"/>
                          </a:solidFill>
                          <a:effectLst/>
                          <a:latin typeface="Calibri" panose="020F0502020204030204" pitchFamily="34" charset="0"/>
                        </a:rPr>
                        <a:t>36%</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algn="ctr" fontAlgn="b"/>
                      <a:r>
                        <a:rPr lang="es-CL" sz="800" b="0" i="0" u="none" strike="noStrike" dirty="0">
                          <a:solidFill>
                            <a:srgbClr val="000000"/>
                          </a:solidFill>
                          <a:effectLst/>
                          <a:latin typeface="Calibri" panose="020F0502020204030204" pitchFamily="34" charset="0"/>
                        </a:rPr>
                        <a:t>33%</a:t>
                      </a:r>
                    </a:p>
                  </a:txBody>
                  <a:tcPr marL="6627" marR="6627" marT="6627" marB="0" anchor="ctr">
                    <a:lnL>
                      <a:noFill/>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noFill/>
                  </a:tcPr>
                </a:tc>
                <a:tc>
                  <a:txBody>
                    <a:bodyPr/>
                    <a:lstStyle/>
                    <a:p>
                      <a:pPr algn="ctr" fontAlgn="b"/>
                      <a:r>
                        <a:rPr lang="es-CL" sz="800" b="0" i="0" u="none" strike="noStrike" dirty="0">
                          <a:solidFill>
                            <a:srgbClr val="000000"/>
                          </a:solidFill>
                          <a:effectLst/>
                          <a:latin typeface="Calibri" panose="020F0502020204030204" pitchFamily="34" charset="0"/>
                        </a:rPr>
                        <a:t>34%</a:t>
                      </a:r>
                    </a:p>
                  </a:txBody>
                  <a:tcPr marL="6627" marR="6627" marT="6627"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noFill/>
                  </a:tcPr>
                </a:tc>
                <a:tc>
                  <a:txBody>
                    <a:bodyPr/>
                    <a:lstStyle/>
                    <a:p>
                      <a:pPr algn="ctr" fontAlgn="b"/>
                      <a:r>
                        <a:rPr lang="es-CL" sz="800" b="0" i="0" u="none" strike="noStrike" dirty="0">
                          <a:solidFill>
                            <a:srgbClr val="000000"/>
                          </a:solidFill>
                          <a:effectLst/>
                          <a:latin typeface="Calibri" panose="020F0502020204030204" pitchFamily="34" charset="0"/>
                        </a:rPr>
                        <a:t>30%</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7182471"/>
                  </a:ext>
                </a:extLst>
              </a:tr>
              <a:tr h="499555">
                <a:tc>
                  <a:txBody>
                    <a:bodyPr/>
                    <a:lstStyle/>
                    <a:p>
                      <a:pPr algn="ctr" fontAlgn="b"/>
                      <a:r>
                        <a:rPr lang="es-MX" sz="800" b="0" i="0" u="none" strike="noStrike" dirty="0">
                          <a:solidFill>
                            <a:srgbClr val="000000"/>
                          </a:solidFill>
                          <a:effectLst/>
                          <a:latin typeface="Calibri" panose="020F0502020204030204" pitchFamily="34" charset="0"/>
                        </a:rPr>
                        <a:t>No han comprado</a:t>
                      </a:r>
                    </a:p>
                  </a:txBody>
                  <a:tcPr marL="6627" marR="6627" marT="6627"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70%</a:t>
                      </a:r>
                    </a:p>
                  </a:txBody>
                  <a:tcPr marL="6350" marR="6350" marT="6350" marB="0" anchor="ctr">
                    <a:lnL w="12700"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67%</a:t>
                      </a:r>
                    </a:p>
                  </a:txBody>
                  <a:tcPr marL="6350" marR="6350" marT="635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64%</a:t>
                      </a:r>
                    </a:p>
                  </a:txBody>
                  <a:tcPr marL="6350" marR="6350" marT="6350"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62%</a:t>
                      </a:r>
                    </a:p>
                  </a:txBody>
                  <a:tcPr marL="6350" marR="6350" marT="6350" marB="0" anchor="ctr">
                    <a:lnL>
                      <a:noFill/>
                    </a:lnL>
                    <a:lnR>
                      <a:noFill/>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77%</a:t>
                      </a:r>
                    </a:p>
                  </a:txBody>
                  <a:tcPr marL="6350" marR="6350" marT="635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s-CL" sz="800" b="0" i="0" u="none" strike="noStrike" kern="1200" dirty="0">
                          <a:solidFill>
                            <a:srgbClr val="000000"/>
                          </a:solidFill>
                          <a:effectLst/>
                          <a:latin typeface="Calibri" panose="020F0502020204030204" pitchFamily="34" charset="0"/>
                          <a:ea typeface="+mn-ea"/>
                          <a:cs typeface="+mn-cs"/>
                        </a:rPr>
                        <a:t>72%</a:t>
                      </a:r>
                    </a:p>
                  </a:txBody>
                  <a:tcPr marL="6350" marR="6350" marT="6350"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noFill/>
                  </a:tcPr>
                </a:tc>
                <a:tc>
                  <a:txBody>
                    <a:bodyPr/>
                    <a:lstStyle/>
                    <a:p>
                      <a:pPr algn="ctr" fontAlgn="b"/>
                      <a:r>
                        <a:rPr lang="es-CL" sz="800" b="0" i="0" u="none" strike="noStrike" kern="1200" dirty="0">
                          <a:solidFill>
                            <a:srgbClr val="000000"/>
                          </a:solidFill>
                          <a:effectLst/>
                          <a:latin typeface="Calibri" panose="020F0502020204030204" pitchFamily="34" charset="0"/>
                          <a:ea typeface="+mn-ea"/>
                          <a:cs typeface="+mn-cs"/>
                        </a:rPr>
                        <a:t>77%</a:t>
                      </a:r>
                    </a:p>
                  </a:txBody>
                  <a:tcPr marL="6350" marR="6350" marT="6350" marB="0" anchor="ctr">
                    <a:lnL>
                      <a:noFill/>
                    </a:lnL>
                    <a:lnR>
                      <a:noFill/>
                    </a:lnR>
                    <a:lnT>
                      <a:noFill/>
                    </a:lnT>
                    <a:lnB w="9525" cap="flat" cmpd="sng" algn="ctr">
                      <a:solidFill>
                        <a:schemeClr val="tx1"/>
                      </a:solidFill>
                      <a:prstDash val="solid"/>
                      <a:round/>
                      <a:headEnd type="none" w="med" len="med"/>
                      <a:tailEnd type="none" w="med" len="med"/>
                    </a:lnB>
                    <a:noFill/>
                  </a:tcPr>
                </a:tc>
                <a:tc>
                  <a:txBody>
                    <a:bodyPr/>
                    <a:lstStyle/>
                    <a:p>
                      <a:pPr algn="ctr" fontAlgn="b"/>
                      <a:r>
                        <a:rPr lang="es-CL" sz="800" b="0" i="0" u="none" strike="noStrike" kern="1200" dirty="0">
                          <a:solidFill>
                            <a:srgbClr val="000000"/>
                          </a:solidFill>
                          <a:effectLst/>
                          <a:latin typeface="Calibri" panose="020F0502020204030204" pitchFamily="34" charset="0"/>
                          <a:ea typeface="+mn-ea"/>
                          <a:cs typeface="+mn-cs"/>
                        </a:rPr>
                        <a:t>64%</a:t>
                      </a:r>
                    </a:p>
                  </a:txBody>
                  <a:tcPr marL="6350" marR="6350" marT="6350" marB="0" anchor="ctr">
                    <a:lnL>
                      <a:noFill/>
                    </a:lnL>
                    <a:lnR>
                      <a:noFill/>
                    </a:lnR>
                    <a:lnT>
                      <a:noFill/>
                    </a:lnT>
                    <a:lnB w="9525" cap="flat" cmpd="sng" algn="ctr">
                      <a:solidFill>
                        <a:schemeClr val="tx1"/>
                      </a:solidFill>
                      <a:prstDash val="solid"/>
                      <a:round/>
                      <a:headEnd type="none" w="med" len="med"/>
                      <a:tailEnd type="none" w="med" len="med"/>
                    </a:lnB>
                    <a:noFill/>
                  </a:tcPr>
                </a:tc>
                <a:tc>
                  <a:txBody>
                    <a:bodyPr/>
                    <a:lstStyle/>
                    <a:p>
                      <a:pPr algn="ctr" fontAlgn="b"/>
                      <a:r>
                        <a:rPr lang="es-CL" sz="800" b="0" i="0" u="none" strike="noStrike" kern="1200" dirty="0">
                          <a:solidFill>
                            <a:srgbClr val="000000"/>
                          </a:solidFill>
                          <a:effectLst/>
                          <a:latin typeface="Calibri" panose="020F0502020204030204" pitchFamily="34" charset="0"/>
                          <a:ea typeface="+mn-ea"/>
                          <a:cs typeface="+mn-cs"/>
                        </a:rPr>
                        <a:t>67%</a:t>
                      </a:r>
                    </a:p>
                  </a:txBody>
                  <a:tcPr marL="6350" marR="6350" marT="6350" marB="0" anchor="ctr">
                    <a:lnL>
                      <a:noFill/>
                    </a:lnL>
                    <a:lnR w="12700"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noFill/>
                  </a:tcPr>
                </a:tc>
                <a:tc>
                  <a:txBody>
                    <a:bodyPr/>
                    <a:lstStyle/>
                    <a:p>
                      <a:pPr algn="ctr" fontAlgn="b"/>
                      <a:r>
                        <a:rPr lang="es-CL" sz="800" b="0" i="0" u="none" strike="noStrike" kern="1200" dirty="0">
                          <a:solidFill>
                            <a:srgbClr val="000000"/>
                          </a:solidFill>
                          <a:effectLst/>
                          <a:latin typeface="Calibri" panose="020F0502020204030204" pitchFamily="34" charset="0"/>
                          <a:ea typeface="+mn-ea"/>
                          <a:cs typeface="+mn-cs"/>
                        </a:rPr>
                        <a:t>66%</a:t>
                      </a:r>
                    </a:p>
                  </a:txBody>
                  <a:tcPr marL="6350" marR="6350" marT="635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noFill/>
                  </a:tcPr>
                </a:tc>
                <a:tc>
                  <a:txBody>
                    <a:bodyPr/>
                    <a:lstStyle/>
                    <a:p>
                      <a:pPr algn="ctr" fontAlgn="b"/>
                      <a:r>
                        <a:rPr lang="es-CL" sz="800" b="0" i="0" u="none" strike="noStrike" kern="1200" dirty="0">
                          <a:solidFill>
                            <a:srgbClr val="000000"/>
                          </a:solidFill>
                          <a:effectLst/>
                          <a:latin typeface="Calibri" panose="020F0502020204030204" pitchFamily="34" charset="0"/>
                          <a:ea typeface="+mn-ea"/>
                          <a:cs typeface="+mn-cs"/>
                        </a:rPr>
                        <a:t>70%</a:t>
                      </a:r>
                    </a:p>
                  </a:txBody>
                  <a:tcPr marL="6350" marR="6350" marT="635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878602"/>
                  </a:ext>
                </a:extLst>
              </a:tr>
            </a:tbl>
          </a:graphicData>
        </a:graphic>
      </p:graphicFrame>
      <p:graphicFrame>
        <p:nvGraphicFramePr>
          <p:cNvPr id="16" name="Tabla 15">
            <a:extLst>
              <a:ext uri="{FF2B5EF4-FFF2-40B4-BE49-F238E27FC236}">
                <a16:creationId xmlns:a16="http://schemas.microsoft.com/office/drawing/2014/main" id="{35798ACC-F4F9-81EF-F306-343219925F93}"/>
              </a:ext>
            </a:extLst>
          </p:cNvPr>
          <p:cNvGraphicFramePr>
            <a:graphicFrameLocks noGrp="1"/>
          </p:cNvGraphicFramePr>
          <p:nvPr>
            <p:extLst>
              <p:ext uri="{D42A27DB-BD31-4B8C-83A1-F6EECF244321}">
                <p14:modId xmlns:p14="http://schemas.microsoft.com/office/powerpoint/2010/main" val="2356266521"/>
              </p:ext>
            </p:extLst>
          </p:nvPr>
        </p:nvGraphicFramePr>
        <p:xfrm>
          <a:off x="924328" y="3125248"/>
          <a:ext cx="7886690" cy="999110"/>
        </p:xfrm>
        <a:graphic>
          <a:graphicData uri="http://schemas.openxmlformats.org/drawingml/2006/table">
            <a:tbl>
              <a:tblPr/>
              <a:tblGrid>
                <a:gridCol w="1468168">
                  <a:extLst>
                    <a:ext uri="{9D8B030D-6E8A-4147-A177-3AD203B41FA5}">
                      <a16:colId xmlns:a16="http://schemas.microsoft.com/office/drawing/2014/main" val="3065315511"/>
                    </a:ext>
                  </a:extLst>
                </a:gridCol>
                <a:gridCol w="583502">
                  <a:extLst>
                    <a:ext uri="{9D8B030D-6E8A-4147-A177-3AD203B41FA5}">
                      <a16:colId xmlns:a16="http://schemas.microsoft.com/office/drawing/2014/main" val="3097544080"/>
                    </a:ext>
                  </a:extLst>
                </a:gridCol>
                <a:gridCol w="583502">
                  <a:extLst>
                    <a:ext uri="{9D8B030D-6E8A-4147-A177-3AD203B41FA5}">
                      <a16:colId xmlns:a16="http://schemas.microsoft.com/office/drawing/2014/main" val="4116157401"/>
                    </a:ext>
                  </a:extLst>
                </a:gridCol>
                <a:gridCol w="583502">
                  <a:extLst>
                    <a:ext uri="{9D8B030D-6E8A-4147-A177-3AD203B41FA5}">
                      <a16:colId xmlns:a16="http://schemas.microsoft.com/office/drawing/2014/main" val="1699040355"/>
                    </a:ext>
                  </a:extLst>
                </a:gridCol>
                <a:gridCol w="583502">
                  <a:extLst>
                    <a:ext uri="{9D8B030D-6E8A-4147-A177-3AD203B41FA5}">
                      <a16:colId xmlns:a16="http://schemas.microsoft.com/office/drawing/2014/main" val="2024659831"/>
                    </a:ext>
                  </a:extLst>
                </a:gridCol>
                <a:gridCol w="583502">
                  <a:extLst>
                    <a:ext uri="{9D8B030D-6E8A-4147-A177-3AD203B41FA5}">
                      <a16:colId xmlns:a16="http://schemas.microsoft.com/office/drawing/2014/main" val="2560466390"/>
                    </a:ext>
                  </a:extLst>
                </a:gridCol>
                <a:gridCol w="583502">
                  <a:extLst>
                    <a:ext uri="{9D8B030D-6E8A-4147-A177-3AD203B41FA5}">
                      <a16:colId xmlns:a16="http://schemas.microsoft.com/office/drawing/2014/main" val="147579640"/>
                    </a:ext>
                  </a:extLst>
                </a:gridCol>
                <a:gridCol w="583502">
                  <a:extLst>
                    <a:ext uri="{9D8B030D-6E8A-4147-A177-3AD203B41FA5}">
                      <a16:colId xmlns:a16="http://schemas.microsoft.com/office/drawing/2014/main" val="4179199016"/>
                    </a:ext>
                  </a:extLst>
                </a:gridCol>
                <a:gridCol w="583502">
                  <a:extLst>
                    <a:ext uri="{9D8B030D-6E8A-4147-A177-3AD203B41FA5}">
                      <a16:colId xmlns:a16="http://schemas.microsoft.com/office/drawing/2014/main" val="154108067"/>
                    </a:ext>
                  </a:extLst>
                </a:gridCol>
                <a:gridCol w="583502">
                  <a:extLst>
                    <a:ext uri="{9D8B030D-6E8A-4147-A177-3AD203B41FA5}">
                      <a16:colId xmlns:a16="http://schemas.microsoft.com/office/drawing/2014/main" val="486887642"/>
                    </a:ext>
                  </a:extLst>
                </a:gridCol>
                <a:gridCol w="583502">
                  <a:extLst>
                    <a:ext uri="{9D8B030D-6E8A-4147-A177-3AD203B41FA5}">
                      <a16:colId xmlns:a16="http://schemas.microsoft.com/office/drawing/2014/main" val="4114966811"/>
                    </a:ext>
                  </a:extLst>
                </a:gridCol>
                <a:gridCol w="583502">
                  <a:extLst>
                    <a:ext uri="{9D8B030D-6E8A-4147-A177-3AD203B41FA5}">
                      <a16:colId xmlns:a16="http://schemas.microsoft.com/office/drawing/2014/main" val="569779262"/>
                    </a:ext>
                  </a:extLst>
                </a:gridCol>
              </a:tblGrid>
              <a:tr h="499555">
                <a:tc>
                  <a:txBody>
                    <a:bodyPr/>
                    <a:lstStyle/>
                    <a:p>
                      <a:pPr algn="ctr" fontAlgn="b"/>
                      <a:r>
                        <a:rPr lang="es-MX" sz="800" b="0" i="0" u="none" strike="noStrike" dirty="0">
                          <a:solidFill>
                            <a:srgbClr val="000000"/>
                          </a:solidFill>
                          <a:effectLst/>
                          <a:latin typeface="Calibri" panose="020F0502020204030204" pitchFamily="34" charset="0"/>
                        </a:rPr>
                        <a:t>Ha comprado </a:t>
                      </a:r>
                      <a:r>
                        <a:rPr lang="es-MX" sz="800" b="0" i="0" u="none" strike="noStrike" dirty="0" err="1">
                          <a:solidFill>
                            <a:srgbClr val="000000"/>
                          </a:solidFill>
                          <a:effectLst/>
                          <a:latin typeface="Calibri" panose="020F0502020204030204" pitchFamily="34" charset="0"/>
                        </a:rPr>
                        <a:t>Ult</a:t>
                      </a:r>
                      <a:r>
                        <a:rPr lang="es-MX" sz="800" b="0" i="0" u="none" strike="noStrike" dirty="0">
                          <a:solidFill>
                            <a:srgbClr val="000000"/>
                          </a:solidFill>
                          <a:effectLst/>
                          <a:latin typeface="Calibri" panose="020F0502020204030204" pitchFamily="34" charset="0"/>
                        </a:rPr>
                        <a:t> 3 meses, </a:t>
                      </a:r>
                    </a:p>
                    <a:p>
                      <a:pPr algn="ctr" fontAlgn="b"/>
                      <a:r>
                        <a:rPr lang="es-MX" sz="800" b="1" i="0" u="none" strike="noStrike" dirty="0">
                          <a:solidFill>
                            <a:srgbClr val="D62933"/>
                          </a:solidFill>
                          <a:effectLst/>
                          <a:latin typeface="Calibri" panose="020F0502020204030204" pitchFamily="34" charset="0"/>
                        </a:rPr>
                        <a:t>Sin incluir a </a:t>
                      </a:r>
                      <a:r>
                        <a:rPr lang="es-MX" sz="800" b="0" i="0" u="none" strike="noStrike" dirty="0">
                          <a:solidFill>
                            <a:srgbClr val="000000"/>
                          </a:solidFill>
                          <a:effectLst/>
                          <a:latin typeface="Calibri" panose="020F0502020204030204" pitchFamily="34" charset="0"/>
                        </a:rPr>
                        <a:t>quienes solo han comprado fruta y/o verdura</a:t>
                      </a:r>
                    </a:p>
                  </a:txBody>
                  <a:tcPr marL="6627" marR="6627" marT="6627"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28%</a:t>
                      </a:r>
                    </a:p>
                  </a:txBody>
                  <a:tcPr marL="6350" marR="6350" marT="6350" marB="0" anchor="ctr">
                    <a:lnL w="1270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28%</a:t>
                      </a:r>
                    </a:p>
                  </a:txBody>
                  <a:tcPr marL="6350" marR="6350" marT="6350"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32%</a:t>
                      </a:r>
                    </a:p>
                  </a:txBody>
                  <a:tcPr marL="6350" marR="6350" marT="6350"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chemeClr val="accent6">
                        <a:lumMod val="40000"/>
                        <a:lumOff val="60000"/>
                      </a:schemeClr>
                    </a:solid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36%</a:t>
                      </a:r>
                    </a:p>
                  </a:txBody>
                  <a:tcPr marL="6350" marR="6350" marT="6350" marB="0" anchor="ctr">
                    <a:lnL>
                      <a:noFill/>
                    </a:lnL>
                    <a:lnR>
                      <a:noFill/>
                    </a:lnR>
                    <a:lnT w="9525" cap="flat" cmpd="sng" algn="ctr">
                      <a:solidFill>
                        <a:schemeClr val="tx1"/>
                      </a:solidFill>
                      <a:prstDash val="solid"/>
                      <a:round/>
                      <a:headEnd type="none" w="med" len="med"/>
                      <a:tailEnd type="none" w="med" len="med"/>
                    </a:lnT>
                    <a:lnB>
                      <a:noFill/>
                    </a:lnB>
                    <a:solidFill>
                      <a:schemeClr val="accent6">
                        <a:lumMod val="40000"/>
                        <a:lumOff val="60000"/>
                      </a:schemeClr>
                    </a:solid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18%</a:t>
                      </a:r>
                    </a:p>
                  </a:txBody>
                  <a:tcPr marL="6350" marR="6350" marT="6350"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chemeClr val="accent2">
                        <a:lumMod val="20000"/>
                        <a:lumOff val="80000"/>
                      </a:schemeClr>
                    </a:solid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23%</a:t>
                      </a:r>
                    </a:p>
                  </a:txBody>
                  <a:tcPr marL="6350" marR="6350" marT="6350"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noFill/>
                  </a:tcPr>
                </a:tc>
                <a:tc>
                  <a:txBody>
                    <a:bodyPr/>
                    <a:lstStyle/>
                    <a:p>
                      <a:pPr marL="0" algn="ctr" defTabSz="685800" rtl="0" eaLnBrk="1" fontAlgn="b" latinLnBrk="0" hangingPunct="1"/>
                      <a:r>
                        <a:rPr lang="es-CL" sz="800" b="0" i="0" u="none" strike="noStrike" kern="1200">
                          <a:solidFill>
                            <a:srgbClr val="000000"/>
                          </a:solidFill>
                          <a:effectLst/>
                          <a:latin typeface="Calibri" panose="020F0502020204030204" pitchFamily="34" charset="0"/>
                          <a:ea typeface="+mn-ea"/>
                          <a:cs typeface="+mn-cs"/>
                        </a:rPr>
                        <a:t>21%</a:t>
                      </a:r>
                    </a:p>
                  </a:txBody>
                  <a:tcPr marL="6350" marR="6350" marT="6350"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marL="0" algn="ctr" defTabSz="685800" rtl="0" eaLnBrk="1" fontAlgn="b" latinLnBrk="0" hangingPunct="1"/>
                      <a:r>
                        <a:rPr lang="es-CL" sz="800" b="0" i="0" u="none" strike="noStrike" kern="1200">
                          <a:solidFill>
                            <a:srgbClr val="000000"/>
                          </a:solidFill>
                          <a:effectLst/>
                          <a:latin typeface="Calibri" panose="020F0502020204030204" pitchFamily="34" charset="0"/>
                          <a:ea typeface="+mn-ea"/>
                          <a:cs typeface="+mn-cs"/>
                        </a:rPr>
                        <a:t>33%</a:t>
                      </a:r>
                    </a:p>
                  </a:txBody>
                  <a:tcPr marL="6350" marR="6350" marT="6350" marB="0" anchor="ctr">
                    <a:lnL>
                      <a:noFill/>
                    </a:lnL>
                    <a:lnR>
                      <a:noFill/>
                    </a:lnR>
                    <a:lnT w="9525" cap="flat" cmpd="sng" algn="ctr">
                      <a:solidFill>
                        <a:schemeClr val="tx1"/>
                      </a:solidFill>
                      <a:prstDash val="solid"/>
                      <a:round/>
                      <a:headEnd type="none" w="med" len="med"/>
                      <a:tailEnd type="none" w="med" len="med"/>
                    </a:lnT>
                    <a:lnB>
                      <a:noFill/>
                    </a:lnB>
                    <a:noFill/>
                  </a:tcPr>
                </a:tc>
                <a:tc>
                  <a:txBody>
                    <a:bodyPr/>
                    <a:lstStyle/>
                    <a:p>
                      <a:pPr marL="0" algn="ctr" defTabSz="685800" rtl="0" eaLnBrk="1" fontAlgn="b" latinLnBrk="0" hangingPunct="1"/>
                      <a:r>
                        <a:rPr lang="es-CL" sz="800" b="0" i="0" u="none" strike="noStrike" kern="1200">
                          <a:solidFill>
                            <a:srgbClr val="000000"/>
                          </a:solidFill>
                          <a:effectLst/>
                          <a:latin typeface="Calibri" panose="020F0502020204030204" pitchFamily="34" charset="0"/>
                          <a:ea typeface="+mn-ea"/>
                          <a:cs typeface="+mn-cs"/>
                        </a:rPr>
                        <a:t>29%</a:t>
                      </a:r>
                    </a:p>
                  </a:txBody>
                  <a:tcPr marL="6350" marR="6350" marT="6350" marB="0" anchor="ctr">
                    <a:lnL>
                      <a:noFill/>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30%</a:t>
                      </a:r>
                    </a:p>
                  </a:txBody>
                  <a:tcPr marL="6350" marR="6350" marT="635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noFill/>
                  </a:tcPr>
                </a:tc>
                <a:tc>
                  <a:txBody>
                    <a:bodyPr/>
                    <a:lstStyle/>
                    <a:p>
                      <a:pPr marL="0" algn="ctr" defTabSz="685800" rtl="0" eaLnBrk="1" fontAlgn="b" latinLnBrk="0" hangingPunct="1"/>
                      <a:r>
                        <a:rPr lang="es-CL" sz="800" b="0" i="0" u="none" strike="noStrike" kern="1200">
                          <a:solidFill>
                            <a:srgbClr val="000000"/>
                          </a:solidFill>
                          <a:effectLst/>
                          <a:latin typeface="Calibri" panose="020F0502020204030204" pitchFamily="34" charset="0"/>
                          <a:ea typeface="+mn-ea"/>
                          <a:cs typeface="+mn-cs"/>
                        </a:rPr>
                        <a:t>26%</a:t>
                      </a:r>
                    </a:p>
                  </a:txBody>
                  <a:tcPr marL="6350" marR="6350" marT="6350"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7182471"/>
                  </a:ext>
                </a:extLst>
              </a:tr>
              <a:tr h="499555">
                <a:tc>
                  <a:txBody>
                    <a:bodyPr/>
                    <a:lstStyle/>
                    <a:p>
                      <a:pPr algn="ctr" fontAlgn="b"/>
                      <a:r>
                        <a:rPr lang="es-MX" sz="800" b="0" i="0" u="none" strike="noStrike" dirty="0">
                          <a:solidFill>
                            <a:srgbClr val="000000"/>
                          </a:solidFill>
                          <a:effectLst/>
                          <a:latin typeface="Calibri" panose="020F0502020204030204" pitchFamily="34" charset="0"/>
                        </a:rPr>
                        <a:t>No han comprado, o solo compraron F y/o V</a:t>
                      </a:r>
                    </a:p>
                  </a:txBody>
                  <a:tcPr marL="6627" marR="6627" marT="6627"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s-CL" sz="800" b="0" i="0" u="none" strike="noStrike" kern="1200">
                          <a:solidFill>
                            <a:srgbClr val="000000"/>
                          </a:solidFill>
                          <a:effectLst/>
                          <a:latin typeface="Calibri" panose="020F0502020204030204" pitchFamily="34" charset="0"/>
                          <a:ea typeface="+mn-ea"/>
                          <a:cs typeface="+mn-cs"/>
                        </a:rPr>
                        <a:t>72%</a:t>
                      </a:r>
                    </a:p>
                  </a:txBody>
                  <a:tcPr marL="6350" marR="6350" marT="6350" marB="0" anchor="ctr">
                    <a:lnL w="12700"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72%</a:t>
                      </a:r>
                    </a:p>
                  </a:txBody>
                  <a:tcPr marL="6350" marR="6350" marT="635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a:solidFill>
                            <a:srgbClr val="000000"/>
                          </a:solidFill>
                          <a:effectLst/>
                          <a:latin typeface="Calibri" panose="020F0502020204030204" pitchFamily="34" charset="0"/>
                          <a:ea typeface="+mn-ea"/>
                          <a:cs typeface="+mn-cs"/>
                        </a:rPr>
                        <a:t>68%</a:t>
                      </a:r>
                    </a:p>
                  </a:txBody>
                  <a:tcPr marL="6350" marR="6350" marT="6350"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a:solidFill>
                            <a:srgbClr val="000000"/>
                          </a:solidFill>
                          <a:effectLst/>
                          <a:latin typeface="Calibri" panose="020F0502020204030204" pitchFamily="34" charset="0"/>
                          <a:ea typeface="+mn-ea"/>
                          <a:cs typeface="+mn-cs"/>
                        </a:rPr>
                        <a:t>64%</a:t>
                      </a:r>
                    </a:p>
                  </a:txBody>
                  <a:tcPr marL="6350" marR="6350" marT="6350" marB="0" anchor="ctr">
                    <a:lnL>
                      <a:noFill/>
                    </a:lnL>
                    <a:lnR>
                      <a:noFill/>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82%</a:t>
                      </a:r>
                    </a:p>
                  </a:txBody>
                  <a:tcPr marL="6350" marR="6350" marT="635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a:solidFill>
                            <a:srgbClr val="000000"/>
                          </a:solidFill>
                          <a:effectLst/>
                          <a:latin typeface="Calibri" panose="020F0502020204030204" pitchFamily="34" charset="0"/>
                          <a:ea typeface="+mn-ea"/>
                          <a:cs typeface="+mn-cs"/>
                        </a:rPr>
                        <a:t>77%</a:t>
                      </a:r>
                    </a:p>
                  </a:txBody>
                  <a:tcPr marL="6350" marR="6350" marT="6350"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79%</a:t>
                      </a:r>
                    </a:p>
                  </a:txBody>
                  <a:tcPr marL="6350" marR="6350" marT="6350" marB="0" anchor="ctr">
                    <a:lnL>
                      <a:noFill/>
                    </a:lnL>
                    <a:lnR>
                      <a:noFill/>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a:solidFill>
                            <a:srgbClr val="000000"/>
                          </a:solidFill>
                          <a:effectLst/>
                          <a:latin typeface="Calibri" panose="020F0502020204030204" pitchFamily="34" charset="0"/>
                          <a:ea typeface="+mn-ea"/>
                          <a:cs typeface="+mn-cs"/>
                        </a:rPr>
                        <a:t>67%</a:t>
                      </a:r>
                    </a:p>
                  </a:txBody>
                  <a:tcPr marL="6350" marR="6350" marT="6350" marB="0" anchor="ctr">
                    <a:lnL>
                      <a:noFill/>
                    </a:lnL>
                    <a:lnR>
                      <a:noFill/>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71%</a:t>
                      </a:r>
                    </a:p>
                  </a:txBody>
                  <a:tcPr marL="6350" marR="6350" marT="6350" marB="0" anchor="ctr">
                    <a:lnL>
                      <a:noFill/>
                    </a:lnL>
                    <a:lnR w="12700"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70%</a:t>
                      </a:r>
                    </a:p>
                  </a:txBody>
                  <a:tcPr marL="6350" marR="6350" marT="635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es-CL" sz="800" b="0" i="0" u="none" strike="noStrike" kern="1200" dirty="0">
                          <a:solidFill>
                            <a:srgbClr val="000000"/>
                          </a:solidFill>
                          <a:effectLst/>
                          <a:latin typeface="Calibri" panose="020F0502020204030204" pitchFamily="34" charset="0"/>
                          <a:ea typeface="+mn-ea"/>
                          <a:cs typeface="+mn-cs"/>
                        </a:rPr>
                        <a:t>74%</a:t>
                      </a:r>
                    </a:p>
                  </a:txBody>
                  <a:tcPr marL="6350" marR="6350" marT="635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878602"/>
                  </a:ext>
                </a:extLst>
              </a:tr>
            </a:tbl>
          </a:graphicData>
        </a:graphic>
      </p:graphicFrame>
    </p:spTree>
    <p:extLst>
      <p:ext uri="{BB962C8B-B14F-4D97-AF65-F5344CB8AC3E}">
        <p14:creationId xmlns:p14="http://schemas.microsoft.com/office/powerpoint/2010/main" val="75454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sz="2000"/>
              <a:t>Compras en el comercio informal</a:t>
            </a:r>
            <a:endParaRPr lang="es-AR"/>
          </a:p>
        </p:txBody>
      </p:sp>
      <p:sp>
        <p:nvSpPr>
          <p:cNvPr id="14" name="Marcador de contenido 13">
            <a:extLst>
              <a:ext uri="{FF2B5EF4-FFF2-40B4-BE49-F238E27FC236}">
                <a16:creationId xmlns:a16="http://schemas.microsoft.com/office/drawing/2014/main" id="{2A176DA9-D020-DA14-4F3C-925A69F02C24}"/>
              </a:ext>
            </a:extLst>
          </p:cNvPr>
          <p:cNvSpPr>
            <a:spLocks noGrp="1"/>
          </p:cNvSpPr>
          <p:nvPr>
            <p:ph sz="half" idx="1"/>
          </p:nvPr>
        </p:nvSpPr>
        <p:spPr/>
        <p:txBody>
          <a:bodyPr/>
          <a:lstStyle/>
          <a:p>
            <a:r>
              <a:rPr lang="es-AR"/>
              <a:t>Base: quienes compraron(178)</a:t>
            </a:r>
          </a:p>
          <a:p>
            <a:endParaRPr lang="es-CL"/>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490021" y="70677"/>
            <a:ext cx="7645680" cy="575514"/>
          </a:xfrm>
          <a:prstGeom prst="rect">
            <a:avLst/>
          </a:prstGeom>
        </p:spPr>
        <p:txBody>
          <a:bodyPr vert="horz" lIns="91440" tIns="45720" rIns="91440" bIns="45720" rtlCol="0" anchor="ctr">
            <a:normAutofit fontScale="92500" lnSpcReduction="20000"/>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dirty="0">
                <a:solidFill>
                  <a:schemeClr val="accent2"/>
                </a:solidFill>
              </a:rPr>
              <a:t>Mujeres y ABC1 tienen mayores incidencias de compra en comercio ambulante informal en categorías como frutas y verduras, artículos de aseo, artículos para el hogar y comida preparada </a:t>
            </a:r>
            <a:endParaRPr lang="es-AR" sz="1600" dirty="0">
              <a:solidFill>
                <a:schemeClr val="accent2"/>
              </a:solidFill>
            </a:endParaRPr>
          </a:p>
        </p:txBody>
      </p:sp>
      <p:graphicFrame>
        <p:nvGraphicFramePr>
          <p:cNvPr id="17" name="Tabla 16">
            <a:extLst>
              <a:ext uri="{FF2B5EF4-FFF2-40B4-BE49-F238E27FC236}">
                <a16:creationId xmlns:a16="http://schemas.microsoft.com/office/drawing/2014/main" id="{31F24E1A-F3D8-8360-04A1-5AF301C2903C}"/>
              </a:ext>
            </a:extLst>
          </p:cNvPr>
          <p:cNvGraphicFramePr>
            <a:graphicFrameLocks noGrp="1"/>
          </p:cNvGraphicFramePr>
          <p:nvPr>
            <p:extLst>
              <p:ext uri="{D42A27DB-BD31-4B8C-83A1-F6EECF244321}">
                <p14:modId xmlns:p14="http://schemas.microsoft.com/office/powerpoint/2010/main" val="2554906075"/>
              </p:ext>
            </p:extLst>
          </p:nvPr>
        </p:nvGraphicFramePr>
        <p:xfrm>
          <a:off x="1044827" y="1023418"/>
          <a:ext cx="7912933" cy="2565430"/>
        </p:xfrm>
        <a:graphic>
          <a:graphicData uri="http://schemas.openxmlformats.org/drawingml/2006/table">
            <a:tbl>
              <a:tblPr/>
              <a:tblGrid>
                <a:gridCol w="1494400">
                  <a:extLst>
                    <a:ext uri="{9D8B030D-6E8A-4147-A177-3AD203B41FA5}">
                      <a16:colId xmlns:a16="http://schemas.microsoft.com/office/drawing/2014/main" val="1522268319"/>
                    </a:ext>
                  </a:extLst>
                </a:gridCol>
                <a:gridCol w="583503">
                  <a:extLst>
                    <a:ext uri="{9D8B030D-6E8A-4147-A177-3AD203B41FA5}">
                      <a16:colId xmlns:a16="http://schemas.microsoft.com/office/drawing/2014/main" val="1419068047"/>
                    </a:ext>
                  </a:extLst>
                </a:gridCol>
                <a:gridCol w="583503">
                  <a:extLst>
                    <a:ext uri="{9D8B030D-6E8A-4147-A177-3AD203B41FA5}">
                      <a16:colId xmlns:a16="http://schemas.microsoft.com/office/drawing/2014/main" val="2382106410"/>
                    </a:ext>
                  </a:extLst>
                </a:gridCol>
                <a:gridCol w="583503">
                  <a:extLst>
                    <a:ext uri="{9D8B030D-6E8A-4147-A177-3AD203B41FA5}">
                      <a16:colId xmlns:a16="http://schemas.microsoft.com/office/drawing/2014/main" val="174447671"/>
                    </a:ext>
                  </a:extLst>
                </a:gridCol>
                <a:gridCol w="583503">
                  <a:extLst>
                    <a:ext uri="{9D8B030D-6E8A-4147-A177-3AD203B41FA5}">
                      <a16:colId xmlns:a16="http://schemas.microsoft.com/office/drawing/2014/main" val="4274059105"/>
                    </a:ext>
                  </a:extLst>
                </a:gridCol>
                <a:gridCol w="583503">
                  <a:extLst>
                    <a:ext uri="{9D8B030D-6E8A-4147-A177-3AD203B41FA5}">
                      <a16:colId xmlns:a16="http://schemas.microsoft.com/office/drawing/2014/main" val="2466748220"/>
                    </a:ext>
                  </a:extLst>
                </a:gridCol>
                <a:gridCol w="583503">
                  <a:extLst>
                    <a:ext uri="{9D8B030D-6E8A-4147-A177-3AD203B41FA5}">
                      <a16:colId xmlns:a16="http://schemas.microsoft.com/office/drawing/2014/main" val="2343978328"/>
                    </a:ext>
                  </a:extLst>
                </a:gridCol>
                <a:gridCol w="583503">
                  <a:extLst>
                    <a:ext uri="{9D8B030D-6E8A-4147-A177-3AD203B41FA5}">
                      <a16:colId xmlns:a16="http://schemas.microsoft.com/office/drawing/2014/main" val="2619462343"/>
                    </a:ext>
                  </a:extLst>
                </a:gridCol>
                <a:gridCol w="583503">
                  <a:extLst>
                    <a:ext uri="{9D8B030D-6E8A-4147-A177-3AD203B41FA5}">
                      <a16:colId xmlns:a16="http://schemas.microsoft.com/office/drawing/2014/main" val="544377379"/>
                    </a:ext>
                  </a:extLst>
                </a:gridCol>
                <a:gridCol w="583503">
                  <a:extLst>
                    <a:ext uri="{9D8B030D-6E8A-4147-A177-3AD203B41FA5}">
                      <a16:colId xmlns:a16="http://schemas.microsoft.com/office/drawing/2014/main" val="3938305086"/>
                    </a:ext>
                  </a:extLst>
                </a:gridCol>
                <a:gridCol w="583503">
                  <a:extLst>
                    <a:ext uri="{9D8B030D-6E8A-4147-A177-3AD203B41FA5}">
                      <a16:colId xmlns:a16="http://schemas.microsoft.com/office/drawing/2014/main" val="1431215298"/>
                    </a:ext>
                  </a:extLst>
                </a:gridCol>
                <a:gridCol w="583503">
                  <a:extLst>
                    <a:ext uri="{9D8B030D-6E8A-4147-A177-3AD203B41FA5}">
                      <a16:colId xmlns:a16="http://schemas.microsoft.com/office/drawing/2014/main" val="1303239658"/>
                    </a:ext>
                  </a:extLst>
                </a:gridCol>
              </a:tblGrid>
              <a:tr h="134015">
                <a:tc>
                  <a:txBody>
                    <a:bodyPr/>
                    <a:lstStyle/>
                    <a:p>
                      <a:pPr algn="l" fontAlgn="b"/>
                      <a:r>
                        <a:rPr lang="es-CL" sz="700" b="1" i="0" u="none" strike="noStrike">
                          <a:solidFill>
                            <a:srgbClr val="000000"/>
                          </a:solidFill>
                          <a:effectLst/>
                          <a:latin typeface="Calibri" panose="020F0502020204030204" pitchFamily="34" charset="0"/>
                        </a:rPr>
                        <a:t>¿Qué productos ha comprado?</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Hombre</a:t>
                      </a:r>
                    </a:p>
                  </a:txBody>
                  <a:tcPr marL="36000" marR="36000" marT="0"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Mujer</a:t>
                      </a:r>
                    </a:p>
                  </a:txBody>
                  <a:tcPr marL="36000" marR="36000" marT="0"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18 a 29</a:t>
                      </a:r>
                    </a:p>
                  </a:txBody>
                  <a:tcPr marL="36000" marR="36000" marT="0"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30 a 49</a:t>
                      </a:r>
                    </a:p>
                  </a:txBody>
                  <a:tcPr marL="36000" marR="36000" marT="0"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50 a 75</a:t>
                      </a:r>
                    </a:p>
                  </a:txBody>
                  <a:tcPr marL="36000" marR="36000" marT="0" marB="0" anchor="ctr">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ABC1</a:t>
                      </a:r>
                    </a:p>
                  </a:txBody>
                  <a:tcPr marL="36000" marR="36000" marT="0" marB="0" anchor="ctr">
                    <a:lnL w="6350" cap="flat" cmpd="sng" algn="ctr">
                      <a:solidFill>
                        <a:srgbClr val="000000"/>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C2</a:t>
                      </a:r>
                    </a:p>
                  </a:txBody>
                  <a:tcPr marL="36000" marR="36000" marT="0"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C3</a:t>
                      </a:r>
                    </a:p>
                  </a:txBody>
                  <a:tcPr marL="36000" marR="36000" marT="0"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D</a:t>
                      </a:r>
                    </a:p>
                  </a:txBody>
                  <a:tcPr marL="36000" marR="36000" marT="0" marB="0" anchor="ctr">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RM</a:t>
                      </a:r>
                    </a:p>
                  </a:txBody>
                  <a:tcPr marL="36000" marR="36000" marT="0" marB="0" anchor="ctr">
                    <a:lnL w="6350" cap="flat" cmpd="sng" algn="ctr">
                      <a:solidFill>
                        <a:srgbClr val="000000"/>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Otras</a:t>
                      </a:r>
                    </a:p>
                  </a:txBody>
                  <a:tcPr marL="36000" marR="36000" marT="0"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val="740327839"/>
                  </a:ext>
                </a:extLst>
              </a:tr>
              <a:tr h="134015">
                <a:tc>
                  <a:txBody>
                    <a:bodyPr/>
                    <a:lstStyle/>
                    <a:p>
                      <a:pPr algn="r" fontAlgn="b"/>
                      <a:r>
                        <a:rPr lang="es-CL" sz="700" b="0" i="0" u="none" strike="noStrike">
                          <a:solidFill>
                            <a:srgbClr val="000000"/>
                          </a:solidFill>
                          <a:effectLst/>
                          <a:latin typeface="Calibri" panose="020F0502020204030204" pitchFamily="34" charset="0"/>
                        </a:rPr>
                        <a:t>Bases absolutas</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85</a:t>
                      </a:r>
                    </a:p>
                  </a:txBody>
                  <a:tcPr marL="36000" marR="36000" marT="0"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93</a:t>
                      </a:r>
                    </a:p>
                  </a:txBody>
                  <a:tcPr marL="36000" marR="36000" marT="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67</a:t>
                      </a:r>
                    </a:p>
                  </a:txBody>
                  <a:tcPr marL="36000" marR="36000" marT="0"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68</a:t>
                      </a:r>
                    </a:p>
                  </a:txBody>
                  <a:tcPr marL="36000" marR="36000" marT="0"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43</a:t>
                      </a:r>
                    </a:p>
                  </a:txBody>
                  <a:tcPr marL="36000" marR="36000" marT="0" marB="0" anchor="ctr">
                    <a:lnL>
                      <a:noFill/>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37</a:t>
                      </a:r>
                    </a:p>
                  </a:txBody>
                  <a:tcPr marL="36000" marR="36000" marT="0" marB="0" anchor="ctr">
                    <a:lnL w="6350" cap="flat" cmpd="sng" algn="ctr">
                      <a:solidFill>
                        <a:srgbClr val="000000"/>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44</a:t>
                      </a:r>
                    </a:p>
                  </a:txBody>
                  <a:tcPr marL="36000" marR="36000" marT="0"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49</a:t>
                      </a:r>
                    </a:p>
                  </a:txBody>
                  <a:tcPr marL="36000" marR="36000" marT="0"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48</a:t>
                      </a:r>
                    </a:p>
                  </a:txBody>
                  <a:tcPr marL="36000" marR="36000" marT="0" marB="0" anchor="ctr">
                    <a:lnL>
                      <a:noFill/>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82</a:t>
                      </a:r>
                    </a:p>
                  </a:txBody>
                  <a:tcPr marL="36000" marR="36000" marT="0" marB="0" anchor="ctr">
                    <a:lnL w="6350" cap="flat" cmpd="sng" algn="ctr">
                      <a:solidFill>
                        <a:srgbClr val="000000"/>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96</a:t>
                      </a:r>
                    </a:p>
                  </a:txBody>
                  <a:tcPr marL="36000" marR="36000" marT="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extLst>
                  <a:ext uri="{0D108BD9-81ED-4DB2-BD59-A6C34878D82A}">
                    <a16:rowId xmlns:a16="http://schemas.microsoft.com/office/drawing/2014/main" val="2961839096"/>
                  </a:ext>
                </a:extLst>
              </a:tr>
              <a:tr h="153160">
                <a:tc>
                  <a:txBody>
                    <a:bodyPr/>
                    <a:lstStyle/>
                    <a:p>
                      <a:pPr algn="r" fontAlgn="b"/>
                      <a:r>
                        <a:rPr lang="es-CL" sz="800" b="0" i="0" u="none" strike="noStrike">
                          <a:solidFill>
                            <a:srgbClr val="000000"/>
                          </a:solidFill>
                          <a:effectLst/>
                          <a:latin typeface="Calibri" panose="020F0502020204030204" pitchFamily="34" charset="0"/>
                        </a:rPr>
                        <a:t>Frutas y/o verduras</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35%</a:t>
                      </a:r>
                    </a:p>
                  </a:txBody>
                  <a:tcPr marL="36000" marR="36000" marT="0"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55%</a:t>
                      </a:r>
                    </a:p>
                  </a:txBody>
                  <a:tcPr marL="36000" marR="36000" marT="0"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43%</a:t>
                      </a:r>
                    </a:p>
                  </a:txBody>
                  <a:tcPr marL="36000" marR="36000" marT="0"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47%</a:t>
                      </a:r>
                    </a:p>
                  </a:txBody>
                  <a:tcPr marL="36000" marR="36000" marT="0"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45%</a:t>
                      </a:r>
                    </a:p>
                  </a:txBody>
                  <a:tcPr marL="36000" marR="36000" marT="0" marB="0" anchor="ctr">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68%</a:t>
                      </a:r>
                    </a:p>
                  </a:txBody>
                  <a:tcPr marL="36000" marR="36000" marT="0" marB="0" anchor="ctr">
                    <a:lnL w="6350" cap="flat" cmpd="sng" algn="ctr">
                      <a:solidFill>
                        <a:srgbClr val="000000"/>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46%</a:t>
                      </a:r>
                    </a:p>
                  </a:txBody>
                  <a:tcPr marL="36000" marR="36000" marT="0"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29%</a:t>
                      </a:r>
                    </a:p>
                  </a:txBody>
                  <a:tcPr marL="36000" marR="36000" marT="0" marB="0" anchor="ctr">
                    <a:lnL>
                      <a:noFill/>
                    </a:lnL>
                    <a:lnR>
                      <a:noFill/>
                    </a:lnR>
                    <a:lnT w="9525" cap="flat" cmpd="sng" algn="ctr">
                      <a:solidFill>
                        <a:schemeClr val="tx1"/>
                      </a:solidFill>
                      <a:prstDash val="solid"/>
                      <a:round/>
                      <a:headEnd type="none" w="med" len="med"/>
                      <a:tailEnd type="none" w="med" len="med"/>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52%</a:t>
                      </a:r>
                    </a:p>
                  </a:txBody>
                  <a:tcPr marL="36000" marR="36000" marT="0" marB="0" anchor="ctr">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45%</a:t>
                      </a:r>
                    </a:p>
                  </a:txBody>
                  <a:tcPr marL="36000" marR="36000" marT="0" marB="0" anchor="ctr">
                    <a:lnL w="6350" cap="flat" cmpd="sng" algn="ctr">
                      <a:solidFill>
                        <a:srgbClr val="000000"/>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46%</a:t>
                      </a:r>
                    </a:p>
                  </a:txBody>
                  <a:tcPr marL="36000" marR="36000" marT="0"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324304080"/>
                  </a:ext>
                </a:extLst>
              </a:tr>
              <a:tr h="153160">
                <a:tc>
                  <a:txBody>
                    <a:bodyPr/>
                    <a:lstStyle/>
                    <a:p>
                      <a:pPr algn="r" fontAlgn="b"/>
                      <a:r>
                        <a:rPr lang="es-CL" sz="800" b="0" i="0" u="none" strike="noStrike">
                          <a:solidFill>
                            <a:srgbClr val="000000"/>
                          </a:solidFill>
                          <a:effectLst/>
                          <a:latin typeface="Calibri" panose="020F0502020204030204" pitchFamily="34" charset="0"/>
                        </a:rPr>
                        <a:t>Ropa</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29%</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ctr" fontAlgn="b"/>
                      <a:r>
                        <a:rPr lang="es-CL" sz="800" b="0" i="0" u="none" strike="noStrike">
                          <a:solidFill>
                            <a:srgbClr val="000000"/>
                          </a:solidFill>
                          <a:effectLst/>
                          <a:latin typeface="Calibri" panose="020F0502020204030204" pitchFamily="34" charset="0"/>
                        </a:rPr>
                        <a:t>41%</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25%</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solidFill>
                      <a:schemeClr val="accent2">
                        <a:lumMod val="40000"/>
                        <a:lumOff val="60000"/>
                      </a:schemeClr>
                    </a:solidFill>
                  </a:tcPr>
                </a:tc>
                <a:tc>
                  <a:txBody>
                    <a:bodyPr/>
                    <a:lstStyle/>
                    <a:p>
                      <a:pPr algn="ctr" fontAlgn="b"/>
                      <a:r>
                        <a:rPr lang="es-CL" sz="800" b="0" i="0" u="none" strike="noStrike">
                          <a:solidFill>
                            <a:srgbClr val="000000"/>
                          </a:solidFill>
                          <a:effectLst/>
                          <a:latin typeface="Calibri" panose="020F0502020204030204" pitchFamily="34" charset="0"/>
                        </a:rPr>
                        <a:t>47%</a:t>
                      </a:r>
                    </a:p>
                  </a:txBody>
                  <a:tcPr marL="36000" marR="36000" marT="0" marB="0" anchor="ctr">
                    <a:lnL>
                      <a:noFill/>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25%</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ctr" fontAlgn="b"/>
                      <a:r>
                        <a:rPr lang="es-CL" sz="800" b="0" i="0" u="none" strike="noStrike">
                          <a:solidFill>
                            <a:srgbClr val="000000"/>
                          </a:solidFill>
                          <a:effectLst/>
                          <a:latin typeface="Calibri" panose="020F0502020204030204" pitchFamily="34" charset="0"/>
                        </a:rPr>
                        <a:t>49%</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25%</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26%</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43%</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47%</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24%</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2680395652"/>
                  </a:ext>
                </a:extLst>
              </a:tr>
              <a:tr h="153160">
                <a:tc>
                  <a:txBody>
                    <a:bodyPr/>
                    <a:lstStyle/>
                    <a:p>
                      <a:pPr algn="r" fontAlgn="b"/>
                      <a:r>
                        <a:rPr lang="es-CL" sz="800" b="0" i="0" u="none" strike="noStrike">
                          <a:solidFill>
                            <a:srgbClr val="000000"/>
                          </a:solidFill>
                          <a:effectLst/>
                          <a:latin typeface="Calibri" panose="020F0502020204030204" pitchFamily="34" charset="0"/>
                        </a:rPr>
                        <a:t>Artesanías</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40%</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23%</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28%</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33%</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32%</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17%</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39%</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32%</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33%</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26%</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36%</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66891230"/>
                  </a:ext>
                </a:extLst>
              </a:tr>
              <a:tr h="153160">
                <a:tc>
                  <a:txBody>
                    <a:bodyPr/>
                    <a:lstStyle/>
                    <a:p>
                      <a:pPr algn="r" fontAlgn="b"/>
                      <a:r>
                        <a:rPr lang="es-CL" sz="800" b="0" i="0" u="none" strike="noStrike">
                          <a:solidFill>
                            <a:srgbClr val="000000"/>
                          </a:solidFill>
                          <a:effectLst/>
                          <a:latin typeface="Calibri" panose="020F0502020204030204" pitchFamily="34" charset="0"/>
                        </a:rPr>
                        <a:t>Artículos de aseo</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20%</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39%</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31%</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33%</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25%</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53%</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29%</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20%</a:t>
                      </a:r>
                    </a:p>
                  </a:txBody>
                  <a:tcPr marL="36000" marR="36000" marT="0" marB="0" anchor="ctr">
                    <a:lnL>
                      <a:noFill/>
                    </a:lnL>
                    <a:lnR>
                      <a:noFill/>
                    </a:lnR>
                    <a:lnT>
                      <a:noFill/>
                    </a:lnT>
                    <a:lnB>
                      <a:noFill/>
                    </a:lnB>
                    <a:solidFill>
                      <a:schemeClr val="accent2">
                        <a:lumMod val="40000"/>
                        <a:lumOff val="60000"/>
                      </a:schemeClr>
                    </a:solidFill>
                  </a:tcPr>
                </a:tc>
                <a:tc>
                  <a:txBody>
                    <a:bodyPr/>
                    <a:lstStyle/>
                    <a:p>
                      <a:pPr algn="ctr" fontAlgn="b"/>
                      <a:r>
                        <a:rPr lang="es-CL" sz="800" b="0" i="0" u="none" strike="noStrike">
                          <a:solidFill>
                            <a:srgbClr val="000000"/>
                          </a:solidFill>
                          <a:effectLst/>
                          <a:latin typeface="Calibri" panose="020F0502020204030204" pitchFamily="34" charset="0"/>
                        </a:rPr>
                        <a:t>31%</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38%</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22%</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26934565"/>
                  </a:ext>
                </a:extLst>
              </a:tr>
              <a:tr h="153160">
                <a:tc>
                  <a:txBody>
                    <a:bodyPr/>
                    <a:lstStyle/>
                    <a:p>
                      <a:pPr algn="r" fontAlgn="b"/>
                      <a:r>
                        <a:rPr lang="es-CL" sz="800" b="0" i="0" u="none" strike="noStrike">
                          <a:solidFill>
                            <a:srgbClr val="000000"/>
                          </a:solidFill>
                          <a:effectLst/>
                          <a:latin typeface="Calibri" panose="020F0502020204030204" pitchFamily="34" charset="0"/>
                        </a:rPr>
                        <a:t>Artículos para el hogar</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13%</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35%</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27%</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27%</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20%</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44%</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22%</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16%</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27%</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29%</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21%</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11271439"/>
                  </a:ext>
                </a:extLst>
              </a:tr>
              <a:tr h="153160">
                <a:tc>
                  <a:txBody>
                    <a:bodyPr/>
                    <a:lstStyle/>
                    <a:p>
                      <a:pPr algn="r" fontAlgn="b"/>
                      <a:r>
                        <a:rPr lang="es-CL" sz="800" b="0" i="0" u="none" strike="noStrike">
                          <a:solidFill>
                            <a:srgbClr val="000000"/>
                          </a:solidFill>
                          <a:effectLst/>
                          <a:latin typeface="Calibri" panose="020F0502020204030204" pitchFamily="34" charset="0"/>
                        </a:rPr>
                        <a:t>Accesorios</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18%</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21%</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28%</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17%</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16%</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15%</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28%</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21%</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19%</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16%</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23%</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38471759"/>
                  </a:ext>
                </a:extLst>
              </a:tr>
              <a:tr h="153160">
                <a:tc>
                  <a:txBody>
                    <a:bodyPr/>
                    <a:lstStyle/>
                    <a:p>
                      <a:pPr algn="r" fontAlgn="b"/>
                      <a:r>
                        <a:rPr lang="es-CL" sz="800" b="0" i="0" u="none" strike="noStrike">
                          <a:solidFill>
                            <a:srgbClr val="000000"/>
                          </a:solidFill>
                          <a:effectLst/>
                          <a:latin typeface="Calibri" panose="020F0502020204030204" pitchFamily="34" charset="0"/>
                        </a:rPr>
                        <a:t>Comida envasada o preparada</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9%</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28%</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22%</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22%</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12%</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38%</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23%</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36000" marR="36000" marT="0" marB="0" anchor="ctr">
                    <a:lnL>
                      <a:noFill/>
                    </a:lnL>
                    <a:lnR>
                      <a:noFill/>
                    </a:lnR>
                    <a:lnT>
                      <a:noFill/>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21%</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26%</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13%</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06448447"/>
                  </a:ext>
                </a:extLst>
              </a:tr>
              <a:tr h="153160">
                <a:tc>
                  <a:txBody>
                    <a:bodyPr/>
                    <a:lstStyle/>
                    <a:p>
                      <a:pPr algn="r" fontAlgn="b"/>
                      <a:r>
                        <a:rPr lang="es-CL" sz="800" b="0" i="0" u="none" strike="noStrike">
                          <a:solidFill>
                            <a:srgbClr val="000000"/>
                          </a:solidFill>
                          <a:effectLst/>
                          <a:latin typeface="Calibri" panose="020F0502020204030204" pitchFamily="34" charset="0"/>
                        </a:rPr>
                        <a:t>Medicamentos</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13%</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16%</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12%</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20%</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12%</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10%</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12%</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19%</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25%</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5%</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2481467338"/>
                  </a:ext>
                </a:extLst>
              </a:tr>
              <a:tr h="153160">
                <a:tc>
                  <a:txBody>
                    <a:bodyPr/>
                    <a:lstStyle/>
                    <a:p>
                      <a:pPr algn="r" fontAlgn="b"/>
                      <a:r>
                        <a:rPr lang="es-CL" sz="800" b="0" i="0" u="none" strike="noStrike">
                          <a:solidFill>
                            <a:srgbClr val="000000"/>
                          </a:solidFill>
                          <a:effectLst/>
                          <a:latin typeface="Calibri" panose="020F0502020204030204" pitchFamily="34" charset="0"/>
                        </a:rPr>
                        <a:t>Cigarrillos</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13%</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5%</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15%</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9%</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4%</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11%</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15%</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16%</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6%</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39940082"/>
                  </a:ext>
                </a:extLst>
              </a:tr>
              <a:tr h="153160">
                <a:tc>
                  <a:txBody>
                    <a:bodyPr/>
                    <a:lstStyle/>
                    <a:p>
                      <a:pPr algn="r" fontAlgn="b"/>
                      <a:r>
                        <a:rPr lang="es-CL" sz="800" b="0" i="0" u="none" strike="noStrike">
                          <a:solidFill>
                            <a:srgbClr val="000000"/>
                          </a:solidFill>
                          <a:effectLst/>
                          <a:latin typeface="Calibri" panose="020F0502020204030204" pitchFamily="34" charset="0"/>
                        </a:rPr>
                        <a:t>Zapatos o zapatillas</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7%</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11%</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11%</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10%</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7%</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13%</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9%</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10%</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30342991"/>
                  </a:ext>
                </a:extLst>
              </a:tr>
              <a:tr h="153160">
                <a:tc>
                  <a:txBody>
                    <a:bodyPr/>
                    <a:lstStyle/>
                    <a:p>
                      <a:pPr algn="r" fontAlgn="b"/>
                      <a:r>
                        <a:rPr lang="es-CL" sz="800" b="0" i="0" u="none" strike="noStrike">
                          <a:solidFill>
                            <a:srgbClr val="000000"/>
                          </a:solidFill>
                          <a:effectLst/>
                          <a:latin typeface="Calibri" panose="020F0502020204030204" pitchFamily="34" charset="0"/>
                        </a:rPr>
                        <a:t>Libros, DVD o CDs</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10%</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12%</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7%</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9%</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10%</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28%</a:t>
                      </a:r>
                    </a:p>
                  </a:txBody>
                  <a:tcPr marL="36000" marR="36000" marT="0" marB="0" anchor="ctr">
                    <a:lnL>
                      <a:noFill/>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5%</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7%</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7%</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10%</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49659542"/>
                  </a:ext>
                </a:extLst>
              </a:tr>
              <a:tr h="153160">
                <a:tc>
                  <a:txBody>
                    <a:bodyPr/>
                    <a:lstStyle/>
                    <a:p>
                      <a:pPr algn="r" fontAlgn="b"/>
                      <a:r>
                        <a:rPr lang="es-CL" sz="800" b="0" i="0" u="none" strike="noStrike">
                          <a:solidFill>
                            <a:srgbClr val="000000"/>
                          </a:solidFill>
                          <a:effectLst/>
                          <a:latin typeface="Calibri" panose="020F0502020204030204" pitchFamily="34" charset="0"/>
                        </a:rPr>
                        <a:t>Juguetes</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4%</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13%</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11%</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11%</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3%</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6%</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12%</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5%</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12%</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10%</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499356682"/>
                  </a:ext>
                </a:extLst>
              </a:tr>
              <a:tr h="153160">
                <a:tc>
                  <a:txBody>
                    <a:bodyPr/>
                    <a:lstStyle/>
                    <a:p>
                      <a:pPr algn="r" fontAlgn="b"/>
                      <a:r>
                        <a:rPr lang="es-MX" sz="800" b="0" i="0" u="none" strike="noStrike">
                          <a:solidFill>
                            <a:srgbClr val="000000"/>
                          </a:solidFill>
                          <a:effectLst/>
                          <a:latin typeface="Calibri" panose="020F0502020204030204" pitchFamily="34" charset="0"/>
                        </a:rPr>
                        <a:t>Cosméticos, cremas y/o perfumes</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6%</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7%</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5%</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6%</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9%</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6%</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5%</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11%</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91919855"/>
                  </a:ext>
                </a:extLst>
              </a:tr>
              <a:tr h="153160">
                <a:tc>
                  <a:txBody>
                    <a:bodyPr/>
                    <a:lstStyle/>
                    <a:p>
                      <a:pPr algn="r" fontAlgn="b"/>
                      <a:r>
                        <a:rPr lang="es-CL" sz="800" b="0" i="0" u="none" strike="noStrike">
                          <a:solidFill>
                            <a:srgbClr val="000000"/>
                          </a:solidFill>
                          <a:effectLst/>
                          <a:latin typeface="Calibri" panose="020F0502020204030204" pitchFamily="34" charset="0"/>
                        </a:rPr>
                        <a:t>Tecnología</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9%</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1%</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4%</a:t>
                      </a:r>
                    </a:p>
                  </a:txBody>
                  <a:tcPr marL="36000" marR="36000" marT="0"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5%</a:t>
                      </a:r>
                    </a:p>
                  </a:txBody>
                  <a:tcPr marL="36000" marR="36000" marT="0"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6%</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13%</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18%</a:t>
                      </a:r>
                    </a:p>
                  </a:txBody>
                  <a:tcPr marL="36000" marR="36000" marT="0" marB="0" anchor="ctr">
                    <a:lnL>
                      <a:noFill/>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1%</a:t>
                      </a:r>
                    </a:p>
                  </a:txBody>
                  <a:tcPr marL="36000" marR="36000" marT="0" marB="0" anchor="ctr">
                    <a:lnL>
                      <a:noFill/>
                    </a:lnL>
                    <a:lnR>
                      <a:noFill/>
                    </a:lnR>
                    <a:lnT>
                      <a:noFill/>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3%</a:t>
                      </a:r>
                    </a:p>
                  </a:txBody>
                  <a:tcPr marL="36000" marR="3600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4%</a:t>
                      </a:r>
                    </a:p>
                  </a:txBody>
                  <a:tcPr marL="36000" marR="3600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6%</a:t>
                      </a:r>
                    </a:p>
                  </a:txBody>
                  <a:tcPr marL="36000" marR="36000" marT="0"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61949596"/>
                  </a:ext>
                </a:extLst>
              </a:tr>
              <a:tr h="153160">
                <a:tc>
                  <a:txBody>
                    <a:bodyPr/>
                    <a:lstStyle/>
                    <a:p>
                      <a:pPr algn="r" fontAlgn="b"/>
                      <a:r>
                        <a:rPr lang="es-CL" sz="800" b="0" i="0" u="none" strike="noStrike">
                          <a:solidFill>
                            <a:srgbClr val="000000"/>
                          </a:solidFill>
                          <a:effectLst/>
                          <a:latin typeface="Calibri" panose="020F0502020204030204" pitchFamily="34" charset="0"/>
                        </a:rPr>
                        <a:t>Dulce / helados / cabritas</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5%</a:t>
                      </a:r>
                    </a:p>
                  </a:txBody>
                  <a:tcPr marL="36000" marR="36000" marT="0"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0%</a:t>
                      </a:r>
                    </a:p>
                  </a:txBody>
                  <a:tcPr marL="36000" marR="36000" marT="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0%</a:t>
                      </a:r>
                    </a:p>
                  </a:txBody>
                  <a:tcPr marL="36000" marR="36000" marT="0"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0%</a:t>
                      </a:r>
                    </a:p>
                  </a:txBody>
                  <a:tcPr marL="36000" marR="36000" marT="0"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36000" marR="36000" marT="0" marB="0" anchor="ctr">
                    <a:lnL>
                      <a:noFill/>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1%</a:t>
                      </a:r>
                    </a:p>
                  </a:txBody>
                  <a:tcPr marL="36000" marR="36000" marT="0" marB="0" anchor="ctr">
                    <a:lnL w="6350" cap="flat" cmpd="sng" algn="ctr">
                      <a:solidFill>
                        <a:srgbClr val="000000"/>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2%</a:t>
                      </a:r>
                    </a:p>
                  </a:txBody>
                  <a:tcPr marL="36000" marR="36000" marT="0"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7%</a:t>
                      </a:r>
                    </a:p>
                  </a:txBody>
                  <a:tcPr marL="36000" marR="36000" marT="0"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0%</a:t>
                      </a:r>
                    </a:p>
                  </a:txBody>
                  <a:tcPr marL="36000" marR="36000" marT="0" marB="0" anchor="ctr">
                    <a:lnL>
                      <a:noFill/>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dirty="0">
                          <a:solidFill>
                            <a:srgbClr val="000000"/>
                          </a:solidFill>
                          <a:effectLst/>
                          <a:latin typeface="Calibri" panose="020F0502020204030204" pitchFamily="34" charset="0"/>
                        </a:rPr>
                        <a:t>5%</a:t>
                      </a:r>
                    </a:p>
                  </a:txBody>
                  <a:tcPr marL="36000" marR="36000" marT="0" marB="0" anchor="ctr">
                    <a:lnL w="6350" cap="flat" cmpd="sng" algn="ctr">
                      <a:solidFill>
                        <a:srgbClr val="000000"/>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dirty="0">
                          <a:solidFill>
                            <a:srgbClr val="000000"/>
                          </a:solidFill>
                          <a:effectLst/>
                          <a:latin typeface="Calibri" panose="020F0502020204030204" pitchFamily="34" charset="0"/>
                        </a:rPr>
                        <a:t>0%</a:t>
                      </a:r>
                    </a:p>
                  </a:txBody>
                  <a:tcPr marL="36000" marR="36000" marT="0"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3861960"/>
                  </a:ext>
                </a:extLst>
              </a:tr>
            </a:tbl>
          </a:graphicData>
        </a:graphic>
      </p:graphicFrame>
      <p:graphicFrame>
        <p:nvGraphicFramePr>
          <p:cNvPr id="18" name="Tabla 17">
            <a:extLst>
              <a:ext uri="{FF2B5EF4-FFF2-40B4-BE49-F238E27FC236}">
                <a16:creationId xmlns:a16="http://schemas.microsoft.com/office/drawing/2014/main" id="{96792563-B072-9CD4-9000-913F86B1C2E7}"/>
              </a:ext>
            </a:extLst>
          </p:cNvPr>
          <p:cNvGraphicFramePr>
            <a:graphicFrameLocks noGrp="1"/>
          </p:cNvGraphicFramePr>
          <p:nvPr>
            <p:extLst>
              <p:ext uri="{D42A27DB-BD31-4B8C-83A1-F6EECF244321}">
                <p14:modId xmlns:p14="http://schemas.microsoft.com/office/powerpoint/2010/main" val="1354477638"/>
              </p:ext>
            </p:extLst>
          </p:nvPr>
        </p:nvGraphicFramePr>
        <p:xfrm>
          <a:off x="1044827" y="3821525"/>
          <a:ext cx="1979389" cy="418320"/>
        </p:xfrm>
        <a:graphic>
          <a:graphicData uri="http://schemas.openxmlformats.org/drawingml/2006/table">
            <a:tbl>
              <a:tblPr/>
              <a:tblGrid>
                <a:gridCol w="1979389">
                  <a:extLst>
                    <a:ext uri="{9D8B030D-6E8A-4147-A177-3AD203B41FA5}">
                      <a16:colId xmlns:a16="http://schemas.microsoft.com/office/drawing/2014/main" val="2947794126"/>
                    </a:ext>
                  </a:extLst>
                </a:gridCol>
              </a:tblGrid>
              <a:tr h="0">
                <a:tc>
                  <a:txBody>
                    <a:bodyPr/>
                    <a:lstStyle/>
                    <a:p>
                      <a:pPr algn="ctr" fontAlgn="b"/>
                      <a:r>
                        <a:rPr lang="es-CL" sz="900" b="0" i="0" u="none" strike="noStrike">
                          <a:solidFill>
                            <a:srgbClr val="000000"/>
                          </a:solidFill>
                          <a:effectLst/>
                          <a:latin typeface="Calibri" panose="020F0502020204030204" pitchFamily="34" charset="0"/>
                        </a:rPr>
                        <a:t>Valores estadísticamente superiores</a:t>
                      </a:r>
                    </a:p>
                  </a:txBody>
                  <a:tcPr marL="36000" marR="36000" marT="36000" marB="3600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2864453688"/>
                  </a:ext>
                </a:extLst>
              </a:tr>
              <a:tr h="0">
                <a:tc>
                  <a:txBody>
                    <a:bodyPr/>
                    <a:lstStyle/>
                    <a:p>
                      <a:pPr algn="ctr" fontAlgn="b"/>
                      <a:r>
                        <a:rPr lang="es-CL" sz="900" b="0" i="0" u="none" strike="noStrike">
                          <a:solidFill>
                            <a:srgbClr val="000000"/>
                          </a:solidFill>
                          <a:effectLst/>
                          <a:latin typeface="Calibri" panose="020F0502020204030204" pitchFamily="34" charset="0"/>
                        </a:rPr>
                        <a:t>Valores estadísticamente inferiores</a:t>
                      </a:r>
                    </a:p>
                  </a:txBody>
                  <a:tcPr marL="36000" marR="36000" marT="36000" marB="3600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367008207"/>
                  </a:ext>
                </a:extLst>
              </a:tr>
            </a:tbl>
          </a:graphicData>
        </a:graphic>
      </p:graphicFrame>
      <p:sp>
        <p:nvSpPr>
          <p:cNvPr id="21" name="Marcador de contenido 4">
            <a:extLst>
              <a:ext uri="{FF2B5EF4-FFF2-40B4-BE49-F238E27FC236}">
                <a16:creationId xmlns:a16="http://schemas.microsoft.com/office/drawing/2014/main" id="{404A2937-936A-022A-27BD-67E28E87B081}"/>
              </a:ext>
            </a:extLst>
          </p:cNvPr>
          <p:cNvSpPr txBox="1">
            <a:spLocks/>
          </p:cNvSpPr>
          <p:nvPr/>
        </p:nvSpPr>
        <p:spPr>
          <a:xfrm>
            <a:off x="1165338" y="690848"/>
            <a:ext cx="6110105" cy="4256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MX" sz="1000"/>
              <a:t>Más mujeres y personas de 30-49 años han comprado ropa en el comercio informal</a:t>
            </a:r>
            <a:endParaRPr lang="es-CL" sz="1000"/>
          </a:p>
        </p:txBody>
      </p:sp>
      <p:sp>
        <p:nvSpPr>
          <p:cNvPr id="3" name="Marcador de número de diapositiva 2">
            <a:extLst>
              <a:ext uri="{FF2B5EF4-FFF2-40B4-BE49-F238E27FC236}">
                <a16:creationId xmlns:a16="http://schemas.microsoft.com/office/drawing/2014/main" id="{86F035E7-994A-26D3-60C6-B63609B45DD1}"/>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28</a:t>
            </a:fld>
            <a:endParaRPr lang="es-419" sz="1050">
              <a:solidFill>
                <a:prstClr val="black"/>
              </a:solidFill>
              <a:latin typeface="Century Gothic" panose="020B0502020202020204" pitchFamily="34" charset="0"/>
            </a:endParaRPr>
          </a:p>
        </p:txBody>
      </p:sp>
      <p:sp>
        <p:nvSpPr>
          <p:cNvPr id="5" name="Marcador de contenido 4">
            <a:extLst>
              <a:ext uri="{FF2B5EF4-FFF2-40B4-BE49-F238E27FC236}">
                <a16:creationId xmlns:a16="http://schemas.microsoft.com/office/drawing/2014/main" id="{0D6D6602-1162-0CB9-92E0-26625A002462}"/>
              </a:ext>
            </a:extLst>
          </p:cNvPr>
          <p:cNvSpPr txBox="1">
            <a:spLocks/>
          </p:cNvSpPr>
          <p:nvPr/>
        </p:nvSpPr>
        <p:spPr>
          <a:xfrm>
            <a:off x="4572000" y="4759559"/>
            <a:ext cx="2527589" cy="47098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¿Qué productos ha comprado? </a:t>
            </a:r>
            <a:endParaRPr lang="es-CL" dirty="0"/>
          </a:p>
        </p:txBody>
      </p:sp>
      <p:sp>
        <p:nvSpPr>
          <p:cNvPr id="4" name="CuadroTexto 3">
            <a:hlinkClick r:id="rId3" action="ppaction://hlinksldjump"/>
            <a:extLst>
              <a:ext uri="{FF2B5EF4-FFF2-40B4-BE49-F238E27FC236}">
                <a16:creationId xmlns:a16="http://schemas.microsoft.com/office/drawing/2014/main" id="{33816D4F-F3C1-894C-2402-E51E5F6609A3}"/>
              </a:ext>
            </a:extLst>
          </p:cNvPr>
          <p:cNvSpPr txBox="1"/>
          <p:nvPr/>
        </p:nvSpPr>
        <p:spPr>
          <a:xfrm>
            <a:off x="6782034" y="4759559"/>
            <a:ext cx="635110" cy="253916"/>
          </a:xfrm>
          <a:prstGeom prst="rect">
            <a:avLst/>
          </a:prstGeom>
          <a:noFill/>
        </p:spPr>
        <p:txBody>
          <a:bodyPr wrap="none" rtlCol="0">
            <a:spAutoFit/>
          </a:bodyPr>
          <a:lstStyle/>
          <a:p>
            <a:r>
              <a:rPr lang="es-CL" sz="1050" b="1" dirty="0">
                <a:solidFill>
                  <a:schemeClr val="tx1">
                    <a:lumMod val="85000"/>
                    <a:lumOff val="15000"/>
                  </a:schemeClr>
                </a:solidFill>
              </a:rPr>
              <a:t>VOLVER</a:t>
            </a:r>
          </a:p>
        </p:txBody>
      </p:sp>
    </p:spTree>
    <p:extLst>
      <p:ext uri="{BB962C8B-B14F-4D97-AF65-F5344CB8AC3E}">
        <p14:creationId xmlns:p14="http://schemas.microsoft.com/office/powerpoint/2010/main" val="1459673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sz="2000"/>
              <a:t>Compras en el comercio informal</a:t>
            </a:r>
            <a:endParaRPr lang="es-AR"/>
          </a:p>
        </p:txBody>
      </p:sp>
      <p:sp>
        <p:nvSpPr>
          <p:cNvPr id="14" name="Marcador de contenido 13">
            <a:extLst>
              <a:ext uri="{FF2B5EF4-FFF2-40B4-BE49-F238E27FC236}">
                <a16:creationId xmlns:a16="http://schemas.microsoft.com/office/drawing/2014/main" id="{2A176DA9-D020-DA14-4F3C-925A69F02C24}"/>
              </a:ext>
            </a:extLst>
          </p:cNvPr>
          <p:cNvSpPr>
            <a:spLocks noGrp="1"/>
          </p:cNvSpPr>
          <p:nvPr>
            <p:ph sz="half" idx="1"/>
          </p:nvPr>
        </p:nvSpPr>
        <p:spPr/>
        <p:txBody>
          <a:bodyPr/>
          <a:lstStyle/>
          <a:p>
            <a:r>
              <a:rPr lang="es-AR"/>
              <a:t>Base: quienes compraron(178)</a:t>
            </a:r>
          </a:p>
          <a:p>
            <a:endParaRPr lang="es-CL"/>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647060" y="295305"/>
            <a:ext cx="7645680" cy="57551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dirty="0">
                <a:solidFill>
                  <a:schemeClr val="accent2"/>
                </a:solidFill>
              </a:rPr>
              <a:t>El precio motiva más al segmento de mediana edad; la cercanía, </a:t>
            </a:r>
          </a:p>
          <a:p>
            <a:r>
              <a:rPr lang="es-MX" sz="1600" dirty="0">
                <a:solidFill>
                  <a:schemeClr val="accent2"/>
                </a:solidFill>
              </a:rPr>
              <a:t>a las mujeres y ABC1, y la llamada de atención a los hombres y el C3</a:t>
            </a:r>
            <a:endParaRPr lang="es-AR" sz="1600" dirty="0">
              <a:solidFill>
                <a:schemeClr val="accent2"/>
              </a:solidFill>
            </a:endParaRPr>
          </a:p>
        </p:txBody>
      </p:sp>
      <p:sp>
        <p:nvSpPr>
          <p:cNvPr id="11" name="Marcador de contenido 2">
            <a:extLst>
              <a:ext uri="{FF2B5EF4-FFF2-40B4-BE49-F238E27FC236}">
                <a16:creationId xmlns:a16="http://schemas.microsoft.com/office/drawing/2014/main" id="{35D17A10-773B-C388-4B5E-6C55313633C6}"/>
              </a:ext>
            </a:extLst>
          </p:cNvPr>
          <p:cNvSpPr txBox="1">
            <a:spLocks/>
          </p:cNvSpPr>
          <p:nvPr/>
        </p:nvSpPr>
        <p:spPr>
          <a:xfrm>
            <a:off x="5454337" y="4824341"/>
            <a:ext cx="2121115" cy="25069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AR"/>
          </a:p>
        </p:txBody>
      </p:sp>
      <p:graphicFrame>
        <p:nvGraphicFramePr>
          <p:cNvPr id="18" name="Tabla 17">
            <a:extLst>
              <a:ext uri="{FF2B5EF4-FFF2-40B4-BE49-F238E27FC236}">
                <a16:creationId xmlns:a16="http://schemas.microsoft.com/office/drawing/2014/main" id="{96792563-B072-9CD4-9000-913F86B1C2E7}"/>
              </a:ext>
            </a:extLst>
          </p:cNvPr>
          <p:cNvGraphicFramePr>
            <a:graphicFrameLocks noGrp="1"/>
          </p:cNvGraphicFramePr>
          <p:nvPr>
            <p:extLst>
              <p:ext uri="{D42A27DB-BD31-4B8C-83A1-F6EECF244321}">
                <p14:modId xmlns:p14="http://schemas.microsoft.com/office/powerpoint/2010/main" val="1642971579"/>
              </p:ext>
            </p:extLst>
          </p:nvPr>
        </p:nvGraphicFramePr>
        <p:xfrm>
          <a:off x="924323" y="3084845"/>
          <a:ext cx="1979389" cy="418320"/>
        </p:xfrm>
        <a:graphic>
          <a:graphicData uri="http://schemas.openxmlformats.org/drawingml/2006/table">
            <a:tbl>
              <a:tblPr/>
              <a:tblGrid>
                <a:gridCol w="1979389">
                  <a:extLst>
                    <a:ext uri="{9D8B030D-6E8A-4147-A177-3AD203B41FA5}">
                      <a16:colId xmlns:a16="http://schemas.microsoft.com/office/drawing/2014/main" val="2947794126"/>
                    </a:ext>
                  </a:extLst>
                </a:gridCol>
              </a:tblGrid>
              <a:tr h="0">
                <a:tc>
                  <a:txBody>
                    <a:bodyPr/>
                    <a:lstStyle/>
                    <a:p>
                      <a:pPr algn="ctr" fontAlgn="b"/>
                      <a:r>
                        <a:rPr lang="es-CL" sz="900" b="0" i="0" u="none" strike="noStrike">
                          <a:solidFill>
                            <a:srgbClr val="000000"/>
                          </a:solidFill>
                          <a:effectLst/>
                          <a:latin typeface="Calibri" panose="020F0502020204030204" pitchFamily="34" charset="0"/>
                        </a:rPr>
                        <a:t>Valores estadísticamente superiores</a:t>
                      </a:r>
                    </a:p>
                  </a:txBody>
                  <a:tcPr marL="36000" marR="36000" marT="36000" marB="3600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2864453688"/>
                  </a:ext>
                </a:extLst>
              </a:tr>
              <a:tr h="0">
                <a:tc>
                  <a:txBody>
                    <a:bodyPr/>
                    <a:lstStyle/>
                    <a:p>
                      <a:pPr algn="ctr" fontAlgn="b"/>
                      <a:r>
                        <a:rPr lang="es-CL" sz="900" b="0" i="0" u="none" strike="noStrike">
                          <a:solidFill>
                            <a:srgbClr val="000000"/>
                          </a:solidFill>
                          <a:effectLst/>
                          <a:latin typeface="Calibri" panose="020F0502020204030204" pitchFamily="34" charset="0"/>
                        </a:rPr>
                        <a:t>Valores estadísticamente inferiores</a:t>
                      </a:r>
                    </a:p>
                  </a:txBody>
                  <a:tcPr marL="36000" marR="36000" marT="36000" marB="3600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367008207"/>
                  </a:ext>
                </a:extLst>
              </a:tr>
            </a:tbl>
          </a:graphicData>
        </a:graphic>
      </p:graphicFrame>
      <p:graphicFrame>
        <p:nvGraphicFramePr>
          <p:cNvPr id="4" name="Tabla 3">
            <a:extLst>
              <a:ext uri="{FF2B5EF4-FFF2-40B4-BE49-F238E27FC236}">
                <a16:creationId xmlns:a16="http://schemas.microsoft.com/office/drawing/2014/main" id="{BFBA4C62-EDCD-451B-8EAC-998FFDA18319}"/>
              </a:ext>
            </a:extLst>
          </p:cNvPr>
          <p:cNvGraphicFramePr>
            <a:graphicFrameLocks noGrp="1"/>
          </p:cNvGraphicFramePr>
          <p:nvPr>
            <p:extLst>
              <p:ext uri="{D42A27DB-BD31-4B8C-83A1-F6EECF244321}">
                <p14:modId xmlns:p14="http://schemas.microsoft.com/office/powerpoint/2010/main" val="3335984499"/>
              </p:ext>
            </p:extLst>
          </p:nvPr>
        </p:nvGraphicFramePr>
        <p:xfrm>
          <a:off x="924323" y="1428750"/>
          <a:ext cx="7886695" cy="1345403"/>
        </p:xfrm>
        <a:graphic>
          <a:graphicData uri="http://schemas.openxmlformats.org/drawingml/2006/table">
            <a:tbl>
              <a:tblPr/>
              <a:tblGrid>
                <a:gridCol w="1723144">
                  <a:extLst>
                    <a:ext uri="{9D8B030D-6E8A-4147-A177-3AD203B41FA5}">
                      <a16:colId xmlns:a16="http://schemas.microsoft.com/office/drawing/2014/main" val="3065315511"/>
                    </a:ext>
                  </a:extLst>
                </a:gridCol>
                <a:gridCol w="684839">
                  <a:extLst>
                    <a:ext uri="{9D8B030D-6E8A-4147-A177-3AD203B41FA5}">
                      <a16:colId xmlns:a16="http://schemas.microsoft.com/office/drawing/2014/main" val="3097544080"/>
                    </a:ext>
                  </a:extLst>
                </a:gridCol>
                <a:gridCol w="684839">
                  <a:extLst>
                    <a:ext uri="{9D8B030D-6E8A-4147-A177-3AD203B41FA5}">
                      <a16:colId xmlns:a16="http://schemas.microsoft.com/office/drawing/2014/main" val="4116157401"/>
                    </a:ext>
                  </a:extLst>
                </a:gridCol>
                <a:gridCol w="684839">
                  <a:extLst>
                    <a:ext uri="{9D8B030D-6E8A-4147-A177-3AD203B41FA5}">
                      <a16:colId xmlns:a16="http://schemas.microsoft.com/office/drawing/2014/main" val="1699040355"/>
                    </a:ext>
                  </a:extLst>
                </a:gridCol>
                <a:gridCol w="684839">
                  <a:extLst>
                    <a:ext uri="{9D8B030D-6E8A-4147-A177-3AD203B41FA5}">
                      <a16:colId xmlns:a16="http://schemas.microsoft.com/office/drawing/2014/main" val="2024659831"/>
                    </a:ext>
                  </a:extLst>
                </a:gridCol>
                <a:gridCol w="684839">
                  <a:extLst>
                    <a:ext uri="{9D8B030D-6E8A-4147-A177-3AD203B41FA5}">
                      <a16:colId xmlns:a16="http://schemas.microsoft.com/office/drawing/2014/main" val="2560466390"/>
                    </a:ext>
                  </a:extLst>
                </a:gridCol>
                <a:gridCol w="684839">
                  <a:extLst>
                    <a:ext uri="{9D8B030D-6E8A-4147-A177-3AD203B41FA5}">
                      <a16:colId xmlns:a16="http://schemas.microsoft.com/office/drawing/2014/main" val="147579640"/>
                    </a:ext>
                  </a:extLst>
                </a:gridCol>
                <a:gridCol w="684839">
                  <a:extLst>
                    <a:ext uri="{9D8B030D-6E8A-4147-A177-3AD203B41FA5}">
                      <a16:colId xmlns:a16="http://schemas.microsoft.com/office/drawing/2014/main" val="4179199016"/>
                    </a:ext>
                  </a:extLst>
                </a:gridCol>
                <a:gridCol w="684839">
                  <a:extLst>
                    <a:ext uri="{9D8B030D-6E8A-4147-A177-3AD203B41FA5}">
                      <a16:colId xmlns:a16="http://schemas.microsoft.com/office/drawing/2014/main" val="154108067"/>
                    </a:ext>
                  </a:extLst>
                </a:gridCol>
                <a:gridCol w="684839">
                  <a:extLst>
                    <a:ext uri="{9D8B030D-6E8A-4147-A177-3AD203B41FA5}">
                      <a16:colId xmlns:a16="http://schemas.microsoft.com/office/drawing/2014/main" val="486887642"/>
                    </a:ext>
                  </a:extLst>
                </a:gridCol>
              </a:tblGrid>
              <a:tr h="239431">
                <a:tc>
                  <a:txBody>
                    <a:bodyPr/>
                    <a:lstStyle/>
                    <a:p>
                      <a:pPr algn="ctr" fontAlgn="b"/>
                      <a:r>
                        <a:rPr lang="es-CL" sz="800" b="0" i="0" u="none" strike="noStrike">
                          <a:solidFill>
                            <a:srgbClr val="000000"/>
                          </a:solidFill>
                          <a:effectLst/>
                          <a:latin typeface="Calibri" panose="020F0502020204030204" pitchFamily="34" charset="0"/>
                        </a:rPr>
                        <a:t> </a:t>
                      </a:r>
                    </a:p>
                  </a:txBody>
                  <a:tcPr marL="6627" marR="6627"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Hombre</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Mujer</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18 a 29</a:t>
                      </a:r>
                    </a:p>
                  </a:txBody>
                  <a:tcPr marL="6627" marR="6627"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30 a 49</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50 a 75</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ABC1</a:t>
                      </a:r>
                    </a:p>
                  </a:txBody>
                  <a:tcPr marL="6627" marR="6627"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C2</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C3</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D</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val="1550887009"/>
                  </a:ext>
                </a:extLst>
              </a:tr>
              <a:tr h="174274">
                <a:tc>
                  <a:txBody>
                    <a:bodyPr/>
                    <a:lstStyle/>
                    <a:p>
                      <a:pPr algn="ctr" fontAlgn="b"/>
                      <a:r>
                        <a:rPr lang="es-CL" sz="800" b="0" i="0" u="none" strike="noStrike">
                          <a:solidFill>
                            <a:srgbClr val="000000"/>
                          </a:solidFill>
                          <a:effectLst/>
                          <a:latin typeface="Calibri" panose="020F0502020204030204" pitchFamily="34" charset="0"/>
                        </a:rPr>
                        <a:t>Bases absolutas</a:t>
                      </a:r>
                    </a:p>
                  </a:txBody>
                  <a:tcPr marL="6627" marR="6627"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85</a:t>
                      </a:r>
                    </a:p>
                  </a:txBody>
                  <a:tcPr marL="6627" marR="6627" marT="6627"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93</a:t>
                      </a:r>
                    </a:p>
                  </a:txBody>
                  <a:tcPr marL="6627" marR="6627"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67</a:t>
                      </a:r>
                    </a:p>
                  </a:txBody>
                  <a:tcPr marL="6627" marR="6627"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68</a:t>
                      </a:r>
                    </a:p>
                  </a:txBody>
                  <a:tcPr marL="6627" marR="6627" marT="6627"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43</a:t>
                      </a:r>
                    </a:p>
                  </a:txBody>
                  <a:tcPr marL="6627" marR="6627"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37</a:t>
                      </a:r>
                    </a:p>
                  </a:txBody>
                  <a:tcPr marL="6627" marR="6627"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44</a:t>
                      </a:r>
                    </a:p>
                  </a:txBody>
                  <a:tcPr marL="6627" marR="6627" marT="6627"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49</a:t>
                      </a:r>
                    </a:p>
                  </a:txBody>
                  <a:tcPr marL="6627" marR="6627" marT="6627"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48</a:t>
                      </a:r>
                    </a:p>
                  </a:txBody>
                  <a:tcPr marL="6627" marR="6627"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extLst>
                  <a:ext uri="{0D108BD9-81ED-4DB2-BD59-A6C34878D82A}">
                    <a16:rowId xmlns:a16="http://schemas.microsoft.com/office/drawing/2014/main" val="3134841805"/>
                  </a:ext>
                </a:extLst>
              </a:tr>
              <a:tr h="310566">
                <a:tc>
                  <a:txBody>
                    <a:bodyPr/>
                    <a:lstStyle/>
                    <a:p>
                      <a:pPr algn="ctr" fontAlgn="b"/>
                      <a:r>
                        <a:rPr lang="es-MX" sz="800" b="0" i="0" u="none" strike="noStrike">
                          <a:solidFill>
                            <a:srgbClr val="000000"/>
                          </a:solidFill>
                          <a:effectLst/>
                          <a:latin typeface="Calibri" panose="020F0502020204030204" pitchFamily="34" charset="0"/>
                        </a:rPr>
                        <a:t>Es más económico</a:t>
                      </a:r>
                    </a:p>
                  </a:txBody>
                  <a:tcPr marL="6627" marR="6627"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55%</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65%</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31%</a:t>
                      </a:r>
                    </a:p>
                  </a:txBody>
                  <a:tcPr marL="6627" marR="6627"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77%</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61%</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65%</a:t>
                      </a:r>
                    </a:p>
                  </a:txBody>
                  <a:tcPr marL="6627" marR="6627"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66%</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800" b="0" i="0" u="none" strike="noStrike">
                          <a:solidFill>
                            <a:srgbClr val="000000"/>
                          </a:solidFill>
                          <a:effectLst/>
                          <a:latin typeface="Calibri" panose="020F0502020204030204" pitchFamily="34" charset="0"/>
                        </a:rPr>
                        <a:t>45%</a:t>
                      </a:r>
                    </a:p>
                  </a:txBody>
                  <a:tcPr marL="6627" marR="6627" marT="6627" marB="0" anchor="ctr">
                    <a:lnL>
                      <a:noFill/>
                    </a:lnL>
                    <a:lnR>
                      <a:noFill/>
                    </a:lnR>
                    <a:lnT w="9525" cap="flat" cmpd="sng" algn="ctr">
                      <a:solidFill>
                        <a:schemeClr val="tx1"/>
                      </a:solidFill>
                      <a:prstDash val="solid"/>
                      <a:round/>
                      <a:headEnd type="none" w="med" len="med"/>
                      <a:tailEnd type="none" w="med" len="med"/>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69%</a:t>
                      </a:r>
                    </a:p>
                  </a:txBody>
                  <a:tcPr marL="6627" marR="6627"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7182471"/>
                  </a:ext>
                </a:extLst>
              </a:tr>
              <a:tr h="310566">
                <a:tc>
                  <a:txBody>
                    <a:bodyPr/>
                    <a:lstStyle/>
                    <a:p>
                      <a:pPr algn="ctr" fontAlgn="b"/>
                      <a:r>
                        <a:rPr lang="es-MX" sz="800" b="0" i="0" u="none" strike="noStrike">
                          <a:solidFill>
                            <a:srgbClr val="000000"/>
                          </a:solidFill>
                          <a:effectLst/>
                          <a:latin typeface="Calibri" panose="020F0502020204030204" pitchFamily="34" charset="0"/>
                        </a:rPr>
                        <a:t>Cercanía / accesibilidad / al paso</a:t>
                      </a:r>
                    </a:p>
                  </a:txBody>
                  <a:tcPr marL="6627" marR="6627"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14%</a:t>
                      </a:r>
                    </a:p>
                  </a:txBody>
                  <a:tcPr marL="6627" marR="6627" marT="6627" marB="0" anchor="ctr">
                    <a:lnL>
                      <a:noFill/>
                    </a:lnL>
                    <a:lnR>
                      <a:noFill/>
                    </a:lnR>
                    <a:lnT>
                      <a:noFill/>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34%</a:t>
                      </a:r>
                    </a:p>
                  </a:txBody>
                  <a:tcPr marL="6627" marR="6627" marT="6627" marB="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30%</a:t>
                      </a:r>
                    </a:p>
                  </a:txBody>
                  <a:tcPr marL="6627" marR="6627"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21%</a:t>
                      </a:r>
                    </a:p>
                  </a:txBody>
                  <a:tcPr marL="6627" marR="6627" marT="6627"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26%</a:t>
                      </a:r>
                    </a:p>
                  </a:txBody>
                  <a:tcPr marL="6627" marR="6627"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48%</a:t>
                      </a:r>
                    </a:p>
                  </a:txBody>
                  <a:tcPr marL="6627" marR="6627" marT="6627" marB="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32%</a:t>
                      </a:r>
                    </a:p>
                  </a:txBody>
                  <a:tcPr marL="6627" marR="6627" marT="6627" marB="0" anchor="ctr">
                    <a:lnL>
                      <a:noFill/>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15%</a:t>
                      </a:r>
                    </a:p>
                  </a:txBody>
                  <a:tcPr marL="6627" marR="6627" marT="6627" marB="0" anchor="ctr">
                    <a:lnL>
                      <a:noFill/>
                    </a:lnL>
                    <a:lnR>
                      <a:noFill/>
                    </a:lnR>
                    <a:lnT>
                      <a:noFill/>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23%</a:t>
                      </a:r>
                    </a:p>
                  </a:txBody>
                  <a:tcPr marL="6627" marR="6627"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06491368"/>
                  </a:ext>
                </a:extLst>
              </a:tr>
              <a:tr h="310566">
                <a:tc>
                  <a:txBody>
                    <a:bodyPr/>
                    <a:lstStyle/>
                    <a:p>
                      <a:pPr algn="ctr" fontAlgn="b"/>
                      <a:r>
                        <a:rPr lang="es-MX" sz="800" b="0" i="0" u="none" strike="noStrike" dirty="0">
                          <a:solidFill>
                            <a:srgbClr val="000000"/>
                          </a:solidFill>
                          <a:effectLst/>
                          <a:latin typeface="Calibri" panose="020F0502020204030204" pitchFamily="34" charset="0"/>
                        </a:rPr>
                        <a:t>Llama la atención</a:t>
                      </a:r>
                    </a:p>
                  </a:txBody>
                  <a:tcPr marL="6627" marR="6627"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20%</a:t>
                      </a:r>
                    </a:p>
                  </a:txBody>
                  <a:tcPr marL="6627" marR="6627" marT="6627" marB="0" anchor="ctr">
                    <a:lnL>
                      <a:noFill/>
                    </a:lnL>
                    <a:lnR>
                      <a:noFill/>
                    </a:lnR>
                    <a:lnT>
                      <a:noFill/>
                    </a:lnT>
                    <a:lnB w="9525" cap="flat" cmpd="sng" algn="ctr">
                      <a:solidFill>
                        <a:schemeClr val="tx1"/>
                      </a:solidFill>
                      <a:prstDash val="solid"/>
                      <a:round/>
                      <a:headEnd type="none" w="med" len="med"/>
                      <a:tailEnd type="none" w="med" len="med"/>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10%</a:t>
                      </a:r>
                    </a:p>
                  </a:txBody>
                  <a:tcPr marL="6627" marR="6627"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19%</a:t>
                      </a:r>
                    </a:p>
                  </a:txBody>
                  <a:tcPr marL="6627" marR="6627"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8%</a:t>
                      </a:r>
                    </a:p>
                  </a:txBody>
                  <a:tcPr marL="6627" marR="6627" marT="6627" marB="0" anchor="ctr">
                    <a:lnL>
                      <a:noFill/>
                    </a:lnL>
                    <a:lnR>
                      <a:noFill/>
                    </a:lnR>
                    <a:lnT>
                      <a:noFill/>
                    </a:lnT>
                    <a:lnB w="9525" cap="flat" cmpd="sng" algn="ctr">
                      <a:solidFill>
                        <a:schemeClr val="tx1"/>
                      </a:solidFill>
                      <a:prstDash val="solid"/>
                      <a:round/>
                      <a:headEnd type="none" w="med" len="med"/>
                      <a:tailEnd type="none" w="med" len="med"/>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22%</a:t>
                      </a:r>
                    </a:p>
                  </a:txBody>
                  <a:tcPr marL="6627" marR="6627"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2%</a:t>
                      </a:r>
                    </a:p>
                  </a:txBody>
                  <a:tcPr marL="6627" marR="6627"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11%</a:t>
                      </a:r>
                    </a:p>
                  </a:txBody>
                  <a:tcPr marL="6627" marR="6627" marT="6627"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29%</a:t>
                      </a:r>
                    </a:p>
                  </a:txBody>
                  <a:tcPr marL="6627" marR="6627" marT="6627" marB="0" anchor="ctr">
                    <a:lnL>
                      <a:noFill/>
                    </a:lnL>
                    <a:lnR>
                      <a:noFill/>
                    </a:lnR>
                    <a:lnT>
                      <a:noFill/>
                    </a:lnT>
                    <a:lnB w="9525" cap="flat" cmpd="sng" algn="ctr">
                      <a:solidFill>
                        <a:schemeClr val="tx1"/>
                      </a:solidFill>
                      <a:prstDash val="solid"/>
                      <a:round/>
                      <a:headEnd type="none" w="med" len="med"/>
                      <a:tailEnd type="none" w="med" len="med"/>
                    </a:lnB>
                    <a:solidFill>
                      <a:srgbClr val="A9D08E"/>
                    </a:solidFill>
                  </a:tcPr>
                </a:tc>
                <a:tc>
                  <a:txBody>
                    <a:bodyPr/>
                    <a:lstStyle/>
                    <a:p>
                      <a:pPr algn="ctr" fontAlgn="b"/>
                      <a:r>
                        <a:rPr lang="es-CL" sz="800" b="0" i="0" u="none" strike="noStrike" dirty="0">
                          <a:solidFill>
                            <a:srgbClr val="000000"/>
                          </a:solidFill>
                          <a:effectLst/>
                          <a:latin typeface="Calibri" panose="020F0502020204030204" pitchFamily="34" charset="0"/>
                        </a:rPr>
                        <a:t>9%</a:t>
                      </a:r>
                    </a:p>
                  </a:txBody>
                  <a:tcPr marL="6627" marR="6627"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1878602"/>
                  </a:ext>
                </a:extLst>
              </a:tr>
            </a:tbl>
          </a:graphicData>
        </a:graphic>
      </p:graphicFrame>
      <p:sp>
        <p:nvSpPr>
          <p:cNvPr id="3" name="Marcador de número de diapositiva 2">
            <a:extLst>
              <a:ext uri="{FF2B5EF4-FFF2-40B4-BE49-F238E27FC236}">
                <a16:creationId xmlns:a16="http://schemas.microsoft.com/office/drawing/2014/main" id="{DC554A85-F432-65D7-4E08-10FB81106BFB}"/>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29</a:t>
            </a:fld>
            <a:endParaRPr lang="es-419" sz="1050">
              <a:solidFill>
                <a:prstClr val="black"/>
              </a:solidFill>
              <a:latin typeface="Century Gothic" panose="020B0502020202020204" pitchFamily="34" charset="0"/>
            </a:endParaRPr>
          </a:p>
        </p:txBody>
      </p:sp>
      <p:sp>
        <p:nvSpPr>
          <p:cNvPr id="7" name="Marcador de contenido 4">
            <a:extLst>
              <a:ext uri="{FF2B5EF4-FFF2-40B4-BE49-F238E27FC236}">
                <a16:creationId xmlns:a16="http://schemas.microsoft.com/office/drawing/2014/main" id="{1B6C9385-3F92-9A2C-B796-14A44A205C01}"/>
              </a:ext>
            </a:extLst>
          </p:cNvPr>
          <p:cNvSpPr txBox="1">
            <a:spLocks/>
          </p:cNvSpPr>
          <p:nvPr/>
        </p:nvSpPr>
        <p:spPr>
          <a:xfrm>
            <a:off x="3820374" y="4714787"/>
            <a:ext cx="3267926" cy="37213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¿Qué lo motivó a comprar productos de comercio ambulante? </a:t>
            </a:r>
            <a:r>
              <a:rPr lang="es-MX" sz="1000" b="1" i="1" dirty="0"/>
              <a:t>RESPUESTAS ESPONTANEAS</a:t>
            </a:r>
            <a:endParaRPr lang="es-CL" dirty="0"/>
          </a:p>
        </p:txBody>
      </p:sp>
      <p:sp>
        <p:nvSpPr>
          <p:cNvPr id="5" name="CuadroTexto 4">
            <a:hlinkClick r:id="rId3" action="ppaction://hlinksldjump"/>
            <a:extLst>
              <a:ext uri="{FF2B5EF4-FFF2-40B4-BE49-F238E27FC236}">
                <a16:creationId xmlns:a16="http://schemas.microsoft.com/office/drawing/2014/main" id="{AC7D0770-0AA3-207B-45D1-0CE28C0DF5A5}"/>
              </a:ext>
            </a:extLst>
          </p:cNvPr>
          <p:cNvSpPr txBox="1"/>
          <p:nvPr/>
        </p:nvSpPr>
        <p:spPr>
          <a:xfrm>
            <a:off x="7257897" y="4795447"/>
            <a:ext cx="635110" cy="253916"/>
          </a:xfrm>
          <a:prstGeom prst="rect">
            <a:avLst/>
          </a:prstGeom>
          <a:noFill/>
        </p:spPr>
        <p:txBody>
          <a:bodyPr wrap="none" rtlCol="0">
            <a:spAutoFit/>
          </a:bodyPr>
          <a:lstStyle/>
          <a:p>
            <a:r>
              <a:rPr lang="es-CL" sz="1050" b="1" dirty="0">
                <a:solidFill>
                  <a:schemeClr val="tx1">
                    <a:lumMod val="85000"/>
                    <a:lumOff val="15000"/>
                  </a:schemeClr>
                </a:solidFill>
              </a:rPr>
              <a:t>VOLVER</a:t>
            </a:r>
          </a:p>
        </p:txBody>
      </p:sp>
    </p:spTree>
    <p:extLst>
      <p:ext uri="{BB962C8B-B14F-4D97-AF65-F5344CB8AC3E}">
        <p14:creationId xmlns:p14="http://schemas.microsoft.com/office/powerpoint/2010/main" val="202487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1843899-052B-3542-B9B8-5808891F4F01}"/>
              </a:ext>
            </a:extLst>
          </p:cNvPr>
          <p:cNvSpPr>
            <a:spLocks noGrp="1"/>
          </p:cNvSpPr>
          <p:nvPr>
            <p:ph type="title"/>
          </p:nvPr>
        </p:nvSpPr>
        <p:spPr>
          <a:xfrm>
            <a:off x="3097734" y="-57325"/>
            <a:ext cx="5020214" cy="1803325"/>
          </a:xfrm>
        </p:spPr>
        <p:txBody>
          <a:bodyPr>
            <a:normAutofit fontScale="90000"/>
          </a:bodyPr>
          <a:lstStyle/>
          <a:p>
            <a:r>
              <a:rPr lang="es-MX" sz="1800" dirty="0"/>
              <a:t>Determinar cómo la ciudadanía está entendiendo el comercio informal y el contrabando.</a:t>
            </a:r>
            <a:br>
              <a:rPr lang="es-MX" sz="1800" dirty="0"/>
            </a:br>
            <a:br>
              <a:rPr lang="es-MX" sz="1800" dirty="0"/>
            </a:br>
            <a:r>
              <a:rPr lang="es-MX" sz="1800" dirty="0"/>
              <a:t>Con dicha información, levantar temas que sean de interés público para ser expuestos a la comunidad mediante comunicados de prensa.</a:t>
            </a:r>
            <a:br>
              <a:rPr lang="es-MX" sz="1800" dirty="0"/>
            </a:br>
            <a:endParaRPr lang="es-MX" sz="1800" dirty="0"/>
          </a:p>
        </p:txBody>
      </p:sp>
      <p:sp>
        <p:nvSpPr>
          <p:cNvPr id="5" name="Marcador de contenido 4">
            <a:extLst>
              <a:ext uri="{FF2B5EF4-FFF2-40B4-BE49-F238E27FC236}">
                <a16:creationId xmlns:a16="http://schemas.microsoft.com/office/drawing/2014/main" id="{018C0B08-79EA-D940-8BBC-DD4A9FCDB24C}"/>
              </a:ext>
            </a:extLst>
          </p:cNvPr>
          <p:cNvSpPr>
            <a:spLocks noGrp="1"/>
          </p:cNvSpPr>
          <p:nvPr>
            <p:ph idx="1"/>
          </p:nvPr>
        </p:nvSpPr>
        <p:spPr>
          <a:xfrm>
            <a:off x="3097734" y="1725433"/>
            <a:ext cx="5878626" cy="3300064"/>
          </a:xfrm>
        </p:spPr>
        <p:txBody>
          <a:bodyPr>
            <a:normAutofit/>
          </a:bodyPr>
          <a:lstStyle/>
          <a:p>
            <a:pPr marL="171450" indent="-171450">
              <a:lnSpc>
                <a:spcPct val="120000"/>
              </a:lnSpc>
              <a:spcBef>
                <a:spcPts val="1200"/>
              </a:spcBef>
              <a:buFont typeface="Arial" panose="020B0604020202020204" pitchFamily="34" charset="0"/>
              <a:buChar char="•"/>
            </a:pPr>
            <a:r>
              <a:rPr lang="es-MX" sz="1050"/>
              <a:t>Determinar el </a:t>
            </a:r>
            <a:r>
              <a:rPr lang="es-MX" sz="1050" b="1"/>
              <a:t>grado de conocimiento del comercio ilegal y del contrabando, </a:t>
            </a:r>
            <a:r>
              <a:rPr lang="es-MX" sz="1050"/>
              <a:t>sanciones a las que se exponen compradores y vendedores, presencia de mafias, no pago de impuestos y los daños asociados, etc.</a:t>
            </a:r>
          </a:p>
          <a:p>
            <a:pPr marL="171450" indent="-171450">
              <a:lnSpc>
                <a:spcPct val="120000"/>
              </a:lnSpc>
              <a:spcBef>
                <a:spcPts val="1200"/>
              </a:spcBef>
              <a:buFont typeface="Arial" panose="020B0604020202020204" pitchFamily="34" charset="0"/>
              <a:buChar char="•"/>
            </a:pPr>
            <a:r>
              <a:rPr lang="es-MX" sz="1050"/>
              <a:t>Conocer cuál es la </a:t>
            </a:r>
            <a:r>
              <a:rPr lang="es-MX" sz="1050" b="1"/>
              <a:t>opinión general del comercio ambulante informal, el comercio ilícito y el contrabando</a:t>
            </a:r>
            <a:r>
              <a:rPr lang="es-MX" sz="1050"/>
              <a:t>, así como su grado de aceptación y/o rechazo. </a:t>
            </a:r>
          </a:p>
          <a:p>
            <a:pPr marL="171450" indent="-171450">
              <a:lnSpc>
                <a:spcPct val="120000"/>
              </a:lnSpc>
              <a:spcBef>
                <a:spcPts val="1200"/>
              </a:spcBef>
              <a:buFont typeface="Arial" panose="020B0604020202020204" pitchFamily="34" charset="0"/>
              <a:buChar char="•"/>
            </a:pPr>
            <a:r>
              <a:rPr lang="es-MX" sz="1050"/>
              <a:t>Comprender, en particular, </a:t>
            </a:r>
            <a:r>
              <a:rPr lang="es-MX" sz="1050" b="1"/>
              <a:t>con qué se asocian o relacionan el comercio ambulante y el comercio ilegal.</a:t>
            </a:r>
          </a:p>
          <a:p>
            <a:pPr marL="171450" indent="-171450">
              <a:lnSpc>
                <a:spcPct val="120000"/>
              </a:lnSpc>
              <a:spcBef>
                <a:spcPts val="1200"/>
              </a:spcBef>
              <a:buFont typeface="Arial" panose="020B0604020202020204" pitchFamily="34" charset="0"/>
              <a:buChar char="•"/>
            </a:pPr>
            <a:r>
              <a:rPr lang="es-MX" sz="1050"/>
              <a:t>Sondear en los </a:t>
            </a:r>
            <a:r>
              <a:rPr lang="es-MX" sz="1050" b="1"/>
              <a:t>hábitos de compra de productos de comercio ambulante </a:t>
            </a:r>
            <a:r>
              <a:rPr lang="es-MX" sz="1050"/>
              <a:t>en los últimos meses y las categorías de compra. Determinar en qué grado los consumidores saben distinguir aquellos productos que son de contrabando, son falsificados o pirateados.</a:t>
            </a:r>
          </a:p>
          <a:p>
            <a:pPr marL="171450" indent="-171450">
              <a:lnSpc>
                <a:spcPct val="120000"/>
              </a:lnSpc>
              <a:spcBef>
                <a:spcPts val="1200"/>
              </a:spcBef>
              <a:buFont typeface="Arial" panose="020B0604020202020204" pitchFamily="34" charset="0"/>
              <a:buChar char="•"/>
            </a:pPr>
            <a:r>
              <a:rPr lang="es-MX" sz="1050"/>
              <a:t>Medir la </a:t>
            </a:r>
            <a:r>
              <a:rPr lang="es-MX" sz="1050" b="1"/>
              <a:t>percepción de necesidad o no de reducir el comercio ambulante</a:t>
            </a:r>
            <a:r>
              <a:rPr lang="es-MX" sz="1050"/>
              <a:t>, así como la percepción de qué se debiera hacer para reducirlo y sobre quién recae la responsabilidad.</a:t>
            </a:r>
            <a:endParaRPr lang="es-MX" sz="1000"/>
          </a:p>
        </p:txBody>
      </p:sp>
    </p:spTree>
    <p:extLst>
      <p:ext uri="{BB962C8B-B14F-4D97-AF65-F5344CB8AC3E}">
        <p14:creationId xmlns:p14="http://schemas.microsoft.com/office/powerpoint/2010/main" val="3019946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a:t>Inhibidores de la compra</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quienes no compraron (398)</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833100" y="149016"/>
            <a:ext cx="7645680" cy="57551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dirty="0">
                <a:solidFill>
                  <a:schemeClr val="accent2"/>
                </a:solidFill>
              </a:rPr>
              <a:t>Las principales barreras para comprar a ambulantes </a:t>
            </a:r>
          </a:p>
          <a:p>
            <a:r>
              <a:rPr lang="es-MX" sz="1600" dirty="0">
                <a:solidFill>
                  <a:schemeClr val="accent2"/>
                </a:solidFill>
              </a:rPr>
              <a:t>son éticas y de confianza</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30</a:t>
            </a:fld>
            <a:endParaRPr lang="es-419" sz="1050">
              <a:solidFill>
                <a:prstClr val="black"/>
              </a:solidFill>
              <a:latin typeface="Century Gothic" panose="020B0502020202020204" pitchFamily="34" charset="0"/>
            </a:endParaRPr>
          </a:p>
        </p:txBody>
      </p:sp>
      <p:graphicFrame>
        <p:nvGraphicFramePr>
          <p:cNvPr id="4" name="Marcador de contenido 6">
            <a:extLst>
              <a:ext uri="{FF2B5EF4-FFF2-40B4-BE49-F238E27FC236}">
                <a16:creationId xmlns:a16="http://schemas.microsoft.com/office/drawing/2014/main" id="{D023483B-4A74-0DBF-F33E-AB54C438649C}"/>
              </a:ext>
            </a:extLst>
          </p:cNvPr>
          <p:cNvGraphicFramePr>
            <a:graphicFrameLocks/>
          </p:cNvGraphicFramePr>
          <p:nvPr>
            <p:extLst>
              <p:ext uri="{D42A27DB-BD31-4B8C-83A1-F6EECF244321}">
                <p14:modId xmlns:p14="http://schemas.microsoft.com/office/powerpoint/2010/main" val="722842104"/>
              </p:ext>
            </p:extLst>
          </p:nvPr>
        </p:nvGraphicFramePr>
        <p:xfrm>
          <a:off x="1287068" y="1076176"/>
          <a:ext cx="3484562" cy="36274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Marcador de contenido 6">
            <a:extLst>
              <a:ext uri="{FF2B5EF4-FFF2-40B4-BE49-F238E27FC236}">
                <a16:creationId xmlns:a16="http://schemas.microsoft.com/office/drawing/2014/main" id="{F8DD321E-6BFC-FACA-5635-891E5CA7D418}"/>
              </a:ext>
            </a:extLst>
          </p:cNvPr>
          <p:cNvGraphicFramePr>
            <a:graphicFrameLocks/>
          </p:cNvGraphicFramePr>
          <p:nvPr>
            <p:extLst>
              <p:ext uri="{D42A27DB-BD31-4B8C-83A1-F6EECF244321}">
                <p14:modId xmlns:p14="http://schemas.microsoft.com/office/powerpoint/2010/main" val="4283449900"/>
              </p:ext>
            </p:extLst>
          </p:nvPr>
        </p:nvGraphicFramePr>
        <p:xfrm>
          <a:off x="4312196" y="1133611"/>
          <a:ext cx="4444948" cy="3627435"/>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9794B796-6FC5-21F2-FDE6-CB8417EC1F39}"/>
              </a:ext>
            </a:extLst>
          </p:cNvPr>
          <p:cNvSpPr txBox="1"/>
          <p:nvPr/>
        </p:nvSpPr>
        <p:spPr>
          <a:xfrm>
            <a:off x="1836964" y="890963"/>
            <a:ext cx="1153527" cy="369332"/>
          </a:xfrm>
          <a:prstGeom prst="rect">
            <a:avLst/>
          </a:prstGeom>
          <a:noFill/>
        </p:spPr>
        <p:txBody>
          <a:bodyPr wrap="square" rtlCol="0">
            <a:spAutoFit/>
          </a:bodyPr>
          <a:lstStyle/>
          <a:p>
            <a:pPr algn="r"/>
            <a:r>
              <a:rPr lang="es-CL" dirty="0">
                <a:latin typeface="Century Schoolbook" panose="02040604050505020304" pitchFamily="18" charset="0"/>
              </a:rPr>
              <a:t>TEMAS</a:t>
            </a:r>
          </a:p>
        </p:txBody>
      </p:sp>
      <p:sp>
        <p:nvSpPr>
          <p:cNvPr id="10" name="CuadroTexto 9">
            <a:extLst>
              <a:ext uri="{FF2B5EF4-FFF2-40B4-BE49-F238E27FC236}">
                <a16:creationId xmlns:a16="http://schemas.microsoft.com/office/drawing/2014/main" id="{AB197F62-CC61-A732-9E69-DCD8ACB3C2C6}"/>
              </a:ext>
            </a:extLst>
          </p:cNvPr>
          <p:cNvSpPr txBox="1"/>
          <p:nvPr/>
        </p:nvSpPr>
        <p:spPr>
          <a:xfrm>
            <a:off x="5263029" y="880935"/>
            <a:ext cx="1937367" cy="369332"/>
          </a:xfrm>
          <a:prstGeom prst="rect">
            <a:avLst/>
          </a:prstGeom>
          <a:noFill/>
        </p:spPr>
        <p:txBody>
          <a:bodyPr wrap="square" rtlCol="0">
            <a:spAutoFit/>
          </a:bodyPr>
          <a:lstStyle/>
          <a:p>
            <a:pPr algn="r"/>
            <a:r>
              <a:rPr lang="es-CL" dirty="0">
                <a:latin typeface="Century Schoolbook" panose="02040604050505020304" pitchFamily="18" charset="0"/>
              </a:rPr>
              <a:t>MENCIONES</a:t>
            </a:r>
          </a:p>
        </p:txBody>
      </p:sp>
      <p:sp>
        <p:nvSpPr>
          <p:cNvPr id="11" name="Marcador de contenido 4">
            <a:extLst>
              <a:ext uri="{FF2B5EF4-FFF2-40B4-BE49-F238E27FC236}">
                <a16:creationId xmlns:a16="http://schemas.microsoft.com/office/drawing/2014/main" id="{9998B8B3-8747-25A5-F721-D6FE0968542B}"/>
              </a:ext>
            </a:extLst>
          </p:cNvPr>
          <p:cNvSpPr txBox="1">
            <a:spLocks/>
          </p:cNvSpPr>
          <p:nvPr/>
        </p:nvSpPr>
        <p:spPr>
          <a:xfrm>
            <a:off x="3619961" y="4695644"/>
            <a:ext cx="3511557" cy="501229"/>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 ¿Por qué no ha comprado productos de comercio ambulante en los últimos 3 meses? </a:t>
            </a:r>
            <a:r>
              <a:rPr lang="es-MX" sz="900" b="1" i="1" dirty="0"/>
              <a:t>RESPUESTAS ESPONTANEAS</a:t>
            </a:r>
            <a:endParaRPr lang="es-CL" dirty="0"/>
          </a:p>
        </p:txBody>
      </p:sp>
      <p:sp>
        <p:nvSpPr>
          <p:cNvPr id="7" name="CuadroTexto 6">
            <a:hlinkClick r:id="rId5" action="ppaction://hlinksldjump"/>
            <a:extLst>
              <a:ext uri="{FF2B5EF4-FFF2-40B4-BE49-F238E27FC236}">
                <a16:creationId xmlns:a16="http://schemas.microsoft.com/office/drawing/2014/main" id="{F829D057-A182-4A3A-4AE1-5DDDB7893E2C}"/>
              </a:ext>
            </a:extLst>
          </p:cNvPr>
          <p:cNvSpPr txBox="1"/>
          <p:nvPr/>
        </p:nvSpPr>
        <p:spPr>
          <a:xfrm>
            <a:off x="6899731" y="4818481"/>
            <a:ext cx="894797" cy="261610"/>
          </a:xfrm>
          <a:prstGeom prst="rect">
            <a:avLst/>
          </a:prstGeom>
          <a:noFill/>
        </p:spPr>
        <p:txBody>
          <a:bodyPr wrap="none" rtlCol="0">
            <a:spAutoFit/>
          </a:bodyPr>
          <a:lstStyle/>
          <a:p>
            <a:r>
              <a:rPr lang="es-CL" sz="1050" b="1" dirty="0">
                <a:solidFill>
                  <a:schemeClr val="tx1">
                    <a:lumMod val="85000"/>
                    <a:lumOff val="15000"/>
                  </a:schemeClr>
                </a:solidFill>
              </a:rPr>
              <a:t>VER TABLAS</a:t>
            </a:r>
          </a:p>
        </p:txBody>
      </p:sp>
    </p:spTree>
    <p:extLst>
      <p:ext uri="{BB962C8B-B14F-4D97-AF65-F5344CB8AC3E}">
        <p14:creationId xmlns:p14="http://schemas.microsoft.com/office/powerpoint/2010/main" val="3982970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a:t>Inhibidores de la compra</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quienes no compraron (398)</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490021" y="138490"/>
            <a:ext cx="7645680" cy="57551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dirty="0">
                <a:solidFill>
                  <a:schemeClr val="accent2"/>
                </a:solidFill>
              </a:rPr>
              <a:t>La barrera de confianza es mayor en las mujeres y el C2, aunque</a:t>
            </a:r>
          </a:p>
          <a:p>
            <a:r>
              <a:rPr lang="es-MX" sz="1600" dirty="0">
                <a:solidFill>
                  <a:schemeClr val="accent2"/>
                </a:solidFill>
              </a:rPr>
              <a:t> en los hombres hay más convicción de que los productos son falsos</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31</a:t>
            </a:fld>
            <a:endParaRPr lang="es-419" sz="1050">
              <a:solidFill>
                <a:prstClr val="black"/>
              </a:solidFill>
              <a:latin typeface="Century Gothic" panose="020B0502020202020204" pitchFamily="34" charset="0"/>
            </a:endParaRPr>
          </a:p>
        </p:txBody>
      </p:sp>
      <p:graphicFrame>
        <p:nvGraphicFramePr>
          <p:cNvPr id="8" name="Tabla 7">
            <a:extLst>
              <a:ext uri="{FF2B5EF4-FFF2-40B4-BE49-F238E27FC236}">
                <a16:creationId xmlns:a16="http://schemas.microsoft.com/office/drawing/2014/main" id="{AD02C9CA-F6A4-6EF9-2F45-264320CECB21}"/>
              </a:ext>
            </a:extLst>
          </p:cNvPr>
          <p:cNvGraphicFramePr>
            <a:graphicFrameLocks noGrp="1"/>
          </p:cNvGraphicFramePr>
          <p:nvPr>
            <p:extLst>
              <p:ext uri="{D42A27DB-BD31-4B8C-83A1-F6EECF244321}">
                <p14:modId xmlns:p14="http://schemas.microsoft.com/office/powerpoint/2010/main" val="3843201391"/>
              </p:ext>
            </p:extLst>
          </p:nvPr>
        </p:nvGraphicFramePr>
        <p:xfrm>
          <a:off x="1092202" y="1431024"/>
          <a:ext cx="7600550" cy="2315472"/>
        </p:xfrm>
        <a:graphic>
          <a:graphicData uri="http://schemas.openxmlformats.org/drawingml/2006/table">
            <a:tbl>
              <a:tblPr/>
              <a:tblGrid>
                <a:gridCol w="2044238">
                  <a:extLst>
                    <a:ext uri="{9D8B030D-6E8A-4147-A177-3AD203B41FA5}">
                      <a16:colId xmlns:a16="http://schemas.microsoft.com/office/drawing/2014/main" val="4204536146"/>
                    </a:ext>
                  </a:extLst>
                </a:gridCol>
                <a:gridCol w="617368">
                  <a:extLst>
                    <a:ext uri="{9D8B030D-6E8A-4147-A177-3AD203B41FA5}">
                      <a16:colId xmlns:a16="http://schemas.microsoft.com/office/drawing/2014/main" val="52316869"/>
                    </a:ext>
                  </a:extLst>
                </a:gridCol>
                <a:gridCol w="617368">
                  <a:extLst>
                    <a:ext uri="{9D8B030D-6E8A-4147-A177-3AD203B41FA5}">
                      <a16:colId xmlns:a16="http://schemas.microsoft.com/office/drawing/2014/main" val="3942212757"/>
                    </a:ext>
                  </a:extLst>
                </a:gridCol>
                <a:gridCol w="617368">
                  <a:extLst>
                    <a:ext uri="{9D8B030D-6E8A-4147-A177-3AD203B41FA5}">
                      <a16:colId xmlns:a16="http://schemas.microsoft.com/office/drawing/2014/main" val="1149581893"/>
                    </a:ext>
                  </a:extLst>
                </a:gridCol>
                <a:gridCol w="617368">
                  <a:extLst>
                    <a:ext uri="{9D8B030D-6E8A-4147-A177-3AD203B41FA5}">
                      <a16:colId xmlns:a16="http://schemas.microsoft.com/office/drawing/2014/main" val="3251639526"/>
                    </a:ext>
                  </a:extLst>
                </a:gridCol>
                <a:gridCol w="617368">
                  <a:extLst>
                    <a:ext uri="{9D8B030D-6E8A-4147-A177-3AD203B41FA5}">
                      <a16:colId xmlns:a16="http://schemas.microsoft.com/office/drawing/2014/main" val="3416380326"/>
                    </a:ext>
                  </a:extLst>
                </a:gridCol>
                <a:gridCol w="617368">
                  <a:extLst>
                    <a:ext uri="{9D8B030D-6E8A-4147-A177-3AD203B41FA5}">
                      <a16:colId xmlns:a16="http://schemas.microsoft.com/office/drawing/2014/main" val="2858198322"/>
                    </a:ext>
                  </a:extLst>
                </a:gridCol>
                <a:gridCol w="617368">
                  <a:extLst>
                    <a:ext uri="{9D8B030D-6E8A-4147-A177-3AD203B41FA5}">
                      <a16:colId xmlns:a16="http://schemas.microsoft.com/office/drawing/2014/main" val="1678105319"/>
                    </a:ext>
                  </a:extLst>
                </a:gridCol>
                <a:gridCol w="617368">
                  <a:extLst>
                    <a:ext uri="{9D8B030D-6E8A-4147-A177-3AD203B41FA5}">
                      <a16:colId xmlns:a16="http://schemas.microsoft.com/office/drawing/2014/main" val="3995355400"/>
                    </a:ext>
                  </a:extLst>
                </a:gridCol>
                <a:gridCol w="617368">
                  <a:extLst>
                    <a:ext uri="{9D8B030D-6E8A-4147-A177-3AD203B41FA5}">
                      <a16:colId xmlns:a16="http://schemas.microsoft.com/office/drawing/2014/main" val="2877535209"/>
                    </a:ext>
                  </a:extLst>
                </a:gridCol>
              </a:tblGrid>
              <a:tr h="179933">
                <a:tc>
                  <a:txBody>
                    <a:bodyPr/>
                    <a:lstStyle/>
                    <a:p>
                      <a:pPr algn="l" fontAlgn="b"/>
                      <a:r>
                        <a:rPr lang="es-CL" sz="800" b="0" i="0" u="none" strike="noStrike">
                          <a:solidFill>
                            <a:srgbClr val="000000"/>
                          </a:solidFill>
                          <a:effectLst/>
                          <a:latin typeface="Calibri" panose="020F0502020204030204" pitchFamily="34" charset="0"/>
                        </a:rPr>
                        <a:t> </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Hombre</a:t>
                      </a:r>
                    </a:p>
                  </a:txBody>
                  <a:tcPr marL="72000" marR="72000" marT="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Mujer</a:t>
                      </a:r>
                    </a:p>
                  </a:txBody>
                  <a:tcPr marL="72000" marR="72000" marT="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18 a 29</a:t>
                      </a:r>
                    </a:p>
                  </a:txBody>
                  <a:tcPr marL="72000" marR="72000" marT="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30 a 49</a:t>
                      </a:r>
                    </a:p>
                  </a:txBody>
                  <a:tcPr marL="72000" marR="72000" marT="0" marB="3600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50 a 75</a:t>
                      </a:r>
                    </a:p>
                  </a:txBody>
                  <a:tcPr marL="72000" marR="72000" marT="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ABC1</a:t>
                      </a:r>
                    </a:p>
                  </a:txBody>
                  <a:tcPr marL="72000" marR="72000" marT="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C2</a:t>
                      </a:r>
                    </a:p>
                  </a:txBody>
                  <a:tcPr marL="72000" marR="72000" marT="0" marB="3600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C3</a:t>
                      </a:r>
                    </a:p>
                  </a:txBody>
                  <a:tcPr marL="72000" marR="72000" marT="0" marB="3600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D</a:t>
                      </a:r>
                    </a:p>
                  </a:txBody>
                  <a:tcPr marL="72000" marR="72000" marT="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val="699687163"/>
                  </a:ext>
                </a:extLst>
              </a:tr>
              <a:tr h="162569">
                <a:tc>
                  <a:txBody>
                    <a:bodyPr/>
                    <a:lstStyle/>
                    <a:p>
                      <a:pPr algn="r" fontAlgn="b"/>
                      <a:r>
                        <a:rPr lang="es-CL" sz="700" b="0" i="0" u="none" strike="noStrike">
                          <a:solidFill>
                            <a:srgbClr val="000000"/>
                          </a:solidFill>
                          <a:effectLst/>
                          <a:latin typeface="Calibri" panose="020F0502020204030204" pitchFamily="34" charset="0"/>
                        </a:rPr>
                        <a:t>Bases absolutas</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194</a:t>
                      </a:r>
                    </a:p>
                  </a:txBody>
                  <a:tcPr marL="72000" marR="72000" marT="0" marB="3600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204</a:t>
                      </a:r>
                    </a:p>
                  </a:txBody>
                  <a:tcPr marL="72000" marR="72000" marT="0" marB="3600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119</a:t>
                      </a:r>
                    </a:p>
                  </a:txBody>
                  <a:tcPr marL="72000" marR="72000" marT="0" marB="3600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129</a:t>
                      </a:r>
                    </a:p>
                  </a:txBody>
                  <a:tcPr marL="72000" marR="72000" marT="0" marB="3600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150</a:t>
                      </a:r>
                    </a:p>
                  </a:txBody>
                  <a:tcPr marL="72000" marR="72000" marT="0" marB="3600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104</a:t>
                      </a:r>
                    </a:p>
                  </a:txBody>
                  <a:tcPr marL="72000" marR="72000" marT="0" marB="3600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101</a:t>
                      </a:r>
                    </a:p>
                  </a:txBody>
                  <a:tcPr marL="72000" marR="72000" marT="0" marB="3600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98</a:t>
                      </a:r>
                    </a:p>
                  </a:txBody>
                  <a:tcPr marL="72000" marR="72000" marT="0" marB="3600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700" b="0" i="0" u="none" strike="noStrike">
                          <a:solidFill>
                            <a:srgbClr val="000000"/>
                          </a:solidFill>
                          <a:effectLst/>
                          <a:latin typeface="Calibri" panose="020F0502020204030204" pitchFamily="34" charset="0"/>
                        </a:rPr>
                        <a:t>95</a:t>
                      </a:r>
                    </a:p>
                  </a:txBody>
                  <a:tcPr marL="72000" marR="72000" marT="0" marB="3600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extLst>
                  <a:ext uri="{0D108BD9-81ED-4DB2-BD59-A6C34878D82A}">
                    <a16:rowId xmlns:a16="http://schemas.microsoft.com/office/drawing/2014/main" val="1780652092"/>
                  </a:ext>
                </a:extLst>
              </a:tr>
              <a:tr h="197297">
                <a:tc>
                  <a:txBody>
                    <a:bodyPr/>
                    <a:lstStyle/>
                    <a:p>
                      <a:pPr algn="r" fontAlgn="b"/>
                      <a:r>
                        <a:rPr lang="pt-BR" sz="900" b="0" i="0" u="none" strike="noStrike">
                          <a:solidFill>
                            <a:srgbClr val="000000"/>
                          </a:solidFill>
                          <a:effectLst/>
                          <a:latin typeface="Calibri" panose="020F0502020204030204" pitchFamily="34" charset="0"/>
                        </a:rPr>
                        <a:t>No les compro para no promover eso</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18%</a:t>
                      </a:r>
                    </a:p>
                  </a:txBody>
                  <a:tcPr marL="72000" marR="72000" marT="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22%</a:t>
                      </a:r>
                    </a:p>
                  </a:txBody>
                  <a:tcPr marL="72000" marR="72000" marT="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20%</a:t>
                      </a:r>
                    </a:p>
                  </a:txBody>
                  <a:tcPr marL="72000" marR="72000" marT="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15%</a:t>
                      </a:r>
                    </a:p>
                  </a:txBody>
                  <a:tcPr marL="72000" marR="72000" marT="0" marB="3600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24%</a:t>
                      </a:r>
                    </a:p>
                  </a:txBody>
                  <a:tcPr marL="72000" marR="72000" marT="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24%</a:t>
                      </a:r>
                    </a:p>
                  </a:txBody>
                  <a:tcPr marL="72000" marR="72000" marT="0" marB="3600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35%</a:t>
                      </a:r>
                    </a:p>
                  </a:txBody>
                  <a:tcPr marL="72000" marR="72000" marT="0" marB="36000" anchor="ctr">
                    <a:lnL>
                      <a:noFill/>
                    </a:lnL>
                    <a:lnR>
                      <a:noFill/>
                    </a:lnR>
                    <a:lnT w="9525" cap="flat" cmpd="sng" algn="ctr">
                      <a:solidFill>
                        <a:schemeClr val="tx1"/>
                      </a:solidFill>
                      <a:prstDash val="solid"/>
                      <a:round/>
                      <a:headEnd type="none" w="med" len="med"/>
                      <a:tailEnd type="none" w="med" len="med"/>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26%</a:t>
                      </a:r>
                    </a:p>
                  </a:txBody>
                  <a:tcPr marL="72000" marR="72000" marT="0" marB="3600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72000" marR="72000" marT="0" marB="3600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207499868"/>
                  </a:ext>
                </a:extLst>
              </a:tr>
              <a:tr h="197297">
                <a:tc>
                  <a:txBody>
                    <a:bodyPr/>
                    <a:lstStyle/>
                    <a:p>
                      <a:pPr algn="r" fontAlgn="b"/>
                      <a:r>
                        <a:rPr lang="es-CL" sz="900" b="0" i="0" u="none" strike="noStrike">
                          <a:solidFill>
                            <a:srgbClr val="000000"/>
                          </a:solidFill>
                          <a:effectLst/>
                          <a:latin typeface="Calibri" panose="020F0502020204030204" pitchFamily="34" charset="0"/>
                        </a:rPr>
                        <a:t>No me da confianza </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17%</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11%</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12%</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15%</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8%</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21%</a:t>
                      </a:r>
                    </a:p>
                  </a:txBody>
                  <a:tcPr marL="72000" marR="72000" marT="0" marB="36000" anchor="ctr">
                    <a:lnL>
                      <a:noFill/>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10%</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16%</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92753966"/>
                  </a:ext>
                </a:extLst>
              </a:tr>
              <a:tr h="197297">
                <a:tc>
                  <a:txBody>
                    <a:bodyPr/>
                    <a:lstStyle/>
                    <a:p>
                      <a:pPr algn="r" fontAlgn="b"/>
                      <a:r>
                        <a:rPr lang="es-MX" sz="900" b="0" i="0" u="none" strike="noStrike">
                          <a:solidFill>
                            <a:srgbClr val="000000"/>
                          </a:solidFill>
                          <a:effectLst/>
                          <a:latin typeface="Calibri" panose="020F0502020204030204" pitchFamily="34" charset="0"/>
                        </a:rPr>
                        <a:t>No me llama la atención </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13%</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13%</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15%</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7%</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16%</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15752743"/>
                  </a:ext>
                </a:extLst>
              </a:tr>
              <a:tr h="197297">
                <a:tc>
                  <a:txBody>
                    <a:bodyPr/>
                    <a:lstStyle/>
                    <a:p>
                      <a:pPr algn="r" fontAlgn="b"/>
                      <a:r>
                        <a:rPr lang="es-CL" sz="900" b="0" i="0" u="none" strike="noStrike">
                          <a:solidFill>
                            <a:srgbClr val="000000"/>
                          </a:solidFill>
                          <a:effectLst/>
                          <a:latin typeface="Calibri" panose="020F0502020204030204" pitchFamily="34" charset="0"/>
                        </a:rPr>
                        <a:t>No tengo la necesidad </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13%</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6%</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15%</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15%</a:t>
                      </a:r>
                    </a:p>
                  </a:txBody>
                  <a:tcPr marL="72000" marR="72000" marT="0" marB="36000" anchor="ctr">
                    <a:lnL>
                      <a:noFill/>
                    </a:lnL>
                    <a:lnR>
                      <a:noFill/>
                    </a:lnR>
                    <a:lnT>
                      <a:noFill/>
                    </a:lnT>
                    <a:lnB>
                      <a:noFill/>
                    </a:lnB>
                    <a:solidFill>
                      <a:schemeClr val="accent6">
                        <a:lumMod val="60000"/>
                        <a:lumOff val="40000"/>
                      </a:schemeClr>
                    </a:solidFill>
                  </a:tcPr>
                </a:tc>
                <a:tc>
                  <a:txBody>
                    <a:bodyPr/>
                    <a:lstStyle/>
                    <a:p>
                      <a:pPr algn="ctr" fontAlgn="b"/>
                      <a:r>
                        <a:rPr lang="es-CL" sz="900" b="0" i="0" u="none" strike="noStrike">
                          <a:solidFill>
                            <a:srgbClr val="000000"/>
                          </a:solidFill>
                          <a:effectLst/>
                          <a:latin typeface="Calibri" panose="020F0502020204030204" pitchFamily="34" charset="0"/>
                        </a:rPr>
                        <a:t>3%</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15%</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4%</a:t>
                      </a:r>
                    </a:p>
                  </a:txBody>
                  <a:tcPr marL="72000" marR="72000" marT="0" marB="36000" anchor="ctr">
                    <a:lnL>
                      <a:noFill/>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7%</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236350165"/>
                  </a:ext>
                </a:extLst>
              </a:tr>
              <a:tr h="197297">
                <a:tc>
                  <a:txBody>
                    <a:bodyPr/>
                    <a:lstStyle/>
                    <a:p>
                      <a:pPr algn="r" fontAlgn="b"/>
                      <a:r>
                        <a:rPr lang="es-CL" sz="900" b="0" i="0" u="none" strike="noStrike">
                          <a:solidFill>
                            <a:srgbClr val="000000"/>
                          </a:solidFill>
                          <a:effectLst/>
                          <a:latin typeface="Calibri" panose="020F0502020204030204" pitchFamily="34" charset="0"/>
                        </a:rPr>
                        <a:t>Busco producto de calidad </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7%</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8%</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9%</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15%</a:t>
                      </a:r>
                    </a:p>
                  </a:txBody>
                  <a:tcPr marL="72000" marR="72000" marT="0" marB="36000" anchor="ctr">
                    <a:lnL>
                      <a:noFill/>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6%</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64543012"/>
                  </a:ext>
                </a:extLst>
              </a:tr>
              <a:tr h="197297">
                <a:tc>
                  <a:txBody>
                    <a:bodyPr/>
                    <a:lstStyle/>
                    <a:p>
                      <a:pPr algn="r" fontAlgn="b"/>
                      <a:r>
                        <a:rPr lang="es-MX" sz="900" b="0" i="0" u="none" strike="noStrike">
                          <a:solidFill>
                            <a:srgbClr val="000000"/>
                          </a:solidFill>
                          <a:effectLst/>
                          <a:latin typeface="Calibri" panose="020F0502020204030204" pitchFamily="34" charset="0"/>
                        </a:rPr>
                        <a:t>Donde vivo no hay comercio ambulante </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12%</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13%</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extLst>
                  <a:ext uri="{0D108BD9-81ED-4DB2-BD59-A6C34878D82A}">
                    <a16:rowId xmlns:a16="http://schemas.microsoft.com/office/drawing/2014/main" val="3426722198"/>
                  </a:ext>
                </a:extLst>
              </a:tr>
              <a:tr h="197297">
                <a:tc>
                  <a:txBody>
                    <a:bodyPr/>
                    <a:lstStyle/>
                    <a:p>
                      <a:pPr algn="r" fontAlgn="b"/>
                      <a:r>
                        <a:rPr lang="es-CL" sz="900" b="0" i="0" u="none" strike="noStrike">
                          <a:solidFill>
                            <a:srgbClr val="000000"/>
                          </a:solidFill>
                          <a:effectLst/>
                          <a:latin typeface="Calibri" panose="020F0502020204030204" pitchFamily="34" charset="0"/>
                        </a:rPr>
                        <a:t>Son productos falsos </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2%</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3%</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0%</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6%</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extLst>
                  <a:ext uri="{0D108BD9-81ED-4DB2-BD59-A6C34878D82A}">
                    <a16:rowId xmlns:a16="http://schemas.microsoft.com/office/drawing/2014/main" val="3052891759"/>
                  </a:ext>
                </a:extLst>
              </a:tr>
              <a:tr h="197297">
                <a:tc>
                  <a:txBody>
                    <a:bodyPr/>
                    <a:lstStyle/>
                    <a:p>
                      <a:pPr algn="r" fontAlgn="b"/>
                      <a:r>
                        <a:rPr lang="es-CL" sz="900" b="0" i="0" u="none" strike="noStrike">
                          <a:solidFill>
                            <a:srgbClr val="000000"/>
                          </a:solidFill>
                          <a:effectLst/>
                          <a:latin typeface="Calibri" panose="020F0502020204030204" pitchFamily="34" charset="0"/>
                        </a:rPr>
                        <a:t>Estamos propensos a robos </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8%</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409146348"/>
                  </a:ext>
                </a:extLst>
              </a:tr>
              <a:tr h="197297">
                <a:tc>
                  <a:txBody>
                    <a:bodyPr/>
                    <a:lstStyle/>
                    <a:p>
                      <a:pPr algn="r" fontAlgn="b"/>
                      <a:r>
                        <a:rPr lang="es-CL" sz="900" b="0" i="0" u="none" strike="noStrike">
                          <a:solidFill>
                            <a:srgbClr val="000000"/>
                          </a:solidFill>
                          <a:effectLst/>
                          <a:latin typeface="Calibri" panose="020F0502020204030204" pitchFamily="34" charset="0"/>
                        </a:rPr>
                        <a:t>No soy comprador habitual </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8%</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a:t>
                      </a:r>
                    </a:p>
                  </a:txBody>
                  <a:tcPr marL="72000" marR="72000" marT="0" marB="3600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72000" marR="72000" marT="0" marB="3600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72000" marR="72000" marT="0" marB="36000" anchor="ctr">
                    <a:lnL>
                      <a:noFill/>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2%</a:t>
                      </a:r>
                    </a:p>
                  </a:txBody>
                  <a:tcPr marL="72000" marR="72000" marT="0" marB="3600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52547986"/>
                  </a:ext>
                </a:extLst>
              </a:tr>
              <a:tr h="197297">
                <a:tc>
                  <a:txBody>
                    <a:bodyPr/>
                    <a:lstStyle/>
                    <a:p>
                      <a:pPr algn="r" fontAlgn="b"/>
                      <a:r>
                        <a:rPr lang="es-CL" sz="900" b="0" i="0" u="none" strike="noStrike">
                          <a:solidFill>
                            <a:srgbClr val="000000"/>
                          </a:solidFill>
                          <a:effectLst/>
                          <a:latin typeface="Calibri" panose="020F0502020204030204" pitchFamily="34" charset="0"/>
                        </a:rPr>
                        <a:t>No tienen garantía </a:t>
                      </a:r>
                    </a:p>
                  </a:txBody>
                  <a:tcPr marL="72000" marR="72000" marT="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2%</a:t>
                      </a:r>
                    </a:p>
                  </a:txBody>
                  <a:tcPr marL="72000" marR="72000" marT="0" marB="3600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5%</a:t>
                      </a:r>
                    </a:p>
                  </a:txBody>
                  <a:tcPr marL="72000" marR="72000" marT="0" marB="3600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0%</a:t>
                      </a:r>
                    </a:p>
                  </a:txBody>
                  <a:tcPr marL="72000" marR="72000" marT="0" marB="3600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4%</a:t>
                      </a:r>
                    </a:p>
                  </a:txBody>
                  <a:tcPr marL="72000" marR="72000" marT="0" marB="3600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72000" marR="72000" marT="0" marB="3600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3%</a:t>
                      </a:r>
                    </a:p>
                  </a:txBody>
                  <a:tcPr marL="72000" marR="72000" marT="0" marB="3600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72000" marR="72000" marT="0" marB="3600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2%</a:t>
                      </a:r>
                    </a:p>
                  </a:txBody>
                  <a:tcPr marL="72000" marR="72000" marT="0" marB="3600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4%</a:t>
                      </a:r>
                    </a:p>
                  </a:txBody>
                  <a:tcPr marL="72000" marR="72000" marT="0" marB="3600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690191"/>
                  </a:ext>
                </a:extLst>
              </a:tr>
            </a:tbl>
          </a:graphicData>
        </a:graphic>
      </p:graphicFrame>
      <p:graphicFrame>
        <p:nvGraphicFramePr>
          <p:cNvPr id="12" name="Tabla 11">
            <a:extLst>
              <a:ext uri="{FF2B5EF4-FFF2-40B4-BE49-F238E27FC236}">
                <a16:creationId xmlns:a16="http://schemas.microsoft.com/office/drawing/2014/main" id="{D090E841-2C6D-008C-99A0-7CF4E0AA2625}"/>
              </a:ext>
            </a:extLst>
          </p:cNvPr>
          <p:cNvGraphicFramePr>
            <a:graphicFrameLocks noGrp="1"/>
          </p:cNvGraphicFramePr>
          <p:nvPr>
            <p:extLst>
              <p:ext uri="{D42A27DB-BD31-4B8C-83A1-F6EECF244321}">
                <p14:modId xmlns:p14="http://schemas.microsoft.com/office/powerpoint/2010/main" val="746826930"/>
              </p:ext>
            </p:extLst>
          </p:nvPr>
        </p:nvGraphicFramePr>
        <p:xfrm>
          <a:off x="1092202" y="3885453"/>
          <a:ext cx="1979389" cy="418320"/>
        </p:xfrm>
        <a:graphic>
          <a:graphicData uri="http://schemas.openxmlformats.org/drawingml/2006/table">
            <a:tbl>
              <a:tblPr/>
              <a:tblGrid>
                <a:gridCol w="1979389">
                  <a:extLst>
                    <a:ext uri="{9D8B030D-6E8A-4147-A177-3AD203B41FA5}">
                      <a16:colId xmlns:a16="http://schemas.microsoft.com/office/drawing/2014/main" val="2947794126"/>
                    </a:ext>
                  </a:extLst>
                </a:gridCol>
              </a:tblGrid>
              <a:tr h="0">
                <a:tc>
                  <a:txBody>
                    <a:bodyPr/>
                    <a:lstStyle/>
                    <a:p>
                      <a:pPr algn="ctr" fontAlgn="b"/>
                      <a:r>
                        <a:rPr lang="es-CL" sz="900" b="0" i="0" u="none" strike="noStrike">
                          <a:solidFill>
                            <a:srgbClr val="000000"/>
                          </a:solidFill>
                          <a:effectLst/>
                          <a:latin typeface="Calibri" panose="020F0502020204030204" pitchFamily="34" charset="0"/>
                        </a:rPr>
                        <a:t>Valores estadísticamente superiores</a:t>
                      </a:r>
                    </a:p>
                  </a:txBody>
                  <a:tcPr marL="36000" marR="36000" marT="36000" marB="3600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2864453688"/>
                  </a:ext>
                </a:extLst>
              </a:tr>
              <a:tr h="0">
                <a:tc>
                  <a:txBody>
                    <a:bodyPr/>
                    <a:lstStyle/>
                    <a:p>
                      <a:pPr algn="ctr" fontAlgn="b"/>
                      <a:r>
                        <a:rPr lang="es-CL" sz="900" b="0" i="0" u="none" strike="noStrike">
                          <a:solidFill>
                            <a:srgbClr val="000000"/>
                          </a:solidFill>
                          <a:effectLst/>
                          <a:latin typeface="Calibri" panose="020F0502020204030204" pitchFamily="34" charset="0"/>
                        </a:rPr>
                        <a:t>Valores estadísticamente inferiores</a:t>
                      </a:r>
                    </a:p>
                  </a:txBody>
                  <a:tcPr marL="36000" marR="36000" marT="36000" marB="3600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367008207"/>
                  </a:ext>
                </a:extLst>
              </a:tr>
            </a:tbl>
          </a:graphicData>
        </a:graphic>
      </p:graphicFrame>
      <p:sp>
        <p:nvSpPr>
          <p:cNvPr id="4" name="CuadroTexto 3">
            <a:hlinkClick r:id="rId3" action="ppaction://hlinksldjump"/>
            <a:extLst>
              <a:ext uri="{FF2B5EF4-FFF2-40B4-BE49-F238E27FC236}">
                <a16:creationId xmlns:a16="http://schemas.microsoft.com/office/drawing/2014/main" id="{FC7C961D-4DCB-B312-74E1-5A128FB3C393}"/>
              </a:ext>
            </a:extLst>
          </p:cNvPr>
          <p:cNvSpPr txBox="1"/>
          <p:nvPr/>
        </p:nvSpPr>
        <p:spPr>
          <a:xfrm>
            <a:off x="7397398" y="4605023"/>
            <a:ext cx="635110" cy="253916"/>
          </a:xfrm>
          <a:prstGeom prst="rect">
            <a:avLst/>
          </a:prstGeom>
          <a:noFill/>
        </p:spPr>
        <p:txBody>
          <a:bodyPr wrap="none" rtlCol="0">
            <a:spAutoFit/>
          </a:bodyPr>
          <a:lstStyle/>
          <a:p>
            <a:r>
              <a:rPr lang="es-CL" sz="1050" b="1" dirty="0">
                <a:solidFill>
                  <a:schemeClr val="tx1">
                    <a:lumMod val="85000"/>
                    <a:lumOff val="15000"/>
                  </a:schemeClr>
                </a:solidFill>
              </a:rPr>
              <a:t>VOLVER</a:t>
            </a:r>
          </a:p>
        </p:txBody>
      </p:sp>
      <p:sp>
        <p:nvSpPr>
          <p:cNvPr id="6" name="Marcador de contenido 4">
            <a:extLst>
              <a:ext uri="{FF2B5EF4-FFF2-40B4-BE49-F238E27FC236}">
                <a16:creationId xmlns:a16="http://schemas.microsoft.com/office/drawing/2014/main" id="{EF99DC16-968F-B193-05C5-7B28A25D31AF}"/>
              </a:ext>
            </a:extLst>
          </p:cNvPr>
          <p:cNvSpPr txBox="1">
            <a:spLocks/>
          </p:cNvSpPr>
          <p:nvPr/>
        </p:nvSpPr>
        <p:spPr>
          <a:xfrm>
            <a:off x="3394891" y="4642271"/>
            <a:ext cx="3916350" cy="50122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 ¿Por qué no ha comprado productos de comercio ambulante en los últimos 3 meses? </a:t>
            </a:r>
            <a:r>
              <a:rPr lang="es-MX" sz="900" b="1" i="1" dirty="0"/>
              <a:t>RESPUESTAS ESPONTANEAS</a:t>
            </a:r>
            <a:endParaRPr lang="es-CL" dirty="0"/>
          </a:p>
        </p:txBody>
      </p:sp>
    </p:spTree>
    <p:extLst>
      <p:ext uri="{BB962C8B-B14F-4D97-AF65-F5344CB8AC3E}">
        <p14:creationId xmlns:p14="http://schemas.microsoft.com/office/powerpoint/2010/main" val="2793101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sz="2000"/>
              <a:t>Discernimiento de productos</a:t>
            </a:r>
            <a:endParaRPr lang="es-AR"/>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a:xfrm>
            <a:off x="833100" y="4825414"/>
            <a:ext cx="2121115" cy="250694"/>
          </a:xfrm>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647060" y="125456"/>
            <a:ext cx="7768000" cy="57551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b="0" dirty="0">
                <a:solidFill>
                  <a:schemeClr val="accent2"/>
                </a:solidFill>
              </a:rPr>
              <a:t>La</a:t>
            </a:r>
            <a:r>
              <a:rPr lang="es-MX" sz="1600" dirty="0">
                <a:solidFill>
                  <a:schemeClr val="accent2"/>
                </a:solidFill>
              </a:rPr>
              <a:t> mayoría </a:t>
            </a:r>
            <a:r>
              <a:rPr lang="es-MX" sz="1600" b="0" dirty="0">
                <a:solidFill>
                  <a:schemeClr val="accent2"/>
                </a:solidFill>
              </a:rPr>
              <a:t>declara</a:t>
            </a:r>
            <a:r>
              <a:rPr lang="es-MX" sz="1600" dirty="0">
                <a:solidFill>
                  <a:schemeClr val="accent2"/>
                </a:solidFill>
              </a:rPr>
              <a:t> saber </a:t>
            </a:r>
            <a:r>
              <a:rPr lang="es-MX" sz="1800" dirty="0">
                <a:solidFill>
                  <a:schemeClr val="accent2"/>
                </a:solidFill>
              </a:rPr>
              <a:t>distinguir</a:t>
            </a:r>
            <a:r>
              <a:rPr lang="es-MX" sz="1600" dirty="0">
                <a:solidFill>
                  <a:schemeClr val="accent2"/>
                </a:solidFill>
              </a:rPr>
              <a:t> </a:t>
            </a:r>
            <a:r>
              <a:rPr lang="es-MX" sz="1600" b="0" dirty="0">
                <a:solidFill>
                  <a:schemeClr val="accent2"/>
                </a:solidFill>
              </a:rPr>
              <a:t>algunos</a:t>
            </a:r>
            <a:r>
              <a:rPr lang="es-MX" sz="1600" dirty="0">
                <a:solidFill>
                  <a:schemeClr val="accent2"/>
                </a:solidFill>
              </a:rPr>
              <a:t> productos de </a:t>
            </a:r>
          </a:p>
          <a:p>
            <a:r>
              <a:rPr lang="es-MX" sz="1600" dirty="0">
                <a:solidFill>
                  <a:schemeClr val="accent2"/>
                </a:solidFill>
              </a:rPr>
              <a:t>contrabando / piratería / falsificación</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32</a:t>
            </a:fld>
            <a:endParaRPr lang="es-419" sz="1050">
              <a:solidFill>
                <a:prstClr val="black"/>
              </a:solidFill>
              <a:latin typeface="Century Gothic" panose="020B0502020202020204" pitchFamily="34" charset="0"/>
            </a:endParaRPr>
          </a:p>
        </p:txBody>
      </p:sp>
      <p:graphicFrame>
        <p:nvGraphicFramePr>
          <p:cNvPr id="6" name="Gráfico 5">
            <a:extLst>
              <a:ext uri="{FF2B5EF4-FFF2-40B4-BE49-F238E27FC236}">
                <a16:creationId xmlns:a16="http://schemas.microsoft.com/office/drawing/2014/main" id="{93C63072-E166-AFBE-DF61-9D325600439F}"/>
              </a:ext>
            </a:extLst>
          </p:cNvPr>
          <p:cNvGraphicFramePr/>
          <p:nvPr>
            <p:extLst>
              <p:ext uri="{D42A27DB-BD31-4B8C-83A1-F6EECF244321}">
                <p14:modId xmlns:p14="http://schemas.microsoft.com/office/powerpoint/2010/main" val="3833123278"/>
              </p:ext>
            </p:extLst>
          </p:nvPr>
        </p:nvGraphicFramePr>
        <p:xfrm>
          <a:off x="3904247" y="1220585"/>
          <a:ext cx="5096174" cy="3198952"/>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DC2BFFB1-FC64-940A-0EE4-024502ECB16B}"/>
              </a:ext>
            </a:extLst>
          </p:cNvPr>
          <p:cNvSpPr txBox="1"/>
          <p:nvPr/>
        </p:nvSpPr>
        <p:spPr>
          <a:xfrm>
            <a:off x="841549" y="1072406"/>
            <a:ext cx="3017522" cy="507831"/>
          </a:xfrm>
          <a:prstGeom prst="rect">
            <a:avLst/>
          </a:prstGeom>
        </p:spPr>
        <p:txBody>
          <a:bodyPr vert="horz" lIns="91440" tIns="45720" rIns="91440" bIns="45720" rtlCol="0">
            <a:normAutofit/>
          </a:bodyPr>
          <a:lstStyle>
            <a:defPPr>
              <a:defRPr lang="es-AR"/>
            </a:defPPr>
            <a:lvl1pPr indent="0">
              <a:lnSpc>
                <a:spcPct val="90000"/>
              </a:lnSpc>
              <a:spcBef>
                <a:spcPts val="750"/>
              </a:spcBef>
              <a:buFont typeface="Arial" panose="020B0604020202020204" pitchFamily="34" charset="0"/>
              <a:buNone/>
              <a:defRPr sz="1000">
                <a:latin typeface="Century Gothic" panose="020B0502020202020204"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algn="ctr"/>
            <a:r>
              <a:rPr lang="es-MX" dirty="0"/>
              <a:t>¿Usted sabe distinguir productos de contrabando / piratería / falsificación en el comercio ambulante?</a:t>
            </a:r>
            <a:endParaRPr lang="es-CL" dirty="0"/>
          </a:p>
        </p:txBody>
      </p:sp>
      <p:sp>
        <p:nvSpPr>
          <p:cNvPr id="11" name="Marcador de contenido 2">
            <a:extLst>
              <a:ext uri="{FF2B5EF4-FFF2-40B4-BE49-F238E27FC236}">
                <a16:creationId xmlns:a16="http://schemas.microsoft.com/office/drawing/2014/main" id="{35D17A10-773B-C388-4B5E-6C55313633C6}"/>
              </a:ext>
            </a:extLst>
          </p:cNvPr>
          <p:cNvSpPr txBox="1">
            <a:spLocks/>
          </p:cNvSpPr>
          <p:nvPr/>
        </p:nvSpPr>
        <p:spPr>
          <a:xfrm>
            <a:off x="5386062" y="4752108"/>
            <a:ext cx="2534049" cy="324000"/>
          </a:xfrm>
          <a:prstGeom prst="rect">
            <a:avLst/>
          </a:prstGeom>
        </p:spPr>
        <p:txBody>
          <a:bodyPr vert="horz" lIns="91440" tIns="45720" rIns="91440" bIns="45720" rtlCol="0">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AR"/>
              <a:t>Base: quienes dicen saber distinguir o que depende del producto (430)</a:t>
            </a:r>
          </a:p>
        </p:txBody>
      </p:sp>
      <p:sp>
        <p:nvSpPr>
          <p:cNvPr id="7" name="CuadroTexto 6">
            <a:extLst>
              <a:ext uri="{FF2B5EF4-FFF2-40B4-BE49-F238E27FC236}">
                <a16:creationId xmlns:a16="http://schemas.microsoft.com/office/drawing/2014/main" id="{6123F392-D8EC-63FE-6D88-277F9784904A}"/>
              </a:ext>
            </a:extLst>
          </p:cNvPr>
          <p:cNvSpPr txBox="1"/>
          <p:nvPr/>
        </p:nvSpPr>
        <p:spPr>
          <a:xfrm>
            <a:off x="5793496" y="930114"/>
            <a:ext cx="3017522" cy="396208"/>
          </a:xfrm>
          <a:prstGeom prst="rect">
            <a:avLst/>
          </a:prstGeom>
        </p:spPr>
        <p:txBody>
          <a:bodyPr vert="horz" lIns="91440" tIns="45720" rIns="91440" bIns="45720" rtlCol="0">
            <a:normAutofit/>
          </a:bodyPr>
          <a:lstStyle>
            <a:defPPr>
              <a:defRPr lang="es-AR"/>
            </a:defPPr>
            <a:lvl1pPr indent="0">
              <a:lnSpc>
                <a:spcPct val="90000"/>
              </a:lnSpc>
              <a:spcBef>
                <a:spcPts val="750"/>
              </a:spcBef>
              <a:buFont typeface="Arial" panose="020B0604020202020204" pitchFamily="34" charset="0"/>
              <a:buNone/>
              <a:defRPr sz="1000">
                <a:latin typeface="Century Gothic" panose="020B0502020202020204"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algn="ctr"/>
            <a:r>
              <a:rPr lang="es-MX" dirty="0"/>
              <a:t>¿Para qué productos sabe distinguir si son de contrabando / piratería / falsificación o no?</a:t>
            </a:r>
            <a:endParaRPr lang="es-CL" dirty="0"/>
          </a:p>
        </p:txBody>
      </p:sp>
      <p:graphicFrame>
        <p:nvGraphicFramePr>
          <p:cNvPr id="9" name="Marcador de contenido 13">
            <a:extLst>
              <a:ext uri="{FF2B5EF4-FFF2-40B4-BE49-F238E27FC236}">
                <a16:creationId xmlns:a16="http://schemas.microsoft.com/office/drawing/2014/main" id="{D4D851F1-2114-1052-D64E-93016965982D}"/>
              </a:ext>
            </a:extLst>
          </p:cNvPr>
          <p:cNvGraphicFramePr>
            <a:graphicFrameLocks/>
          </p:cNvGraphicFramePr>
          <p:nvPr>
            <p:extLst>
              <p:ext uri="{D42A27DB-BD31-4B8C-83A1-F6EECF244321}">
                <p14:modId xmlns:p14="http://schemas.microsoft.com/office/powerpoint/2010/main" val="885994416"/>
              </p:ext>
            </p:extLst>
          </p:nvPr>
        </p:nvGraphicFramePr>
        <p:xfrm>
          <a:off x="1043018" y="1563053"/>
          <a:ext cx="2959240" cy="22681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a 12">
            <a:extLst>
              <a:ext uri="{FF2B5EF4-FFF2-40B4-BE49-F238E27FC236}">
                <a16:creationId xmlns:a16="http://schemas.microsoft.com/office/drawing/2014/main" id="{122415E9-C0AD-BDA5-114B-9C47944E5F41}"/>
              </a:ext>
            </a:extLst>
          </p:cNvPr>
          <p:cNvGraphicFramePr>
            <a:graphicFrameLocks noGrp="1"/>
          </p:cNvGraphicFramePr>
          <p:nvPr>
            <p:extLst>
              <p:ext uri="{D42A27DB-BD31-4B8C-83A1-F6EECF244321}">
                <p14:modId xmlns:p14="http://schemas.microsoft.com/office/powerpoint/2010/main" val="3263335093"/>
              </p:ext>
            </p:extLst>
          </p:nvPr>
        </p:nvGraphicFramePr>
        <p:xfrm>
          <a:off x="1221674" y="3914578"/>
          <a:ext cx="2121114" cy="518160"/>
        </p:xfrm>
        <a:graphic>
          <a:graphicData uri="http://schemas.openxmlformats.org/drawingml/2006/table">
            <a:tbl>
              <a:tblPr/>
              <a:tblGrid>
                <a:gridCol w="1159654">
                  <a:extLst>
                    <a:ext uri="{9D8B030D-6E8A-4147-A177-3AD203B41FA5}">
                      <a16:colId xmlns:a16="http://schemas.microsoft.com/office/drawing/2014/main" val="2507188982"/>
                    </a:ext>
                  </a:extLst>
                </a:gridCol>
                <a:gridCol w="480730">
                  <a:extLst>
                    <a:ext uri="{9D8B030D-6E8A-4147-A177-3AD203B41FA5}">
                      <a16:colId xmlns:a16="http://schemas.microsoft.com/office/drawing/2014/main" val="3161596184"/>
                    </a:ext>
                  </a:extLst>
                </a:gridCol>
                <a:gridCol w="480730">
                  <a:extLst>
                    <a:ext uri="{9D8B030D-6E8A-4147-A177-3AD203B41FA5}">
                      <a16:colId xmlns:a16="http://schemas.microsoft.com/office/drawing/2014/main" val="4216007191"/>
                    </a:ext>
                  </a:extLst>
                </a:gridCol>
              </a:tblGrid>
              <a:tr h="68817">
                <a:tc>
                  <a:txBody>
                    <a:bodyPr/>
                    <a:lstStyle/>
                    <a:p>
                      <a:pPr algn="l" fontAlgn="b"/>
                      <a:r>
                        <a:rPr lang="es-CL" sz="800" b="0" i="0" u="none" strike="noStrike">
                          <a:solidFill>
                            <a:srgbClr val="000000"/>
                          </a:solidFill>
                          <a:effectLst/>
                          <a:latin typeface="Calibri" panose="020F0502020204030204" pitchFamily="34" charset="0"/>
                        </a:rPr>
                        <a:t> </a:t>
                      </a:r>
                    </a:p>
                  </a:txBody>
                  <a:tcPr marL="7620" marR="7620" marT="7620" marB="0" anchor="b">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Hombre</a:t>
                      </a:r>
                    </a:p>
                  </a:txBody>
                  <a:tcPr marL="7620" marR="7620" marT="7620" marB="0" anchor="b">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Mujer</a:t>
                      </a:r>
                    </a:p>
                  </a:txBody>
                  <a:tcPr marL="7620" marR="7620" marT="7620" marB="0" anchor="b">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val="3172413560"/>
                  </a:ext>
                </a:extLst>
              </a:tr>
              <a:tr h="115536">
                <a:tc>
                  <a:txBody>
                    <a:bodyPr/>
                    <a:lstStyle/>
                    <a:p>
                      <a:pPr algn="r" fontAlgn="b"/>
                      <a:r>
                        <a:rPr lang="es-CL" sz="800" b="0" i="0" u="none" strike="noStrike">
                          <a:solidFill>
                            <a:srgbClr val="000000"/>
                          </a:solidFill>
                          <a:effectLst/>
                          <a:latin typeface="Calibri" panose="020F0502020204030204" pitchFamily="34" charset="0"/>
                        </a:rPr>
                        <a:t>Sí</a:t>
                      </a:r>
                    </a:p>
                  </a:txBody>
                  <a:tcPr marL="7620" marR="7620" marT="7620" marB="0" anchor="b">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36%</a:t>
                      </a:r>
                    </a:p>
                  </a:txBody>
                  <a:tcPr marL="7620" marR="7620" marT="7620" marB="0" anchor="b">
                    <a:lnL>
                      <a:noFill/>
                    </a:lnL>
                    <a:lnR>
                      <a:noFill/>
                    </a:lnR>
                    <a:lnT>
                      <a:noFill/>
                    </a:lnT>
                    <a:lnB>
                      <a:noFill/>
                    </a:lnB>
                    <a:solidFill>
                      <a:srgbClr val="A9D08E"/>
                    </a:solidFill>
                  </a:tcPr>
                </a:tc>
                <a:tc>
                  <a:txBody>
                    <a:bodyPr/>
                    <a:lstStyle/>
                    <a:p>
                      <a:pPr algn="ctr" fontAlgn="b"/>
                      <a:r>
                        <a:rPr lang="es-CL" sz="800" b="0" i="0" u="none" strike="noStrike">
                          <a:solidFill>
                            <a:srgbClr val="000000"/>
                          </a:solidFill>
                          <a:effectLst/>
                          <a:latin typeface="Calibri" panose="020F0502020204030204" pitchFamily="34" charset="0"/>
                        </a:rPr>
                        <a:t>25%</a:t>
                      </a:r>
                    </a:p>
                  </a:txBody>
                  <a:tcPr marL="36000" marR="36000" marT="0" marB="0" anchor="b">
                    <a:lnL>
                      <a:noFill/>
                    </a:lnL>
                    <a:lnR w="9525" cap="flat" cmpd="sng" algn="ctr">
                      <a:solidFill>
                        <a:schemeClr val="tx1"/>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5198590"/>
                  </a:ext>
                </a:extLst>
              </a:tr>
              <a:tr h="86927">
                <a:tc>
                  <a:txBody>
                    <a:bodyPr/>
                    <a:lstStyle/>
                    <a:p>
                      <a:pPr algn="r" fontAlgn="b"/>
                      <a:r>
                        <a:rPr lang="es-CL" sz="800" b="0" i="0" u="none" strike="noStrike">
                          <a:solidFill>
                            <a:srgbClr val="000000"/>
                          </a:solidFill>
                          <a:effectLst/>
                          <a:latin typeface="Calibri" panose="020F0502020204030204" pitchFamily="34" charset="0"/>
                        </a:rPr>
                        <a:t>No</a:t>
                      </a:r>
                    </a:p>
                  </a:txBody>
                  <a:tcPr marL="7620" marR="7620" marT="7620" marB="0" anchor="b">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800" b="0" i="0" u="none" strike="noStrike">
                          <a:solidFill>
                            <a:srgbClr val="000000"/>
                          </a:solidFill>
                          <a:effectLst/>
                          <a:latin typeface="Calibri" panose="020F0502020204030204" pitchFamily="34" charset="0"/>
                        </a:rPr>
                        <a:t>21%</a:t>
                      </a:r>
                    </a:p>
                  </a:txBody>
                  <a:tcPr marL="7620" marR="7620" marT="7620" marB="0" anchor="b">
                    <a:lnL>
                      <a:noFill/>
                    </a:lnL>
                    <a:lnR>
                      <a:noFill/>
                    </a:lnR>
                    <a:lnT>
                      <a:noFill/>
                    </a:lnT>
                    <a:lnB>
                      <a:noFill/>
                    </a:lnB>
                    <a:solidFill>
                      <a:srgbClr val="F8CBAD"/>
                    </a:solidFill>
                  </a:tcPr>
                </a:tc>
                <a:tc>
                  <a:txBody>
                    <a:bodyPr/>
                    <a:lstStyle/>
                    <a:p>
                      <a:pPr algn="ctr" fontAlgn="b"/>
                      <a:r>
                        <a:rPr lang="es-CL" sz="800" b="0" i="0" u="none" strike="noStrike">
                          <a:solidFill>
                            <a:srgbClr val="000000"/>
                          </a:solidFill>
                          <a:effectLst/>
                          <a:latin typeface="Calibri" panose="020F0502020204030204" pitchFamily="34" charset="0"/>
                        </a:rPr>
                        <a:t>34%</a:t>
                      </a:r>
                    </a:p>
                  </a:txBody>
                  <a:tcPr marL="7620" marR="7620" marT="7620" marB="0" anchor="b">
                    <a:lnL>
                      <a:noFill/>
                    </a:lnL>
                    <a:lnR w="9525" cap="flat" cmpd="sng" algn="ctr">
                      <a:solidFill>
                        <a:schemeClr val="tx1"/>
                      </a:solidFill>
                      <a:prstDash val="solid"/>
                      <a:round/>
                      <a:headEnd type="none" w="med" len="med"/>
                      <a:tailEnd type="none" w="med" len="med"/>
                    </a:lnR>
                    <a:lnT>
                      <a:noFill/>
                    </a:lnT>
                    <a:lnB>
                      <a:noFill/>
                    </a:lnB>
                    <a:solidFill>
                      <a:srgbClr val="A9D08E"/>
                    </a:solidFill>
                  </a:tcPr>
                </a:tc>
                <a:extLst>
                  <a:ext uri="{0D108BD9-81ED-4DB2-BD59-A6C34878D82A}">
                    <a16:rowId xmlns:a16="http://schemas.microsoft.com/office/drawing/2014/main" val="171275156"/>
                  </a:ext>
                </a:extLst>
              </a:tr>
              <a:tr h="128466">
                <a:tc>
                  <a:txBody>
                    <a:bodyPr/>
                    <a:lstStyle/>
                    <a:p>
                      <a:pPr algn="r" fontAlgn="b"/>
                      <a:r>
                        <a:rPr lang="es-CL" sz="800" b="0" i="0" u="none" strike="noStrike">
                          <a:solidFill>
                            <a:srgbClr val="000000"/>
                          </a:solidFill>
                          <a:effectLst/>
                          <a:latin typeface="Calibri" panose="020F0502020204030204" pitchFamily="34" charset="0"/>
                        </a:rPr>
                        <a:t>Depende del producto</a:t>
                      </a:r>
                    </a:p>
                  </a:txBody>
                  <a:tcPr marL="7620" marR="7620" marT="7620" marB="0" anchor="b">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43%</a:t>
                      </a:r>
                    </a:p>
                  </a:txBody>
                  <a:tcPr marL="7620" marR="7620" marT="7620" marB="0" anchor="b">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800" b="0" i="0" u="none" strike="noStrike">
                          <a:solidFill>
                            <a:srgbClr val="000000"/>
                          </a:solidFill>
                          <a:effectLst/>
                          <a:latin typeface="Calibri" panose="020F0502020204030204" pitchFamily="34" charset="0"/>
                        </a:rPr>
                        <a:t>41%</a:t>
                      </a:r>
                    </a:p>
                  </a:txBody>
                  <a:tcPr marL="7620" marR="7620" marT="7620" marB="0" anchor="b">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2939875"/>
                  </a:ext>
                </a:extLst>
              </a:tr>
            </a:tbl>
          </a:graphicData>
        </a:graphic>
      </p:graphicFrame>
      <p:sp>
        <p:nvSpPr>
          <p:cNvPr id="4" name="CuadroTexto 3">
            <a:hlinkClick r:id="rId5" action="ppaction://hlinksldjump"/>
            <a:extLst>
              <a:ext uri="{FF2B5EF4-FFF2-40B4-BE49-F238E27FC236}">
                <a16:creationId xmlns:a16="http://schemas.microsoft.com/office/drawing/2014/main" id="{B642B26B-6E48-242E-9532-E4B478B72340}"/>
              </a:ext>
            </a:extLst>
          </p:cNvPr>
          <p:cNvSpPr txBox="1"/>
          <p:nvPr/>
        </p:nvSpPr>
        <p:spPr>
          <a:xfrm>
            <a:off x="7025314" y="4841389"/>
            <a:ext cx="894797" cy="261610"/>
          </a:xfrm>
          <a:prstGeom prst="rect">
            <a:avLst/>
          </a:prstGeom>
          <a:noFill/>
        </p:spPr>
        <p:txBody>
          <a:bodyPr wrap="none" rtlCol="0">
            <a:spAutoFit/>
          </a:bodyPr>
          <a:lstStyle/>
          <a:p>
            <a:r>
              <a:rPr lang="es-CL" sz="1050" b="1" dirty="0">
                <a:solidFill>
                  <a:schemeClr val="tx1">
                    <a:lumMod val="85000"/>
                    <a:lumOff val="15000"/>
                  </a:schemeClr>
                </a:solidFill>
              </a:rPr>
              <a:t>VER TABLAS</a:t>
            </a:r>
          </a:p>
        </p:txBody>
      </p:sp>
    </p:spTree>
    <p:extLst>
      <p:ext uri="{BB962C8B-B14F-4D97-AF65-F5344CB8AC3E}">
        <p14:creationId xmlns:p14="http://schemas.microsoft.com/office/powerpoint/2010/main" val="3185998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sz="2000"/>
              <a:t>Discernimiento de productos</a:t>
            </a:r>
            <a:endParaRPr lang="es-AR"/>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a:xfrm>
            <a:off x="833100" y="4825414"/>
            <a:ext cx="2534049" cy="250694"/>
          </a:xfrm>
        </p:spPr>
        <p:txBody>
          <a:bodyPr>
            <a:normAutofit fontScale="92500"/>
          </a:bodyPr>
          <a:lstStyle/>
          <a:p>
            <a:r>
              <a:rPr lang="es-AR"/>
              <a:t>Base: quienes dicen saber distinguir (430)</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332982" y="81167"/>
            <a:ext cx="7768000" cy="57551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dirty="0">
                <a:solidFill>
                  <a:schemeClr val="accent2"/>
                </a:solidFill>
              </a:rPr>
              <a:t>Los ABC1 son quienes más categorías declaran identificar </a:t>
            </a:r>
          </a:p>
          <a:p>
            <a:r>
              <a:rPr lang="es-MX" sz="1600" dirty="0">
                <a:solidFill>
                  <a:schemeClr val="accent2"/>
                </a:solidFill>
              </a:rPr>
              <a:t>como productos de contrabando</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33</a:t>
            </a:fld>
            <a:endParaRPr lang="es-419" sz="1050">
              <a:solidFill>
                <a:prstClr val="black"/>
              </a:solidFill>
              <a:latin typeface="Century Gothic" panose="020B0502020202020204" pitchFamily="34" charset="0"/>
            </a:endParaRPr>
          </a:p>
        </p:txBody>
      </p:sp>
      <p:sp>
        <p:nvSpPr>
          <p:cNvPr id="11" name="Marcador de contenido 2">
            <a:extLst>
              <a:ext uri="{FF2B5EF4-FFF2-40B4-BE49-F238E27FC236}">
                <a16:creationId xmlns:a16="http://schemas.microsoft.com/office/drawing/2014/main" id="{35D17A10-773B-C388-4B5E-6C55313633C6}"/>
              </a:ext>
            </a:extLst>
          </p:cNvPr>
          <p:cNvSpPr txBox="1">
            <a:spLocks/>
          </p:cNvSpPr>
          <p:nvPr/>
        </p:nvSpPr>
        <p:spPr>
          <a:xfrm>
            <a:off x="5386062" y="4825414"/>
            <a:ext cx="2534049" cy="25069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AR"/>
          </a:p>
        </p:txBody>
      </p:sp>
      <p:graphicFrame>
        <p:nvGraphicFramePr>
          <p:cNvPr id="4" name="Tabla 3">
            <a:extLst>
              <a:ext uri="{FF2B5EF4-FFF2-40B4-BE49-F238E27FC236}">
                <a16:creationId xmlns:a16="http://schemas.microsoft.com/office/drawing/2014/main" id="{57630157-3B5F-16DC-563D-D1AC3D8ECB9E}"/>
              </a:ext>
            </a:extLst>
          </p:cNvPr>
          <p:cNvGraphicFramePr>
            <a:graphicFrameLocks noGrp="1"/>
          </p:cNvGraphicFramePr>
          <p:nvPr>
            <p:extLst>
              <p:ext uri="{D42A27DB-BD31-4B8C-83A1-F6EECF244321}">
                <p14:modId xmlns:p14="http://schemas.microsoft.com/office/powerpoint/2010/main" val="3562764656"/>
              </p:ext>
            </p:extLst>
          </p:nvPr>
        </p:nvGraphicFramePr>
        <p:xfrm>
          <a:off x="946150" y="1108810"/>
          <a:ext cx="7608965" cy="2666832"/>
        </p:xfrm>
        <a:graphic>
          <a:graphicData uri="http://schemas.openxmlformats.org/drawingml/2006/table">
            <a:tbl>
              <a:tblPr/>
              <a:tblGrid>
                <a:gridCol w="2085413">
                  <a:extLst>
                    <a:ext uri="{9D8B030D-6E8A-4147-A177-3AD203B41FA5}">
                      <a16:colId xmlns:a16="http://schemas.microsoft.com/office/drawing/2014/main" val="1080050924"/>
                    </a:ext>
                  </a:extLst>
                </a:gridCol>
                <a:gridCol w="613728">
                  <a:extLst>
                    <a:ext uri="{9D8B030D-6E8A-4147-A177-3AD203B41FA5}">
                      <a16:colId xmlns:a16="http://schemas.microsoft.com/office/drawing/2014/main" val="2421401475"/>
                    </a:ext>
                  </a:extLst>
                </a:gridCol>
                <a:gridCol w="613728">
                  <a:extLst>
                    <a:ext uri="{9D8B030D-6E8A-4147-A177-3AD203B41FA5}">
                      <a16:colId xmlns:a16="http://schemas.microsoft.com/office/drawing/2014/main" val="438907750"/>
                    </a:ext>
                  </a:extLst>
                </a:gridCol>
                <a:gridCol w="613728">
                  <a:extLst>
                    <a:ext uri="{9D8B030D-6E8A-4147-A177-3AD203B41FA5}">
                      <a16:colId xmlns:a16="http://schemas.microsoft.com/office/drawing/2014/main" val="2720768823"/>
                    </a:ext>
                  </a:extLst>
                </a:gridCol>
                <a:gridCol w="613728">
                  <a:extLst>
                    <a:ext uri="{9D8B030D-6E8A-4147-A177-3AD203B41FA5}">
                      <a16:colId xmlns:a16="http://schemas.microsoft.com/office/drawing/2014/main" val="4230322064"/>
                    </a:ext>
                  </a:extLst>
                </a:gridCol>
                <a:gridCol w="613728">
                  <a:extLst>
                    <a:ext uri="{9D8B030D-6E8A-4147-A177-3AD203B41FA5}">
                      <a16:colId xmlns:a16="http://schemas.microsoft.com/office/drawing/2014/main" val="3600050798"/>
                    </a:ext>
                  </a:extLst>
                </a:gridCol>
                <a:gridCol w="613728">
                  <a:extLst>
                    <a:ext uri="{9D8B030D-6E8A-4147-A177-3AD203B41FA5}">
                      <a16:colId xmlns:a16="http://schemas.microsoft.com/office/drawing/2014/main" val="316087830"/>
                    </a:ext>
                  </a:extLst>
                </a:gridCol>
                <a:gridCol w="613728">
                  <a:extLst>
                    <a:ext uri="{9D8B030D-6E8A-4147-A177-3AD203B41FA5}">
                      <a16:colId xmlns:a16="http://schemas.microsoft.com/office/drawing/2014/main" val="2949758102"/>
                    </a:ext>
                  </a:extLst>
                </a:gridCol>
                <a:gridCol w="613728">
                  <a:extLst>
                    <a:ext uri="{9D8B030D-6E8A-4147-A177-3AD203B41FA5}">
                      <a16:colId xmlns:a16="http://schemas.microsoft.com/office/drawing/2014/main" val="440917030"/>
                    </a:ext>
                  </a:extLst>
                </a:gridCol>
                <a:gridCol w="613728">
                  <a:extLst>
                    <a:ext uri="{9D8B030D-6E8A-4147-A177-3AD203B41FA5}">
                      <a16:colId xmlns:a16="http://schemas.microsoft.com/office/drawing/2014/main" val="846343168"/>
                    </a:ext>
                  </a:extLst>
                </a:gridCol>
              </a:tblGrid>
              <a:tr h="257221">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s-CL" sz="900" b="0" i="0" u="none" strike="noStrike">
                          <a:solidFill>
                            <a:srgbClr val="000000"/>
                          </a:solidFill>
                          <a:effectLst/>
                          <a:latin typeface="Calibri" panose="020F0502020204030204" pitchFamily="34" charset="0"/>
                        </a:rPr>
                        <a:t> </a:t>
                      </a:r>
                      <a:r>
                        <a:rPr lang="es-MX" sz="900" b="1"/>
                        <a:t>¿Para qué productos sabe distinguir si son de contrabando o no?</a:t>
                      </a:r>
                      <a:endParaRPr lang="es-CL" sz="900" b="1" i="0" u="none" strike="noStrike">
                        <a:solidFill>
                          <a:srgbClr val="000000"/>
                        </a:solidFill>
                        <a:effectLst/>
                        <a:latin typeface="Calibri" panose="020F0502020204030204" pitchFamily="34" charset="0"/>
                      </a:endParaRP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900" b="0" i="0" u="none" strike="noStrike">
                          <a:solidFill>
                            <a:srgbClr val="000000"/>
                          </a:solidFill>
                          <a:effectLst/>
                          <a:latin typeface="Calibri" panose="020F0502020204030204" pitchFamily="34" charset="0"/>
                        </a:rPr>
                        <a:t>Hombre</a:t>
                      </a:r>
                    </a:p>
                  </a:txBody>
                  <a:tcPr marL="6627" marR="36000"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900" b="0" i="0" u="none" strike="noStrike">
                          <a:solidFill>
                            <a:srgbClr val="000000"/>
                          </a:solidFill>
                          <a:effectLst/>
                          <a:latin typeface="Calibri" panose="020F0502020204030204" pitchFamily="34" charset="0"/>
                        </a:rPr>
                        <a:t>Mujer</a:t>
                      </a:r>
                    </a:p>
                  </a:txBody>
                  <a:tcPr marL="6627" marR="36000"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900" b="0" i="0" u="none" strike="noStrike">
                          <a:solidFill>
                            <a:srgbClr val="000000"/>
                          </a:solidFill>
                          <a:effectLst/>
                          <a:latin typeface="Calibri" panose="020F0502020204030204" pitchFamily="34" charset="0"/>
                        </a:rPr>
                        <a:t>18 a 29</a:t>
                      </a:r>
                    </a:p>
                  </a:txBody>
                  <a:tcPr marL="6627" marR="36000"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900" b="0" i="0" u="none" strike="noStrike">
                          <a:solidFill>
                            <a:srgbClr val="000000"/>
                          </a:solidFill>
                          <a:effectLst/>
                          <a:latin typeface="Calibri" panose="020F0502020204030204" pitchFamily="34" charset="0"/>
                        </a:rPr>
                        <a:t>30 a 49</a:t>
                      </a:r>
                    </a:p>
                  </a:txBody>
                  <a:tcPr marL="6627" marR="36000" marT="6627"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900" b="0" i="0" u="none" strike="noStrike">
                          <a:solidFill>
                            <a:srgbClr val="000000"/>
                          </a:solidFill>
                          <a:effectLst/>
                          <a:latin typeface="Calibri" panose="020F0502020204030204" pitchFamily="34" charset="0"/>
                        </a:rPr>
                        <a:t>50 a 75</a:t>
                      </a:r>
                    </a:p>
                  </a:txBody>
                  <a:tcPr marL="6627" marR="36000"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900" b="0" i="0" u="none" strike="noStrike">
                          <a:solidFill>
                            <a:srgbClr val="000000"/>
                          </a:solidFill>
                          <a:effectLst/>
                          <a:latin typeface="Calibri" panose="020F0502020204030204" pitchFamily="34" charset="0"/>
                        </a:rPr>
                        <a:t>ABC1</a:t>
                      </a:r>
                    </a:p>
                  </a:txBody>
                  <a:tcPr marL="6627" marR="36000"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900" b="0" i="0" u="none" strike="noStrike">
                          <a:solidFill>
                            <a:srgbClr val="000000"/>
                          </a:solidFill>
                          <a:effectLst/>
                          <a:latin typeface="Calibri" panose="020F0502020204030204" pitchFamily="34" charset="0"/>
                        </a:rPr>
                        <a:t>C2</a:t>
                      </a:r>
                    </a:p>
                  </a:txBody>
                  <a:tcPr marL="6627" marR="36000" marT="6627"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900" b="0" i="0" u="none" strike="noStrike">
                          <a:solidFill>
                            <a:srgbClr val="000000"/>
                          </a:solidFill>
                          <a:effectLst/>
                          <a:latin typeface="Calibri" panose="020F0502020204030204" pitchFamily="34" charset="0"/>
                        </a:rPr>
                        <a:t>C3</a:t>
                      </a:r>
                    </a:p>
                  </a:txBody>
                  <a:tcPr marL="6627" marR="36000" marT="6627" marB="0" anchor="ctr">
                    <a:lnL>
                      <a:noFill/>
                    </a:lnL>
                    <a:lnR>
                      <a:noFill/>
                    </a:lnR>
                    <a:lnT w="9525" cap="flat" cmpd="sng" algn="ctr">
                      <a:solidFill>
                        <a:schemeClr val="tx1"/>
                      </a:solidFill>
                      <a:prstDash val="solid"/>
                      <a:round/>
                      <a:headEnd type="none" w="med" len="med"/>
                      <a:tailEnd type="none" w="med" len="med"/>
                    </a:lnT>
                    <a:lnB>
                      <a:noFill/>
                    </a:lnB>
                    <a:solidFill>
                      <a:srgbClr val="DBDBDB"/>
                    </a:solidFill>
                  </a:tcPr>
                </a:tc>
                <a:tc>
                  <a:txBody>
                    <a:bodyPr/>
                    <a:lstStyle/>
                    <a:p>
                      <a:pPr algn="ctr" fontAlgn="b"/>
                      <a:r>
                        <a:rPr lang="es-CL" sz="900" b="0" i="0" u="none" strike="noStrike">
                          <a:solidFill>
                            <a:srgbClr val="000000"/>
                          </a:solidFill>
                          <a:effectLst/>
                          <a:latin typeface="Calibri" panose="020F0502020204030204" pitchFamily="34" charset="0"/>
                        </a:rPr>
                        <a:t>D</a:t>
                      </a:r>
                    </a:p>
                  </a:txBody>
                  <a:tcPr marL="6627" marR="36000"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val="1520671703"/>
                  </a:ext>
                </a:extLst>
              </a:tr>
              <a:tr h="159059">
                <a:tc>
                  <a:txBody>
                    <a:bodyPr/>
                    <a:lstStyle/>
                    <a:p>
                      <a:pPr algn="r" fontAlgn="b"/>
                      <a:r>
                        <a:rPr lang="es-CL" sz="800" b="0" i="0" u="none" strike="noStrike">
                          <a:solidFill>
                            <a:srgbClr val="000000"/>
                          </a:solidFill>
                          <a:effectLst/>
                          <a:latin typeface="Calibri" panose="020F0502020204030204" pitchFamily="34" charset="0"/>
                        </a:rPr>
                        <a:t>Bases absolutas</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223</a:t>
                      </a:r>
                    </a:p>
                  </a:txBody>
                  <a:tcPr marL="6627" marR="36000"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207</a:t>
                      </a:r>
                    </a:p>
                  </a:txBody>
                  <a:tcPr marL="6627" marR="36000"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152</a:t>
                      </a:r>
                    </a:p>
                  </a:txBody>
                  <a:tcPr marL="6627" marR="36000"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156</a:t>
                      </a:r>
                    </a:p>
                  </a:txBody>
                  <a:tcPr marL="6627" marR="36000" marT="6627"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122</a:t>
                      </a:r>
                    </a:p>
                  </a:txBody>
                  <a:tcPr marL="6627" marR="36000"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114</a:t>
                      </a:r>
                    </a:p>
                  </a:txBody>
                  <a:tcPr marL="6627" marR="36000"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111</a:t>
                      </a:r>
                    </a:p>
                  </a:txBody>
                  <a:tcPr marL="6627" marR="36000" marT="6627"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102</a:t>
                      </a:r>
                    </a:p>
                  </a:txBody>
                  <a:tcPr marL="6627" marR="36000" marT="6627" marB="0" anchor="ctr">
                    <a:lnL>
                      <a:noFill/>
                    </a:lnL>
                    <a:lnR>
                      <a:noFill/>
                    </a:lnR>
                    <a:lnT>
                      <a:noFill/>
                    </a:lnT>
                    <a:lnB w="9525" cap="flat" cmpd="sng" algn="ctr">
                      <a:solidFill>
                        <a:schemeClr val="tx1"/>
                      </a:solidFill>
                      <a:prstDash val="solid"/>
                      <a:round/>
                      <a:headEnd type="none" w="med" len="med"/>
                      <a:tailEnd type="none" w="med" len="med"/>
                    </a:lnB>
                    <a:solidFill>
                      <a:srgbClr val="DBDBDB"/>
                    </a:solidFill>
                  </a:tcPr>
                </a:tc>
                <a:tc>
                  <a:txBody>
                    <a:bodyPr/>
                    <a:lstStyle/>
                    <a:p>
                      <a:pPr algn="ctr" fontAlgn="b"/>
                      <a:r>
                        <a:rPr lang="es-CL" sz="800" b="0" i="0" u="none" strike="noStrike">
                          <a:solidFill>
                            <a:srgbClr val="000000"/>
                          </a:solidFill>
                          <a:effectLst/>
                          <a:latin typeface="Calibri" panose="020F0502020204030204" pitchFamily="34" charset="0"/>
                        </a:rPr>
                        <a:t>103</a:t>
                      </a:r>
                    </a:p>
                  </a:txBody>
                  <a:tcPr marL="6627" marR="36000"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DBDBDB"/>
                    </a:solidFill>
                  </a:tcPr>
                </a:tc>
                <a:extLst>
                  <a:ext uri="{0D108BD9-81ED-4DB2-BD59-A6C34878D82A}">
                    <a16:rowId xmlns:a16="http://schemas.microsoft.com/office/drawing/2014/main" val="1503108408"/>
                  </a:ext>
                </a:extLst>
              </a:tr>
              <a:tr h="159059">
                <a:tc>
                  <a:txBody>
                    <a:bodyPr/>
                    <a:lstStyle/>
                    <a:p>
                      <a:pPr algn="r" fontAlgn="b"/>
                      <a:r>
                        <a:rPr lang="es-CL" sz="900" b="0" i="0" u="none" strike="noStrike">
                          <a:solidFill>
                            <a:srgbClr val="000000"/>
                          </a:solidFill>
                          <a:effectLst/>
                          <a:latin typeface="Calibri" panose="020F0502020204030204" pitchFamily="34" charset="0"/>
                        </a:rPr>
                        <a:t>Zapatos o zapatillas</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75%</a:t>
                      </a:r>
                    </a:p>
                  </a:txBody>
                  <a:tcPr marL="6627" marR="36000"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76%</a:t>
                      </a:r>
                    </a:p>
                  </a:txBody>
                  <a:tcPr marL="6627" marR="36000"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74%</a:t>
                      </a:r>
                    </a:p>
                  </a:txBody>
                  <a:tcPr marL="6627" marR="36000"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73%</a:t>
                      </a:r>
                    </a:p>
                  </a:txBody>
                  <a:tcPr marL="6627" marR="36000" marT="6627"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80%</a:t>
                      </a:r>
                    </a:p>
                  </a:txBody>
                  <a:tcPr marL="6627" marR="36000"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80%</a:t>
                      </a:r>
                    </a:p>
                  </a:txBody>
                  <a:tcPr marL="6627" marR="36000" marT="6627"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76%</a:t>
                      </a:r>
                    </a:p>
                  </a:txBody>
                  <a:tcPr marL="6627" marR="36000" marT="6627"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72%</a:t>
                      </a:r>
                    </a:p>
                  </a:txBody>
                  <a:tcPr marL="6627" marR="36000" marT="6627"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fontAlgn="b"/>
                      <a:r>
                        <a:rPr lang="es-CL" sz="900" b="0" i="0" u="none" strike="noStrike">
                          <a:solidFill>
                            <a:srgbClr val="000000"/>
                          </a:solidFill>
                          <a:effectLst/>
                          <a:latin typeface="Calibri" panose="020F0502020204030204" pitchFamily="34" charset="0"/>
                        </a:rPr>
                        <a:t>76%</a:t>
                      </a:r>
                    </a:p>
                  </a:txBody>
                  <a:tcPr marL="6627" marR="36000" marT="6627"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894799548"/>
                  </a:ext>
                </a:extLst>
              </a:tr>
              <a:tr h="159059">
                <a:tc>
                  <a:txBody>
                    <a:bodyPr/>
                    <a:lstStyle/>
                    <a:p>
                      <a:pPr algn="r" fontAlgn="b"/>
                      <a:r>
                        <a:rPr lang="es-CL" sz="900" b="0" i="0" u="none" strike="noStrike">
                          <a:solidFill>
                            <a:srgbClr val="000000"/>
                          </a:solidFill>
                          <a:effectLst/>
                          <a:latin typeface="Calibri" panose="020F0502020204030204" pitchFamily="34" charset="0"/>
                        </a:rPr>
                        <a:t>Ropa</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67%</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61%</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66%</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60%</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68%</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65%</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60%</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63%</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67%</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84372476"/>
                  </a:ext>
                </a:extLst>
              </a:tr>
              <a:tr h="159059">
                <a:tc>
                  <a:txBody>
                    <a:bodyPr/>
                    <a:lstStyle/>
                    <a:p>
                      <a:pPr algn="r" fontAlgn="b"/>
                      <a:r>
                        <a:rPr lang="es-CL" sz="900" b="0" i="0" u="none" strike="noStrike">
                          <a:solidFill>
                            <a:srgbClr val="000000"/>
                          </a:solidFill>
                          <a:effectLst/>
                          <a:latin typeface="Calibri" panose="020F0502020204030204" pitchFamily="34" charset="0"/>
                        </a:rPr>
                        <a:t>Tecnología</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58%</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58%</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66%</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56%</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56%</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72%</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63%</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59%</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50%</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614319517"/>
                  </a:ext>
                </a:extLst>
              </a:tr>
              <a:tr h="159059">
                <a:tc>
                  <a:txBody>
                    <a:bodyPr/>
                    <a:lstStyle/>
                    <a:p>
                      <a:pPr algn="r" fontAlgn="b"/>
                      <a:r>
                        <a:rPr lang="es-CL" sz="900" b="0" i="0" u="none" strike="noStrike">
                          <a:solidFill>
                            <a:srgbClr val="000000"/>
                          </a:solidFill>
                          <a:effectLst/>
                          <a:latin typeface="Calibri" panose="020F0502020204030204" pitchFamily="34" charset="0"/>
                        </a:rPr>
                        <a:t>Cigarrillos</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56%</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57%</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42%</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61%</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61%</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39%</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51%</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62%</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61%</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27701182"/>
                  </a:ext>
                </a:extLst>
              </a:tr>
              <a:tr h="159059">
                <a:tc>
                  <a:txBody>
                    <a:bodyPr/>
                    <a:lstStyle/>
                    <a:p>
                      <a:pPr algn="r" fontAlgn="b"/>
                      <a:r>
                        <a:rPr lang="es-CL" sz="900" b="0" i="0" u="none" strike="noStrike">
                          <a:solidFill>
                            <a:srgbClr val="000000"/>
                          </a:solidFill>
                          <a:effectLst/>
                          <a:latin typeface="Calibri" panose="020F0502020204030204" pitchFamily="34" charset="0"/>
                        </a:rPr>
                        <a:t>Medicamentos</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54%</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59%</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52%</a:t>
                      </a:r>
                    </a:p>
                  </a:txBody>
                  <a:tcPr marL="36000"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56%</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58%</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65%</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46%</a:t>
                      </a:r>
                    </a:p>
                  </a:txBody>
                  <a:tcPr marL="6627" marR="36000" marT="6627" marB="0" anchor="ctr">
                    <a:lnL>
                      <a:noFill/>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55%</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56%</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52606668"/>
                  </a:ext>
                </a:extLst>
              </a:tr>
              <a:tr h="159059">
                <a:tc>
                  <a:txBody>
                    <a:bodyPr/>
                    <a:lstStyle/>
                    <a:p>
                      <a:pPr algn="r" fontAlgn="b"/>
                      <a:r>
                        <a:rPr lang="es-CL" sz="900" b="0" i="0" u="none" strike="noStrike">
                          <a:solidFill>
                            <a:srgbClr val="000000"/>
                          </a:solidFill>
                          <a:effectLst/>
                          <a:latin typeface="Calibri" panose="020F0502020204030204" pitchFamily="34" charset="0"/>
                        </a:rPr>
                        <a:t>Libros, DVD o CDs</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54%</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51%</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45%</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48%</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64%</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65%</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55%</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48%</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51%</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02406012"/>
                  </a:ext>
                </a:extLst>
              </a:tr>
              <a:tr h="159059">
                <a:tc>
                  <a:txBody>
                    <a:bodyPr/>
                    <a:lstStyle/>
                    <a:p>
                      <a:pPr algn="r" fontAlgn="b"/>
                      <a:r>
                        <a:rPr lang="es-MX" sz="900" b="0" i="0" u="none" strike="noStrike">
                          <a:solidFill>
                            <a:srgbClr val="000000"/>
                          </a:solidFill>
                          <a:effectLst/>
                          <a:latin typeface="Calibri" panose="020F0502020204030204" pitchFamily="34" charset="0"/>
                        </a:rPr>
                        <a:t>Cosméticos, cremas y/o perfumes</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39%</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65%</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53%</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42%</a:t>
                      </a:r>
                    </a:p>
                  </a:txBody>
                  <a:tcPr marL="6627" marR="36000" marT="6627" marB="0" anchor="ctr">
                    <a:lnL>
                      <a:noFill/>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61%</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53%</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47%</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57%</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48%</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10520779"/>
                  </a:ext>
                </a:extLst>
              </a:tr>
              <a:tr h="159059">
                <a:tc>
                  <a:txBody>
                    <a:bodyPr/>
                    <a:lstStyle/>
                    <a:p>
                      <a:pPr algn="r" fontAlgn="b"/>
                      <a:r>
                        <a:rPr lang="es-CL" sz="900" b="0" i="0" u="none" strike="noStrike">
                          <a:solidFill>
                            <a:srgbClr val="000000"/>
                          </a:solidFill>
                          <a:effectLst/>
                          <a:latin typeface="Calibri" panose="020F0502020204030204" pitchFamily="34" charset="0"/>
                        </a:rPr>
                        <a:t>Juguetes</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40%</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42%</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46%</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38%</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41%</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48%</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45%</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43%</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36%</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63470075"/>
                  </a:ext>
                </a:extLst>
              </a:tr>
              <a:tr h="159059">
                <a:tc>
                  <a:txBody>
                    <a:bodyPr/>
                    <a:lstStyle/>
                    <a:p>
                      <a:pPr algn="r" fontAlgn="b"/>
                      <a:r>
                        <a:rPr lang="es-CL" sz="900" b="0" i="0" u="none" strike="noStrike">
                          <a:solidFill>
                            <a:srgbClr val="000000"/>
                          </a:solidFill>
                          <a:effectLst/>
                          <a:latin typeface="Calibri" panose="020F0502020204030204" pitchFamily="34" charset="0"/>
                        </a:rPr>
                        <a:t>Comida envasada o preparada</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32%</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33%</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40%</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31%</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29%</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36%</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30%</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41%</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27%</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20500144"/>
                  </a:ext>
                </a:extLst>
              </a:tr>
              <a:tr h="159059">
                <a:tc>
                  <a:txBody>
                    <a:bodyPr/>
                    <a:lstStyle/>
                    <a:p>
                      <a:pPr algn="r" fontAlgn="b"/>
                      <a:r>
                        <a:rPr lang="es-CL" sz="900" b="0" i="0" u="none" strike="noStrike">
                          <a:solidFill>
                            <a:srgbClr val="000000"/>
                          </a:solidFill>
                          <a:effectLst/>
                          <a:latin typeface="Calibri" panose="020F0502020204030204" pitchFamily="34" charset="0"/>
                        </a:rPr>
                        <a:t>Artículos de aseo</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32%</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30%</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21%</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28%</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41%</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41%</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23%</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26%</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33%</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65267995"/>
                  </a:ext>
                </a:extLst>
              </a:tr>
              <a:tr h="159059">
                <a:tc>
                  <a:txBody>
                    <a:bodyPr/>
                    <a:lstStyle/>
                    <a:p>
                      <a:pPr algn="r" fontAlgn="b"/>
                      <a:r>
                        <a:rPr lang="es-CL" sz="900" b="0" i="0" u="none" strike="noStrike">
                          <a:solidFill>
                            <a:srgbClr val="000000"/>
                          </a:solidFill>
                          <a:effectLst/>
                          <a:latin typeface="Calibri" panose="020F0502020204030204" pitchFamily="34" charset="0"/>
                        </a:rPr>
                        <a:t>Accesorios</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30%</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26%</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32%</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23%</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31%</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31%</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33%</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22%</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30%</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85313647"/>
                  </a:ext>
                </a:extLst>
              </a:tr>
              <a:tr h="159059">
                <a:tc>
                  <a:txBody>
                    <a:bodyPr/>
                    <a:lstStyle/>
                    <a:p>
                      <a:pPr algn="r" fontAlgn="b"/>
                      <a:r>
                        <a:rPr lang="es-CL" sz="900" b="0" i="0" u="none" strike="noStrike">
                          <a:solidFill>
                            <a:srgbClr val="000000"/>
                          </a:solidFill>
                          <a:effectLst/>
                          <a:latin typeface="Calibri" panose="020F0502020204030204" pitchFamily="34" charset="0"/>
                        </a:rPr>
                        <a:t>Artículos para el hogar</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25%</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29%</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23%</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24%</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34%</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45%</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20%</a:t>
                      </a:r>
                    </a:p>
                  </a:txBody>
                  <a:tcPr marL="6627" marR="36000" marT="6627" marB="0" anchor="ctr">
                    <a:lnL>
                      <a:noFill/>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27%</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22%</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495085952"/>
                  </a:ext>
                </a:extLst>
              </a:tr>
              <a:tr h="159059">
                <a:tc>
                  <a:txBody>
                    <a:bodyPr/>
                    <a:lstStyle/>
                    <a:p>
                      <a:pPr algn="r" fontAlgn="b"/>
                      <a:r>
                        <a:rPr lang="es-CL" sz="900" b="0" i="0" u="none" strike="noStrike">
                          <a:solidFill>
                            <a:srgbClr val="000000"/>
                          </a:solidFill>
                          <a:effectLst/>
                          <a:latin typeface="Calibri" panose="020F0502020204030204" pitchFamily="34" charset="0"/>
                        </a:rPr>
                        <a:t>Artesanías</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13%</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19%</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8%</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12%</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24%</a:t>
                      </a:r>
                    </a:p>
                  </a:txBody>
                  <a:tcPr marL="6627" marR="36000" marT="6627" marB="0" anchor="ctr">
                    <a:lnL w="9525" cap="flat" cmpd="sng" algn="ctr">
                      <a:solidFill>
                        <a:schemeClr val="tx1"/>
                      </a:solidFill>
                      <a:prstDash val="solid"/>
                      <a:round/>
                      <a:headEnd type="none" w="med" len="med"/>
                      <a:tailEnd type="none" w="med" len="med"/>
                    </a:lnL>
                    <a:lnR>
                      <a:noFill/>
                    </a:lnR>
                    <a:lnT>
                      <a:noFill/>
                    </a:lnT>
                    <a:lnB>
                      <a:noFill/>
                    </a:lnB>
                    <a:solidFill>
                      <a:srgbClr val="A9D08E"/>
                    </a:solidFill>
                  </a:tcPr>
                </a:tc>
                <a:tc>
                  <a:txBody>
                    <a:bodyPr/>
                    <a:lstStyle/>
                    <a:p>
                      <a:pPr algn="ctr" fontAlgn="b"/>
                      <a:r>
                        <a:rPr lang="es-CL" sz="900" b="0" i="0" u="none" strike="noStrike">
                          <a:solidFill>
                            <a:srgbClr val="000000"/>
                          </a:solidFill>
                          <a:effectLst/>
                          <a:latin typeface="Calibri" panose="020F0502020204030204" pitchFamily="34" charset="0"/>
                        </a:rPr>
                        <a:t>6%</a:t>
                      </a:r>
                    </a:p>
                  </a:txBody>
                  <a:tcPr marL="6627" marR="36000" marT="6627" marB="0" anchor="ctr">
                    <a:lnL>
                      <a:noFill/>
                    </a:lnL>
                    <a:lnR>
                      <a:noFill/>
                    </a:lnR>
                    <a:lnT>
                      <a:noFill/>
                    </a:lnT>
                    <a:lnB>
                      <a:noFill/>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15%</a:t>
                      </a:r>
                    </a:p>
                  </a:txBody>
                  <a:tcPr marL="6627" marR="36000" marT="6627" marB="0" anchor="ctr">
                    <a:lnL>
                      <a:noFill/>
                    </a:lnL>
                    <a:lnR>
                      <a:noFill/>
                    </a:lnR>
                    <a:lnT>
                      <a:noFill/>
                    </a:lnT>
                    <a:lnB>
                      <a:noFill/>
                    </a:lnB>
                  </a:tcPr>
                </a:tc>
                <a:tc>
                  <a:txBody>
                    <a:bodyPr/>
                    <a:lstStyle/>
                    <a:p>
                      <a:pPr algn="ctr" fontAlgn="b"/>
                      <a:r>
                        <a:rPr lang="es-CL" sz="900" b="0" i="0" u="none" strike="noStrike">
                          <a:solidFill>
                            <a:srgbClr val="000000"/>
                          </a:solidFill>
                          <a:effectLst/>
                          <a:latin typeface="Calibri" panose="020F0502020204030204" pitchFamily="34" charset="0"/>
                        </a:rPr>
                        <a:t>7%</a:t>
                      </a:r>
                    </a:p>
                  </a:txBody>
                  <a:tcPr marL="6627" marR="36000" marT="6627" marB="0" anchor="ctr">
                    <a:lnL>
                      <a:noFill/>
                    </a:lnL>
                    <a:lnR w="952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268336068"/>
                  </a:ext>
                </a:extLst>
              </a:tr>
              <a:tr h="159059">
                <a:tc>
                  <a:txBody>
                    <a:bodyPr/>
                    <a:lstStyle/>
                    <a:p>
                      <a:pPr algn="r" fontAlgn="b"/>
                      <a:r>
                        <a:rPr lang="es-CL" sz="900" b="0" i="0" u="none" strike="noStrike">
                          <a:solidFill>
                            <a:srgbClr val="000000"/>
                          </a:solidFill>
                          <a:effectLst/>
                          <a:latin typeface="Calibri" panose="020F0502020204030204" pitchFamily="34" charset="0"/>
                        </a:rPr>
                        <a:t>Frutas y/o verduras</a:t>
                      </a:r>
                    </a:p>
                  </a:txBody>
                  <a:tcPr marL="6627" marR="36000" marT="6627"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6627" marR="36000"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10%</a:t>
                      </a:r>
                    </a:p>
                  </a:txBody>
                  <a:tcPr marL="6627" marR="36000"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16%</a:t>
                      </a:r>
                    </a:p>
                  </a:txBody>
                  <a:tcPr marL="6627" marR="36000"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6%</a:t>
                      </a:r>
                    </a:p>
                  </a:txBody>
                  <a:tcPr marL="6627" marR="36000" marT="6627" marB="0" anchor="ctr">
                    <a:lnL>
                      <a:noFill/>
                    </a:lnL>
                    <a:lnR>
                      <a:noFill/>
                    </a:lnR>
                    <a:lnT>
                      <a:noFill/>
                    </a:lnT>
                    <a:lnB w="9525" cap="flat" cmpd="sng" algn="ctr">
                      <a:solidFill>
                        <a:schemeClr val="tx1"/>
                      </a:solidFill>
                      <a:prstDash val="solid"/>
                      <a:round/>
                      <a:headEnd type="none" w="med" len="med"/>
                      <a:tailEnd type="none" w="med" len="med"/>
                    </a:lnB>
                    <a:solidFill>
                      <a:srgbClr val="F8CBAD"/>
                    </a:solidFill>
                  </a:tcPr>
                </a:tc>
                <a:tc>
                  <a:txBody>
                    <a:bodyPr/>
                    <a:lstStyle/>
                    <a:p>
                      <a:pPr algn="ctr" fontAlgn="b"/>
                      <a:r>
                        <a:rPr lang="es-CL" sz="900" b="0" i="0" u="none" strike="noStrike">
                          <a:solidFill>
                            <a:srgbClr val="000000"/>
                          </a:solidFill>
                          <a:effectLst/>
                          <a:latin typeface="Calibri" panose="020F0502020204030204" pitchFamily="34" charset="0"/>
                        </a:rPr>
                        <a:t>12%</a:t>
                      </a:r>
                    </a:p>
                  </a:txBody>
                  <a:tcPr marL="6627" marR="36000"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12%</a:t>
                      </a:r>
                    </a:p>
                  </a:txBody>
                  <a:tcPr marL="6627" marR="36000" marT="6627" marB="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11%</a:t>
                      </a:r>
                    </a:p>
                  </a:txBody>
                  <a:tcPr marL="6627" marR="36000" marT="6627"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13%</a:t>
                      </a:r>
                    </a:p>
                  </a:txBody>
                  <a:tcPr marL="6627" marR="36000" marT="6627"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b"/>
                      <a:r>
                        <a:rPr lang="es-CL" sz="900" b="0" i="0" u="none" strike="noStrike">
                          <a:solidFill>
                            <a:srgbClr val="000000"/>
                          </a:solidFill>
                          <a:effectLst/>
                          <a:latin typeface="Calibri" panose="020F0502020204030204" pitchFamily="34" charset="0"/>
                        </a:rPr>
                        <a:t>8%</a:t>
                      </a:r>
                    </a:p>
                  </a:txBody>
                  <a:tcPr marL="6627" marR="36000" marT="6627" marB="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5010886"/>
                  </a:ext>
                </a:extLst>
              </a:tr>
            </a:tbl>
          </a:graphicData>
        </a:graphic>
      </p:graphicFrame>
      <p:sp>
        <p:nvSpPr>
          <p:cNvPr id="8" name="CuadroTexto 7">
            <a:extLst>
              <a:ext uri="{FF2B5EF4-FFF2-40B4-BE49-F238E27FC236}">
                <a16:creationId xmlns:a16="http://schemas.microsoft.com/office/drawing/2014/main" id="{E66D775B-36BF-C357-1BB6-240314951AB1}"/>
              </a:ext>
            </a:extLst>
          </p:cNvPr>
          <p:cNvSpPr txBox="1"/>
          <p:nvPr/>
        </p:nvSpPr>
        <p:spPr>
          <a:xfrm>
            <a:off x="5793496" y="930114"/>
            <a:ext cx="3017522" cy="396208"/>
          </a:xfrm>
          <a:prstGeom prst="rect">
            <a:avLst/>
          </a:prstGeom>
        </p:spPr>
        <p:txBody>
          <a:bodyPr vert="horz" lIns="91440" tIns="45720" rIns="91440" bIns="45720" rtlCol="0">
            <a:normAutofit/>
          </a:bodyPr>
          <a:lstStyle>
            <a:defPPr>
              <a:defRPr lang="es-AR"/>
            </a:defPPr>
            <a:lvl1pPr indent="0">
              <a:lnSpc>
                <a:spcPct val="90000"/>
              </a:lnSpc>
              <a:spcBef>
                <a:spcPts val="750"/>
              </a:spcBef>
              <a:buFont typeface="Arial" panose="020B0604020202020204" pitchFamily="34" charset="0"/>
              <a:buNone/>
              <a:defRPr sz="1000">
                <a:latin typeface="Century Gothic" panose="020B0502020202020204"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algn="ctr"/>
            <a:endParaRPr lang="es-CL"/>
          </a:p>
        </p:txBody>
      </p:sp>
      <p:sp>
        <p:nvSpPr>
          <p:cNvPr id="7" name="CuadroTexto 6">
            <a:extLst>
              <a:ext uri="{FF2B5EF4-FFF2-40B4-BE49-F238E27FC236}">
                <a16:creationId xmlns:a16="http://schemas.microsoft.com/office/drawing/2014/main" id="{A37346B0-6174-21CF-ED7B-27B74AFB23D0}"/>
              </a:ext>
            </a:extLst>
          </p:cNvPr>
          <p:cNvSpPr txBox="1"/>
          <p:nvPr/>
        </p:nvSpPr>
        <p:spPr>
          <a:xfrm>
            <a:off x="4652908" y="4679900"/>
            <a:ext cx="3017522" cy="396208"/>
          </a:xfrm>
          <a:prstGeom prst="rect">
            <a:avLst/>
          </a:prstGeom>
        </p:spPr>
        <p:txBody>
          <a:bodyPr vert="horz" lIns="91440" tIns="45720" rIns="91440" bIns="45720" rtlCol="0">
            <a:normAutofit/>
          </a:bodyPr>
          <a:lstStyle>
            <a:defPPr>
              <a:defRPr lang="es-AR"/>
            </a:defPPr>
            <a:lvl1pPr indent="0">
              <a:lnSpc>
                <a:spcPct val="90000"/>
              </a:lnSpc>
              <a:spcBef>
                <a:spcPts val="750"/>
              </a:spcBef>
              <a:buFont typeface="Arial" panose="020B0604020202020204" pitchFamily="34" charset="0"/>
              <a:buNone/>
              <a:defRPr sz="1000">
                <a:latin typeface="Century Gothic" panose="020B0502020202020204"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s-MX" dirty="0"/>
              <a:t>¿Para qué productos sabe distinguir si son de contrabando o no?</a:t>
            </a:r>
            <a:endParaRPr lang="es-CL" dirty="0"/>
          </a:p>
        </p:txBody>
      </p:sp>
      <p:sp>
        <p:nvSpPr>
          <p:cNvPr id="9" name="CuadroTexto 8">
            <a:hlinkClick r:id="rId3" action="ppaction://hlinksldjump"/>
            <a:extLst>
              <a:ext uri="{FF2B5EF4-FFF2-40B4-BE49-F238E27FC236}">
                <a16:creationId xmlns:a16="http://schemas.microsoft.com/office/drawing/2014/main" id="{6A4E5A9B-6DB6-B972-8F2D-A87C15A09EEF}"/>
              </a:ext>
            </a:extLst>
          </p:cNvPr>
          <p:cNvSpPr txBox="1"/>
          <p:nvPr/>
        </p:nvSpPr>
        <p:spPr>
          <a:xfrm>
            <a:off x="6407460" y="4818883"/>
            <a:ext cx="635110" cy="253916"/>
          </a:xfrm>
          <a:prstGeom prst="rect">
            <a:avLst/>
          </a:prstGeom>
          <a:noFill/>
        </p:spPr>
        <p:txBody>
          <a:bodyPr wrap="none" rtlCol="0">
            <a:spAutoFit/>
          </a:bodyPr>
          <a:lstStyle/>
          <a:p>
            <a:r>
              <a:rPr lang="es-CL" sz="1050" b="1" dirty="0">
                <a:solidFill>
                  <a:schemeClr val="tx1">
                    <a:lumMod val="85000"/>
                    <a:lumOff val="15000"/>
                  </a:schemeClr>
                </a:solidFill>
              </a:rPr>
              <a:t>VOLVER</a:t>
            </a:r>
          </a:p>
        </p:txBody>
      </p:sp>
    </p:spTree>
    <p:extLst>
      <p:ext uri="{BB962C8B-B14F-4D97-AF65-F5344CB8AC3E}">
        <p14:creationId xmlns:p14="http://schemas.microsoft.com/office/powerpoint/2010/main" val="2232933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sz="2000"/>
              <a:t>Discernimiento de cigarrillos</a:t>
            </a:r>
            <a:endParaRPr lang="es-AR"/>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a:xfrm>
            <a:off x="833100" y="4825414"/>
            <a:ext cx="2121115" cy="250694"/>
          </a:xfrm>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647060" y="208828"/>
            <a:ext cx="7768000" cy="57551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b="0" dirty="0">
                <a:solidFill>
                  <a:schemeClr val="accent2"/>
                </a:solidFill>
              </a:rPr>
              <a:t>Quienes declaran </a:t>
            </a:r>
            <a:r>
              <a:rPr lang="es-MX" sz="1800" dirty="0">
                <a:solidFill>
                  <a:schemeClr val="accent2"/>
                </a:solidFill>
              </a:rPr>
              <a:t>distinguir los cigarrillos de contrabando</a:t>
            </a:r>
            <a:r>
              <a:rPr lang="es-MX" sz="1600" b="0" dirty="0">
                <a:solidFill>
                  <a:schemeClr val="accent2"/>
                </a:solidFill>
              </a:rPr>
              <a:t>,</a:t>
            </a:r>
          </a:p>
          <a:p>
            <a:r>
              <a:rPr lang="es-MX" sz="1600" b="0" dirty="0">
                <a:solidFill>
                  <a:schemeClr val="accent2"/>
                </a:solidFill>
              </a:rPr>
              <a:t> se </a:t>
            </a:r>
            <a:r>
              <a:rPr lang="es-MX" sz="1600" dirty="0">
                <a:solidFill>
                  <a:schemeClr val="accent2"/>
                </a:solidFill>
              </a:rPr>
              <a:t>basan </a:t>
            </a:r>
            <a:r>
              <a:rPr lang="es-MX" sz="1600" b="0" dirty="0">
                <a:solidFill>
                  <a:schemeClr val="accent2"/>
                </a:solidFill>
              </a:rPr>
              <a:t>en el </a:t>
            </a:r>
            <a:r>
              <a:rPr lang="es-MX" sz="1600" dirty="0">
                <a:solidFill>
                  <a:schemeClr val="accent2"/>
                </a:solidFill>
              </a:rPr>
              <a:t>nombre </a:t>
            </a:r>
            <a:r>
              <a:rPr lang="es-MX" sz="1600" b="0" dirty="0">
                <a:solidFill>
                  <a:schemeClr val="accent2"/>
                </a:solidFill>
              </a:rPr>
              <a:t>o</a:t>
            </a:r>
            <a:r>
              <a:rPr lang="es-MX" sz="1600" dirty="0">
                <a:solidFill>
                  <a:schemeClr val="accent2"/>
                </a:solidFill>
              </a:rPr>
              <a:t> marca</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34</a:t>
            </a:fld>
            <a:endParaRPr lang="es-419" sz="1050">
              <a:solidFill>
                <a:prstClr val="black"/>
              </a:solidFill>
              <a:latin typeface="Century Gothic" panose="020B0502020202020204" pitchFamily="34" charset="0"/>
            </a:endParaRPr>
          </a:p>
        </p:txBody>
      </p:sp>
      <p:graphicFrame>
        <p:nvGraphicFramePr>
          <p:cNvPr id="6" name="Gráfico 5">
            <a:extLst>
              <a:ext uri="{FF2B5EF4-FFF2-40B4-BE49-F238E27FC236}">
                <a16:creationId xmlns:a16="http://schemas.microsoft.com/office/drawing/2014/main" id="{93C63072-E166-AFBE-DF61-9D325600439F}"/>
              </a:ext>
            </a:extLst>
          </p:cNvPr>
          <p:cNvGraphicFramePr/>
          <p:nvPr>
            <p:extLst>
              <p:ext uri="{D42A27DB-BD31-4B8C-83A1-F6EECF244321}">
                <p14:modId xmlns:p14="http://schemas.microsoft.com/office/powerpoint/2010/main" val="3331802280"/>
              </p:ext>
            </p:extLst>
          </p:nvPr>
        </p:nvGraphicFramePr>
        <p:xfrm>
          <a:off x="4005651" y="1220585"/>
          <a:ext cx="4805367" cy="3198952"/>
        </p:xfrm>
        <a:graphic>
          <a:graphicData uri="http://schemas.openxmlformats.org/drawingml/2006/chart">
            <c:chart xmlns:c="http://schemas.openxmlformats.org/drawingml/2006/chart" xmlns:r="http://schemas.openxmlformats.org/officeDocument/2006/relationships" r:id="rId3"/>
          </a:graphicData>
        </a:graphic>
      </p:graphicFrame>
      <p:sp>
        <p:nvSpPr>
          <p:cNvPr id="11" name="Marcador de contenido 2">
            <a:extLst>
              <a:ext uri="{FF2B5EF4-FFF2-40B4-BE49-F238E27FC236}">
                <a16:creationId xmlns:a16="http://schemas.microsoft.com/office/drawing/2014/main" id="{35D17A10-773B-C388-4B5E-6C55313633C6}"/>
              </a:ext>
            </a:extLst>
          </p:cNvPr>
          <p:cNvSpPr txBox="1">
            <a:spLocks/>
          </p:cNvSpPr>
          <p:nvPr/>
        </p:nvSpPr>
        <p:spPr>
          <a:xfrm>
            <a:off x="5386062" y="4825414"/>
            <a:ext cx="2534049" cy="25069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AR"/>
              <a:t>Base: quienes saben distinguir (235)</a:t>
            </a:r>
          </a:p>
        </p:txBody>
      </p:sp>
      <p:sp>
        <p:nvSpPr>
          <p:cNvPr id="7" name="CuadroTexto 6">
            <a:extLst>
              <a:ext uri="{FF2B5EF4-FFF2-40B4-BE49-F238E27FC236}">
                <a16:creationId xmlns:a16="http://schemas.microsoft.com/office/drawing/2014/main" id="{6123F392-D8EC-63FE-6D88-277F9784904A}"/>
              </a:ext>
            </a:extLst>
          </p:cNvPr>
          <p:cNvSpPr txBox="1"/>
          <p:nvPr/>
        </p:nvSpPr>
        <p:spPr>
          <a:xfrm>
            <a:off x="5041645" y="956980"/>
            <a:ext cx="4040526" cy="396208"/>
          </a:xfrm>
          <a:prstGeom prst="rect">
            <a:avLst/>
          </a:prstGeom>
        </p:spPr>
        <p:txBody>
          <a:bodyPr vert="horz" lIns="91440" tIns="45720" rIns="91440" bIns="45720" rtlCol="0">
            <a:normAutofit/>
          </a:bodyPr>
          <a:lstStyle>
            <a:defPPr>
              <a:defRPr lang="es-AR"/>
            </a:defPPr>
            <a:lvl1pPr indent="0">
              <a:lnSpc>
                <a:spcPct val="90000"/>
              </a:lnSpc>
              <a:spcBef>
                <a:spcPts val="750"/>
              </a:spcBef>
              <a:buFont typeface="Arial" panose="020B0604020202020204" pitchFamily="34" charset="0"/>
              <a:buNone/>
              <a:defRPr sz="1000">
                <a:latin typeface="Century Gothic" panose="020B0502020202020204"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algn="r"/>
            <a:r>
              <a:rPr lang="es-MX" dirty="0"/>
              <a:t>¿Cómo distingue si los cigarrillos son de contrabando o no? </a:t>
            </a:r>
            <a:r>
              <a:rPr lang="es-CL" sz="900" b="1" i="1" dirty="0"/>
              <a:t>RESPUESTAS ESPTONÁNEAS</a:t>
            </a:r>
            <a:endParaRPr lang="es-CL" b="1" i="1" dirty="0"/>
          </a:p>
        </p:txBody>
      </p:sp>
      <p:graphicFrame>
        <p:nvGraphicFramePr>
          <p:cNvPr id="8" name="Marcador de contenido 13">
            <a:extLst>
              <a:ext uri="{FF2B5EF4-FFF2-40B4-BE49-F238E27FC236}">
                <a16:creationId xmlns:a16="http://schemas.microsoft.com/office/drawing/2014/main" id="{BE8C0BED-5C2A-3C79-C0C6-E60949E07BC3}"/>
              </a:ext>
            </a:extLst>
          </p:cNvPr>
          <p:cNvGraphicFramePr>
            <a:graphicFrameLocks/>
          </p:cNvGraphicFramePr>
          <p:nvPr>
            <p:extLst>
              <p:ext uri="{D42A27DB-BD31-4B8C-83A1-F6EECF244321}">
                <p14:modId xmlns:p14="http://schemas.microsoft.com/office/powerpoint/2010/main" val="3779091884"/>
              </p:ext>
            </p:extLst>
          </p:nvPr>
        </p:nvGraphicFramePr>
        <p:xfrm>
          <a:off x="1223509" y="1353188"/>
          <a:ext cx="2959240" cy="22681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7A297502-78A9-69FD-5DD3-F57A0F3C2C95}"/>
              </a:ext>
            </a:extLst>
          </p:cNvPr>
          <p:cNvGraphicFramePr>
            <a:graphicFrameLocks noGrp="1"/>
          </p:cNvGraphicFramePr>
          <p:nvPr>
            <p:extLst>
              <p:ext uri="{D42A27DB-BD31-4B8C-83A1-F6EECF244321}">
                <p14:modId xmlns:p14="http://schemas.microsoft.com/office/powerpoint/2010/main" val="4211999449"/>
              </p:ext>
            </p:extLst>
          </p:nvPr>
        </p:nvGraphicFramePr>
        <p:xfrm>
          <a:off x="1505378" y="3889347"/>
          <a:ext cx="2677371" cy="457200"/>
        </p:xfrm>
        <a:graphic>
          <a:graphicData uri="http://schemas.openxmlformats.org/drawingml/2006/table">
            <a:tbl>
              <a:tblPr firstRow="1" bandRow="1">
                <a:tableStyleId>{5C22544A-7EE6-4342-B048-85BDC9FD1C3A}</a:tableStyleId>
              </a:tblPr>
              <a:tblGrid>
                <a:gridCol w="1359217">
                  <a:extLst>
                    <a:ext uri="{9D8B030D-6E8A-4147-A177-3AD203B41FA5}">
                      <a16:colId xmlns:a16="http://schemas.microsoft.com/office/drawing/2014/main" val="2445076523"/>
                    </a:ext>
                  </a:extLst>
                </a:gridCol>
                <a:gridCol w="1318154">
                  <a:extLst>
                    <a:ext uri="{9D8B030D-6E8A-4147-A177-3AD203B41FA5}">
                      <a16:colId xmlns:a16="http://schemas.microsoft.com/office/drawing/2014/main" val="4057130129"/>
                    </a:ext>
                  </a:extLst>
                </a:gridCol>
              </a:tblGrid>
              <a:tr h="293409">
                <a:tc>
                  <a:txBody>
                    <a:bodyPr/>
                    <a:lstStyle/>
                    <a:p>
                      <a:pPr algn="r"/>
                      <a:r>
                        <a:rPr lang="es-CL" sz="800" b="1">
                          <a:solidFill>
                            <a:schemeClr val="bg1"/>
                          </a:solidFill>
                          <a:latin typeface="Century Schoolbook" panose="02040604050505020304" pitchFamily="18" charset="0"/>
                        </a:rPr>
                        <a:t>Dicen más distinguir cigarrillos de contrabando</a:t>
                      </a:r>
                    </a:p>
                  </a:txBody>
                  <a:tcPr anchor="ctr">
                    <a:solidFill>
                      <a:schemeClr val="bg2"/>
                    </a:solidFill>
                  </a:tcPr>
                </a:tc>
                <a:tc>
                  <a:txBody>
                    <a:bodyPr/>
                    <a:lstStyle/>
                    <a:p>
                      <a:pPr algn="ctr"/>
                      <a:r>
                        <a:rPr lang="es-CL" sz="800" b="1" dirty="0">
                          <a:solidFill>
                            <a:schemeClr val="bg1"/>
                          </a:solidFill>
                          <a:latin typeface="Century Schoolbook" panose="02040604050505020304" pitchFamily="18" charset="0"/>
                        </a:rPr>
                        <a:t>30-49 años (48%)</a:t>
                      </a:r>
                    </a:p>
                  </a:txBody>
                  <a:tcPr anchor="ctr">
                    <a:solidFill>
                      <a:schemeClr val="bg2"/>
                    </a:solidFill>
                  </a:tcPr>
                </a:tc>
                <a:extLst>
                  <a:ext uri="{0D108BD9-81ED-4DB2-BD59-A6C34878D82A}">
                    <a16:rowId xmlns:a16="http://schemas.microsoft.com/office/drawing/2014/main" val="920543897"/>
                  </a:ext>
                </a:extLst>
              </a:tr>
            </a:tbl>
          </a:graphicData>
        </a:graphic>
      </p:graphicFrame>
    </p:spTree>
    <p:extLst>
      <p:ext uri="{BB962C8B-B14F-4D97-AF65-F5344CB8AC3E}">
        <p14:creationId xmlns:p14="http://schemas.microsoft.com/office/powerpoint/2010/main" val="3395867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pPr algn="ctr"/>
            <a:r>
              <a:rPr lang="es-MX" sz="2000"/>
              <a:t>Disposición hacia productos de contrabando</a:t>
            </a:r>
            <a:endParaRPr lang="es-AR"/>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332982" y="0"/>
            <a:ext cx="7645680" cy="97696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b="0" dirty="0">
                <a:solidFill>
                  <a:schemeClr val="accent2"/>
                </a:solidFill>
              </a:rPr>
              <a:t>La</a:t>
            </a:r>
            <a:r>
              <a:rPr lang="es-MX" sz="1600" dirty="0">
                <a:solidFill>
                  <a:schemeClr val="accent2"/>
                </a:solidFill>
              </a:rPr>
              <a:t> mayoría </a:t>
            </a:r>
            <a:r>
              <a:rPr lang="es-MX" sz="1600" b="0" dirty="0">
                <a:solidFill>
                  <a:schemeClr val="accent2"/>
                </a:solidFill>
              </a:rPr>
              <a:t>declara que </a:t>
            </a:r>
            <a:r>
              <a:rPr lang="es-MX" sz="1800" dirty="0">
                <a:solidFill>
                  <a:schemeClr val="accent2"/>
                </a:solidFill>
              </a:rPr>
              <a:t>prefiere buscar una alternativa</a:t>
            </a:r>
          </a:p>
          <a:p>
            <a:r>
              <a:rPr lang="es-MX" sz="1800" dirty="0">
                <a:solidFill>
                  <a:schemeClr val="accent2"/>
                </a:solidFill>
              </a:rPr>
              <a:t> legal </a:t>
            </a:r>
            <a:r>
              <a:rPr lang="es-MX" sz="1600" b="0" dirty="0">
                <a:solidFill>
                  <a:schemeClr val="accent2"/>
                </a:solidFill>
              </a:rPr>
              <a:t>a un producto de contrabando </a:t>
            </a:r>
            <a:endParaRPr lang="es-AR" sz="1600" b="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35</a:t>
            </a:fld>
            <a:endParaRPr lang="es-419" sz="1050">
              <a:solidFill>
                <a:prstClr val="black"/>
              </a:solidFill>
              <a:latin typeface="Century Gothic" panose="020B0502020202020204" pitchFamily="34" charset="0"/>
            </a:endParaRPr>
          </a:p>
        </p:txBody>
      </p:sp>
      <p:graphicFrame>
        <p:nvGraphicFramePr>
          <p:cNvPr id="7" name="Marcador de contenido 6">
            <a:extLst>
              <a:ext uri="{FF2B5EF4-FFF2-40B4-BE49-F238E27FC236}">
                <a16:creationId xmlns:a16="http://schemas.microsoft.com/office/drawing/2014/main" id="{7CF80C14-705A-30DB-A31D-950EA8A00CC9}"/>
              </a:ext>
            </a:extLst>
          </p:cNvPr>
          <p:cNvGraphicFramePr>
            <a:graphicFrameLocks/>
          </p:cNvGraphicFramePr>
          <p:nvPr>
            <p:extLst>
              <p:ext uri="{D42A27DB-BD31-4B8C-83A1-F6EECF244321}">
                <p14:modId xmlns:p14="http://schemas.microsoft.com/office/powerpoint/2010/main" val="2390393564"/>
              </p:ext>
            </p:extLst>
          </p:nvPr>
        </p:nvGraphicFramePr>
        <p:xfrm>
          <a:off x="2416629" y="1477109"/>
          <a:ext cx="6087291" cy="2885341"/>
        </p:xfrm>
        <a:graphic>
          <a:graphicData uri="http://schemas.openxmlformats.org/drawingml/2006/chart">
            <c:chart xmlns:c="http://schemas.openxmlformats.org/drawingml/2006/chart" xmlns:r="http://schemas.openxmlformats.org/officeDocument/2006/relationships" r:id="rId3"/>
          </a:graphicData>
        </a:graphic>
      </p:graphicFrame>
      <p:sp>
        <p:nvSpPr>
          <p:cNvPr id="6" name="Marcador de contenido 4">
            <a:extLst>
              <a:ext uri="{FF2B5EF4-FFF2-40B4-BE49-F238E27FC236}">
                <a16:creationId xmlns:a16="http://schemas.microsoft.com/office/drawing/2014/main" id="{D44672D9-E310-893D-9D77-E8374659E365}"/>
              </a:ext>
            </a:extLst>
          </p:cNvPr>
          <p:cNvSpPr txBox="1">
            <a:spLocks/>
          </p:cNvSpPr>
          <p:nvPr/>
        </p:nvSpPr>
        <p:spPr>
          <a:xfrm>
            <a:off x="1645920" y="1125415"/>
            <a:ext cx="6332742" cy="351693"/>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a:t>Si tuviera la opción de comprar un producto que es de contrabando, pero que también puede encontrar en el comercio legal, usted…</a:t>
            </a:r>
            <a:endParaRPr lang="es-CL"/>
          </a:p>
        </p:txBody>
      </p:sp>
      <p:graphicFrame>
        <p:nvGraphicFramePr>
          <p:cNvPr id="4" name="Tabla 3">
            <a:extLst>
              <a:ext uri="{FF2B5EF4-FFF2-40B4-BE49-F238E27FC236}">
                <a16:creationId xmlns:a16="http://schemas.microsoft.com/office/drawing/2014/main" id="{44D150FE-D80C-9C65-EB5D-AA987DE2CD56}"/>
              </a:ext>
            </a:extLst>
          </p:cNvPr>
          <p:cNvGraphicFramePr>
            <a:graphicFrameLocks noGrp="1"/>
          </p:cNvGraphicFramePr>
          <p:nvPr>
            <p:extLst>
              <p:ext uri="{D42A27DB-BD31-4B8C-83A1-F6EECF244321}">
                <p14:modId xmlns:p14="http://schemas.microsoft.com/office/powerpoint/2010/main" val="2112202169"/>
              </p:ext>
            </p:extLst>
          </p:nvPr>
        </p:nvGraphicFramePr>
        <p:xfrm>
          <a:off x="1377733" y="4260218"/>
          <a:ext cx="7107135" cy="335280"/>
        </p:xfrm>
        <a:graphic>
          <a:graphicData uri="http://schemas.openxmlformats.org/drawingml/2006/table">
            <a:tbl>
              <a:tblPr firstRow="1" bandRow="1">
                <a:tableStyleId>{5C22544A-7EE6-4342-B048-85BDC9FD1C3A}</a:tableStyleId>
              </a:tblPr>
              <a:tblGrid>
                <a:gridCol w="998905">
                  <a:extLst>
                    <a:ext uri="{9D8B030D-6E8A-4147-A177-3AD203B41FA5}">
                      <a16:colId xmlns:a16="http://schemas.microsoft.com/office/drawing/2014/main" val="4083225876"/>
                    </a:ext>
                  </a:extLst>
                </a:gridCol>
                <a:gridCol w="1221646">
                  <a:extLst>
                    <a:ext uri="{9D8B030D-6E8A-4147-A177-3AD203B41FA5}">
                      <a16:colId xmlns:a16="http://schemas.microsoft.com/office/drawing/2014/main" val="316073380"/>
                    </a:ext>
                  </a:extLst>
                </a:gridCol>
                <a:gridCol w="1221646">
                  <a:extLst>
                    <a:ext uri="{9D8B030D-6E8A-4147-A177-3AD203B41FA5}">
                      <a16:colId xmlns:a16="http://schemas.microsoft.com/office/drawing/2014/main" val="1163750643"/>
                    </a:ext>
                  </a:extLst>
                </a:gridCol>
                <a:gridCol w="1221646">
                  <a:extLst>
                    <a:ext uri="{9D8B030D-6E8A-4147-A177-3AD203B41FA5}">
                      <a16:colId xmlns:a16="http://schemas.microsoft.com/office/drawing/2014/main" val="1173967578"/>
                    </a:ext>
                  </a:extLst>
                </a:gridCol>
                <a:gridCol w="1221646">
                  <a:extLst>
                    <a:ext uri="{9D8B030D-6E8A-4147-A177-3AD203B41FA5}">
                      <a16:colId xmlns:a16="http://schemas.microsoft.com/office/drawing/2014/main" val="4087980881"/>
                    </a:ext>
                  </a:extLst>
                </a:gridCol>
                <a:gridCol w="1221646">
                  <a:extLst>
                    <a:ext uri="{9D8B030D-6E8A-4147-A177-3AD203B41FA5}">
                      <a16:colId xmlns:a16="http://schemas.microsoft.com/office/drawing/2014/main" val="2447738900"/>
                    </a:ext>
                  </a:extLst>
                </a:gridCol>
              </a:tblGrid>
              <a:tr h="293409">
                <a:tc>
                  <a:txBody>
                    <a:bodyPr/>
                    <a:lstStyle/>
                    <a:p>
                      <a:pPr algn="r"/>
                      <a:r>
                        <a:rPr lang="es-CL" sz="800" b="1">
                          <a:solidFill>
                            <a:schemeClr val="bg1">
                              <a:lumMod val="50000"/>
                            </a:schemeClr>
                          </a:solidFill>
                          <a:latin typeface="Century Schoolbook" panose="02040604050505020304" pitchFamily="18" charset="0"/>
                        </a:rPr>
                        <a:t>Más frecuente en:</a:t>
                      </a:r>
                    </a:p>
                  </a:txBody>
                  <a:tcPr anchor="ctr">
                    <a:solidFill>
                      <a:schemeClr val="bg2"/>
                    </a:solidFill>
                  </a:tcPr>
                </a:tc>
                <a:tc>
                  <a:txBody>
                    <a:bodyPr/>
                    <a:lstStyle/>
                    <a:p>
                      <a:pPr algn="ctr"/>
                      <a:r>
                        <a:rPr lang="es-CL" sz="800" b="1">
                          <a:solidFill>
                            <a:schemeClr val="bg1">
                              <a:lumMod val="50000"/>
                            </a:schemeClr>
                          </a:solidFill>
                          <a:latin typeface="Century Schoolbook" panose="02040604050505020304" pitchFamily="18" charset="0"/>
                        </a:rPr>
                        <a:t>50-75 años (51%)</a:t>
                      </a: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lumMod val="50000"/>
                            </a:schemeClr>
                          </a:solidFill>
                          <a:latin typeface="Century Schoolbook" panose="02040604050505020304" pitchFamily="18" charset="0"/>
                        </a:rPr>
                        <a:t>Mujeres (31%)</a:t>
                      </a: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a:solidFill>
                            <a:schemeClr val="bg1">
                              <a:lumMod val="50000"/>
                            </a:schemeClr>
                          </a:solidFill>
                          <a:latin typeface="Century Schoolbook" panose="02040604050505020304" pitchFamily="18" charset="0"/>
                        </a:rPr>
                        <a:t>Hombres (20%)</a:t>
                      </a: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CL" sz="800" b="1" dirty="0">
                          <a:solidFill>
                            <a:schemeClr val="bg1">
                              <a:lumMod val="50000"/>
                            </a:schemeClr>
                          </a:solidFill>
                          <a:latin typeface="Century Schoolbook" panose="02040604050505020304" pitchFamily="18" charset="0"/>
                        </a:rPr>
                        <a:t>Mujeres (13%)</a:t>
                      </a: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CL" sz="800" b="1" dirty="0">
                        <a:solidFill>
                          <a:schemeClr val="bg1">
                            <a:lumMod val="50000"/>
                          </a:schemeClr>
                        </a:solidFill>
                        <a:latin typeface="Century Schoolbook" panose="02040604050505020304" pitchFamily="18" charset="0"/>
                      </a:endParaRPr>
                    </a:p>
                  </a:txBody>
                  <a:tcPr anchor="ctr">
                    <a:noFill/>
                  </a:tcPr>
                </a:tc>
                <a:extLst>
                  <a:ext uri="{0D108BD9-81ED-4DB2-BD59-A6C34878D82A}">
                    <a16:rowId xmlns:a16="http://schemas.microsoft.com/office/drawing/2014/main" val="2966596441"/>
                  </a:ext>
                </a:extLst>
              </a:tr>
            </a:tbl>
          </a:graphicData>
        </a:graphic>
      </p:graphicFrame>
    </p:spTree>
    <p:extLst>
      <p:ext uri="{BB962C8B-B14F-4D97-AF65-F5344CB8AC3E}">
        <p14:creationId xmlns:p14="http://schemas.microsoft.com/office/powerpoint/2010/main" val="3775759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4ED3F6E-1795-070D-8585-9F3FF33BF1C4}"/>
              </a:ext>
            </a:extLst>
          </p:cNvPr>
          <p:cNvSpPr>
            <a:spLocks noGrp="1"/>
          </p:cNvSpPr>
          <p:nvPr>
            <p:ph type="title"/>
          </p:nvPr>
        </p:nvSpPr>
        <p:spPr>
          <a:xfrm>
            <a:off x="3345895" y="2152537"/>
            <a:ext cx="2452210" cy="605906"/>
          </a:xfrm>
        </p:spPr>
        <p:txBody>
          <a:bodyPr/>
          <a:lstStyle/>
          <a:p>
            <a:r>
              <a:rPr lang="es-CL" sz="2900"/>
              <a:t>Medidas frente al comercio ilegal</a:t>
            </a:r>
          </a:p>
        </p:txBody>
      </p:sp>
    </p:spTree>
    <p:extLst>
      <p:ext uri="{BB962C8B-B14F-4D97-AF65-F5344CB8AC3E}">
        <p14:creationId xmlns:p14="http://schemas.microsoft.com/office/powerpoint/2010/main" val="1537373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a:xfrm rot="16200000">
            <a:off x="-2066372" y="2221241"/>
            <a:ext cx="4899378" cy="527484"/>
          </a:xfrm>
        </p:spPr>
        <p:txBody>
          <a:bodyPr/>
          <a:lstStyle/>
          <a:p>
            <a:pPr algn="ctr"/>
            <a:r>
              <a:rPr lang="es-MX" sz="2800"/>
              <a:t>Medidas</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781318" y="233413"/>
            <a:ext cx="7072213" cy="69561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b="0" dirty="0">
                <a:solidFill>
                  <a:schemeClr val="accent2"/>
                </a:solidFill>
              </a:rPr>
              <a:t>La </a:t>
            </a:r>
            <a:r>
              <a:rPr lang="es-MX" sz="1600" dirty="0">
                <a:solidFill>
                  <a:schemeClr val="accent2"/>
                </a:solidFill>
              </a:rPr>
              <a:t>gran mayoría </a:t>
            </a:r>
            <a:r>
              <a:rPr lang="es-MX" sz="1600" b="0" dirty="0">
                <a:solidFill>
                  <a:schemeClr val="accent2"/>
                </a:solidFill>
              </a:rPr>
              <a:t>considera que </a:t>
            </a:r>
            <a:r>
              <a:rPr lang="es-MX" sz="1800" dirty="0">
                <a:solidFill>
                  <a:schemeClr val="accent2"/>
                </a:solidFill>
              </a:rPr>
              <a:t>deben tomarse medidas </a:t>
            </a:r>
            <a:r>
              <a:rPr lang="es-MX" sz="1600" b="0" dirty="0">
                <a:solidFill>
                  <a:schemeClr val="accent2"/>
                </a:solidFill>
              </a:rPr>
              <a:t>para</a:t>
            </a:r>
            <a:r>
              <a:rPr lang="es-MX" sz="1600" dirty="0">
                <a:solidFill>
                  <a:schemeClr val="accent2"/>
                </a:solidFill>
              </a:rPr>
              <a:t> </a:t>
            </a:r>
            <a:r>
              <a:rPr lang="es-MX" sz="1800" dirty="0">
                <a:solidFill>
                  <a:schemeClr val="accent2"/>
                </a:solidFill>
              </a:rPr>
              <a:t>reducir</a:t>
            </a:r>
            <a:r>
              <a:rPr lang="es-MX" sz="1600" b="0" dirty="0">
                <a:solidFill>
                  <a:schemeClr val="accent2"/>
                </a:solidFill>
              </a:rPr>
              <a:t> el </a:t>
            </a:r>
            <a:r>
              <a:rPr lang="es-MX" sz="1600" dirty="0">
                <a:solidFill>
                  <a:schemeClr val="accent2"/>
                </a:solidFill>
              </a:rPr>
              <a:t>comercio ambulante informal</a:t>
            </a:r>
            <a:r>
              <a:rPr lang="es-MX" sz="1600" b="0" dirty="0">
                <a:solidFill>
                  <a:schemeClr val="accent2"/>
                </a:solidFill>
              </a:rPr>
              <a:t>:</a:t>
            </a:r>
            <a:r>
              <a:rPr lang="es-MX" sz="1600" dirty="0">
                <a:solidFill>
                  <a:schemeClr val="accent2"/>
                </a:solidFill>
              </a:rPr>
              <a:t> </a:t>
            </a:r>
            <a:r>
              <a:rPr lang="es-MX" sz="1800" dirty="0">
                <a:solidFill>
                  <a:schemeClr val="accent2"/>
                </a:solidFill>
              </a:rPr>
              <a:t>mayor control</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37</a:t>
            </a:fld>
            <a:endParaRPr lang="es-419" sz="1050">
              <a:solidFill>
                <a:prstClr val="black"/>
              </a:solidFill>
              <a:latin typeface="Century Gothic" panose="020B0502020202020204" pitchFamily="34" charset="0"/>
            </a:endParaRPr>
          </a:p>
        </p:txBody>
      </p:sp>
      <p:sp>
        <p:nvSpPr>
          <p:cNvPr id="13" name="CuadroTexto 12">
            <a:extLst>
              <a:ext uri="{FF2B5EF4-FFF2-40B4-BE49-F238E27FC236}">
                <a16:creationId xmlns:a16="http://schemas.microsoft.com/office/drawing/2014/main" id="{22CC11A2-1F58-A97C-C177-84A7C23F8AE6}"/>
              </a:ext>
            </a:extLst>
          </p:cNvPr>
          <p:cNvSpPr txBox="1"/>
          <p:nvPr/>
        </p:nvSpPr>
        <p:spPr>
          <a:xfrm>
            <a:off x="833100" y="1054803"/>
            <a:ext cx="2904013" cy="746776"/>
          </a:xfrm>
          <a:prstGeom prst="rect">
            <a:avLst/>
          </a:prstGeom>
        </p:spPr>
        <p:txBody>
          <a:bodyPr vert="horz" lIns="91440" tIns="45720" rIns="91440" bIns="45720" rtlCol="0">
            <a:normAutofit/>
          </a:bodyPr>
          <a:lstStyle>
            <a:defPPr>
              <a:defRPr lang="es-AR"/>
            </a:defPPr>
            <a:lvl1pPr indent="0">
              <a:lnSpc>
                <a:spcPct val="90000"/>
              </a:lnSpc>
              <a:spcBef>
                <a:spcPts val="750"/>
              </a:spcBef>
              <a:buFont typeface="Arial" panose="020B0604020202020204" pitchFamily="34" charset="0"/>
              <a:buNone/>
              <a:defRPr sz="1050">
                <a:latin typeface="Century Gothic" panose="020B0502020202020204"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algn="ctr"/>
            <a:r>
              <a:rPr lang="es-MX"/>
              <a:t>¿Usted cree que se debe tomar acciones para reducir el comercio ambulante?</a:t>
            </a:r>
            <a:endParaRPr lang="es-CL"/>
          </a:p>
        </p:txBody>
      </p:sp>
      <p:graphicFrame>
        <p:nvGraphicFramePr>
          <p:cNvPr id="7" name="Marcador de contenido 13">
            <a:extLst>
              <a:ext uri="{FF2B5EF4-FFF2-40B4-BE49-F238E27FC236}">
                <a16:creationId xmlns:a16="http://schemas.microsoft.com/office/drawing/2014/main" id="{3AAD236B-741C-2B33-3C05-8E975D93BEC9}"/>
              </a:ext>
            </a:extLst>
          </p:cNvPr>
          <p:cNvGraphicFramePr>
            <a:graphicFrameLocks/>
          </p:cNvGraphicFramePr>
          <p:nvPr>
            <p:extLst>
              <p:ext uri="{D42A27DB-BD31-4B8C-83A1-F6EECF244321}">
                <p14:modId xmlns:p14="http://schemas.microsoft.com/office/powerpoint/2010/main" val="1418090062"/>
              </p:ext>
            </p:extLst>
          </p:nvPr>
        </p:nvGraphicFramePr>
        <p:xfrm>
          <a:off x="1335328" y="1581422"/>
          <a:ext cx="2044240" cy="1756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4A30CF23-2788-4D15-317A-2266D04DD32C}"/>
              </a:ext>
            </a:extLst>
          </p:cNvPr>
          <p:cNvGraphicFramePr/>
          <p:nvPr>
            <p:extLst>
              <p:ext uri="{D42A27DB-BD31-4B8C-83A1-F6EECF244321}">
                <p14:modId xmlns:p14="http://schemas.microsoft.com/office/powerpoint/2010/main" val="2727994503"/>
              </p:ext>
            </p:extLst>
          </p:nvPr>
        </p:nvGraphicFramePr>
        <p:xfrm>
          <a:off x="4317425" y="1425877"/>
          <a:ext cx="4604610" cy="1593862"/>
        </p:xfrm>
        <a:graphic>
          <a:graphicData uri="http://schemas.openxmlformats.org/drawingml/2006/chart">
            <c:chart xmlns:c="http://schemas.openxmlformats.org/drawingml/2006/chart" xmlns:r="http://schemas.openxmlformats.org/officeDocument/2006/relationships" r:id="rId4"/>
          </a:graphicData>
        </a:graphic>
      </p:graphicFrame>
      <p:sp>
        <p:nvSpPr>
          <p:cNvPr id="9" name="Marcador de contenido 4">
            <a:extLst>
              <a:ext uri="{FF2B5EF4-FFF2-40B4-BE49-F238E27FC236}">
                <a16:creationId xmlns:a16="http://schemas.microsoft.com/office/drawing/2014/main" id="{5BFDE436-7C5B-3773-3EDB-FEFA486165AC}"/>
              </a:ext>
            </a:extLst>
          </p:cNvPr>
          <p:cNvSpPr txBox="1">
            <a:spLocks/>
          </p:cNvSpPr>
          <p:nvPr/>
        </p:nvSpPr>
        <p:spPr>
          <a:xfrm>
            <a:off x="5216057" y="1053744"/>
            <a:ext cx="3331950" cy="37213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¿Qué cree usted que hace falta para reducir el comercio ambulante? </a:t>
            </a:r>
            <a:r>
              <a:rPr lang="es-MX" sz="800" b="1" i="1" dirty="0"/>
              <a:t>RESPUESTAS ESPONTÁNEAS</a:t>
            </a:r>
            <a:endParaRPr lang="es-CL" dirty="0"/>
          </a:p>
        </p:txBody>
      </p:sp>
      <p:sp>
        <p:nvSpPr>
          <p:cNvPr id="12" name="Marcador de contenido 2">
            <a:extLst>
              <a:ext uri="{FF2B5EF4-FFF2-40B4-BE49-F238E27FC236}">
                <a16:creationId xmlns:a16="http://schemas.microsoft.com/office/drawing/2014/main" id="{5FD3BD32-3DA8-0827-377E-49554C662292}"/>
              </a:ext>
            </a:extLst>
          </p:cNvPr>
          <p:cNvSpPr txBox="1">
            <a:spLocks/>
          </p:cNvSpPr>
          <p:nvPr/>
        </p:nvSpPr>
        <p:spPr>
          <a:xfrm>
            <a:off x="6021695" y="3374190"/>
            <a:ext cx="3142452" cy="4311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AR"/>
              <a:t>Base: quienes creen que se debe tomar acciones (523)</a:t>
            </a:r>
          </a:p>
        </p:txBody>
      </p:sp>
      <p:graphicFrame>
        <p:nvGraphicFramePr>
          <p:cNvPr id="11" name="Tabla 10">
            <a:extLst>
              <a:ext uri="{FF2B5EF4-FFF2-40B4-BE49-F238E27FC236}">
                <a16:creationId xmlns:a16="http://schemas.microsoft.com/office/drawing/2014/main" id="{A8EDC7E0-A8E8-0AF8-2BEC-294091A5340B}"/>
              </a:ext>
            </a:extLst>
          </p:cNvPr>
          <p:cNvGraphicFramePr>
            <a:graphicFrameLocks noGrp="1"/>
          </p:cNvGraphicFramePr>
          <p:nvPr>
            <p:extLst>
              <p:ext uri="{D42A27DB-BD31-4B8C-83A1-F6EECF244321}">
                <p14:modId xmlns:p14="http://schemas.microsoft.com/office/powerpoint/2010/main" val="3528286970"/>
              </p:ext>
            </p:extLst>
          </p:nvPr>
        </p:nvGraphicFramePr>
        <p:xfrm>
          <a:off x="1035368" y="3305015"/>
          <a:ext cx="2444628" cy="269515"/>
        </p:xfrm>
        <a:graphic>
          <a:graphicData uri="http://schemas.openxmlformats.org/drawingml/2006/table">
            <a:tbl>
              <a:tblPr firstRow="1" bandRow="1">
                <a:tableStyleId>{5C22544A-7EE6-4342-B048-85BDC9FD1C3A}</a:tableStyleId>
              </a:tblPr>
              <a:tblGrid>
                <a:gridCol w="1146492">
                  <a:extLst>
                    <a:ext uri="{9D8B030D-6E8A-4147-A177-3AD203B41FA5}">
                      <a16:colId xmlns:a16="http://schemas.microsoft.com/office/drawing/2014/main" val="948735637"/>
                    </a:ext>
                  </a:extLst>
                </a:gridCol>
                <a:gridCol w="1298136">
                  <a:extLst>
                    <a:ext uri="{9D8B030D-6E8A-4147-A177-3AD203B41FA5}">
                      <a16:colId xmlns:a16="http://schemas.microsoft.com/office/drawing/2014/main" val="3050440769"/>
                    </a:ext>
                  </a:extLst>
                </a:gridCol>
              </a:tblGrid>
              <a:tr h="269515">
                <a:tc>
                  <a:txBody>
                    <a:bodyPr/>
                    <a:lstStyle/>
                    <a:p>
                      <a:pPr algn="ctr"/>
                      <a:r>
                        <a:rPr lang="es-CL" sz="800" b="1">
                          <a:solidFill>
                            <a:schemeClr val="bg1">
                              <a:lumMod val="50000"/>
                            </a:schemeClr>
                          </a:solidFill>
                          <a:latin typeface="Century Schoolbook" panose="02040604050505020304" pitchFamily="18" charset="0"/>
                        </a:rPr>
                        <a:t>Más frecuente en:</a:t>
                      </a:r>
                    </a:p>
                  </a:txBody>
                  <a:tcPr anchor="ctr">
                    <a:solidFill>
                      <a:schemeClr val="bg2"/>
                    </a:solidFill>
                  </a:tcPr>
                </a:tc>
                <a:tc>
                  <a:txBody>
                    <a:bodyPr/>
                    <a:lstStyle/>
                    <a:p>
                      <a:pPr algn="ctr"/>
                      <a:r>
                        <a:rPr lang="es-CL" sz="800" b="1">
                          <a:solidFill>
                            <a:schemeClr val="bg1">
                              <a:lumMod val="50000"/>
                            </a:schemeClr>
                          </a:solidFill>
                          <a:latin typeface="Century Schoolbook" panose="02040604050505020304" pitchFamily="18" charset="0"/>
                        </a:rPr>
                        <a:t>50-75 años (95%)</a:t>
                      </a:r>
                    </a:p>
                  </a:txBody>
                  <a:tcPr anchor="ctr">
                    <a:solidFill>
                      <a:schemeClr val="bg2"/>
                    </a:solidFill>
                  </a:tcPr>
                </a:tc>
                <a:extLst>
                  <a:ext uri="{0D108BD9-81ED-4DB2-BD59-A6C34878D82A}">
                    <a16:rowId xmlns:a16="http://schemas.microsoft.com/office/drawing/2014/main" val="3998309388"/>
                  </a:ext>
                </a:extLst>
              </a:tr>
            </a:tbl>
          </a:graphicData>
        </a:graphic>
      </p:graphicFrame>
      <p:graphicFrame>
        <p:nvGraphicFramePr>
          <p:cNvPr id="14" name="Tabla 13">
            <a:extLst>
              <a:ext uri="{FF2B5EF4-FFF2-40B4-BE49-F238E27FC236}">
                <a16:creationId xmlns:a16="http://schemas.microsoft.com/office/drawing/2014/main" id="{42E3C808-A52A-D22D-674A-2618B4B82B5A}"/>
              </a:ext>
            </a:extLst>
          </p:cNvPr>
          <p:cNvGraphicFramePr>
            <a:graphicFrameLocks noGrp="1"/>
          </p:cNvGraphicFramePr>
          <p:nvPr>
            <p:extLst>
              <p:ext uri="{D42A27DB-BD31-4B8C-83A1-F6EECF244321}">
                <p14:modId xmlns:p14="http://schemas.microsoft.com/office/powerpoint/2010/main" val="3877494022"/>
              </p:ext>
            </p:extLst>
          </p:nvPr>
        </p:nvGraphicFramePr>
        <p:xfrm>
          <a:off x="7852156" y="1579008"/>
          <a:ext cx="1172270" cy="1066800"/>
        </p:xfrm>
        <a:graphic>
          <a:graphicData uri="http://schemas.openxmlformats.org/drawingml/2006/table">
            <a:tbl>
              <a:tblPr firstRow="1" bandRow="1">
                <a:tableStyleId>{5C22544A-7EE6-4342-B048-85BDC9FD1C3A}</a:tableStyleId>
              </a:tblPr>
              <a:tblGrid>
                <a:gridCol w="1172270">
                  <a:extLst>
                    <a:ext uri="{9D8B030D-6E8A-4147-A177-3AD203B41FA5}">
                      <a16:colId xmlns:a16="http://schemas.microsoft.com/office/drawing/2014/main" val="4083225876"/>
                    </a:ext>
                  </a:extLst>
                </a:gridCol>
              </a:tblGrid>
              <a:tr h="138674">
                <a:tc>
                  <a:txBody>
                    <a:bodyPr/>
                    <a:lstStyle/>
                    <a:p>
                      <a:pPr algn="ctr"/>
                      <a:r>
                        <a:rPr lang="es-CL" sz="800" b="1">
                          <a:solidFill>
                            <a:schemeClr val="bg1"/>
                          </a:solidFill>
                          <a:latin typeface="Century Schoolbook" panose="02040604050505020304" pitchFamily="18" charset="0"/>
                        </a:rPr>
                        <a:t>Más frecuente en:</a:t>
                      </a:r>
                    </a:p>
                  </a:txBody>
                  <a:tcPr anchor="ctr">
                    <a:solidFill>
                      <a:schemeClr val="bg2"/>
                    </a:solidFill>
                  </a:tcPr>
                </a:tc>
                <a:extLst>
                  <a:ext uri="{0D108BD9-81ED-4DB2-BD59-A6C34878D82A}">
                    <a16:rowId xmlns:a16="http://schemas.microsoft.com/office/drawing/2014/main" val="2966596441"/>
                  </a:ext>
                </a:extLst>
              </a:tr>
              <a:tr h="138674">
                <a:tc>
                  <a:txBody>
                    <a:bodyPr/>
                    <a:lstStyle/>
                    <a:p>
                      <a:pPr algn="ctr"/>
                      <a:r>
                        <a:rPr lang="es-CL" sz="800" b="1">
                          <a:solidFill>
                            <a:schemeClr val="bg1"/>
                          </a:solidFill>
                          <a:latin typeface="Century Schoolbook" panose="02040604050505020304" pitchFamily="18" charset="0"/>
                        </a:rPr>
                        <a:t>C2 (55%)</a:t>
                      </a:r>
                    </a:p>
                  </a:txBody>
                  <a:tcPr anchor="ctr">
                    <a:solidFill>
                      <a:schemeClr val="bg2"/>
                    </a:solidFill>
                  </a:tcPr>
                </a:tc>
                <a:extLst>
                  <a:ext uri="{0D108BD9-81ED-4DB2-BD59-A6C34878D82A}">
                    <a16:rowId xmlns:a16="http://schemas.microsoft.com/office/drawing/2014/main" val="622383832"/>
                  </a:ext>
                </a:extLst>
              </a:tr>
              <a:tr h="138674">
                <a:tc>
                  <a:txBody>
                    <a:bodyPr/>
                    <a:lstStyle/>
                    <a:p>
                      <a:pPr algn="ctr"/>
                      <a:r>
                        <a:rPr lang="es-CL" sz="800" b="1">
                          <a:solidFill>
                            <a:schemeClr val="bg1"/>
                          </a:solidFill>
                          <a:latin typeface="Century Schoolbook" panose="02040604050505020304" pitchFamily="18" charset="0"/>
                        </a:rPr>
                        <a:t>Mujeres (25%)</a:t>
                      </a:r>
                    </a:p>
                  </a:txBody>
                  <a:tcPr anchor="ctr">
                    <a:solidFill>
                      <a:schemeClr val="bg2"/>
                    </a:solidFill>
                  </a:tcPr>
                </a:tc>
                <a:extLst>
                  <a:ext uri="{0D108BD9-81ED-4DB2-BD59-A6C34878D82A}">
                    <a16:rowId xmlns:a16="http://schemas.microsoft.com/office/drawing/2014/main" val="1903044247"/>
                  </a:ext>
                </a:extLst>
              </a:tr>
              <a:tr h="138674">
                <a:tc>
                  <a:txBody>
                    <a:bodyPr/>
                    <a:lstStyle/>
                    <a:p>
                      <a:pPr algn="ctr"/>
                      <a:r>
                        <a:rPr lang="es-CL" sz="800" b="1">
                          <a:solidFill>
                            <a:schemeClr val="bg1"/>
                          </a:solidFill>
                          <a:latin typeface="Century Schoolbook" panose="02040604050505020304" pitchFamily="18" charset="0"/>
                        </a:rPr>
                        <a:t>-</a:t>
                      </a:r>
                    </a:p>
                  </a:txBody>
                  <a:tcPr anchor="ctr">
                    <a:solidFill>
                      <a:schemeClr val="bg2"/>
                    </a:solidFill>
                  </a:tcPr>
                </a:tc>
                <a:extLst>
                  <a:ext uri="{0D108BD9-81ED-4DB2-BD59-A6C34878D82A}">
                    <a16:rowId xmlns:a16="http://schemas.microsoft.com/office/drawing/2014/main" val="4052117096"/>
                  </a:ext>
                </a:extLst>
              </a:tr>
              <a:tr h="138674">
                <a:tc>
                  <a:txBody>
                    <a:bodyPr/>
                    <a:lstStyle/>
                    <a:p>
                      <a:pPr algn="ctr"/>
                      <a:r>
                        <a:rPr lang="es-CL" sz="800" b="1" dirty="0">
                          <a:solidFill>
                            <a:schemeClr val="bg1"/>
                          </a:solidFill>
                          <a:latin typeface="Century Schoolbook" panose="02040604050505020304" pitchFamily="18" charset="0"/>
                        </a:rPr>
                        <a:t>Mujeres (19%)</a:t>
                      </a:r>
                    </a:p>
                  </a:txBody>
                  <a:tcPr anchor="ctr">
                    <a:solidFill>
                      <a:schemeClr val="bg2"/>
                    </a:solidFill>
                  </a:tcPr>
                </a:tc>
                <a:extLst>
                  <a:ext uri="{0D108BD9-81ED-4DB2-BD59-A6C34878D82A}">
                    <a16:rowId xmlns:a16="http://schemas.microsoft.com/office/drawing/2014/main" val="1273819499"/>
                  </a:ext>
                </a:extLst>
              </a:tr>
            </a:tbl>
          </a:graphicData>
        </a:graphic>
      </p:graphicFrame>
    </p:spTree>
    <p:extLst>
      <p:ext uri="{BB962C8B-B14F-4D97-AF65-F5344CB8AC3E}">
        <p14:creationId xmlns:p14="http://schemas.microsoft.com/office/powerpoint/2010/main" val="733883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a:xfrm rot="16200000">
            <a:off x="-2066372" y="2221241"/>
            <a:ext cx="4899378" cy="527484"/>
          </a:xfrm>
        </p:spPr>
        <p:txBody>
          <a:bodyPr/>
          <a:lstStyle/>
          <a:p>
            <a:pPr algn="ctr"/>
            <a:r>
              <a:rPr lang="es-MX"/>
              <a:t>Fiscalización</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119574" y="164332"/>
            <a:ext cx="7977918" cy="69561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b="0" dirty="0">
                <a:solidFill>
                  <a:schemeClr val="accent2"/>
                </a:solidFill>
              </a:rPr>
              <a:t>La mayoría percibe que </a:t>
            </a:r>
            <a:r>
              <a:rPr lang="es-MX" sz="1600" dirty="0">
                <a:solidFill>
                  <a:schemeClr val="accent2"/>
                </a:solidFill>
              </a:rPr>
              <a:t>la </a:t>
            </a:r>
            <a:r>
              <a:rPr lang="es-MX" sz="1800" dirty="0">
                <a:solidFill>
                  <a:schemeClr val="accent2"/>
                </a:solidFill>
              </a:rPr>
              <a:t>fiscalización</a:t>
            </a:r>
            <a:r>
              <a:rPr lang="es-MX" sz="1600" dirty="0">
                <a:solidFill>
                  <a:schemeClr val="accent2"/>
                </a:solidFill>
              </a:rPr>
              <a:t> </a:t>
            </a:r>
            <a:r>
              <a:rPr lang="es-MX" sz="1600" b="0" dirty="0">
                <a:solidFill>
                  <a:schemeClr val="accent2"/>
                </a:solidFill>
              </a:rPr>
              <a:t>al </a:t>
            </a:r>
            <a:r>
              <a:rPr lang="es-MX" sz="1600" dirty="0">
                <a:solidFill>
                  <a:schemeClr val="accent2"/>
                </a:solidFill>
              </a:rPr>
              <a:t>comercio ambulante </a:t>
            </a:r>
            <a:r>
              <a:rPr lang="es-MX" sz="1600" b="0" dirty="0">
                <a:solidFill>
                  <a:schemeClr val="accent2"/>
                </a:solidFill>
              </a:rPr>
              <a:t>es</a:t>
            </a:r>
            <a:r>
              <a:rPr lang="es-MX" sz="1600" dirty="0">
                <a:solidFill>
                  <a:schemeClr val="accent2"/>
                </a:solidFill>
              </a:rPr>
              <a:t> </a:t>
            </a:r>
            <a:r>
              <a:rPr lang="es-MX" sz="1800" dirty="0">
                <a:solidFill>
                  <a:schemeClr val="accent2"/>
                </a:solidFill>
              </a:rPr>
              <a:t>insuficiente</a:t>
            </a:r>
            <a:r>
              <a:rPr lang="es-MX" sz="1600" dirty="0">
                <a:solidFill>
                  <a:schemeClr val="accent2"/>
                </a:solidFill>
              </a:rPr>
              <a:t>. </a:t>
            </a:r>
            <a:r>
              <a:rPr lang="es-MX" sz="1600" b="0" dirty="0">
                <a:solidFill>
                  <a:schemeClr val="accent2"/>
                </a:solidFill>
              </a:rPr>
              <a:t>Principales</a:t>
            </a:r>
            <a:r>
              <a:rPr lang="es-MX" sz="1600" dirty="0">
                <a:solidFill>
                  <a:schemeClr val="accent2"/>
                </a:solidFill>
              </a:rPr>
              <a:t> responsables </a:t>
            </a:r>
            <a:r>
              <a:rPr lang="es-MX" sz="1600" b="0" dirty="0">
                <a:solidFill>
                  <a:schemeClr val="accent2"/>
                </a:solidFill>
              </a:rPr>
              <a:t>de</a:t>
            </a:r>
            <a:r>
              <a:rPr lang="es-MX" sz="1600" dirty="0">
                <a:solidFill>
                  <a:schemeClr val="accent2"/>
                </a:solidFill>
              </a:rPr>
              <a:t> reducirlo</a:t>
            </a:r>
            <a:r>
              <a:rPr lang="es-MX" sz="1600" b="0" dirty="0">
                <a:solidFill>
                  <a:schemeClr val="accent2"/>
                </a:solidFill>
              </a:rPr>
              <a:t>:</a:t>
            </a:r>
            <a:r>
              <a:rPr lang="es-MX" sz="1600" dirty="0">
                <a:solidFill>
                  <a:schemeClr val="accent2"/>
                </a:solidFill>
              </a:rPr>
              <a:t> municipalidades</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38</a:t>
            </a:fld>
            <a:endParaRPr lang="es-419" sz="1050">
              <a:solidFill>
                <a:prstClr val="black"/>
              </a:solidFill>
              <a:latin typeface="Century Gothic" panose="020B0502020202020204" pitchFamily="34" charset="0"/>
            </a:endParaRPr>
          </a:p>
        </p:txBody>
      </p:sp>
      <p:graphicFrame>
        <p:nvGraphicFramePr>
          <p:cNvPr id="14" name="Marcador de contenido 13">
            <a:extLst>
              <a:ext uri="{FF2B5EF4-FFF2-40B4-BE49-F238E27FC236}">
                <a16:creationId xmlns:a16="http://schemas.microsoft.com/office/drawing/2014/main" id="{BD2D647D-B3EF-1822-46CA-4225F40C9A6E}"/>
              </a:ext>
            </a:extLst>
          </p:cNvPr>
          <p:cNvGraphicFramePr>
            <a:graphicFrameLocks/>
          </p:cNvGraphicFramePr>
          <p:nvPr>
            <p:extLst>
              <p:ext uri="{D42A27DB-BD31-4B8C-83A1-F6EECF244321}">
                <p14:modId xmlns:p14="http://schemas.microsoft.com/office/powerpoint/2010/main" val="841021315"/>
              </p:ext>
            </p:extLst>
          </p:nvPr>
        </p:nvGraphicFramePr>
        <p:xfrm>
          <a:off x="1382138" y="1617789"/>
          <a:ext cx="2479139" cy="2177387"/>
        </p:xfrm>
        <a:graphic>
          <a:graphicData uri="http://schemas.openxmlformats.org/drawingml/2006/chart">
            <c:chart xmlns:c="http://schemas.openxmlformats.org/drawingml/2006/chart" xmlns:r="http://schemas.openxmlformats.org/officeDocument/2006/relationships" r:id="rId3"/>
          </a:graphicData>
        </a:graphic>
      </p:graphicFrame>
      <p:sp>
        <p:nvSpPr>
          <p:cNvPr id="15" name="Marcador de contenido 4">
            <a:extLst>
              <a:ext uri="{FF2B5EF4-FFF2-40B4-BE49-F238E27FC236}">
                <a16:creationId xmlns:a16="http://schemas.microsoft.com/office/drawing/2014/main" id="{1272DE3A-DF28-574D-8DFB-D46D1F447E4E}"/>
              </a:ext>
            </a:extLst>
          </p:cNvPr>
          <p:cNvSpPr txBox="1">
            <a:spLocks/>
          </p:cNvSpPr>
          <p:nvPr/>
        </p:nvSpPr>
        <p:spPr>
          <a:xfrm>
            <a:off x="890766" y="977703"/>
            <a:ext cx="3659880" cy="64008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MX"/>
              <a:t> ¿Cuál es su percepción sobre el grado de fiscalización y control que hay en el comercio ambulante?</a:t>
            </a:r>
            <a:endParaRPr lang="es-CL"/>
          </a:p>
        </p:txBody>
      </p:sp>
      <p:graphicFrame>
        <p:nvGraphicFramePr>
          <p:cNvPr id="4" name="Tabla 3">
            <a:extLst>
              <a:ext uri="{FF2B5EF4-FFF2-40B4-BE49-F238E27FC236}">
                <a16:creationId xmlns:a16="http://schemas.microsoft.com/office/drawing/2014/main" id="{34CA9B8F-E018-8938-5871-EBBCAD23DA27}"/>
              </a:ext>
            </a:extLst>
          </p:cNvPr>
          <p:cNvGraphicFramePr>
            <a:graphicFrameLocks noGrp="1"/>
          </p:cNvGraphicFramePr>
          <p:nvPr>
            <p:extLst>
              <p:ext uri="{D42A27DB-BD31-4B8C-83A1-F6EECF244321}">
                <p14:modId xmlns:p14="http://schemas.microsoft.com/office/powerpoint/2010/main" val="3930583209"/>
              </p:ext>
            </p:extLst>
          </p:nvPr>
        </p:nvGraphicFramePr>
        <p:xfrm>
          <a:off x="1460088" y="3830517"/>
          <a:ext cx="2323237" cy="335280"/>
        </p:xfrm>
        <a:graphic>
          <a:graphicData uri="http://schemas.openxmlformats.org/drawingml/2006/table">
            <a:tbl>
              <a:tblPr firstRow="1" bandRow="1">
                <a:tableStyleId>{5C22544A-7EE6-4342-B048-85BDC9FD1C3A}</a:tableStyleId>
              </a:tblPr>
              <a:tblGrid>
                <a:gridCol w="1025101">
                  <a:extLst>
                    <a:ext uri="{9D8B030D-6E8A-4147-A177-3AD203B41FA5}">
                      <a16:colId xmlns:a16="http://schemas.microsoft.com/office/drawing/2014/main" val="948735637"/>
                    </a:ext>
                  </a:extLst>
                </a:gridCol>
                <a:gridCol w="1298136">
                  <a:extLst>
                    <a:ext uri="{9D8B030D-6E8A-4147-A177-3AD203B41FA5}">
                      <a16:colId xmlns:a16="http://schemas.microsoft.com/office/drawing/2014/main" val="3050440769"/>
                    </a:ext>
                  </a:extLst>
                </a:gridCol>
              </a:tblGrid>
              <a:tr h="279623">
                <a:tc>
                  <a:txBody>
                    <a:bodyPr/>
                    <a:lstStyle/>
                    <a:p>
                      <a:pPr algn="ctr"/>
                      <a:r>
                        <a:rPr lang="es-CL" sz="800" b="1">
                          <a:solidFill>
                            <a:schemeClr val="bg1"/>
                          </a:solidFill>
                          <a:latin typeface="Century Schoolbook" panose="02040604050505020304" pitchFamily="18" charset="0"/>
                        </a:rPr>
                        <a:t>La consideran más baja:</a:t>
                      </a:r>
                    </a:p>
                  </a:txBody>
                  <a:tcPr anchor="ctr">
                    <a:solidFill>
                      <a:schemeClr val="bg2"/>
                    </a:solidFill>
                  </a:tcPr>
                </a:tc>
                <a:tc>
                  <a:txBody>
                    <a:bodyPr/>
                    <a:lstStyle/>
                    <a:p>
                      <a:pPr algn="ctr"/>
                      <a:r>
                        <a:rPr lang="es-CL" sz="800" b="1" dirty="0">
                          <a:solidFill>
                            <a:schemeClr val="bg1"/>
                          </a:solidFill>
                          <a:latin typeface="Century Schoolbook" panose="02040604050505020304" pitchFamily="18" charset="0"/>
                        </a:rPr>
                        <a:t>50-75 años (64%)</a:t>
                      </a:r>
                    </a:p>
                  </a:txBody>
                  <a:tcPr anchor="ctr">
                    <a:solidFill>
                      <a:schemeClr val="bg2"/>
                    </a:solidFill>
                  </a:tcPr>
                </a:tc>
                <a:extLst>
                  <a:ext uri="{0D108BD9-81ED-4DB2-BD59-A6C34878D82A}">
                    <a16:rowId xmlns:a16="http://schemas.microsoft.com/office/drawing/2014/main" val="3998309388"/>
                  </a:ext>
                </a:extLst>
              </a:tr>
            </a:tbl>
          </a:graphicData>
        </a:graphic>
      </p:graphicFrame>
      <p:sp>
        <p:nvSpPr>
          <p:cNvPr id="7" name="Marcador de contenido 4">
            <a:extLst>
              <a:ext uri="{FF2B5EF4-FFF2-40B4-BE49-F238E27FC236}">
                <a16:creationId xmlns:a16="http://schemas.microsoft.com/office/drawing/2014/main" id="{65D81A1C-34C6-E1B1-32D9-06ED79F59EA4}"/>
              </a:ext>
            </a:extLst>
          </p:cNvPr>
          <p:cNvSpPr txBox="1">
            <a:spLocks/>
          </p:cNvSpPr>
          <p:nvPr/>
        </p:nvSpPr>
        <p:spPr>
          <a:xfrm>
            <a:off x="4624154" y="977704"/>
            <a:ext cx="3659880" cy="64008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MX"/>
              <a:t>¿Quién cree que es principal responsable de reducir el comercio ambulante en su comuna?</a:t>
            </a:r>
            <a:endParaRPr lang="es-CL"/>
          </a:p>
        </p:txBody>
      </p:sp>
      <p:graphicFrame>
        <p:nvGraphicFramePr>
          <p:cNvPr id="8" name="Gráfico 7">
            <a:extLst>
              <a:ext uri="{FF2B5EF4-FFF2-40B4-BE49-F238E27FC236}">
                <a16:creationId xmlns:a16="http://schemas.microsoft.com/office/drawing/2014/main" id="{6E7A6EA1-3AF0-FECE-FAE4-734EE0D03B1A}"/>
              </a:ext>
            </a:extLst>
          </p:cNvPr>
          <p:cNvGraphicFramePr/>
          <p:nvPr>
            <p:extLst>
              <p:ext uri="{D42A27DB-BD31-4B8C-83A1-F6EECF244321}">
                <p14:modId xmlns:p14="http://schemas.microsoft.com/office/powerpoint/2010/main" val="3349301916"/>
              </p:ext>
            </p:extLst>
          </p:nvPr>
        </p:nvGraphicFramePr>
        <p:xfrm>
          <a:off x="4464655" y="1397647"/>
          <a:ext cx="4079631" cy="32280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8208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71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E827ED-755E-0039-E6F5-6698E2D6345D}"/>
              </a:ext>
            </a:extLst>
          </p:cNvPr>
          <p:cNvSpPr/>
          <p:nvPr/>
        </p:nvSpPr>
        <p:spPr>
          <a:xfrm>
            <a:off x="1383585" y="2415487"/>
            <a:ext cx="7290000" cy="2361050"/>
          </a:xfrm>
          <a:prstGeom prst="rect">
            <a:avLst/>
          </a:prstGeom>
          <a:solidFill>
            <a:schemeClr val="bg1">
              <a:alpha val="23922"/>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214313" indent="-214313">
              <a:spcAft>
                <a:spcPts val="450"/>
              </a:spcAft>
              <a:buFont typeface="Arial" panose="020B0604020202020204" pitchFamily="34" charset="0"/>
              <a:buChar char="•"/>
              <a:defRPr/>
            </a:pPr>
            <a:endParaRPr lang="es-CL" sz="1200">
              <a:solidFill>
                <a:prstClr val="black"/>
              </a:solidFill>
              <a:latin typeface="Century Gothic" panose="020B0502020202020204" pitchFamily="34" charset="0"/>
              <a:cs typeface="Calibri" panose="020F0502020204030204" pitchFamily="34" charset="0"/>
            </a:endParaRPr>
          </a:p>
          <a:p>
            <a:pPr marL="214313" indent="-214313">
              <a:spcAft>
                <a:spcPts val="450"/>
              </a:spcAft>
              <a:buFont typeface="Arial" panose="020B0604020202020204" pitchFamily="34" charset="0"/>
              <a:buChar char="•"/>
              <a:defRPr/>
            </a:pPr>
            <a:endParaRPr lang="es-CL" sz="1200">
              <a:solidFill>
                <a:prstClr val="black"/>
              </a:solidFill>
              <a:latin typeface="Century Gothic" panose="020B0502020202020204" pitchFamily="34" charset="0"/>
              <a:cs typeface="Calibri" panose="020F0502020204030204" pitchFamily="34" charset="0"/>
            </a:endParaRPr>
          </a:p>
          <a:p>
            <a:pPr marL="214313" indent="-214313">
              <a:spcAft>
                <a:spcPts val="450"/>
              </a:spcAft>
              <a:buFont typeface="Arial" panose="020B0604020202020204" pitchFamily="34" charset="0"/>
              <a:buChar char="•"/>
              <a:defRPr/>
            </a:pPr>
            <a:endParaRPr lang="es-CL" sz="1200">
              <a:solidFill>
                <a:prstClr val="black"/>
              </a:solidFill>
              <a:latin typeface="Century Gothic" panose="020B0502020202020204" pitchFamily="34" charset="0"/>
              <a:cs typeface="Calibri" panose="020F0502020204030204" pitchFamily="34" charset="0"/>
            </a:endParaRPr>
          </a:p>
          <a:p>
            <a:pPr marL="214313" indent="-214313">
              <a:spcAft>
                <a:spcPts val="450"/>
              </a:spcAft>
              <a:buFont typeface="Arial" panose="020B0604020202020204" pitchFamily="34" charset="0"/>
              <a:buChar char="•"/>
              <a:defRPr/>
            </a:pPr>
            <a:endParaRPr lang="es-CL" sz="1200">
              <a:solidFill>
                <a:prstClr val="black"/>
              </a:solidFill>
              <a:latin typeface="Century Gothic" panose="020B0502020202020204" pitchFamily="34" charset="0"/>
              <a:cs typeface="Calibri" panose="020F0502020204030204" pitchFamily="34" charset="0"/>
            </a:endParaRPr>
          </a:p>
          <a:p>
            <a:pPr marL="214313" indent="-214313">
              <a:spcAft>
                <a:spcPts val="450"/>
              </a:spcAft>
              <a:buFont typeface="Arial" panose="020B0604020202020204" pitchFamily="34" charset="0"/>
              <a:buChar char="•"/>
              <a:defRPr/>
            </a:pPr>
            <a:endParaRPr lang="es-CL" sz="1200">
              <a:solidFill>
                <a:prstClr val="black"/>
              </a:solidFill>
              <a:latin typeface="Century Gothic" panose="020B0502020202020204" pitchFamily="34" charset="0"/>
              <a:cs typeface="Calibri" panose="020F0502020204030204" pitchFamily="34" charset="0"/>
            </a:endParaRPr>
          </a:p>
          <a:p>
            <a:pPr marL="214313" indent="-214313">
              <a:spcAft>
                <a:spcPts val="450"/>
              </a:spcAft>
              <a:buFont typeface="Arial" panose="020B0604020202020204" pitchFamily="34" charset="0"/>
              <a:buChar char="•"/>
              <a:defRPr/>
            </a:pPr>
            <a:endParaRPr lang="es-CL" sz="1200">
              <a:solidFill>
                <a:prstClr val="black"/>
              </a:solidFill>
              <a:latin typeface="Century Gothic" panose="020B0502020202020204" pitchFamily="34" charset="0"/>
              <a:cs typeface="Calibri" panose="020F0502020204030204" pitchFamily="34" charset="0"/>
            </a:endParaRPr>
          </a:p>
          <a:p>
            <a:pPr marL="214313" indent="-214313">
              <a:spcAft>
                <a:spcPts val="450"/>
              </a:spcAft>
              <a:buFont typeface="Arial" panose="020B0604020202020204" pitchFamily="34" charset="0"/>
              <a:buChar char="•"/>
              <a:defRPr/>
            </a:pPr>
            <a:endParaRPr lang="es-CL" sz="1200">
              <a:solidFill>
                <a:prstClr val="black"/>
              </a:solidFill>
              <a:latin typeface="Century Gothic" panose="020B0502020202020204" pitchFamily="34" charset="0"/>
              <a:cs typeface="Calibri" panose="020F0502020204030204" pitchFamily="34" charset="0"/>
            </a:endParaRPr>
          </a:p>
          <a:p>
            <a:pPr>
              <a:spcAft>
                <a:spcPts val="450"/>
              </a:spcAft>
              <a:defRPr/>
            </a:pPr>
            <a:endParaRPr lang="es-CL" sz="1200">
              <a:solidFill>
                <a:prstClr val="black"/>
              </a:solidFill>
              <a:latin typeface="Century Gothic" panose="020B050202020202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6566F134-5EBA-486F-8C0C-86238CDE0C44}"/>
              </a:ext>
            </a:extLst>
          </p:cNvPr>
          <p:cNvSpPr txBox="1"/>
          <p:nvPr/>
        </p:nvSpPr>
        <p:spPr>
          <a:xfrm>
            <a:off x="2406525" y="210056"/>
            <a:ext cx="5579451" cy="461665"/>
          </a:xfrm>
          <a:prstGeom prst="rect">
            <a:avLst/>
          </a:prstGeom>
          <a:noFill/>
        </p:spPr>
        <p:txBody>
          <a:bodyPr wrap="square" rtlCol="0">
            <a:spAutoFit/>
          </a:bodyPr>
          <a:lstStyle/>
          <a:p>
            <a:r>
              <a:rPr lang="es-AR" sz="2400" i="1" dirty="0">
                <a:solidFill>
                  <a:schemeClr val="accent2"/>
                </a:solidFill>
                <a:latin typeface="Century Schoolbook" panose="02040604050505020304" pitchFamily="18" charset="0"/>
              </a:rPr>
              <a:t>Cuantitativa: 576 casos </a:t>
            </a:r>
          </a:p>
        </p:txBody>
      </p:sp>
      <p:sp>
        <p:nvSpPr>
          <p:cNvPr id="12" name="Rectángulo 11">
            <a:extLst>
              <a:ext uri="{FF2B5EF4-FFF2-40B4-BE49-F238E27FC236}">
                <a16:creationId xmlns:a16="http://schemas.microsoft.com/office/drawing/2014/main" id="{9638AC3B-8429-8B68-4EED-D225932E5E44}"/>
              </a:ext>
            </a:extLst>
          </p:cNvPr>
          <p:cNvSpPr/>
          <p:nvPr/>
        </p:nvSpPr>
        <p:spPr>
          <a:xfrm>
            <a:off x="1371601" y="944104"/>
            <a:ext cx="7290000" cy="27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s-CL" sz="1500" b="1">
                <a:solidFill>
                  <a:schemeClr val="tx1"/>
                </a:solidFill>
                <a:latin typeface="Century Gothic" panose="020B0502020202020204" pitchFamily="34" charset="0"/>
              </a:rPr>
              <a:t>    Técnica:</a:t>
            </a:r>
            <a:r>
              <a:rPr lang="es-CL" sz="1200">
                <a:solidFill>
                  <a:schemeClr val="tx1"/>
                </a:solidFill>
                <a:latin typeface="Century Gothic" panose="020B0502020202020204" pitchFamily="34" charset="0"/>
              </a:rPr>
              <a:t> Encuestas auto aplicadas a través de paneles online.</a:t>
            </a:r>
          </a:p>
        </p:txBody>
      </p:sp>
      <p:sp>
        <p:nvSpPr>
          <p:cNvPr id="13" name="Rectángulo 12">
            <a:extLst>
              <a:ext uri="{FF2B5EF4-FFF2-40B4-BE49-F238E27FC236}">
                <a16:creationId xmlns:a16="http://schemas.microsoft.com/office/drawing/2014/main" id="{92407B2C-2A2F-E02F-E3E1-DE5D844F83FF}"/>
              </a:ext>
            </a:extLst>
          </p:cNvPr>
          <p:cNvSpPr/>
          <p:nvPr/>
        </p:nvSpPr>
        <p:spPr>
          <a:xfrm>
            <a:off x="1383585" y="2150739"/>
            <a:ext cx="7290000" cy="27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s-CL" sz="1500" b="1">
                <a:solidFill>
                  <a:schemeClr val="tx1"/>
                </a:solidFill>
                <a:latin typeface="Century Gothic" panose="020B0502020202020204" pitchFamily="34" charset="0"/>
              </a:rPr>
              <a:t>   Muestra total:</a:t>
            </a:r>
            <a:r>
              <a:rPr lang="es-CL" sz="1013">
                <a:solidFill>
                  <a:schemeClr val="tx1"/>
                </a:solidFill>
                <a:latin typeface="Century Gothic" panose="020B0502020202020204" pitchFamily="34" charset="0"/>
              </a:rPr>
              <a:t> 576 encuestas.</a:t>
            </a:r>
            <a:endParaRPr lang="es-CL" sz="1200">
              <a:solidFill>
                <a:schemeClr val="tx1"/>
              </a:solidFill>
              <a:latin typeface="Century Gothic" panose="020B0502020202020204" pitchFamily="34" charset="0"/>
            </a:endParaRPr>
          </a:p>
        </p:txBody>
      </p:sp>
      <p:sp>
        <p:nvSpPr>
          <p:cNvPr id="14" name="Rectángulo 13">
            <a:extLst>
              <a:ext uri="{FF2B5EF4-FFF2-40B4-BE49-F238E27FC236}">
                <a16:creationId xmlns:a16="http://schemas.microsoft.com/office/drawing/2014/main" id="{55836F94-3437-29A1-C8FD-6483F0BF281C}"/>
              </a:ext>
            </a:extLst>
          </p:cNvPr>
          <p:cNvSpPr/>
          <p:nvPr/>
        </p:nvSpPr>
        <p:spPr>
          <a:xfrm>
            <a:off x="1371601" y="1220085"/>
            <a:ext cx="7290000" cy="847553"/>
          </a:xfrm>
          <a:prstGeom prst="rect">
            <a:avLst/>
          </a:prstGeom>
          <a:solidFill>
            <a:schemeClr val="bg1">
              <a:alpha val="23922"/>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214313" indent="-214313">
              <a:spcAft>
                <a:spcPts val="450"/>
              </a:spcAft>
              <a:buFont typeface="Arial" panose="020B0604020202020204" pitchFamily="34" charset="0"/>
              <a:buChar char="•"/>
              <a:defRPr/>
            </a:pPr>
            <a:r>
              <a:rPr lang="es-ES" sz="1200" b="1">
                <a:solidFill>
                  <a:prstClr val="black"/>
                </a:solidFill>
                <a:latin typeface="Century Gothic" panose="020B0502020202020204" pitchFamily="34" charset="0"/>
                <a:cs typeface="Calibri" panose="020F0502020204030204" pitchFamily="34" charset="0"/>
              </a:rPr>
              <a:t>Instrumento:</a:t>
            </a:r>
            <a:r>
              <a:rPr lang="es-ES" sz="1200">
                <a:solidFill>
                  <a:prstClr val="black"/>
                </a:solidFill>
                <a:latin typeface="Century Gothic" panose="020B0502020202020204" pitchFamily="34" charset="0"/>
                <a:cs typeface="Calibri" panose="020F0502020204030204" pitchFamily="34" charset="0"/>
              </a:rPr>
              <a:t> cuestionario estructurado, autoaplicado</a:t>
            </a:r>
            <a:r>
              <a:rPr lang="es-ES" sz="1200" b="1">
                <a:solidFill>
                  <a:prstClr val="black"/>
                </a:solidFill>
                <a:latin typeface="Century Gothic" panose="020B0502020202020204" pitchFamily="34" charset="0"/>
                <a:cs typeface="Calibri" panose="020F0502020204030204" pitchFamily="34" charset="0"/>
              </a:rPr>
              <a:t>, </a:t>
            </a:r>
            <a:r>
              <a:rPr lang="es-ES" sz="1200">
                <a:solidFill>
                  <a:prstClr val="black"/>
                </a:solidFill>
                <a:latin typeface="Century Gothic" panose="020B0502020202020204" pitchFamily="34" charset="0"/>
                <a:cs typeface="Calibri" panose="020F0502020204030204" pitchFamily="34" charset="0"/>
              </a:rPr>
              <a:t>con preguntas abiertas y cerradas.</a:t>
            </a:r>
          </a:p>
          <a:p>
            <a:pPr marL="214313" indent="-214313">
              <a:spcAft>
                <a:spcPts val="450"/>
              </a:spcAft>
              <a:buFont typeface="Arial" panose="020B0604020202020204" pitchFamily="34" charset="0"/>
              <a:buChar char="•"/>
              <a:defRPr/>
            </a:pPr>
            <a:r>
              <a:rPr lang="es-ES" sz="1200" b="1">
                <a:solidFill>
                  <a:prstClr val="black"/>
                </a:solidFill>
                <a:latin typeface="Century Gothic" panose="020B0502020202020204" pitchFamily="34" charset="0"/>
                <a:cs typeface="Calibri" panose="020F0502020204030204" pitchFamily="34" charset="0"/>
              </a:rPr>
              <a:t>Duración:</a:t>
            </a:r>
            <a:r>
              <a:rPr lang="es-ES" sz="1200">
                <a:solidFill>
                  <a:prstClr val="black"/>
                </a:solidFill>
                <a:latin typeface="Century Gothic" panose="020B0502020202020204" pitchFamily="34" charset="0"/>
                <a:cs typeface="Calibri" panose="020F0502020204030204" pitchFamily="34" charset="0"/>
              </a:rPr>
              <a:t> 10 minutos aproximadamente.</a:t>
            </a:r>
          </a:p>
          <a:p>
            <a:pPr marL="214313" indent="-214313">
              <a:spcAft>
                <a:spcPts val="450"/>
              </a:spcAft>
              <a:buFont typeface="Arial" panose="020B0604020202020204" pitchFamily="34" charset="0"/>
              <a:buChar char="•"/>
              <a:defRPr/>
            </a:pPr>
            <a:r>
              <a:rPr lang="es-ES" sz="1200" b="1">
                <a:solidFill>
                  <a:prstClr val="black"/>
                </a:solidFill>
                <a:latin typeface="Century Gothic" panose="020B0502020202020204" pitchFamily="34" charset="0"/>
                <a:cs typeface="Calibri" panose="020F0502020204030204" pitchFamily="34" charset="0"/>
              </a:rPr>
              <a:t>Campo:</a:t>
            </a:r>
            <a:r>
              <a:rPr lang="es-ES" sz="1200">
                <a:solidFill>
                  <a:prstClr val="black"/>
                </a:solidFill>
                <a:latin typeface="Century Gothic" panose="020B0502020202020204" pitchFamily="34" charset="0"/>
                <a:cs typeface="Calibri" panose="020F0502020204030204" pitchFamily="34" charset="0"/>
              </a:rPr>
              <a:t> 5 al 15 de diciembre de 2023.</a:t>
            </a:r>
          </a:p>
        </p:txBody>
      </p:sp>
      <p:sp>
        <p:nvSpPr>
          <p:cNvPr id="17" name="Marcador de número de diapositiva 2">
            <a:extLst>
              <a:ext uri="{FF2B5EF4-FFF2-40B4-BE49-F238E27FC236}">
                <a16:creationId xmlns:a16="http://schemas.microsoft.com/office/drawing/2014/main" id="{578F1E38-06D6-CED7-0EC9-973F346D517D}"/>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4</a:t>
            </a:fld>
            <a:endParaRPr lang="es-419" sz="1050">
              <a:solidFill>
                <a:prstClr val="black"/>
              </a:solidFill>
              <a:latin typeface="Century Gothic" panose="020B0502020202020204" pitchFamily="34" charset="0"/>
            </a:endParaRPr>
          </a:p>
        </p:txBody>
      </p:sp>
      <p:pic>
        <p:nvPicPr>
          <p:cNvPr id="30" name="Imagen 29">
            <a:extLst>
              <a:ext uri="{FF2B5EF4-FFF2-40B4-BE49-F238E27FC236}">
                <a16:creationId xmlns:a16="http://schemas.microsoft.com/office/drawing/2014/main" id="{616BD105-41CD-0ADF-4DDE-7F207308B09E}"/>
              </a:ext>
            </a:extLst>
          </p:cNvPr>
          <p:cNvPicPr>
            <a:picLocks noChangeAspect="1"/>
          </p:cNvPicPr>
          <p:nvPr/>
        </p:nvPicPr>
        <p:blipFill>
          <a:blip r:embed="rId3"/>
          <a:stretch>
            <a:fillRect/>
          </a:stretch>
        </p:blipFill>
        <p:spPr>
          <a:xfrm>
            <a:off x="1524596" y="2453249"/>
            <a:ext cx="4829051" cy="2290777"/>
          </a:xfrm>
          <a:prstGeom prst="rect">
            <a:avLst/>
          </a:prstGeom>
        </p:spPr>
      </p:pic>
      <p:sp>
        <p:nvSpPr>
          <p:cNvPr id="32" name="CuadroTexto 31">
            <a:extLst>
              <a:ext uri="{FF2B5EF4-FFF2-40B4-BE49-F238E27FC236}">
                <a16:creationId xmlns:a16="http://schemas.microsoft.com/office/drawing/2014/main" id="{A1C286A7-79B0-FFE2-E83C-E72F2370C8C1}"/>
              </a:ext>
            </a:extLst>
          </p:cNvPr>
          <p:cNvSpPr txBox="1"/>
          <p:nvPr/>
        </p:nvSpPr>
        <p:spPr>
          <a:xfrm>
            <a:off x="6435969" y="3272954"/>
            <a:ext cx="2173459" cy="738664"/>
          </a:xfrm>
          <a:prstGeom prst="rect">
            <a:avLst/>
          </a:prstGeom>
          <a:noFill/>
        </p:spPr>
        <p:txBody>
          <a:bodyPr wrap="square">
            <a:spAutoFit/>
          </a:bodyPr>
          <a:lstStyle/>
          <a:p>
            <a:pPr>
              <a:spcAft>
                <a:spcPts val="450"/>
              </a:spcAft>
              <a:defRPr/>
            </a:pPr>
            <a:r>
              <a:rPr lang="es-CL" sz="1400">
                <a:solidFill>
                  <a:prstClr val="black"/>
                </a:solidFill>
                <a:latin typeface="Century Gothic" panose="020B0502020202020204" pitchFamily="34" charset="0"/>
                <a:cs typeface="Calibri" panose="020F0502020204030204" pitchFamily="34" charset="0"/>
              </a:rPr>
              <a:t>Los resultados fueron ponderados por zona, edad, sexo y GSE.</a:t>
            </a:r>
            <a:endParaRPr lang="es-CL" sz="110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767271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a:xfrm rot="16200000">
            <a:off x="-2066372" y="2221241"/>
            <a:ext cx="4899378" cy="527484"/>
          </a:xfrm>
        </p:spPr>
        <p:txBody>
          <a:bodyPr/>
          <a:lstStyle/>
          <a:p>
            <a:pPr algn="ctr"/>
            <a:r>
              <a:rPr lang="es-MX"/>
              <a:t>Conclusiones</a:t>
            </a:r>
            <a:endParaRPr lang="es-AR" sz="2800"/>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647060" y="193812"/>
            <a:ext cx="7977918" cy="69561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dirty="0">
                <a:solidFill>
                  <a:schemeClr val="accent2"/>
                </a:solidFill>
              </a:rPr>
              <a:t>Juicio al comercio ambulante informal</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40</a:t>
            </a:fld>
            <a:endParaRPr lang="es-419" sz="1050">
              <a:solidFill>
                <a:prstClr val="black"/>
              </a:solidFill>
              <a:latin typeface="Century Gothic" panose="020B0502020202020204" pitchFamily="34" charset="0"/>
            </a:endParaRPr>
          </a:p>
        </p:txBody>
      </p:sp>
      <p:sp>
        <p:nvSpPr>
          <p:cNvPr id="13" name="CuadroTexto 12">
            <a:extLst>
              <a:ext uri="{FF2B5EF4-FFF2-40B4-BE49-F238E27FC236}">
                <a16:creationId xmlns:a16="http://schemas.microsoft.com/office/drawing/2014/main" id="{6F391B59-3559-2280-AEAE-B933F0B388BB}"/>
              </a:ext>
            </a:extLst>
          </p:cNvPr>
          <p:cNvSpPr txBox="1"/>
          <p:nvPr/>
        </p:nvSpPr>
        <p:spPr>
          <a:xfrm>
            <a:off x="940055" y="691999"/>
            <a:ext cx="7977918" cy="4308872"/>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es-MX" sz="1200" dirty="0">
                <a:latin typeface="Century Schoolbook" panose="02040604050505020304" pitchFamily="18" charset="0"/>
              </a:rPr>
              <a:t>La población asocia mayoritariamente al comercio ambulante informal con temas de inseguridad e ilegalidad (65%). Otras asociaciones son externalidades negativas como desorden, suciedad y aglomeración.</a:t>
            </a:r>
          </a:p>
          <a:p>
            <a:pPr marL="171450" indent="-171450">
              <a:spcBef>
                <a:spcPts val="600"/>
              </a:spcBef>
              <a:spcAft>
                <a:spcPts val="600"/>
              </a:spcAft>
              <a:buFont typeface="Arial" panose="020B0604020202020204" pitchFamily="34" charset="0"/>
              <a:buChar char="•"/>
            </a:pPr>
            <a:r>
              <a:rPr lang="es-MX" sz="1200" dirty="0">
                <a:latin typeface="Century Schoolbook" panose="02040604050505020304" pitchFamily="18" charset="0"/>
              </a:rPr>
              <a:t>Dentro de las ilegalidades, las asociaciones principales con comercio ambulante informal son delincuencia y venta de artículos ilegales.</a:t>
            </a:r>
          </a:p>
          <a:p>
            <a:pPr marL="171450" indent="-171450">
              <a:spcBef>
                <a:spcPts val="600"/>
              </a:spcBef>
              <a:spcAft>
                <a:spcPts val="600"/>
              </a:spcAft>
              <a:buFont typeface="Arial" panose="020B0604020202020204" pitchFamily="34" charset="0"/>
              <a:buChar char="•"/>
            </a:pPr>
            <a:r>
              <a:rPr lang="es-MX" sz="1200" dirty="0">
                <a:latin typeface="Century Schoolbook" panose="02040604050505020304" pitchFamily="18" charset="0"/>
              </a:rPr>
              <a:t>Se percibe un beneficio económico para las personas, por los bajos precios de compra en el comercio ambulante.</a:t>
            </a:r>
          </a:p>
          <a:p>
            <a:pPr marL="171450" indent="-171450">
              <a:spcBef>
                <a:spcPts val="600"/>
              </a:spcBef>
              <a:spcAft>
                <a:spcPts val="600"/>
              </a:spcAft>
              <a:buFont typeface="Arial" panose="020B0604020202020204" pitchFamily="34" charset="0"/>
              <a:buChar char="•"/>
            </a:pPr>
            <a:r>
              <a:rPr lang="es-MX" sz="1200" dirty="0">
                <a:latin typeface="Century Schoolbook" panose="02040604050505020304" pitchFamily="18" charset="0"/>
              </a:rPr>
              <a:t>El comercio ambulante informal es percibido mayormente como un fenómeno negativo, con varias capas:</a:t>
            </a:r>
          </a:p>
          <a:p>
            <a:pPr marL="514350" lvl="1" indent="-171450">
              <a:spcBef>
                <a:spcPts val="600"/>
              </a:spcBef>
              <a:spcAft>
                <a:spcPts val="600"/>
              </a:spcAft>
              <a:buFont typeface="Arial" panose="020B0604020202020204" pitchFamily="34" charset="0"/>
              <a:buChar char="•"/>
            </a:pPr>
            <a:r>
              <a:rPr lang="es-MX" sz="1200" dirty="0">
                <a:latin typeface="Century Schoolbook" panose="02040604050505020304" pitchFamily="18" charset="0"/>
              </a:rPr>
              <a:t>Una es su origen, que se atribuye principalmente a necesidades económicas (desempleo, pobreza, bajas remuneraciones). En este nivel, aparece como un mal necesario y no culpable, que debería ser eliminado solucionando los problemas sociales y económicos que lo generan.</a:t>
            </a:r>
          </a:p>
          <a:p>
            <a:pPr marL="514350" lvl="1" indent="-171450">
              <a:spcBef>
                <a:spcPts val="600"/>
              </a:spcBef>
              <a:spcAft>
                <a:spcPts val="600"/>
              </a:spcAft>
              <a:buFont typeface="Arial" panose="020B0604020202020204" pitchFamily="34" charset="0"/>
              <a:buChar char="•"/>
            </a:pPr>
            <a:r>
              <a:rPr lang="es-MX" sz="1200" dirty="0">
                <a:latin typeface="Century Schoolbook" panose="02040604050505020304" pitchFamily="18" charset="0"/>
              </a:rPr>
              <a:t>Otra es su naturaleza ilícita como venta de mercancías sin un pago de impuestos asociado, lo que a su vez está conectado con los bajos precios que son su principal atractivo. Esta es una condición de su operación, por lo que tampoco se le culpa.</a:t>
            </a:r>
          </a:p>
          <a:p>
            <a:pPr marL="514350" lvl="1" indent="-171450">
              <a:spcBef>
                <a:spcPts val="600"/>
              </a:spcBef>
              <a:spcAft>
                <a:spcPts val="600"/>
              </a:spcAft>
              <a:buFont typeface="Arial" panose="020B0604020202020204" pitchFamily="34" charset="0"/>
              <a:buChar char="•"/>
            </a:pPr>
            <a:r>
              <a:rPr lang="es-CL" sz="1200" dirty="0">
                <a:latin typeface="Century Schoolbook" panose="02040604050505020304" pitchFamily="18" charset="0"/>
              </a:rPr>
              <a:t>Una tercera capa es su relación con productos falsificados, que va en perjuicio de los compradores y genera una barrera de desconfianza. Aunque con esto no hay tolerancia, mucha gente se siente a salvo del engaño porque cree poder reconocer productos falsificados.</a:t>
            </a:r>
          </a:p>
          <a:p>
            <a:pPr>
              <a:spcBef>
                <a:spcPts val="600"/>
              </a:spcBef>
              <a:spcAft>
                <a:spcPts val="600"/>
              </a:spcAft>
            </a:pPr>
            <a:endParaRPr lang="es-MX" sz="1200" dirty="0">
              <a:latin typeface="Century Schoolbook" panose="02040604050505020304" pitchFamily="18" charset="0"/>
            </a:endParaRPr>
          </a:p>
        </p:txBody>
      </p:sp>
    </p:spTree>
    <p:extLst>
      <p:ext uri="{BB962C8B-B14F-4D97-AF65-F5344CB8AC3E}">
        <p14:creationId xmlns:p14="http://schemas.microsoft.com/office/powerpoint/2010/main" val="949667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a:xfrm rot="16200000">
            <a:off x="-2066372" y="2221241"/>
            <a:ext cx="4899378" cy="527484"/>
          </a:xfrm>
        </p:spPr>
        <p:txBody>
          <a:bodyPr/>
          <a:lstStyle/>
          <a:p>
            <a:pPr algn="ctr"/>
            <a:r>
              <a:rPr lang="es-MX"/>
              <a:t>Conclusiones</a:t>
            </a:r>
            <a:endParaRPr lang="es-AR" sz="2800"/>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226027" y="35294"/>
            <a:ext cx="7977918" cy="69561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dirty="0">
                <a:solidFill>
                  <a:schemeClr val="accent2"/>
                </a:solidFill>
              </a:rPr>
              <a:t>Juicio al comercio ambulante informal</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41</a:t>
            </a:fld>
            <a:endParaRPr lang="es-419" sz="1050">
              <a:solidFill>
                <a:prstClr val="black"/>
              </a:solidFill>
              <a:latin typeface="Century Gothic" panose="020B0502020202020204" pitchFamily="34" charset="0"/>
            </a:endParaRPr>
          </a:p>
        </p:txBody>
      </p:sp>
      <p:sp>
        <p:nvSpPr>
          <p:cNvPr id="13" name="CuadroTexto 12">
            <a:extLst>
              <a:ext uri="{FF2B5EF4-FFF2-40B4-BE49-F238E27FC236}">
                <a16:creationId xmlns:a16="http://schemas.microsoft.com/office/drawing/2014/main" id="{6F391B59-3559-2280-AEAE-B933F0B388BB}"/>
              </a:ext>
            </a:extLst>
          </p:cNvPr>
          <p:cNvSpPr txBox="1"/>
          <p:nvPr/>
        </p:nvSpPr>
        <p:spPr>
          <a:xfrm>
            <a:off x="940055" y="691999"/>
            <a:ext cx="7977918" cy="1877437"/>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es-CL" sz="1200">
                <a:latin typeface="Century Schoolbook" panose="02040604050505020304" pitchFamily="18" charset="0"/>
              </a:rPr>
              <a:t>Por último, hay una externalidad ecológica que es la generación de un espacio de desorden, suciedad, aglomeración y delincuencia callejera, que aun cuando no figura como un efecto intencional, es lo más intolerable y lo que más influye en la percepción negativa del comercio ambulante informal.</a:t>
            </a:r>
          </a:p>
          <a:p>
            <a:pPr marL="171450" indent="-171450">
              <a:spcBef>
                <a:spcPts val="600"/>
              </a:spcBef>
              <a:spcAft>
                <a:spcPts val="600"/>
              </a:spcAft>
              <a:buFont typeface="Arial" panose="020B0604020202020204" pitchFamily="34" charset="0"/>
              <a:buChar char="•"/>
            </a:pPr>
            <a:r>
              <a:rPr lang="es-CL" sz="1200">
                <a:latin typeface="Century Schoolbook" panose="02040604050505020304" pitchFamily="18" charset="0"/>
              </a:rPr>
              <a:t>Frente a este juicio negativo, la respuesta mayoritaria es que se debe fiscalizar más, responsabilidad que recae sobre todo en la autoridad municipal. El comercio ilegal aparece como un fenómeno que debe ser contenido. El apoyo a sanciones más duras no solo es minoritario, sino que compite con medidas más positivas como dar empleo y facilitar permisos comerciales.</a:t>
            </a:r>
          </a:p>
          <a:p>
            <a:pPr>
              <a:spcBef>
                <a:spcPts val="600"/>
              </a:spcBef>
              <a:spcAft>
                <a:spcPts val="600"/>
              </a:spcAft>
            </a:pPr>
            <a:endParaRPr lang="es-MX" sz="1200">
              <a:latin typeface="Century Schoolbook" panose="02040604050505020304" pitchFamily="18" charset="0"/>
            </a:endParaRPr>
          </a:p>
        </p:txBody>
      </p:sp>
    </p:spTree>
    <p:extLst>
      <p:ext uri="{BB962C8B-B14F-4D97-AF65-F5344CB8AC3E}">
        <p14:creationId xmlns:p14="http://schemas.microsoft.com/office/powerpoint/2010/main" val="3232105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35792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778DF6B2-C496-6974-877C-2E4BE3660ABF}"/>
              </a:ext>
            </a:extLst>
          </p:cNvPr>
          <p:cNvSpPr>
            <a:spLocks noGrp="1"/>
          </p:cNvSpPr>
          <p:nvPr>
            <p:ph type="title"/>
          </p:nvPr>
        </p:nvSpPr>
        <p:spPr>
          <a:xfrm>
            <a:off x="1701579" y="2382699"/>
            <a:ext cx="2516558" cy="1932004"/>
          </a:xfrm>
        </p:spPr>
        <p:txBody>
          <a:bodyPr>
            <a:normAutofit fontScale="90000"/>
          </a:bodyPr>
          <a:lstStyle/>
          <a:p>
            <a:r>
              <a:rPr lang="es-CL" dirty="0"/>
              <a:t>Los adultos en Chile </a:t>
            </a:r>
            <a:r>
              <a:rPr lang="es-CL" b="1" dirty="0"/>
              <a:t>saben: </a:t>
            </a:r>
            <a:br>
              <a:rPr lang="es-CL" b="1" dirty="0"/>
            </a:br>
            <a:br>
              <a:rPr lang="es-CL" b="1" dirty="0"/>
            </a:br>
            <a:r>
              <a:rPr lang="es-CL" dirty="0"/>
              <a:t>Qué es </a:t>
            </a:r>
            <a:r>
              <a:rPr lang="es-CL" b="1" dirty="0"/>
              <a:t>comercio ambulante informal </a:t>
            </a:r>
            <a:r>
              <a:rPr lang="es-CL" dirty="0"/>
              <a:t>y </a:t>
            </a:r>
            <a:r>
              <a:rPr lang="es-CL" b="1" dirty="0"/>
              <a:t>comercio ilegal</a:t>
            </a:r>
            <a:r>
              <a:rPr lang="es-CL" dirty="0"/>
              <a:t>. </a:t>
            </a:r>
            <a:br>
              <a:rPr lang="es-CL" dirty="0"/>
            </a:br>
            <a:br>
              <a:rPr lang="es-CL" dirty="0"/>
            </a:br>
            <a:r>
              <a:rPr lang="es-CL" dirty="0"/>
              <a:t>Saben que no pagan impuestos, que hay sanciones asociadas y riesgos para la salud.</a:t>
            </a:r>
          </a:p>
        </p:txBody>
      </p:sp>
      <p:sp>
        <p:nvSpPr>
          <p:cNvPr id="9" name="Marcador de texto 8">
            <a:extLst>
              <a:ext uri="{FF2B5EF4-FFF2-40B4-BE49-F238E27FC236}">
                <a16:creationId xmlns:a16="http://schemas.microsoft.com/office/drawing/2014/main" id="{3735834E-A3D6-095A-4801-EDB097D6A27E}"/>
              </a:ext>
            </a:extLst>
          </p:cNvPr>
          <p:cNvSpPr>
            <a:spLocks noGrp="1"/>
          </p:cNvSpPr>
          <p:nvPr>
            <p:ph type="body" sz="quarter" idx="10"/>
          </p:nvPr>
        </p:nvSpPr>
        <p:spPr>
          <a:xfrm>
            <a:off x="4097864" y="585200"/>
            <a:ext cx="2516558" cy="1320800"/>
          </a:xfrm>
        </p:spPr>
        <p:txBody>
          <a:bodyPr/>
          <a:lstStyle/>
          <a:p>
            <a:r>
              <a:rPr lang="es-CL" dirty="0"/>
              <a:t>Comercio ambulante informal: principalmente una </a:t>
            </a:r>
            <a:r>
              <a:rPr lang="es-CL" b="1" dirty="0"/>
              <a:t>connotación</a:t>
            </a:r>
            <a:r>
              <a:rPr lang="es-CL" dirty="0"/>
              <a:t> y </a:t>
            </a:r>
            <a:r>
              <a:rPr lang="es-CL" b="1" dirty="0"/>
              <a:t>asociaciones</a:t>
            </a:r>
            <a:r>
              <a:rPr lang="es-CL" dirty="0"/>
              <a:t> </a:t>
            </a:r>
            <a:r>
              <a:rPr lang="es-CL" b="1" dirty="0"/>
              <a:t>negativas,</a:t>
            </a:r>
            <a:r>
              <a:rPr lang="es-CL" dirty="0"/>
              <a:t> como delincuencia. </a:t>
            </a:r>
          </a:p>
          <a:p>
            <a:r>
              <a:rPr lang="es-CL" b="1" dirty="0"/>
              <a:t>Causa</a:t>
            </a:r>
            <a:r>
              <a:rPr lang="es-CL" dirty="0"/>
              <a:t> atribuida: falta de empleos.</a:t>
            </a:r>
          </a:p>
        </p:txBody>
      </p:sp>
      <p:sp>
        <p:nvSpPr>
          <p:cNvPr id="10" name="Marcador de texto 9">
            <a:extLst>
              <a:ext uri="{FF2B5EF4-FFF2-40B4-BE49-F238E27FC236}">
                <a16:creationId xmlns:a16="http://schemas.microsoft.com/office/drawing/2014/main" id="{09823527-88C9-EE20-087D-1258278C679E}"/>
              </a:ext>
            </a:extLst>
          </p:cNvPr>
          <p:cNvSpPr>
            <a:spLocks noGrp="1"/>
          </p:cNvSpPr>
          <p:nvPr>
            <p:ph type="body" sz="quarter" idx="12"/>
          </p:nvPr>
        </p:nvSpPr>
        <p:spPr>
          <a:xfrm>
            <a:off x="6400800" y="2177716"/>
            <a:ext cx="2362200" cy="1932004"/>
          </a:xfrm>
        </p:spPr>
        <p:txBody>
          <a:bodyPr/>
          <a:lstStyle/>
          <a:p>
            <a:r>
              <a:rPr lang="es-CL" dirty="0"/>
              <a:t>1 de cada 3 personas ha comprado en </a:t>
            </a:r>
            <a:r>
              <a:rPr lang="es-CL" dirty="0" err="1"/>
              <a:t>com</a:t>
            </a:r>
            <a:r>
              <a:rPr lang="es-CL" dirty="0"/>
              <a:t> </a:t>
            </a:r>
            <a:r>
              <a:rPr lang="es-CL" dirty="0" err="1"/>
              <a:t>amb</a:t>
            </a:r>
            <a:r>
              <a:rPr lang="es-CL" dirty="0"/>
              <a:t> informal (</a:t>
            </a:r>
            <a:r>
              <a:rPr lang="es-CL" dirty="0" err="1"/>
              <a:t>ult</a:t>
            </a:r>
            <a:r>
              <a:rPr lang="es-CL" dirty="0"/>
              <a:t> 3 meses).</a:t>
            </a:r>
          </a:p>
          <a:p>
            <a:endParaRPr lang="es-CL" dirty="0"/>
          </a:p>
          <a:p>
            <a:r>
              <a:rPr lang="es-CL" dirty="0" err="1"/>
              <a:t>Op</a:t>
            </a:r>
            <a:r>
              <a:rPr lang="es-CL" dirty="0"/>
              <a:t>. Pública: se deben tomar medidas para reducirla, pues genera un daño y tiene externalidades negativas.</a:t>
            </a:r>
          </a:p>
        </p:txBody>
      </p:sp>
      <p:sp>
        <p:nvSpPr>
          <p:cNvPr id="11" name="Marcador de texto 10">
            <a:extLst>
              <a:ext uri="{FF2B5EF4-FFF2-40B4-BE49-F238E27FC236}">
                <a16:creationId xmlns:a16="http://schemas.microsoft.com/office/drawing/2014/main" id="{31B5FA58-77A9-D6C5-EF64-F5A44FC0EA28}"/>
              </a:ext>
            </a:extLst>
          </p:cNvPr>
          <p:cNvSpPr>
            <a:spLocks noGrp="1"/>
          </p:cNvSpPr>
          <p:nvPr>
            <p:ph type="body" sz="quarter" idx="13"/>
          </p:nvPr>
        </p:nvSpPr>
        <p:spPr/>
        <p:txBody>
          <a:bodyPr/>
          <a:lstStyle/>
          <a:p>
            <a:r>
              <a:rPr lang="es-CL" sz="3600">
                <a:solidFill>
                  <a:schemeClr val="tx1">
                    <a:lumMod val="85000"/>
                    <a:lumOff val="15000"/>
                  </a:schemeClr>
                </a:solidFill>
              </a:rPr>
              <a:t>Principales Insights</a:t>
            </a:r>
          </a:p>
        </p:txBody>
      </p:sp>
    </p:spTree>
    <p:extLst>
      <p:ext uri="{BB962C8B-B14F-4D97-AF65-F5344CB8AC3E}">
        <p14:creationId xmlns:p14="http://schemas.microsoft.com/office/powerpoint/2010/main" val="770180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4ED3F6E-1795-070D-8585-9F3FF33BF1C4}"/>
              </a:ext>
            </a:extLst>
          </p:cNvPr>
          <p:cNvSpPr>
            <a:spLocks noGrp="1"/>
          </p:cNvSpPr>
          <p:nvPr>
            <p:ph type="title"/>
          </p:nvPr>
        </p:nvSpPr>
        <p:spPr>
          <a:xfrm>
            <a:off x="3145508" y="2152537"/>
            <a:ext cx="2852984" cy="605906"/>
          </a:xfrm>
        </p:spPr>
        <p:txBody>
          <a:bodyPr/>
          <a:lstStyle/>
          <a:p>
            <a:r>
              <a:rPr lang="es-CL" sz="2900"/>
              <a:t>Conocimiento y asociaciones</a:t>
            </a:r>
          </a:p>
        </p:txBody>
      </p:sp>
    </p:spTree>
    <p:extLst>
      <p:ext uri="{BB962C8B-B14F-4D97-AF65-F5344CB8AC3E}">
        <p14:creationId xmlns:p14="http://schemas.microsoft.com/office/powerpoint/2010/main" val="275711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r>
              <a:rPr lang="es-AR"/>
              <a:t>Asociaciones espontáneas</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1453727" y="141046"/>
            <a:ext cx="6194606" cy="575514"/>
          </a:xfrm>
          <a:prstGeom prst="rect">
            <a:avLst/>
          </a:prstGeom>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AR" sz="1600" b="0" dirty="0">
                <a:solidFill>
                  <a:schemeClr val="accent2"/>
                </a:solidFill>
              </a:rPr>
              <a:t>La</a:t>
            </a:r>
            <a:r>
              <a:rPr lang="es-AR" sz="1600" dirty="0">
                <a:solidFill>
                  <a:schemeClr val="accent2"/>
                </a:solidFill>
              </a:rPr>
              <a:t> mayoría </a:t>
            </a:r>
            <a:r>
              <a:rPr lang="es-AR" sz="1600" b="0" dirty="0">
                <a:solidFill>
                  <a:schemeClr val="accent2"/>
                </a:solidFill>
              </a:rPr>
              <a:t>de las </a:t>
            </a:r>
            <a:r>
              <a:rPr lang="es-AR" sz="1600" dirty="0">
                <a:solidFill>
                  <a:schemeClr val="accent2"/>
                </a:solidFill>
              </a:rPr>
              <a:t>asociaciones espontáneas </a:t>
            </a:r>
            <a:r>
              <a:rPr lang="es-AR" sz="1600" b="0" dirty="0">
                <a:solidFill>
                  <a:schemeClr val="accent2"/>
                </a:solidFill>
              </a:rPr>
              <a:t>a “Comercio Ambulante” son </a:t>
            </a:r>
            <a:r>
              <a:rPr lang="es-AR" dirty="0">
                <a:solidFill>
                  <a:schemeClr val="accent2"/>
                </a:solidFill>
              </a:rPr>
              <a:t>negativas</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7</a:t>
            </a:fld>
            <a:endParaRPr lang="es-419" sz="1050">
              <a:solidFill>
                <a:prstClr val="black"/>
              </a:solidFill>
              <a:latin typeface="Century Gothic" panose="020B0502020202020204" pitchFamily="34" charset="0"/>
            </a:endParaRPr>
          </a:p>
        </p:txBody>
      </p:sp>
      <p:graphicFrame>
        <p:nvGraphicFramePr>
          <p:cNvPr id="4" name="Marcador de contenido 6">
            <a:extLst>
              <a:ext uri="{FF2B5EF4-FFF2-40B4-BE49-F238E27FC236}">
                <a16:creationId xmlns:a16="http://schemas.microsoft.com/office/drawing/2014/main" id="{1DEFAD83-279D-FBFE-D114-3269F109D0EC}"/>
              </a:ext>
            </a:extLst>
          </p:cNvPr>
          <p:cNvGraphicFramePr>
            <a:graphicFrameLocks/>
          </p:cNvGraphicFramePr>
          <p:nvPr>
            <p:extLst>
              <p:ext uri="{D42A27DB-BD31-4B8C-83A1-F6EECF244321}">
                <p14:modId xmlns:p14="http://schemas.microsoft.com/office/powerpoint/2010/main" val="2622752329"/>
              </p:ext>
            </p:extLst>
          </p:nvPr>
        </p:nvGraphicFramePr>
        <p:xfrm>
          <a:off x="1312519" y="1076176"/>
          <a:ext cx="3484562" cy="36274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Marcador de contenido 6">
            <a:extLst>
              <a:ext uri="{FF2B5EF4-FFF2-40B4-BE49-F238E27FC236}">
                <a16:creationId xmlns:a16="http://schemas.microsoft.com/office/drawing/2014/main" id="{84A3A8F0-8827-89C1-CA8A-1997D92F367F}"/>
              </a:ext>
            </a:extLst>
          </p:cNvPr>
          <p:cNvGraphicFramePr>
            <a:graphicFrameLocks/>
          </p:cNvGraphicFramePr>
          <p:nvPr>
            <p:extLst>
              <p:ext uri="{D42A27DB-BD31-4B8C-83A1-F6EECF244321}">
                <p14:modId xmlns:p14="http://schemas.microsoft.com/office/powerpoint/2010/main" val="3597552458"/>
              </p:ext>
            </p:extLst>
          </p:nvPr>
        </p:nvGraphicFramePr>
        <p:xfrm>
          <a:off x="5640435" y="1133611"/>
          <a:ext cx="2722100" cy="3627435"/>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C3504C4D-9A53-1DF2-54E0-40234C8C5B36}"/>
              </a:ext>
            </a:extLst>
          </p:cNvPr>
          <p:cNvSpPr txBox="1"/>
          <p:nvPr/>
        </p:nvSpPr>
        <p:spPr>
          <a:xfrm>
            <a:off x="1632857" y="858691"/>
            <a:ext cx="1294329" cy="369332"/>
          </a:xfrm>
          <a:prstGeom prst="rect">
            <a:avLst/>
          </a:prstGeom>
          <a:noFill/>
        </p:spPr>
        <p:txBody>
          <a:bodyPr wrap="square" rtlCol="0">
            <a:spAutoFit/>
          </a:bodyPr>
          <a:lstStyle/>
          <a:p>
            <a:pPr algn="r"/>
            <a:r>
              <a:rPr lang="es-CL" dirty="0">
                <a:latin typeface="Century Schoolbook" panose="02040604050505020304" pitchFamily="18" charset="0"/>
              </a:rPr>
              <a:t>TEMAS</a:t>
            </a:r>
          </a:p>
        </p:txBody>
      </p:sp>
      <p:sp>
        <p:nvSpPr>
          <p:cNvPr id="9" name="CuadroTexto 8">
            <a:extLst>
              <a:ext uri="{FF2B5EF4-FFF2-40B4-BE49-F238E27FC236}">
                <a16:creationId xmlns:a16="http://schemas.microsoft.com/office/drawing/2014/main" id="{A99376E4-9632-4D23-E6E8-A36EE723E90F}"/>
              </a:ext>
            </a:extLst>
          </p:cNvPr>
          <p:cNvSpPr txBox="1"/>
          <p:nvPr/>
        </p:nvSpPr>
        <p:spPr>
          <a:xfrm>
            <a:off x="5156784" y="852066"/>
            <a:ext cx="1844702" cy="369332"/>
          </a:xfrm>
          <a:prstGeom prst="rect">
            <a:avLst/>
          </a:prstGeom>
          <a:noFill/>
        </p:spPr>
        <p:txBody>
          <a:bodyPr wrap="square" rtlCol="0">
            <a:spAutoFit/>
          </a:bodyPr>
          <a:lstStyle/>
          <a:p>
            <a:pPr algn="r"/>
            <a:r>
              <a:rPr lang="es-CL" dirty="0">
                <a:latin typeface="Century Schoolbook" panose="02040604050505020304" pitchFamily="18" charset="0"/>
              </a:rPr>
              <a:t>MENCIONES</a:t>
            </a:r>
          </a:p>
        </p:txBody>
      </p:sp>
      <p:sp>
        <p:nvSpPr>
          <p:cNvPr id="10" name="Marcador de contenido 4">
            <a:extLst>
              <a:ext uri="{FF2B5EF4-FFF2-40B4-BE49-F238E27FC236}">
                <a16:creationId xmlns:a16="http://schemas.microsoft.com/office/drawing/2014/main" id="{84186023-7785-4EDC-8F67-4379160B2672}"/>
              </a:ext>
            </a:extLst>
          </p:cNvPr>
          <p:cNvSpPr txBox="1">
            <a:spLocks/>
          </p:cNvSpPr>
          <p:nvPr/>
        </p:nvSpPr>
        <p:spPr>
          <a:xfrm>
            <a:off x="3151162" y="4717885"/>
            <a:ext cx="4858002" cy="4256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Cuando piensa en Comercio Ambulante, ¿cuál es la primera palabra que se le viene a la mente? ¿Cuál otra? </a:t>
            </a:r>
            <a:r>
              <a:rPr lang="es-MX" sz="900" b="1" i="1" dirty="0"/>
              <a:t>RESPUESTAS ESPONTANEAS</a:t>
            </a:r>
            <a:endParaRPr lang="es-CL" dirty="0"/>
          </a:p>
        </p:txBody>
      </p:sp>
      <p:sp>
        <p:nvSpPr>
          <p:cNvPr id="11" name="Abrir llave 10">
            <a:extLst>
              <a:ext uri="{FF2B5EF4-FFF2-40B4-BE49-F238E27FC236}">
                <a16:creationId xmlns:a16="http://schemas.microsoft.com/office/drawing/2014/main" id="{D6DD3B07-D28F-A94F-25BA-7E22542C7FC5}"/>
              </a:ext>
            </a:extLst>
          </p:cNvPr>
          <p:cNvSpPr/>
          <p:nvPr/>
        </p:nvSpPr>
        <p:spPr>
          <a:xfrm>
            <a:off x="5488918" y="1234519"/>
            <a:ext cx="187044" cy="866692"/>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2" name="Forma libre: forma 11">
            <a:extLst>
              <a:ext uri="{FF2B5EF4-FFF2-40B4-BE49-F238E27FC236}">
                <a16:creationId xmlns:a16="http://schemas.microsoft.com/office/drawing/2014/main" id="{E3F76E33-1869-F171-D38F-42AF4A01E099}"/>
              </a:ext>
            </a:extLst>
          </p:cNvPr>
          <p:cNvSpPr/>
          <p:nvPr/>
        </p:nvSpPr>
        <p:spPr>
          <a:xfrm>
            <a:off x="4508390" y="1384592"/>
            <a:ext cx="874643" cy="269279"/>
          </a:xfrm>
          <a:custGeom>
            <a:avLst/>
            <a:gdLst>
              <a:gd name="connsiteX0" fmla="*/ 0 w 874643"/>
              <a:gd name="connsiteY0" fmla="*/ 6886 h 269279"/>
              <a:gd name="connsiteX1" fmla="*/ 270344 w 874643"/>
              <a:gd name="connsiteY1" fmla="*/ 6886 h 269279"/>
              <a:gd name="connsiteX2" fmla="*/ 516834 w 874643"/>
              <a:gd name="connsiteY2" fmla="*/ 78448 h 269279"/>
              <a:gd name="connsiteX3" fmla="*/ 620201 w 874643"/>
              <a:gd name="connsiteY3" fmla="*/ 189766 h 269279"/>
              <a:gd name="connsiteX4" fmla="*/ 874643 w 874643"/>
              <a:gd name="connsiteY4" fmla="*/ 269279 h 26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643" h="269279">
                <a:moveTo>
                  <a:pt x="0" y="6886"/>
                </a:moveTo>
                <a:cubicBezTo>
                  <a:pt x="92102" y="922"/>
                  <a:pt x="184205" y="-5041"/>
                  <a:pt x="270344" y="6886"/>
                </a:cubicBezTo>
                <a:cubicBezTo>
                  <a:pt x="356483" y="18813"/>
                  <a:pt x="458525" y="47968"/>
                  <a:pt x="516834" y="78448"/>
                </a:cubicBezTo>
                <a:cubicBezTo>
                  <a:pt x="575143" y="108928"/>
                  <a:pt x="560566" y="157961"/>
                  <a:pt x="620201" y="189766"/>
                </a:cubicBezTo>
                <a:cubicBezTo>
                  <a:pt x="679836" y="221571"/>
                  <a:pt x="777239" y="245425"/>
                  <a:pt x="874643" y="269279"/>
                </a:cubicBezTo>
              </a:path>
            </a:pathLst>
          </a:custGeom>
          <a:noFill/>
          <a:ln>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Abrir llave 12">
            <a:extLst>
              <a:ext uri="{FF2B5EF4-FFF2-40B4-BE49-F238E27FC236}">
                <a16:creationId xmlns:a16="http://schemas.microsoft.com/office/drawing/2014/main" id="{6A3711D4-72C0-1CAC-3A3C-CCA652AD5834}"/>
              </a:ext>
            </a:extLst>
          </p:cNvPr>
          <p:cNvSpPr/>
          <p:nvPr/>
        </p:nvSpPr>
        <p:spPr>
          <a:xfrm>
            <a:off x="5943468" y="2197952"/>
            <a:ext cx="187044" cy="778250"/>
          </a:xfrm>
          <a:prstGeom prst="leftBrace">
            <a:avLst/>
          </a:prstGeom>
          <a:ln w="12700">
            <a:solidFill>
              <a:srgbClr val="F3AF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5" name="Forma libre: forma 14">
            <a:extLst>
              <a:ext uri="{FF2B5EF4-FFF2-40B4-BE49-F238E27FC236}">
                <a16:creationId xmlns:a16="http://schemas.microsoft.com/office/drawing/2014/main" id="{EE78E96B-9681-B64E-3593-9E6E4D1877C3}"/>
              </a:ext>
            </a:extLst>
          </p:cNvPr>
          <p:cNvSpPr/>
          <p:nvPr/>
        </p:nvSpPr>
        <p:spPr>
          <a:xfrm>
            <a:off x="4007457" y="1920691"/>
            <a:ext cx="1844703" cy="663649"/>
          </a:xfrm>
          <a:custGeom>
            <a:avLst/>
            <a:gdLst>
              <a:gd name="connsiteX0" fmla="*/ 0 w 1844703"/>
              <a:gd name="connsiteY0" fmla="*/ 11476 h 663649"/>
              <a:gd name="connsiteX1" fmla="*/ 349858 w 1844703"/>
              <a:gd name="connsiteY1" fmla="*/ 11476 h 663649"/>
              <a:gd name="connsiteX2" fmla="*/ 850790 w 1844703"/>
              <a:gd name="connsiteY2" fmla="*/ 130746 h 663649"/>
              <a:gd name="connsiteX3" fmla="*/ 1168842 w 1844703"/>
              <a:gd name="connsiteY3" fmla="*/ 416992 h 663649"/>
              <a:gd name="connsiteX4" fmla="*/ 1486894 w 1844703"/>
              <a:gd name="connsiteY4" fmla="*/ 623726 h 663649"/>
              <a:gd name="connsiteX5" fmla="*/ 1844703 w 1844703"/>
              <a:gd name="connsiteY5" fmla="*/ 663483 h 66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4703" h="663649">
                <a:moveTo>
                  <a:pt x="0" y="11476"/>
                </a:moveTo>
                <a:cubicBezTo>
                  <a:pt x="104030" y="1537"/>
                  <a:pt x="208060" y="-8402"/>
                  <a:pt x="349858" y="11476"/>
                </a:cubicBezTo>
                <a:cubicBezTo>
                  <a:pt x="491656" y="31354"/>
                  <a:pt x="714293" y="63160"/>
                  <a:pt x="850790" y="130746"/>
                </a:cubicBezTo>
                <a:cubicBezTo>
                  <a:pt x="987287" y="198332"/>
                  <a:pt x="1062825" y="334829"/>
                  <a:pt x="1168842" y="416992"/>
                </a:cubicBezTo>
                <a:cubicBezTo>
                  <a:pt x="1274859" y="499155"/>
                  <a:pt x="1374251" y="582644"/>
                  <a:pt x="1486894" y="623726"/>
                </a:cubicBezTo>
                <a:cubicBezTo>
                  <a:pt x="1599537" y="664808"/>
                  <a:pt x="1722120" y="664145"/>
                  <a:pt x="1844703" y="663483"/>
                </a:cubicBezTo>
              </a:path>
            </a:pathLst>
          </a:custGeom>
          <a:noFill/>
          <a:ln>
            <a:solidFill>
              <a:srgbClr val="F3AF2C"/>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0838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r>
              <a:rPr lang="es-AR"/>
              <a:t>Asociaciones espontáneas</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495647" y="122152"/>
            <a:ext cx="7300049" cy="575514"/>
          </a:xfrm>
          <a:prstGeom prst="rect">
            <a:avLst/>
          </a:prstGeom>
        </p:spPr>
        <p:txBody>
          <a:bodyPr vert="horz" lIns="91440" tIns="45720" rIns="91440" bIns="45720" rtlCol="0" anchor="ctr">
            <a:normAutofit fontScale="92500"/>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AR" sz="1600" b="0" dirty="0">
                <a:solidFill>
                  <a:schemeClr val="accent2"/>
                </a:solidFill>
              </a:rPr>
              <a:t>Incluso</a:t>
            </a:r>
            <a:r>
              <a:rPr lang="es-AR" sz="1600" dirty="0">
                <a:solidFill>
                  <a:schemeClr val="accent2"/>
                </a:solidFill>
              </a:rPr>
              <a:t> aspectos negativos menos graves, </a:t>
            </a:r>
            <a:r>
              <a:rPr lang="es-AR" sz="1600" b="0" dirty="0">
                <a:solidFill>
                  <a:schemeClr val="accent2"/>
                </a:solidFill>
              </a:rPr>
              <a:t>como el </a:t>
            </a:r>
            <a:r>
              <a:rPr lang="es-AR" sz="1600" dirty="0">
                <a:solidFill>
                  <a:schemeClr val="accent2"/>
                </a:solidFill>
              </a:rPr>
              <a:t>desorden, </a:t>
            </a:r>
            <a:r>
              <a:rPr lang="es-AR" sz="1600" b="0" dirty="0">
                <a:solidFill>
                  <a:schemeClr val="accent2"/>
                </a:solidFill>
              </a:rPr>
              <a:t>la</a:t>
            </a:r>
            <a:r>
              <a:rPr lang="es-AR" sz="1600" dirty="0">
                <a:solidFill>
                  <a:schemeClr val="accent2"/>
                </a:solidFill>
              </a:rPr>
              <a:t> suciedad </a:t>
            </a:r>
            <a:r>
              <a:rPr lang="es-AR" sz="1600" b="0" dirty="0">
                <a:solidFill>
                  <a:schemeClr val="accent2"/>
                </a:solidFill>
              </a:rPr>
              <a:t>y la </a:t>
            </a:r>
            <a:r>
              <a:rPr lang="es-AR" sz="1600" dirty="0">
                <a:solidFill>
                  <a:schemeClr val="accent2"/>
                </a:solidFill>
              </a:rPr>
              <a:t>aglomeración </a:t>
            </a:r>
            <a:r>
              <a:rPr lang="es-AR" sz="1600" b="0" dirty="0">
                <a:solidFill>
                  <a:schemeClr val="accent2"/>
                </a:solidFill>
              </a:rPr>
              <a:t>se </a:t>
            </a:r>
            <a:r>
              <a:rPr lang="es-AR" sz="1600" dirty="0">
                <a:solidFill>
                  <a:schemeClr val="accent2"/>
                </a:solidFill>
              </a:rPr>
              <a:t>asocian</a:t>
            </a:r>
            <a:r>
              <a:rPr lang="es-AR" sz="1600" b="0" dirty="0">
                <a:solidFill>
                  <a:schemeClr val="accent2"/>
                </a:solidFill>
              </a:rPr>
              <a:t> a un </a:t>
            </a:r>
            <a:r>
              <a:rPr lang="es-AR" sz="1600" dirty="0">
                <a:solidFill>
                  <a:schemeClr val="accent2"/>
                </a:solidFill>
              </a:rPr>
              <a:t>fuerte rechazo </a:t>
            </a:r>
            <a:r>
              <a:rPr lang="es-AR" sz="1600" b="0" dirty="0">
                <a:solidFill>
                  <a:schemeClr val="accent2"/>
                </a:solidFill>
              </a:rPr>
              <a:t>al</a:t>
            </a:r>
            <a:r>
              <a:rPr lang="es-AR" sz="1600" dirty="0">
                <a:solidFill>
                  <a:schemeClr val="accent2"/>
                </a:solidFill>
              </a:rPr>
              <a:t> </a:t>
            </a:r>
            <a:r>
              <a:rPr lang="es-AR" sz="1600" b="0" dirty="0">
                <a:solidFill>
                  <a:schemeClr val="accent2"/>
                </a:solidFill>
              </a:rPr>
              <a:t>comercio ambulante</a:t>
            </a: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8</a:t>
            </a:fld>
            <a:endParaRPr lang="es-419" sz="1050">
              <a:solidFill>
                <a:prstClr val="black"/>
              </a:solidFill>
              <a:latin typeface="Century Gothic" panose="020B0502020202020204" pitchFamily="34" charset="0"/>
            </a:endParaRPr>
          </a:p>
        </p:txBody>
      </p:sp>
      <p:sp>
        <p:nvSpPr>
          <p:cNvPr id="10" name="Marcador de contenido 4">
            <a:extLst>
              <a:ext uri="{FF2B5EF4-FFF2-40B4-BE49-F238E27FC236}">
                <a16:creationId xmlns:a16="http://schemas.microsoft.com/office/drawing/2014/main" id="{84186023-7785-4EDC-8F67-4379160B2672}"/>
              </a:ext>
            </a:extLst>
          </p:cNvPr>
          <p:cNvSpPr txBox="1">
            <a:spLocks/>
          </p:cNvSpPr>
          <p:nvPr/>
        </p:nvSpPr>
        <p:spPr>
          <a:xfrm>
            <a:off x="3151162" y="4717885"/>
            <a:ext cx="4174021" cy="4256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a:t>Cuando piensa en Comercio Ambulante, ¿cuál es la primera palabra que se le viene a la mente? ¿Cuál otra?</a:t>
            </a:r>
            <a:endParaRPr lang="es-CL"/>
          </a:p>
        </p:txBody>
      </p:sp>
      <p:graphicFrame>
        <p:nvGraphicFramePr>
          <p:cNvPr id="7" name="Marcador de contenido 11">
            <a:extLst>
              <a:ext uri="{FF2B5EF4-FFF2-40B4-BE49-F238E27FC236}">
                <a16:creationId xmlns:a16="http://schemas.microsoft.com/office/drawing/2014/main" id="{30609112-662F-C39E-2E71-602F31DB6623}"/>
              </a:ext>
            </a:extLst>
          </p:cNvPr>
          <p:cNvGraphicFramePr>
            <a:graphicFrameLocks/>
          </p:cNvGraphicFramePr>
          <p:nvPr>
            <p:extLst>
              <p:ext uri="{D42A27DB-BD31-4B8C-83A1-F6EECF244321}">
                <p14:modId xmlns:p14="http://schemas.microsoft.com/office/powerpoint/2010/main" val="3052795862"/>
              </p:ext>
            </p:extLst>
          </p:nvPr>
        </p:nvGraphicFramePr>
        <p:xfrm>
          <a:off x="1453727" y="794766"/>
          <a:ext cx="6290538" cy="3830922"/>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0DA5D732-AEB3-D377-9B35-3475ABBF49EC}"/>
              </a:ext>
            </a:extLst>
          </p:cNvPr>
          <p:cNvSpPr txBox="1"/>
          <p:nvPr/>
        </p:nvSpPr>
        <p:spPr>
          <a:xfrm>
            <a:off x="2351648" y="1337283"/>
            <a:ext cx="1021727" cy="553998"/>
          </a:xfrm>
          <a:prstGeom prst="rect">
            <a:avLst/>
          </a:prstGeom>
          <a:solidFill>
            <a:schemeClr val="bg1">
              <a:lumMod val="85000"/>
            </a:schemeClr>
          </a:solidFill>
        </p:spPr>
        <p:txBody>
          <a:bodyPr wrap="square" rtlCol="0">
            <a:spAutoFit/>
          </a:bodyPr>
          <a:lstStyle/>
          <a:p>
            <a:pPr algn="ctr"/>
            <a:r>
              <a:rPr lang="es-CL" sz="1000" i="1">
                <a:solidFill>
                  <a:schemeClr val="tx1">
                    <a:lumMod val="85000"/>
                    <a:lumOff val="15000"/>
                  </a:schemeClr>
                </a:solidFill>
                <a:latin typeface="Century Schoolbook" panose="02040604050505020304" pitchFamily="18" charset="0"/>
              </a:rPr>
              <a:t>Aspectos negativos destacados</a:t>
            </a:r>
          </a:p>
        </p:txBody>
      </p:sp>
      <p:sp>
        <p:nvSpPr>
          <p:cNvPr id="13" name="CuadroTexto 12">
            <a:extLst>
              <a:ext uri="{FF2B5EF4-FFF2-40B4-BE49-F238E27FC236}">
                <a16:creationId xmlns:a16="http://schemas.microsoft.com/office/drawing/2014/main" id="{FD70C77F-2E1F-9EDA-6DE0-956EABCB750F}"/>
              </a:ext>
            </a:extLst>
          </p:cNvPr>
          <p:cNvSpPr txBox="1"/>
          <p:nvPr/>
        </p:nvSpPr>
        <p:spPr>
          <a:xfrm>
            <a:off x="7455876" y="3015189"/>
            <a:ext cx="949570" cy="215444"/>
          </a:xfrm>
          <a:prstGeom prst="rect">
            <a:avLst/>
          </a:prstGeom>
          <a:noFill/>
        </p:spPr>
        <p:txBody>
          <a:bodyPr wrap="square">
            <a:spAutoFit/>
          </a:bodyPr>
          <a:lstStyle/>
          <a:p>
            <a:r>
              <a:rPr lang="es-MX" sz="800" b="1"/>
              <a:t>Promedio</a:t>
            </a:r>
            <a:endParaRPr lang="es-CL" sz="800" b="1"/>
          </a:p>
        </p:txBody>
      </p:sp>
      <p:cxnSp>
        <p:nvCxnSpPr>
          <p:cNvPr id="6" name="Conector recto de flecha 5">
            <a:extLst>
              <a:ext uri="{FF2B5EF4-FFF2-40B4-BE49-F238E27FC236}">
                <a16:creationId xmlns:a16="http://schemas.microsoft.com/office/drawing/2014/main" id="{FD8BDE8E-E762-7E0E-5785-20A112DBB522}"/>
              </a:ext>
            </a:extLst>
          </p:cNvPr>
          <p:cNvCxnSpPr/>
          <p:nvPr/>
        </p:nvCxnSpPr>
        <p:spPr>
          <a:xfrm flipV="1">
            <a:off x="1525288" y="1576181"/>
            <a:ext cx="0" cy="1775544"/>
          </a:xfrm>
          <a:prstGeom prst="straightConnector1">
            <a:avLst/>
          </a:prstGeom>
          <a:ln>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84653066-3F1D-0A95-CDEA-48E9EFA83DF4}"/>
              </a:ext>
            </a:extLst>
          </p:cNvPr>
          <p:cNvSpPr txBox="1"/>
          <p:nvPr/>
        </p:nvSpPr>
        <p:spPr>
          <a:xfrm>
            <a:off x="1280466" y="4010180"/>
            <a:ext cx="1346071" cy="461665"/>
          </a:xfrm>
          <a:prstGeom prst="rect">
            <a:avLst/>
          </a:prstGeom>
          <a:noFill/>
        </p:spPr>
        <p:txBody>
          <a:bodyPr wrap="square" rtlCol="0">
            <a:spAutoFit/>
          </a:bodyPr>
          <a:lstStyle/>
          <a:p>
            <a:r>
              <a:rPr lang="es-CL" sz="800" b="1"/>
              <a:t>Grado de rechazo </a:t>
            </a:r>
            <a:r>
              <a:rPr lang="es-CL" sz="800"/>
              <a:t>al comercio ambulante informal</a:t>
            </a:r>
          </a:p>
        </p:txBody>
      </p:sp>
      <p:cxnSp>
        <p:nvCxnSpPr>
          <p:cNvPr id="12" name="Conector recto de flecha 11">
            <a:extLst>
              <a:ext uri="{FF2B5EF4-FFF2-40B4-BE49-F238E27FC236}">
                <a16:creationId xmlns:a16="http://schemas.microsoft.com/office/drawing/2014/main" id="{16BA8057-C60E-0DAA-E893-1F76F4CE61A7}"/>
              </a:ext>
            </a:extLst>
          </p:cNvPr>
          <p:cNvCxnSpPr>
            <a:cxnSpLocks/>
          </p:cNvCxnSpPr>
          <p:nvPr/>
        </p:nvCxnSpPr>
        <p:spPr>
          <a:xfrm flipH="1" flipV="1">
            <a:off x="2289976" y="4190336"/>
            <a:ext cx="985961" cy="13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2B9FD9E4-14A9-7658-3F5B-4F6E4683951B}"/>
              </a:ext>
            </a:extLst>
          </p:cNvPr>
          <p:cNvCxnSpPr>
            <a:cxnSpLocks/>
          </p:cNvCxnSpPr>
          <p:nvPr/>
        </p:nvCxnSpPr>
        <p:spPr>
          <a:xfrm>
            <a:off x="6321287" y="4191661"/>
            <a:ext cx="11489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F35F2C43-73C8-B83E-7A41-7CA026EE0D35}"/>
              </a:ext>
            </a:extLst>
          </p:cNvPr>
          <p:cNvSpPr txBox="1"/>
          <p:nvPr/>
        </p:nvSpPr>
        <p:spPr>
          <a:xfrm>
            <a:off x="1186517" y="1250679"/>
            <a:ext cx="1021727" cy="338554"/>
          </a:xfrm>
          <a:prstGeom prst="rect">
            <a:avLst/>
          </a:prstGeom>
          <a:noFill/>
        </p:spPr>
        <p:txBody>
          <a:bodyPr wrap="square" rtlCol="0">
            <a:spAutoFit/>
          </a:bodyPr>
          <a:lstStyle/>
          <a:p>
            <a:r>
              <a:rPr lang="es-CL" sz="800"/>
              <a:t>Asociaciones espontáneas</a:t>
            </a:r>
          </a:p>
        </p:txBody>
      </p:sp>
      <p:sp>
        <p:nvSpPr>
          <p:cNvPr id="18" name="CuadroTexto 17">
            <a:extLst>
              <a:ext uri="{FF2B5EF4-FFF2-40B4-BE49-F238E27FC236}">
                <a16:creationId xmlns:a16="http://schemas.microsoft.com/office/drawing/2014/main" id="{0621AF8E-12A9-8C4A-2A54-08C67B916A18}"/>
              </a:ext>
            </a:extLst>
          </p:cNvPr>
          <p:cNvSpPr txBox="1"/>
          <p:nvPr/>
        </p:nvSpPr>
        <p:spPr>
          <a:xfrm>
            <a:off x="7325183" y="4076363"/>
            <a:ext cx="1485835" cy="338554"/>
          </a:xfrm>
          <a:prstGeom prst="rect">
            <a:avLst/>
          </a:prstGeom>
          <a:noFill/>
        </p:spPr>
        <p:txBody>
          <a:bodyPr wrap="square" rtlCol="0">
            <a:spAutoFit/>
          </a:bodyPr>
          <a:lstStyle/>
          <a:p>
            <a:pPr algn="r"/>
            <a:r>
              <a:rPr lang="es-CL" sz="800" b="1"/>
              <a:t>Grado de aceptación </a:t>
            </a:r>
            <a:r>
              <a:rPr lang="es-CL" sz="800"/>
              <a:t>del comercio ambulante informal</a:t>
            </a:r>
          </a:p>
        </p:txBody>
      </p:sp>
    </p:spTree>
    <p:extLst>
      <p:ext uri="{BB962C8B-B14F-4D97-AF65-F5344CB8AC3E}">
        <p14:creationId xmlns:p14="http://schemas.microsoft.com/office/powerpoint/2010/main" val="294267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85D48-4530-5F4F-82B6-FC295AC0C655}"/>
              </a:ext>
            </a:extLst>
          </p:cNvPr>
          <p:cNvSpPr>
            <a:spLocks noGrp="1"/>
          </p:cNvSpPr>
          <p:nvPr>
            <p:ph type="title"/>
          </p:nvPr>
        </p:nvSpPr>
        <p:spPr/>
        <p:txBody>
          <a:bodyPr/>
          <a:lstStyle/>
          <a:p>
            <a:r>
              <a:rPr lang="es-AR"/>
              <a:t>Asociaciones espontáneas</a:t>
            </a:r>
            <a:endParaRPr lang="es-AR" sz="2800"/>
          </a:p>
        </p:txBody>
      </p:sp>
      <p:sp>
        <p:nvSpPr>
          <p:cNvPr id="3" name="Marcador de contenido 2">
            <a:extLst>
              <a:ext uri="{FF2B5EF4-FFF2-40B4-BE49-F238E27FC236}">
                <a16:creationId xmlns:a16="http://schemas.microsoft.com/office/drawing/2014/main" id="{0CAAF18A-F10E-A143-8E93-89AF20EA32A9}"/>
              </a:ext>
            </a:extLst>
          </p:cNvPr>
          <p:cNvSpPr>
            <a:spLocks noGrp="1"/>
          </p:cNvSpPr>
          <p:nvPr>
            <p:ph sz="half" idx="1"/>
          </p:nvPr>
        </p:nvSpPr>
        <p:spPr/>
        <p:txBody>
          <a:bodyPr/>
          <a:lstStyle/>
          <a:p>
            <a:r>
              <a:rPr lang="es-AR"/>
              <a:t>Base total entrevistados: 576</a:t>
            </a:r>
          </a:p>
        </p:txBody>
      </p:sp>
      <p:sp>
        <p:nvSpPr>
          <p:cNvPr id="42" name="Título 1">
            <a:extLst>
              <a:ext uri="{FF2B5EF4-FFF2-40B4-BE49-F238E27FC236}">
                <a16:creationId xmlns:a16="http://schemas.microsoft.com/office/drawing/2014/main" id="{A1A1A285-06BA-497B-AC24-A204CE6CE71E}"/>
              </a:ext>
            </a:extLst>
          </p:cNvPr>
          <p:cNvSpPr txBox="1">
            <a:spLocks/>
          </p:cNvSpPr>
          <p:nvPr/>
        </p:nvSpPr>
        <p:spPr>
          <a:xfrm>
            <a:off x="775418" y="142218"/>
            <a:ext cx="7300049" cy="57551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000" b="1" i="0" kern="1200">
                <a:solidFill>
                  <a:schemeClr val="bg1"/>
                </a:solidFill>
                <a:latin typeface="Century Schoolbook" panose="02040604050505020304" pitchFamily="18" charset="0"/>
                <a:ea typeface="+mj-ea"/>
                <a:cs typeface="+mj-cs"/>
              </a:defRPr>
            </a:lvl1pPr>
          </a:lstStyle>
          <a:p>
            <a:r>
              <a:rPr lang="es-MX" sz="1600" dirty="0">
                <a:solidFill>
                  <a:schemeClr val="accent2"/>
                </a:solidFill>
              </a:rPr>
              <a:t>Red semántica de “comercio ambulante”</a:t>
            </a:r>
            <a:endParaRPr lang="es-AR" sz="1600" dirty="0">
              <a:solidFill>
                <a:schemeClr val="accent2"/>
              </a:solidFill>
            </a:endParaRPr>
          </a:p>
        </p:txBody>
      </p:sp>
      <p:sp>
        <p:nvSpPr>
          <p:cNvPr id="5" name="Marcador de número de diapositiva 2">
            <a:extLst>
              <a:ext uri="{FF2B5EF4-FFF2-40B4-BE49-F238E27FC236}">
                <a16:creationId xmlns:a16="http://schemas.microsoft.com/office/drawing/2014/main" id="{7F13FA69-B48D-71E7-A7F0-E352956C796C}"/>
              </a:ext>
            </a:extLst>
          </p:cNvPr>
          <p:cNvSpPr txBox="1">
            <a:spLocks/>
          </p:cNvSpPr>
          <p:nvPr/>
        </p:nvSpPr>
        <p:spPr>
          <a:xfrm>
            <a:off x="8753775" y="4625688"/>
            <a:ext cx="328396" cy="324000"/>
          </a:xfrm>
          <a:prstGeom prst="rect">
            <a:avLst/>
          </a:prstGeom>
        </p:spPr>
        <p:txBody>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fld id="{18FC2FEA-6667-40BE-8637-053F085BC5CA}" type="slidenum">
              <a:rPr lang="es-419" sz="900">
                <a:solidFill>
                  <a:prstClr val="black"/>
                </a:solidFill>
                <a:latin typeface="Century Gothic" panose="020B0502020202020204" pitchFamily="34" charset="0"/>
              </a:rPr>
              <a:pPr defTabSz="685783"/>
              <a:t>9</a:t>
            </a:fld>
            <a:endParaRPr lang="es-419" sz="1050">
              <a:solidFill>
                <a:prstClr val="black"/>
              </a:solidFill>
              <a:latin typeface="Century Gothic" panose="020B0502020202020204" pitchFamily="34" charset="0"/>
            </a:endParaRPr>
          </a:p>
        </p:txBody>
      </p:sp>
      <p:sp>
        <p:nvSpPr>
          <p:cNvPr id="10" name="Marcador de contenido 4">
            <a:extLst>
              <a:ext uri="{FF2B5EF4-FFF2-40B4-BE49-F238E27FC236}">
                <a16:creationId xmlns:a16="http://schemas.microsoft.com/office/drawing/2014/main" id="{84186023-7785-4EDC-8F67-4379160B2672}"/>
              </a:ext>
            </a:extLst>
          </p:cNvPr>
          <p:cNvSpPr txBox="1">
            <a:spLocks/>
          </p:cNvSpPr>
          <p:nvPr/>
        </p:nvSpPr>
        <p:spPr>
          <a:xfrm>
            <a:off x="3151162" y="4717885"/>
            <a:ext cx="4833509" cy="4256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dirty="0"/>
              <a:t>Cuando piensa en Comercio Ambulante, ¿cuál es la primera palabra que se le viene a la mente? ¿Cuál otra? </a:t>
            </a:r>
            <a:r>
              <a:rPr kumimoji="0" lang="es-MX" sz="900" b="1" i="1" u="none" strike="noStrike" kern="1200" cap="none" spc="0" normalizeH="0" baseline="0" noProof="0" dirty="0">
                <a:ln>
                  <a:noFill/>
                </a:ln>
                <a:solidFill>
                  <a:prstClr val="black"/>
                </a:solidFill>
                <a:effectLst/>
                <a:uLnTx/>
                <a:uFillTx/>
                <a:latin typeface="Calibri" panose="020F0502020204030204"/>
                <a:ea typeface="+mn-ea"/>
                <a:cs typeface="+mn-cs"/>
              </a:rPr>
              <a:t>RESPUESTAS ESPONTANEAS</a:t>
            </a:r>
            <a:endParaRPr lang="es-CL" dirty="0"/>
          </a:p>
        </p:txBody>
      </p:sp>
      <p:pic>
        <p:nvPicPr>
          <p:cNvPr id="4" name="Imagen 3">
            <a:extLst>
              <a:ext uri="{FF2B5EF4-FFF2-40B4-BE49-F238E27FC236}">
                <a16:creationId xmlns:a16="http://schemas.microsoft.com/office/drawing/2014/main" id="{F614E0A4-8399-1240-A670-63595C77AE02}"/>
              </a:ext>
            </a:extLst>
          </p:cNvPr>
          <p:cNvPicPr>
            <a:picLocks noChangeAspect="1"/>
          </p:cNvPicPr>
          <p:nvPr/>
        </p:nvPicPr>
        <p:blipFill>
          <a:blip r:embed="rId3"/>
          <a:stretch>
            <a:fillRect/>
          </a:stretch>
        </p:blipFill>
        <p:spPr>
          <a:xfrm>
            <a:off x="1286795" y="963453"/>
            <a:ext cx="5579814" cy="3475505"/>
          </a:xfrm>
          <a:prstGeom prst="rect">
            <a:avLst/>
          </a:prstGeom>
        </p:spPr>
      </p:pic>
      <p:grpSp>
        <p:nvGrpSpPr>
          <p:cNvPr id="6" name="Grupo 5">
            <a:extLst>
              <a:ext uri="{FF2B5EF4-FFF2-40B4-BE49-F238E27FC236}">
                <a16:creationId xmlns:a16="http://schemas.microsoft.com/office/drawing/2014/main" id="{D10F17D7-79A2-C828-F06C-045DF44C9266}"/>
              </a:ext>
            </a:extLst>
          </p:cNvPr>
          <p:cNvGrpSpPr/>
          <p:nvPr/>
        </p:nvGrpSpPr>
        <p:grpSpPr>
          <a:xfrm>
            <a:off x="6872017" y="974571"/>
            <a:ext cx="1908000" cy="1323439"/>
            <a:chOff x="501929" y="5109649"/>
            <a:chExt cx="3687493" cy="1323439"/>
          </a:xfrm>
        </p:grpSpPr>
        <p:sp>
          <p:nvSpPr>
            <p:cNvPr id="8" name="CuadroTexto 7">
              <a:extLst>
                <a:ext uri="{FF2B5EF4-FFF2-40B4-BE49-F238E27FC236}">
                  <a16:creationId xmlns:a16="http://schemas.microsoft.com/office/drawing/2014/main" id="{9C0CE069-F38E-8BD0-4689-D7A9E5BF6D00}"/>
                </a:ext>
              </a:extLst>
            </p:cNvPr>
            <p:cNvSpPr txBox="1"/>
            <p:nvPr/>
          </p:nvSpPr>
          <p:spPr>
            <a:xfrm>
              <a:off x="1466129" y="5109649"/>
              <a:ext cx="27232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800" b="0" i="0" u="none" strike="noStrike" kern="0" cap="none" spc="0" normalizeH="0" baseline="0" noProof="0">
                  <a:ln>
                    <a:noFill/>
                  </a:ln>
                  <a:solidFill>
                    <a:prstClr val="black"/>
                  </a:solidFill>
                  <a:effectLst/>
                  <a:uLnTx/>
                  <a:uFillTx/>
                  <a:ea typeface="+mn-ea"/>
                  <a:cs typeface="+mn-cs"/>
                </a:rPr>
                <a:t>Porcentaje de entrevistados que asocia directamente el concepto al estímulo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800" b="0" i="0" u="none" strike="noStrike" kern="0" cap="none" spc="0" normalizeH="0" baseline="0" noProof="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800" b="0" i="0" u="none" strike="noStrike" kern="0" cap="none" spc="0" normalizeH="0" baseline="0" noProof="0">
                  <a:ln>
                    <a:noFill/>
                  </a:ln>
                  <a:solidFill>
                    <a:prstClr val="black"/>
                  </a:solidFill>
                  <a:effectLst/>
                  <a:uLnTx/>
                  <a:uFillTx/>
                  <a:ea typeface="+mn-ea"/>
                  <a:cs typeface="+mn-cs"/>
                </a:rPr>
                <a:t>Porcentaje de los que mencionan un concepto como asociación primaria, que le asocian otro concepto como asociación secundaria o derivada</a:t>
              </a:r>
              <a:endParaRPr kumimoji="0" lang="es-CL" sz="900" b="0" i="0" u="none" strike="noStrike" kern="0" cap="none" spc="0" normalizeH="0" baseline="0" noProof="0">
                <a:ln>
                  <a:noFill/>
                </a:ln>
                <a:solidFill>
                  <a:prstClr val="black"/>
                </a:solidFill>
                <a:effectLst/>
                <a:uLnTx/>
                <a:uFillTx/>
                <a:ea typeface="+mn-ea"/>
                <a:cs typeface="+mn-cs"/>
              </a:endParaRPr>
            </a:p>
          </p:txBody>
        </p:sp>
        <p:cxnSp>
          <p:nvCxnSpPr>
            <p:cNvPr id="9" name="25 Conector recto de flecha">
              <a:extLst>
                <a:ext uri="{FF2B5EF4-FFF2-40B4-BE49-F238E27FC236}">
                  <a16:creationId xmlns:a16="http://schemas.microsoft.com/office/drawing/2014/main" id="{B5C315CF-9157-E555-698D-55D00B61333D}"/>
                </a:ext>
              </a:extLst>
            </p:cNvPr>
            <p:cNvCxnSpPr>
              <a:cxnSpLocks/>
            </p:cNvCxnSpPr>
            <p:nvPr/>
          </p:nvCxnSpPr>
          <p:spPr>
            <a:xfrm>
              <a:off x="674290" y="6025340"/>
              <a:ext cx="813488" cy="4147"/>
            </a:xfrm>
            <a:prstGeom prst="straightConnector1">
              <a:avLst/>
            </a:prstGeom>
            <a:noFill/>
            <a:ln w="12700" cap="flat" cmpd="sng" algn="ctr">
              <a:solidFill>
                <a:srgbClr val="2C0046"/>
              </a:solidFill>
              <a:prstDash val="solid"/>
              <a:miter lim="800000"/>
              <a:headEnd type="none" w="med" len="med"/>
              <a:tailEnd type="triangle" w="lg" len="lg"/>
            </a:ln>
            <a:effectLst/>
          </p:spPr>
        </p:cxnSp>
        <p:sp>
          <p:nvSpPr>
            <p:cNvPr id="12" name="173 Rectángulo">
              <a:extLst>
                <a:ext uri="{FF2B5EF4-FFF2-40B4-BE49-F238E27FC236}">
                  <a16:creationId xmlns:a16="http://schemas.microsoft.com/office/drawing/2014/main" id="{004F050F-A956-FAFE-909F-9BBDE03B537B}"/>
                </a:ext>
              </a:extLst>
            </p:cNvPr>
            <p:cNvSpPr/>
            <p:nvPr/>
          </p:nvSpPr>
          <p:spPr>
            <a:xfrm>
              <a:off x="625671" y="5846502"/>
              <a:ext cx="775493" cy="151477"/>
            </a:xfrm>
            <a:prstGeom prst="ellipse">
              <a:avLst/>
            </a:prstGeom>
            <a:noFill/>
            <a:ln w="76200" cap="flat" cmpd="sng" algn="ctr">
              <a:noFill/>
              <a:prstDash val="solid"/>
              <a:miter lim="800000"/>
              <a:headEnd type="none" w="med" len="med"/>
              <a:tailEnd type="triangle" w="med" len="med"/>
            </a:ln>
            <a:effectLst/>
          </p:spPr>
          <p:txBody>
            <a:bodyPr wrap="square" lIns="0" tIns="0" rIns="0" bIns="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CL" sz="700" b="0" i="0" u="none" strike="noStrike" kern="0" cap="none" spc="0" normalizeH="0" baseline="0" noProof="0">
                  <a:ln>
                    <a:noFill/>
                  </a:ln>
                  <a:solidFill>
                    <a:prstClr val="black">
                      <a:lumMod val="95000"/>
                      <a:lumOff val="5000"/>
                    </a:prstClr>
                  </a:solidFill>
                  <a:effectLst/>
                  <a:uLnTx/>
                  <a:uFillTx/>
                  <a:ea typeface="+mn-ea"/>
                  <a:cs typeface="+mn-cs"/>
                </a:rPr>
                <a:t>nn%</a:t>
              </a:r>
            </a:p>
          </p:txBody>
        </p:sp>
        <p:cxnSp>
          <p:nvCxnSpPr>
            <p:cNvPr id="14" name="25 Conector recto de flecha">
              <a:extLst>
                <a:ext uri="{FF2B5EF4-FFF2-40B4-BE49-F238E27FC236}">
                  <a16:creationId xmlns:a16="http://schemas.microsoft.com/office/drawing/2014/main" id="{E852782C-98A9-1BFA-42AD-358FBF007537}"/>
                </a:ext>
              </a:extLst>
            </p:cNvPr>
            <p:cNvCxnSpPr>
              <a:cxnSpLocks/>
            </p:cNvCxnSpPr>
            <p:nvPr/>
          </p:nvCxnSpPr>
          <p:spPr>
            <a:xfrm>
              <a:off x="501929" y="5280030"/>
              <a:ext cx="1022980" cy="0"/>
            </a:xfrm>
            <a:prstGeom prst="straightConnector1">
              <a:avLst/>
            </a:prstGeom>
            <a:noFill/>
            <a:ln w="57150" cap="flat" cmpd="sng" algn="ctr">
              <a:solidFill>
                <a:schemeClr val="tx1"/>
              </a:solidFill>
              <a:prstDash val="solid"/>
              <a:miter lim="800000"/>
              <a:headEnd type="none" w="med" len="med"/>
              <a:tailEnd type="triangle" w="med" len="med"/>
            </a:ln>
            <a:effectLst/>
          </p:spPr>
        </p:cxnSp>
      </p:grpSp>
    </p:spTree>
    <p:extLst>
      <p:ext uri="{BB962C8B-B14F-4D97-AF65-F5344CB8AC3E}">
        <p14:creationId xmlns:p14="http://schemas.microsoft.com/office/powerpoint/2010/main" val="3810241918"/>
      </p:ext>
    </p:extLst>
  </p:cSld>
  <p:clrMapOvr>
    <a:masterClrMapping/>
  </p:clrMapOvr>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242852"/>
      </a:dk2>
      <a:lt2>
        <a:srgbClr val="0E57C4"/>
      </a:lt2>
      <a:accent1>
        <a:srgbClr val="0E57C4"/>
      </a:accent1>
      <a:accent2>
        <a:srgbClr val="0E57C4"/>
      </a:accent2>
      <a:accent3>
        <a:srgbClr val="297FD5"/>
      </a:accent3>
      <a:accent4>
        <a:srgbClr val="7F8FA9"/>
      </a:accent4>
      <a:accent5>
        <a:srgbClr val="5AA2AE"/>
      </a:accent5>
      <a:accent6>
        <a:srgbClr val="9D90A0"/>
      </a:accent6>
      <a:hlink>
        <a:srgbClr val="9454C3"/>
      </a:hlink>
      <a:folHlink>
        <a:srgbClr val="3EBBF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8B464DD2DA14EA1713E01E6D4F780" ma:contentTypeVersion="17" ma:contentTypeDescription="Crear nuevo documento." ma:contentTypeScope="" ma:versionID="ed6b1851c9ac6ce0ffa6fe754d468d49">
  <xsd:schema xmlns:xsd="http://www.w3.org/2001/XMLSchema" xmlns:xs="http://www.w3.org/2001/XMLSchema" xmlns:p="http://schemas.microsoft.com/office/2006/metadata/properties" xmlns:ns3="d9effcb6-9bff-465b-8dd2-2a3f897480f6" xmlns:ns4="1e99dd9a-66cb-4e6a-9b9b-98975491f395" targetNamespace="http://schemas.microsoft.com/office/2006/metadata/properties" ma:root="true" ma:fieldsID="da3b9875ed8f25bc2657bce169a73cf1" ns3:_="" ns4:_="">
    <xsd:import namespace="d9effcb6-9bff-465b-8dd2-2a3f897480f6"/>
    <xsd:import namespace="1e99dd9a-66cb-4e6a-9b9b-98975491f395"/>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3:SharedWithDetails" minOccurs="0"/>
                <xsd:element ref="ns3:SharingHintHash" minOccurs="0"/>
                <xsd:element ref="ns4:MediaServiceOCR" minOccurs="0"/>
                <xsd:element ref="ns4:MediaServiceDateTaken"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ffcb6-9bff-465b-8dd2-2a3f897480f6"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SharingHintHash" ma:index="13"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99dd9a-66cb-4e6a-9b9b-98975491f39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e99dd9a-66cb-4e6a-9b9b-98975491f395" xsi:nil="true"/>
  </documentManagement>
</p:properties>
</file>

<file path=customXml/itemProps1.xml><?xml version="1.0" encoding="utf-8"?>
<ds:datastoreItem xmlns:ds="http://schemas.openxmlformats.org/officeDocument/2006/customXml" ds:itemID="{A2C67463-8018-4EE0-A821-49E08FE12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ffcb6-9bff-465b-8dd2-2a3f897480f6"/>
    <ds:schemaRef ds:uri="1e99dd9a-66cb-4e6a-9b9b-98975491f3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E8777C-B1EE-4B48-BB82-459F5558807D}">
  <ds:schemaRefs>
    <ds:schemaRef ds:uri="http://schemas.microsoft.com/sharepoint/v3/contenttype/forms"/>
  </ds:schemaRefs>
</ds:datastoreItem>
</file>

<file path=customXml/itemProps3.xml><?xml version="1.0" encoding="utf-8"?>
<ds:datastoreItem xmlns:ds="http://schemas.openxmlformats.org/officeDocument/2006/customXml" ds:itemID="{F10BF00A-34BC-4C9A-A280-81993C95B17E}">
  <ds:schemaRefs>
    <ds:schemaRef ds:uri="http://schemas.microsoft.com/office/2006/metadata/properties"/>
    <ds:schemaRef ds:uri="http://purl.org/dc/dcmitype/"/>
    <ds:schemaRef ds:uri="http://purl.org/dc/elements/1.1/"/>
    <ds:schemaRef ds:uri="http://schemas.microsoft.com/office/2006/documentManagement/types"/>
    <ds:schemaRef ds:uri="http://schemas.openxmlformats.org/package/2006/metadata/core-properties"/>
    <ds:schemaRef ds:uri="d9effcb6-9bff-465b-8dd2-2a3f897480f6"/>
    <ds:schemaRef ds:uri="http://purl.org/dc/terms/"/>
    <ds:schemaRef ds:uri="1e99dd9a-66cb-4e6a-9b9b-98975491f395"/>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1044</TotalTime>
  <Words>5520</Words>
  <Application>Microsoft Office PowerPoint</Application>
  <PresentationFormat>Presentación en pantalla (16:9)</PresentationFormat>
  <Paragraphs>1325</Paragraphs>
  <Slides>42</Slides>
  <Notes>32</Notes>
  <HiddenSlides>11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Arial</vt:lpstr>
      <vt:lpstr>Calibri</vt:lpstr>
      <vt:lpstr>Calibri Light</vt:lpstr>
      <vt:lpstr>Century Gothic</vt:lpstr>
      <vt:lpstr>Century Schoolbook</vt:lpstr>
      <vt:lpstr>Segoe UI</vt:lpstr>
      <vt:lpstr>Symbol</vt:lpstr>
      <vt:lpstr>Tema de Office</vt:lpstr>
      <vt:lpstr>Presentación de PowerPoint</vt:lpstr>
      <vt:lpstr>Objetivos</vt:lpstr>
      <vt:lpstr>Determinar cómo la ciudadanía está entendiendo el comercio informal y el contrabando.  Con dicha información, levantar temas que sean de interés público para ser expuestos a la comunidad mediante comunicados de prensa. </vt:lpstr>
      <vt:lpstr>Presentación de PowerPoint</vt:lpstr>
      <vt:lpstr>Los adultos en Chile saben:   Qué es comercio ambulante informal y comercio ilegal.   Saben que no pagan impuestos, que hay sanciones asociadas y riesgos para la salud.</vt:lpstr>
      <vt:lpstr>Conocimiento y asociaciones</vt:lpstr>
      <vt:lpstr>Asociaciones espontáneas</vt:lpstr>
      <vt:lpstr>Asociaciones espontáneas</vt:lpstr>
      <vt:lpstr>Asociaciones espontáneas</vt:lpstr>
      <vt:lpstr>Diferencias por segmento</vt:lpstr>
      <vt:lpstr>Conocimiento de conceptos</vt:lpstr>
      <vt:lpstr>Conocimiento de conceptos</vt:lpstr>
      <vt:lpstr>Conocimiento de implicancias</vt:lpstr>
      <vt:lpstr>Percepción y juicios de valor</vt:lpstr>
      <vt:lpstr>Presencia del comercio ilegal</vt:lpstr>
      <vt:lpstr>Aceptación de actividades</vt:lpstr>
      <vt:lpstr>Relación con otros fenómenos</vt:lpstr>
      <vt:lpstr>Causas atribuidas</vt:lpstr>
      <vt:lpstr>Causas atribuidas</vt:lpstr>
      <vt:lpstr>Acititud hacia el comercio ambulante informal</vt:lpstr>
      <vt:lpstr>Acititud hacia el comercio ilegal</vt:lpstr>
      <vt:lpstr>Comparativo: actitud hacia comercio ambulante e ilegal</vt:lpstr>
      <vt:lpstr>Percepción de Daños</vt:lpstr>
      <vt:lpstr>Comporta-miento</vt:lpstr>
      <vt:lpstr>Compras en el comercio informal</vt:lpstr>
      <vt:lpstr>Compras en el comercio informal (sin Frutas y/o verduras)</vt:lpstr>
      <vt:lpstr>Compras en el comercio informal</vt:lpstr>
      <vt:lpstr>Compras en el comercio informal</vt:lpstr>
      <vt:lpstr>Compras en el comercio informal</vt:lpstr>
      <vt:lpstr>Inhibidores de la compra</vt:lpstr>
      <vt:lpstr>Inhibidores de la compra</vt:lpstr>
      <vt:lpstr>Discernimiento de productos</vt:lpstr>
      <vt:lpstr>Discernimiento de productos</vt:lpstr>
      <vt:lpstr>Discernimiento de cigarrillos</vt:lpstr>
      <vt:lpstr>Disposición hacia productos de contrabando</vt:lpstr>
      <vt:lpstr>Medidas frente al comercio ilegal</vt:lpstr>
      <vt:lpstr>Medidas</vt:lpstr>
      <vt:lpstr>Fiscalización</vt:lpstr>
      <vt:lpstr>Presentación de PowerPoint</vt:lpstr>
      <vt:lpstr>Conclusiones</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CONCEPTOS</dc:title>
  <dc:creator>Microsoft Office User</dc:creator>
  <cp:lastModifiedBy>Sergio Morales</cp:lastModifiedBy>
  <cp:revision>8</cp:revision>
  <cp:lastPrinted>2021-02-10T16:08:20Z</cp:lastPrinted>
  <dcterms:created xsi:type="dcterms:W3CDTF">2020-08-12T15:16:04Z</dcterms:created>
  <dcterms:modified xsi:type="dcterms:W3CDTF">2024-01-16T20:04:20Z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0x010100B028B464DD2DA14EA1713E01E6D4F780</vt:lpwstr>
  </property>
</Properties>
</file>